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69" r:id="rId4"/>
    <p:sldId id="270" r:id="rId5"/>
    <p:sldId id="272" r:id="rId6"/>
    <p:sldId id="259" r:id="rId7"/>
    <p:sldId id="273" r:id="rId8"/>
    <p:sldId id="274" r:id="rId9"/>
    <p:sldId id="260" r:id="rId10"/>
    <p:sldId id="261" r:id="rId11"/>
    <p:sldId id="263" r:id="rId12"/>
    <p:sldId id="268" r:id="rId13"/>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4A65CAB0-EC35-403F-BEE7-0F456F214AA2}" type="datetimeFigureOut">
              <a:rPr lang="es-GT" smtClean="0"/>
              <a:pPr/>
              <a:t>17/04/2017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9DF5A9F-EBDA-4BE0-8A0C-FF6B9E5644BD}" type="slidenum">
              <a:rPr lang="es-GT" smtClean="0"/>
              <a:pPr/>
              <a:t>‹Nº›</a:t>
            </a:fld>
            <a:endParaRPr lang="es-GT"/>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306685"/>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9DF5A9F-EBDA-4BE0-8A0C-FF6B9E5644BD}" type="slidenum">
              <a:rPr lang="es-GT" smtClean="0"/>
              <a:pPr/>
              <a:t>‹Nº›</a:t>
            </a:fld>
            <a:endParaRPr lang="es-GT"/>
          </a:p>
        </p:txBody>
      </p:sp>
    </p:spTree>
    <p:extLst>
      <p:ext uri="{BB962C8B-B14F-4D97-AF65-F5344CB8AC3E}">
        <p14:creationId xmlns:p14="http://schemas.microsoft.com/office/powerpoint/2010/main" val="724065585"/>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9DF5A9F-EBDA-4BE0-8A0C-FF6B9E5644BD}" type="slidenum">
              <a:rPr lang="es-GT" smtClean="0"/>
              <a:pPr/>
              <a:t>‹Nº›</a:t>
            </a:fld>
            <a:endParaRPr lang="es-GT"/>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842983"/>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9DF5A9F-EBDA-4BE0-8A0C-FF6B9E5644BD}" type="slidenum">
              <a:rPr lang="es-GT" smtClean="0"/>
              <a:pPr/>
              <a:t>‹Nº›</a:t>
            </a:fld>
            <a:endParaRPr lang="es-GT"/>
          </a:p>
        </p:txBody>
      </p:sp>
    </p:spTree>
    <p:extLst>
      <p:ext uri="{BB962C8B-B14F-4D97-AF65-F5344CB8AC3E}">
        <p14:creationId xmlns:p14="http://schemas.microsoft.com/office/powerpoint/2010/main" val="3498708025"/>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9DF5A9F-EBDA-4BE0-8A0C-FF6B9E5644BD}" type="slidenum">
              <a:rPr lang="es-GT" smtClean="0"/>
              <a:pPr/>
              <a:t>‹Nº›</a:t>
            </a:fld>
            <a:endParaRPr lang="es-GT"/>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526181"/>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9DF5A9F-EBDA-4BE0-8A0C-FF6B9E5644BD}" type="slidenum">
              <a:rPr lang="es-GT" smtClean="0"/>
              <a:pPr/>
              <a:t>‹Nº›</a:t>
            </a:fld>
            <a:endParaRPr lang="es-GT"/>
          </a:p>
        </p:txBody>
      </p:sp>
    </p:spTree>
    <p:extLst>
      <p:ext uri="{BB962C8B-B14F-4D97-AF65-F5344CB8AC3E}">
        <p14:creationId xmlns:p14="http://schemas.microsoft.com/office/powerpoint/2010/main" val="1806700879"/>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9DF5A9F-EBDA-4BE0-8A0C-FF6B9E5644BD}" type="slidenum">
              <a:rPr lang="es-GT" smtClean="0"/>
              <a:pPr/>
              <a:t>‹Nº›</a:t>
            </a:fld>
            <a:endParaRPr lang="es-GT"/>
          </a:p>
        </p:txBody>
      </p:sp>
    </p:spTree>
    <p:extLst>
      <p:ext uri="{BB962C8B-B14F-4D97-AF65-F5344CB8AC3E}">
        <p14:creationId xmlns:p14="http://schemas.microsoft.com/office/powerpoint/2010/main" val="1932472883"/>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9DF5A9F-EBDA-4BE0-8A0C-FF6B9E5644BD}" type="slidenum">
              <a:rPr lang="es-GT" smtClean="0"/>
              <a:pPr/>
              <a:t>‹Nº›</a:t>
            </a:fld>
            <a:endParaRPr lang="es-GT"/>
          </a:p>
        </p:txBody>
      </p:sp>
    </p:spTree>
    <p:extLst>
      <p:ext uri="{BB962C8B-B14F-4D97-AF65-F5344CB8AC3E}">
        <p14:creationId xmlns:p14="http://schemas.microsoft.com/office/powerpoint/2010/main" val="686914993"/>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9DF5A9F-EBDA-4BE0-8A0C-FF6B9E5644BD}" type="slidenum">
              <a:rPr lang="es-GT" smtClean="0"/>
              <a:pPr/>
              <a:t>‹Nº›</a:t>
            </a:fld>
            <a:endParaRPr lang="es-GT"/>
          </a:p>
        </p:txBody>
      </p:sp>
    </p:spTree>
    <p:extLst>
      <p:ext uri="{BB962C8B-B14F-4D97-AF65-F5344CB8AC3E}">
        <p14:creationId xmlns:p14="http://schemas.microsoft.com/office/powerpoint/2010/main" val="2981224053"/>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9DF5A9F-EBDA-4BE0-8A0C-FF6B9E5644BD}" type="slidenum">
              <a:rPr lang="es-GT" smtClean="0"/>
              <a:pPr/>
              <a:t>‹Nº›</a:t>
            </a:fld>
            <a:endParaRPr lang="es-GT"/>
          </a:p>
        </p:txBody>
      </p:sp>
    </p:spTree>
    <p:extLst>
      <p:ext uri="{BB962C8B-B14F-4D97-AF65-F5344CB8AC3E}">
        <p14:creationId xmlns:p14="http://schemas.microsoft.com/office/powerpoint/2010/main" val="3661863289"/>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65CAB0-EC35-403F-BEE7-0F456F214AA2}" type="datetimeFigureOut">
              <a:rPr lang="es-GT" smtClean="0"/>
              <a:pPr/>
              <a:t>17/04/2017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9DF5A9F-EBDA-4BE0-8A0C-FF6B9E5644BD}" type="slidenum">
              <a:rPr lang="es-GT" smtClean="0"/>
              <a:pPr/>
              <a:t>‹Nº›</a:t>
            </a:fld>
            <a:endParaRPr lang="es-GT"/>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097821"/>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65CAB0-EC35-403F-BEE7-0F456F214AA2}" type="datetimeFigureOut">
              <a:rPr lang="es-GT" smtClean="0"/>
              <a:pPr/>
              <a:t>17/04/2017</a:t>
            </a:fld>
            <a:endParaRPr lang="es-GT"/>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GT"/>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9DF5A9F-EBDA-4BE0-8A0C-FF6B9E5644BD}" type="slidenum">
              <a:rPr lang="es-GT" smtClean="0"/>
              <a:pPr/>
              <a:t>‹Nº›</a:t>
            </a:fld>
            <a:endParaRPr lang="es-GT"/>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9474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s.wikipedia.org/wiki/Internet" TargetMode="External"/><Relationship Id="rId7" Type="http://schemas.openxmlformats.org/officeDocument/2006/relationships/hyperlink" Target="https://es.wikipedia.org/wiki/ILife" TargetMode="External"/><Relationship Id="rId2" Type="http://schemas.openxmlformats.org/officeDocument/2006/relationships/hyperlink" Target="https://es.wikipedia.org/wiki/Suite_ofim%C3%A1tica" TargetMode="External"/><Relationship Id="rId1" Type="http://schemas.openxmlformats.org/officeDocument/2006/relationships/slideLayout" Target="../slideLayouts/slideLayout4.xml"/><Relationship Id="rId6" Type="http://schemas.openxmlformats.org/officeDocument/2006/relationships/hyperlink" Target="https://es.wikipedia.org/wiki/En_l%C3%ADnea" TargetMode="External"/><Relationship Id="rId5" Type="http://schemas.openxmlformats.org/officeDocument/2006/relationships/hyperlink" Target="https://es.wikipedia.org/wiki/.Mac" TargetMode="External"/><Relationship Id="rId4" Type="http://schemas.openxmlformats.org/officeDocument/2006/relationships/hyperlink" Target="https://es.wikipedia.org/wiki/Apple_In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monografias.com/trabajos97/evolucion-computadora/evolucion-computadora.shtml" TargetMode="External"/><Relationship Id="rId2" Type="http://schemas.openxmlformats.org/officeDocument/2006/relationships/hyperlink" Target="https://youtu.be/l4Jqfobar14"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http://www.monografias.com/trabajos15/fundamento-ontologico/fundamento-ontologico.shtml" TargetMode="External"/><Relationship Id="rId3" Type="http://schemas.openxmlformats.org/officeDocument/2006/relationships/hyperlink" Target="http://www.monografias.com/Historia/index.shtml" TargetMode="External"/><Relationship Id="rId7" Type="http://schemas.openxmlformats.org/officeDocument/2006/relationships/hyperlink" Target="http://www.monografias.com/trabajos11/norma/norma.shtml" TargetMode="External"/><Relationship Id="rId2" Type="http://schemas.openxmlformats.org/officeDocument/2006/relationships/hyperlink" Target="http://www.monografias.com/trabajos37/redaccion-de-monografia/redaccion-de-monografia.shtml" TargetMode="External"/><Relationship Id="rId1" Type="http://schemas.openxmlformats.org/officeDocument/2006/relationships/slideLayout" Target="../slideLayouts/slideLayout7.xml"/><Relationship Id="rId6" Type="http://schemas.openxmlformats.org/officeDocument/2006/relationships/hyperlink" Target="http://monografias.com/trabajos10/anali/anali.shtml" TargetMode="External"/><Relationship Id="rId5" Type="http://schemas.openxmlformats.org/officeDocument/2006/relationships/hyperlink" Target="http://www.monografias.com/trabajos15/computadoras/computadoras.shtml" TargetMode="External"/><Relationship Id="rId4" Type="http://schemas.openxmlformats.org/officeDocument/2006/relationships/hyperlink" Target="http://www.monografias.com/trabajos16/teoria-sintetica-darwin/teoria-sintetica-darwin.shtml" TargetMode="External"/><Relationship Id="rId9" Type="http://schemas.openxmlformats.org/officeDocument/2006/relationships/hyperlink" Target="http://www.monografias.com/trabajos4/costo/costo.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s.wikipedia.org/wiki/Pek%C3%AD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monografias.com/trabajos5/estat/estat.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monografias.com/trabajos7/doin/doin.shtml" TargetMode="External"/><Relationship Id="rId2" Type="http://schemas.openxmlformats.org/officeDocument/2006/relationships/hyperlink" Target="http://www.monografias.com/trabajos7/compro/compro.shtml" TargetMode="Externa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hyperlink" Target="http://www.monografias.com/trabajos35/concepto-de-lenguaje/concepto-de-lenguaje.shtml" TargetMode="External"/><Relationship Id="rId4" Type="http://schemas.openxmlformats.org/officeDocument/2006/relationships/hyperlink" Target="http://www.monografias.com/Computacion/index.s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monografias.com/trabajos16/memorias/memorias.shtml" TargetMode="External"/><Relationship Id="rId3" Type="http://schemas.openxmlformats.org/officeDocument/2006/relationships/hyperlink" Target="http://www.monografias.com/trabajos5/estat/estat.shtml" TargetMode="External"/><Relationship Id="rId7" Type="http://schemas.openxmlformats.org/officeDocument/2006/relationships/hyperlink" Target="http://www.monografias.com/trabajos11/curinfa/curinfa.shtml" TargetMode="External"/><Relationship Id="rId2" Type="http://schemas.openxmlformats.org/officeDocument/2006/relationships/hyperlink" Target="http://www.monografias.com/trabajos11/micro/micro.shtml" TargetMode="External"/><Relationship Id="rId1" Type="http://schemas.openxmlformats.org/officeDocument/2006/relationships/slideLayout" Target="../slideLayouts/slideLayout4.xml"/><Relationship Id="rId6" Type="http://schemas.openxmlformats.org/officeDocument/2006/relationships/hyperlink" Target="http://www.monografias.com/trabajos10/era/era.shtml" TargetMode="External"/><Relationship Id="rId5" Type="http://schemas.openxmlformats.org/officeDocument/2006/relationships/hyperlink" Target="http://www.monografias.com/trabajos35/sociedad/sociedad.shtml" TargetMode="External"/><Relationship Id="rId4" Type="http://schemas.openxmlformats.org/officeDocument/2006/relationships/hyperlink" Target="http://www.monografias.com/trabajos13/cinemat/cinemat2.shtml#TEORICO" TargetMode="External"/><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GT" dirty="0" smtClean="0"/>
              <a:t>Diferentes tipos de computadoras</a:t>
            </a:r>
            <a:endParaRPr lang="es-GT" dirty="0"/>
          </a:p>
        </p:txBody>
      </p:sp>
      <p:sp>
        <p:nvSpPr>
          <p:cNvPr id="3" name="2 Subtítulo"/>
          <p:cNvSpPr>
            <a:spLocks noGrp="1"/>
          </p:cNvSpPr>
          <p:nvPr>
            <p:ph type="subTitle" idx="1"/>
          </p:nvPr>
        </p:nvSpPr>
        <p:spPr/>
        <p:txBody>
          <a:bodyPr/>
          <a:lstStyle/>
          <a:p>
            <a:r>
              <a:rPr lang="es-GT" dirty="0" smtClean="0"/>
              <a:t>Y su capacidad</a:t>
            </a:r>
            <a:endParaRPr lang="es-GT" dirty="0"/>
          </a:p>
        </p:txBody>
      </p:sp>
    </p:spTree>
  </p:cSld>
  <p:clrMapOvr>
    <a:masterClrMapping/>
  </p:clrMapOvr>
  <mc:AlternateContent xmlns:mc="http://schemas.openxmlformats.org/markup-compatibility/2006">
    <mc:Choice xmlns:p14="http://schemas.microsoft.com/office/powerpoint/2010/main" Requires="p14">
      <p:transition spd="slow" p14:dur="3250">
        <p14:honeycomb/>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SAMSUMG</a:t>
            </a:r>
            <a:endParaRPr lang="es-GT" dirty="0"/>
          </a:p>
        </p:txBody>
      </p:sp>
      <p:sp>
        <p:nvSpPr>
          <p:cNvPr id="3" name="2 Marcador de contenido"/>
          <p:cNvSpPr>
            <a:spLocks noGrp="1"/>
          </p:cNvSpPr>
          <p:nvPr>
            <p:ph sz="half" idx="1"/>
          </p:nvPr>
        </p:nvSpPr>
        <p:spPr/>
        <p:txBody>
          <a:bodyPr>
            <a:normAutofit/>
          </a:bodyPr>
          <a:lstStyle/>
          <a:p>
            <a:r>
              <a:rPr lang="es-GT" dirty="0" smtClean="0"/>
              <a:t>El ordenador perfecto no existe, y precisamente por eso Samsung ha diseñado sus portátiles teniendo en cuenta una gran variedad de usos. </a:t>
            </a:r>
            <a:r>
              <a:rPr lang="es-GT" smtClean="0"/>
              <a:t>Tanto si eres un apasionado de los videojuegos que necesita exprimir al máximo el rendimiento del ordenador, como el propietario de una empresa que busca una solución adecuada para su negocio, tenemos el portátil que necesitas</a:t>
            </a:r>
            <a:endParaRPr lang="es-GT"/>
          </a:p>
        </p:txBody>
      </p:sp>
      <p:pic>
        <p:nvPicPr>
          <p:cNvPr id="2054" name="Picture 6" descr="https://images.pcel.com/300/50a54aa0361a8.jpg"/>
          <p:cNvPicPr>
            <a:picLocks noGrp="1" noChangeAspect="1" noChangeArrowheads="1"/>
          </p:cNvPicPr>
          <p:nvPr>
            <p:ph sz="half" idx="2"/>
          </p:nvPr>
        </p:nvPicPr>
        <p:blipFill>
          <a:blip r:embed="rId2"/>
          <a:srcRect/>
          <a:stretch>
            <a:fillRect/>
          </a:stretch>
        </p:blipFill>
        <p:spPr bwMode="auto">
          <a:xfrm>
            <a:off x="4643438" y="1928802"/>
            <a:ext cx="4120112" cy="414340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Las computadoras </a:t>
            </a:r>
            <a:r>
              <a:rPr lang="es-GT" dirty="0" err="1" smtClean="0"/>
              <a:t>mac</a:t>
            </a:r>
            <a:endParaRPr lang="es-GT" dirty="0"/>
          </a:p>
        </p:txBody>
      </p:sp>
      <p:sp>
        <p:nvSpPr>
          <p:cNvPr id="3" name="2 Marcador de contenido"/>
          <p:cNvSpPr>
            <a:spLocks noGrp="1"/>
          </p:cNvSpPr>
          <p:nvPr>
            <p:ph sz="half" idx="1"/>
          </p:nvPr>
        </p:nvSpPr>
        <p:spPr/>
        <p:txBody>
          <a:bodyPr>
            <a:normAutofit/>
          </a:bodyPr>
          <a:lstStyle/>
          <a:p>
            <a:r>
              <a:rPr lang="es-GT" b="1" dirty="0" smtClean="0"/>
              <a:t>.Mac</a:t>
            </a:r>
            <a:r>
              <a:rPr lang="es-GT" dirty="0" smtClean="0"/>
              <a:t> (pronunciado </a:t>
            </a:r>
            <a:r>
              <a:rPr lang="es-GT" i="1" dirty="0" err="1" smtClean="0"/>
              <a:t>dotMac</a:t>
            </a:r>
            <a:r>
              <a:rPr lang="es-GT" dirty="0" smtClean="0"/>
              <a:t> o </a:t>
            </a:r>
            <a:r>
              <a:rPr lang="es-GT" i="1" dirty="0" err="1" smtClean="0"/>
              <a:t>puntoMac</a:t>
            </a:r>
            <a:r>
              <a:rPr lang="es-GT" dirty="0" smtClean="0"/>
              <a:t>) fue una </a:t>
            </a:r>
            <a:r>
              <a:rPr lang="es-GT" dirty="0" smtClean="0">
                <a:hlinkClick r:id="rId2" tooltip="Suite ofimática"/>
              </a:rPr>
              <a:t>suite</a:t>
            </a:r>
            <a:r>
              <a:rPr lang="es-GT" dirty="0" smtClean="0"/>
              <a:t> en </a:t>
            </a:r>
            <a:r>
              <a:rPr lang="es-GT" dirty="0" smtClean="0">
                <a:hlinkClick r:id="rId3" tooltip="Internet"/>
              </a:rPr>
              <a:t>Internet</a:t>
            </a:r>
            <a:r>
              <a:rPr lang="es-GT" dirty="0" smtClean="0"/>
              <a:t> diseñada por </a:t>
            </a:r>
            <a:r>
              <a:rPr lang="es-GT" dirty="0" smtClean="0">
                <a:hlinkClick r:id="rId4" tooltip="Apple Inc."/>
              </a:rPr>
              <a:t>Apple</a:t>
            </a:r>
            <a:r>
              <a:rPr lang="es-GT" dirty="0" smtClean="0"/>
              <a:t>,</a:t>
            </a:r>
            <a:r>
              <a:rPr lang="es-GT" baseline="30000" dirty="0" smtClean="0">
                <a:hlinkClick r:id="rId5"/>
              </a:rPr>
              <a:t>1</a:t>
            </a:r>
            <a:r>
              <a:rPr lang="es-GT" dirty="0" smtClean="0"/>
              <a:t>complemento </a:t>
            </a:r>
            <a:r>
              <a:rPr lang="es-GT" dirty="0" smtClean="0">
                <a:hlinkClick r:id="rId6" tooltip="En línea"/>
              </a:rPr>
              <a:t>en línea</a:t>
            </a:r>
            <a:r>
              <a:rPr lang="es-GT" dirty="0" smtClean="0"/>
              <a:t> para la serie de </a:t>
            </a:r>
            <a:r>
              <a:rPr lang="es-GT" dirty="0" err="1" smtClean="0">
                <a:hlinkClick r:id="rId7" tooltip="ILife"/>
              </a:rPr>
              <a:t>iLife</a:t>
            </a:r>
            <a:r>
              <a:rPr lang="es-GT" dirty="0" smtClean="0"/>
              <a:t>, disponible para Mac y PC, pero en su totalidad para los computadores Macintosh. .Mac permitía compartir fotos, archivos, música y películas en internet, así como diseñar páginas.</a:t>
            </a:r>
            <a:endParaRPr lang="es-GT" dirty="0"/>
          </a:p>
        </p:txBody>
      </p:sp>
      <p:pic>
        <p:nvPicPr>
          <p:cNvPr id="19458" name="Picture 2" descr="http://static.obrasweb.mx/thumb/2012/07/03/mac-computadora-b_659x460.jpg"/>
          <p:cNvPicPr>
            <a:picLocks noGrp="1" noChangeAspect="1" noChangeArrowheads="1"/>
          </p:cNvPicPr>
          <p:nvPr>
            <p:ph sz="half" idx="2"/>
          </p:nvPr>
        </p:nvPicPr>
        <p:blipFill>
          <a:blip r:embed="rId8"/>
          <a:stretch>
            <a:fillRect/>
          </a:stretch>
        </p:blipFill>
        <p:spPr bwMode="auto">
          <a:xfrm>
            <a:off x="4492625" y="3052946"/>
            <a:ext cx="3565525" cy="248883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La evolución de la computadora</a:t>
            </a:r>
            <a:br>
              <a:rPr lang="es-GT" dirty="0" smtClean="0"/>
            </a:br>
            <a:endParaRPr lang="es-GT" dirty="0"/>
          </a:p>
        </p:txBody>
      </p:sp>
      <p:sp>
        <p:nvSpPr>
          <p:cNvPr id="3" name="2 Marcador de contenido"/>
          <p:cNvSpPr>
            <a:spLocks noGrp="1"/>
          </p:cNvSpPr>
          <p:nvPr>
            <p:ph sz="half" idx="1"/>
          </p:nvPr>
        </p:nvSpPr>
        <p:spPr/>
        <p:txBody>
          <a:bodyPr/>
          <a:lstStyle/>
          <a:p>
            <a:r>
              <a:rPr lang="es-GT" dirty="0" smtClean="0">
                <a:hlinkClick r:id="rId2"/>
              </a:rPr>
              <a:t>https://youtu.be/l4Jqfobar14</a:t>
            </a:r>
            <a:endParaRPr lang="es-GT" dirty="0" smtClean="0"/>
          </a:p>
          <a:p>
            <a:r>
              <a:rPr lang="es-GT" dirty="0">
                <a:hlinkClick r:id="rId3"/>
              </a:rPr>
              <a:t>http://</a:t>
            </a:r>
            <a:r>
              <a:rPr lang="es-GT" dirty="0" smtClean="0">
                <a:hlinkClick r:id="rId3"/>
              </a:rPr>
              <a:t>www.monografias.com/trabajos97/evolucion-computadora/evolucion-computadora.shtml</a:t>
            </a:r>
            <a:r>
              <a:rPr lang="es-GT" dirty="0" smtClean="0"/>
              <a:t> </a:t>
            </a:r>
            <a:endParaRPr lang="es-GT" dirty="0"/>
          </a:p>
        </p:txBody>
      </p:sp>
      <p:sp>
        <p:nvSpPr>
          <p:cNvPr id="4" name="3 Marcador de contenido"/>
          <p:cNvSpPr>
            <a:spLocks noGrp="1"/>
          </p:cNvSpPr>
          <p:nvPr>
            <p:ph sz="half" idx="2"/>
          </p:nvPr>
        </p:nvSpPr>
        <p:spPr/>
        <p:txBody>
          <a:bodyPr/>
          <a:lstStyle/>
          <a:p>
            <a:pPr>
              <a:buNone/>
            </a:pPr>
            <a:endParaRPr lang="es-GT" dirty="0" smtClean="0"/>
          </a:p>
          <a:p>
            <a:endParaRPr lang="es-GT" dirty="0"/>
          </a:p>
        </p:txBody>
      </p:sp>
    </p:spTree>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19672" y="671691"/>
            <a:ext cx="6120680" cy="4801314"/>
          </a:xfrm>
          <a:prstGeom prst="rect">
            <a:avLst/>
          </a:prstGeom>
        </p:spPr>
        <p:txBody>
          <a:bodyPr wrap="square">
            <a:spAutoFit/>
          </a:bodyPr>
          <a:lstStyle/>
          <a:p>
            <a:r>
              <a:rPr lang="es-ES" b="1" i="1" dirty="0">
                <a:solidFill>
                  <a:srgbClr val="000000"/>
                </a:solidFill>
                <a:latin typeface="Arial" panose="020B0604020202020204" pitchFamily="34" charset="0"/>
              </a:rPr>
              <a:t>INTRODUCCION</a:t>
            </a:r>
            <a:endParaRPr lang="es-ES" dirty="0">
              <a:solidFill>
                <a:srgbClr val="000000"/>
              </a:solidFill>
              <a:latin typeface="Arial" panose="020B0604020202020204" pitchFamily="34" charset="0"/>
            </a:endParaRPr>
          </a:p>
          <a:p>
            <a:r>
              <a:rPr lang="es-ES" dirty="0">
                <a:solidFill>
                  <a:srgbClr val="000000"/>
                </a:solidFill>
                <a:latin typeface="Arial" panose="020B0604020202020204" pitchFamily="34" charset="0"/>
              </a:rPr>
              <a:t>Esta </a:t>
            </a:r>
            <a:r>
              <a:rPr lang="es-ES" dirty="0">
                <a:solidFill>
                  <a:srgbClr val="008040"/>
                </a:solidFill>
                <a:latin typeface="Arial" panose="020B0604020202020204" pitchFamily="34" charset="0"/>
                <a:hlinkClick r:id="rId2"/>
              </a:rPr>
              <a:t>monografía</a:t>
            </a:r>
            <a:r>
              <a:rPr lang="es-ES" dirty="0">
                <a:solidFill>
                  <a:srgbClr val="000000"/>
                </a:solidFill>
                <a:latin typeface="Arial" panose="020B0604020202020204" pitchFamily="34" charset="0"/>
              </a:rPr>
              <a:t> está diseñada de forma práctica y sencilla para comenzar a conocer un poco de esta extraordinaria herramienta, recorriendo la </a:t>
            </a:r>
            <a:r>
              <a:rPr lang="es-ES" dirty="0">
                <a:solidFill>
                  <a:srgbClr val="008040"/>
                </a:solidFill>
                <a:latin typeface="Arial" panose="020B0604020202020204" pitchFamily="34" charset="0"/>
                <a:hlinkClick r:id="rId3"/>
              </a:rPr>
              <a:t>historia</a:t>
            </a:r>
            <a:r>
              <a:rPr lang="es-ES" dirty="0">
                <a:solidFill>
                  <a:srgbClr val="000000"/>
                </a:solidFill>
                <a:latin typeface="Arial" panose="020B0604020202020204" pitchFamily="34" charset="0"/>
              </a:rPr>
              <a:t> y </a:t>
            </a:r>
            <a:r>
              <a:rPr lang="es-ES" dirty="0">
                <a:solidFill>
                  <a:srgbClr val="008040"/>
                </a:solidFill>
                <a:latin typeface="Arial" panose="020B0604020202020204" pitchFamily="34" charset="0"/>
                <a:hlinkClick r:id="rId4"/>
              </a:rPr>
              <a:t>evolución</a:t>
            </a:r>
            <a:r>
              <a:rPr lang="es-ES" dirty="0">
                <a:solidFill>
                  <a:srgbClr val="000000"/>
                </a:solidFill>
                <a:latin typeface="Arial" panose="020B0604020202020204" pitchFamily="34" charset="0"/>
              </a:rPr>
              <a:t> de </a:t>
            </a:r>
            <a:r>
              <a:rPr lang="es-ES" dirty="0">
                <a:solidFill>
                  <a:srgbClr val="008040"/>
                </a:solidFill>
                <a:latin typeface="Arial" panose="020B0604020202020204" pitchFamily="34" charset="0"/>
                <a:hlinkClick r:id="rId5"/>
              </a:rPr>
              <a:t>la computadora</a:t>
            </a:r>
            <a:r>
              <a:rPr lang="es-ES" dirty="0">
                <a:solidFill>
                  <a:srgbClr val="000000"/>
                </a:solidFill>
                <a:latin typeface="Arial" panose="020B0604020202020204" pitchFamily="34" charset="0"/>
              </a:rPr>
              <a:t>, clasificándola por generaciones y dando una breve </a:t>
            </a:r>
            <a:r>
              <a:rPr lang="es-ES" dirty="0">
                <a:solidFill>
                  <a:srgbClr val="008040"/>
                </a:solidFill>
                <a:latin typeface="Arial" panose="020B0604020202020204" pitchFamily="34" charset="0"/>
                <a:hlinkClick r:id="rId6"/>
              </a:rPr>
              <a:t>descripción</a:t>
            </a:r>
            <a:r>
              <a:rPr lang="es-ES" dirty="0">
                <a:solidFill>
                  <a:srgbClr val="000000"/>
                </a:solidFill>
                <a:latin typeface="Arial" panose="020B0604020202020204" pitchFamily="34" charset="0"/>
              </a:rPr>
              <a:t> de los principales componentes de un </a:t>
            </a:r>
            <a:r>
              <a:rPr lang="es-ES" dirty="0">
                <a:solidFill>
                  <a:srgbClr val="008040"/>
                </a:solidFill>
                <a:latin typeface="Arial" panose="020B0604020202020204" pitchFamily="34" charset="0"/>
                <a:hlinkClick r:id="rId5"/>
              </a:rPr>
              <a:t>computador</a:t>
            </a:r>
            <a:r>
              <a:rPr lang="es-ES" dirty="0">
                <a:solidFill>
                  <a:srgbClr val="000000"/>
                </a:solidFill>
                <a:latin typeface="Arial" panose="020B0604020202020204" pitchFamily="34" charset="0"/>
              </a:rPr>
              <a:t>.</a:t>
            </a:r>
          </a:p>
          <a:p>
            <a:r>
              <a:rPr lang="es-ES" dirty="0">
                <a:solidFill>
                  <a:srgbClr val="000000"/>
                </a:solidFill>
                <a:latin typeface="Arial" panose="020B0604020202020204" pitchFamily="34" charset="0"/>
              </a:rPr>
              <a:t>Es una </a:t>
            </a:r>
            <a:r>
              <a:rPr lang="es-ES" dirty="0">
                <a:solidFill>
                  <a:srgbClr val="008040"/>
                </a:solidFill>
                <a:latin typeface="Arial" panose="020B0604020202020204" pitchFamily="34" charset="0"/>
                <a:hlinkClick r:id="rId7"/>
              </a:rPr>
              <a:t>investigación</a:t>
            </a:r>
            <a:r>
              <a:rPr lang="es-ES" dirty="0">
                <a:solidFill>
                  <a:srgbClr val="000000"/>
                </a:solidFill>
                <a:latin typeface="Arial" panose="020B0604020202020204" pitchFamily="34" charset="0"/>
              </a:rPr>
              <a:t> del </a:t>
            </a:r>
            <a:r>
              <a:rPr lang="es-ES" dirty="0">
                <a:solidFill>
                  <a:srgbClr val="008040"/>
                </a:solidFill>
                <a:latin typeface="Arial" panose="020B0604020202020204" pitchFamily="34" charset="0"/>
                <a:hlinkClick r:id="rId8"/>
              </a:rPr>
              <a:t>hombre</a:t>
            </a:r>
            <a:r>
              <a:rPr lang="es-ES" dirty="0">
                <a:solidFill>
                  <a:srgbClr val="000000"/>
                </a:solidFill>
                <a:latin typeface="Arial" panose="020B0604020202020204" pitchFamily="34" charset="0"/>
              </a:rPr>
              <a:t>, quien desde años atrás ha visto la necesidad de mejorar las condiciones utilizando aparatos electromecánicas. Esta ha ido en aumento y sigue hasta ahora avanzando en forma significativa ya que su </a:t>
            </a:r>
            <a:r>
              <a:rPr lang="es-ES" dirty="0">
                <a:solidFill>
                  <a:srgbClr val="008040"/>
                </a:solidFill>
                <a:latin typeface="Arial" panose="020B0604020202020204" pitchFamily="34" charset="0"/>
                <a:hlinkClick r:id="rId9"/>
              </a:rPr>
              <a:t>utilidad</a:t>
            </a:r>
            <a:r>
              <a:rPr lang="es-ES" dirty="0">
                <a:solidFill>
                  <a:srgbClr val="000000"/>
                </a:solidFill>
                <a:latin typeface="Arial" panose="020B0604020202020204" pitchFamily="34" charset="0"/>
              </a:rPr>
              <a:t> abarca ya muchas áreas profesionales , en estos capítulos veremos cómo es que ha evolucionado desde sus inicios hasta la actualidad.</a:t>
            </a:r>
          </a:p>
          <a:p>
            <a:r>
              <a:rPr lang="es-ES" dirty="0">
                <a:solidFill>
                  <a:srgbClr val="000000"/>
                </a:solidFill>
                <a:latin typeface="Arial" panose="020B0604020202020204" pitchFamily="34" charset="0"/>
              </a:rPr>
              <a:t/>
            </a:r>
            <a:br>
              <a:rPr lang="es-ES" dirty="0">
                <a:solidFill>
                  <a:srgbClr val="000000"/>
                </a:solidFill>
                <a:latin typeface="Arial" panose="020B0604020202020204" pitchFamily="34" charset="0"/>
              </a:rPr>
            </a:br>
            <a:r>
              <a:rPr lang="es-ES" dirty="0">
                <a:solidFill>
                  <a:srgbClr val="000000"/>
                </a:solidFill>
                <a:latin typeface="Arial" panose="020B0604020202020204" pitchFamily="34" charset="0"/>
              </a:rPr>
              <a:t/>
            </a:r>
            <a:br>
              <a:rPr lang="es-ES" dirty="0">
                <a:solidFill>
                  <a:srgbClr val="000000"/>
                </a:solidFill>
                <a:latin typeface="Arial" panose="020B0604020202020204" pitchFamily="34" charset="0"/>
              </a:rPr>
            </a:br>
            <a:endParaRPr lang="es-ES" dirty="0"/>
          </a:p>
        </p:txBody>
      </p:sp>
    </p:spTree>
    <p:extLst>
      <p:ext uri="{BB962C8B-B14F-4D97-AF65-F5344CB8AC3E}">
        <p14:creationId xmlns:p14="http://schemas.microsoft.com/office/powerpoint/2010/main" val="3234477305"/>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sz="3600" dirty="0" smtClean="0"/>
              <a:t>Características de una computadora según su procesador</a:t>
            </a:r>
            <a:endParaRPr lang="es-GT" sz="3600" dirty="0"/>
          </a:p>
        </p:txBody>
      </p:sp>
      <p:sp>
        <p:nvSpPr>
          <p:cNvPr id="3" name="2 Marcador de contenido"/>
          <p:cNvSpPr>
            <a:spLocks noGrp="1"/>
          </p:cNvSpPr>
          <p:nvPr>
            <p:ph idx="1"/>
          </p:nvPr>
        </p:nvSpPr>
        <p:spPr/>
        <p:txBody>
          <a:bodyPr>
            <a:normAutofit fontScale="77500" lnSpcReduction="20000"/>
          </a:bodyPr>
          <a:lstStyle/>
          <a:p>
            <a:r>
              <a:rPr lang="es-GT" sz="3200" dirty="0" smtClean="0"/>
              <a:t>- Las microcomputadoras se utilizan para aplicaciones caseras y de oficina normalmente para una sola persona por eso se les llama personales.</a:t>
            </a:r>
            <a:br>
              <a:rPr lang="es-GT" sz="3200" dirty="0" smtClean="0"/>
            </a:br>
            <a:r>
              <a:rPr lang="es-GT" sz="3200" dirty="0" smtClean="0"/>
              <a:t>2.- Las mini computadoras emplean en aplicaciones de tamaño y medio usualmente para 30 o 40 usuarios. una escuela etc.</a:t>
            </a:r>
            <a:br>
              <a:rPr lang="es-GT" sz="3200" dirty="0" smtClean="0"/>
            </a:br>
            <a:r>
              <a:rPr lang="es-GT" sz="3200" dirty="0" smtClean="0"/>
              <a:t>3.- En la categoría de las </a:t>
            </a:r>
            <a:r>
              <a:rPr lang="es-GT" sz="3200" dirty="0" err="1" smtClean="0"/>
              <a:t>macrocomputadoras</a:t>
            </a:r>
            <a:r>
              <a:rPr lang="es-GT" sz="3200" dirty="0" smtClean="0"/>
              <a:t> se utilizan para aplicaciones grandes tales como sistemas bancarios, administración, vuelos etc.</a:t>
            </a:r>
            <a:br>
              <a:rPr lang="es-GT" sz="3200" dirty="0" smtClean="0"/>
            </a:br>
            <a:r>
              <a:rPr lang="es-GT" sz="3200" dirty="0" smtClean="0"/>
              <a:t>4.- Supercomputadoras. Se utilizan para aquellos problemas cuya solución requieren de una gran capacidad de computo, como una respuesta rápida por ejemplo: el control terrestre de un satélite, la administración de un rector nuclear, etc.</a:t>
            </a:r>
          </a:p>
          <a:p>
            <a:endParaRPr lang="es-GT" dirty="0"/>
          </a:p>
        </p:txBody>
      </p:sp>
    </p:spTree>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Lenovo </a:t>
            </a:r>
            <a:endParaRPr lang="es-GT" dirty="0"/>
          </a:p>
        </p:txBody>
      </p:sp>
      <p:sp>
        <p:nvSpPr>
          <p:cNvPr id="3" name="2 Marcador de contenido"/>
          <p:cNvSpPr>
            <a:spLocks noGrp="1"/>
          </p:cNvSpPr>
          <p:nvPr>
            <p:ph sz="half" idx="1"/>
          </p:nvPr>
        </p:nvSpPr>
        <p:spPr/>
        <p:txBody>
          <a:bodyPr/>
          <a:lstStyle/>
          <a:p>
            <a:r>
              <a:rPr lang="es-GT" dirty="0" smtClean="0"/>
              <a:t>La compañía fue fundada en 1984 por un grupo de 11 ingenieros encabezados por </a:t>
            </a:r>
            <a:r>
              <a:rPr lang="es-GT" dirty="0" err="1" smtClean="0"/>
              <a:t>Liu</a:t>
            </a:r>
            <a:r>
              <a:rPr lang="es-GT" dirty="0" smtClean="0"/>
              <a:t> </a:t>
            </a:r>
            <a:r>
              <a:rPr lang="es-GT" dirty="0" err="1" smtClean="0"/>
              <a:t>Chuanzi</a:t>
            </a:r>
            <a:r>
              <a:rPr lang="es-GT" dirty="0" smtClean="0"/>
              <a:t> en </a:t>
            </a:r>
            <a:r>
              <a:rPr lang="es-GT" dirty="0" smtClean="0">
                <a:hlinkClick r:id="rId2" tooltip="Pekín"/>
              </a:rPr>
              <a:t>Pekín</a:t>
            </a:r>
            <a:r>
              <a:rPr lang="es-GT" dirty="0" smtClean="0"/>
              <a:t> </a:t>
            </a:r>
            <a:r>
              <a:rPr lang="es-GT" dirty="0" err="1" smtClean="0"/>
              <a:t>como</a:t>
            </a:r>
            <a:r>
              <a:rPr lang="es-GT" i="1" dirty="0" err="1" smtClean="0"/>
              <a:t>Legend</a:t>
            </a:r>
            <a:r>
              <a:rPr lang="es-GT" i="1" dirty="0" smtClean="0"/>
              <a:t> </a:t>
            </a:r>
            <a:r>
              <a:rPr lang="es-GT" i="1" dirty="0" err="1" smtClean="0"/>
              <a:t>Group</a:t>
            </a:r>
            <a:r>
              <a:rPr lang="es-GT" i="1" dirty="0" smtClean="0"/>
              <a:t> </a:t>
            </a:r>
            <a:r>
              <a:rPr lang="es-GT" i="1" dirty="0" err="1" smtClean="0"/>
              <a:t>Ltd</a:t>
            </a:r>
            <a:r>
              <a:rPr lang="es-GT" i="1" dirty="0" smtClean="0"/>
              <a:t> and New </a:t>
            </a:r>
            <a:r>
              <a:rPr lang="es-GT" i="1" dirty="0" err="1" smtClean="0"/>
              <a:t>Technology</a:t>
            </a:r>
            <a:r>
              <a:rPr lang="es-GT" i="1" dirty="0" smtClean="0"/>
              <a:t> </a:t>
            </a:r>
            <a:r>
              <a:rPr lang="es-GT" i="1" dirty="0" err="1" smtClean="0"/>
              <a:t>Developer</a:t>
            </a:r>
            <a:r>
              <a:rPr lang="es-GT" i="1" dirty="0" smtClean="0"/>
              <a:t> </a:t>
            </a:r>
            <a:r>
              <a:rPr lang="es-GT" i="1" dirty="0" err="1" smtClean="0"/>
              <a:t>Incorporated</a:t>
            </a:r>
            <a:r>
              <a:rPr lang="es-GT" dirty="0" smtClean="0"/>
              <a:t>.</a:t>
            </a:r>
          </a:p>
          <a:p>
            <a:endParaRPr lang="es-GT" dirty="0"/>
          </a:p>
        </p:txBody>
      </p:sp>
      <p:sp>
        <p:nvSpPr>
          <p:cNvPr id="4" name="3 Marcador de contenido"/>
          <p:cNvSpPr>
            <a:spLocks noGrp="1"/>
          </p:cNvSpPr>
          <p:nvPr>
            <p:ph sz="half" idx="2"/>
          </p:nvPr>
        </p:nvSpPr>
        <p:spPr/>
        <p:txBody>
          <a:bodyPr/>
          <a:lstStyle/>
          <a:p>
            <a:endParaRPr lang="es-GT" dirty="0"/>
          </a:p>
        </p:txBody>
      </p:sp>
      <p:pic>
        <p:nvPicPr>
          <p:cNvPr id="5122" name="Picture 2" descr="https://intelcompras.com/product_thumb.php?img=images/product/LENOVO_77298AS.jpg&amp;w=350&amp;h=280"/>
          <p:cNvPicPr>
            <a:picLocks noChangeAspect="1" noChangeArrowheads="1"/>
          </p:cNvPicPr>
          <p:nvPr/>
        </p:nvPicPr>
        <p:blipFill>
          <a:blip r:embed="rId3"/>
          <a:srcRect/>
          <a:stretch>
            <a:fillRect/>
          </a:stretch>
        </p:blipFill>
        <p:spPr bwMode="auto">
          <a:xfrm>
            <a:off x="4768454" y="2143116"/>
            <a:ext cx="3780238" cy="328614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Historia de la computadora.</a:t>
            </a:r>
            <a:endParaRPr lang="es-ES" dirty="0"/>
          </a:p>
        </p:txBody>
      </p:sp>
      <p:sp>
        <p:nvSpPr>
          <p:cNvPr id="3" name="Marcador de contenido 2"/>
          <p:cNvSpPr>
            <a:spLocks noGrp="1"/>
          </p:cNvSpPr>
          <p:nvPr>
            <p:ph sz="half" idx="1"/>
          </p:nvPr>
        </p:nvSpPr>
        <p:spPr/>
        <p:txBody>
          <a:bodyPr>
            <a:normAutofit fontScale="92500" lnSpcReduction="10000"/>
          </a:bodyPr>
          <a:lstStyle/>
          <a:p>
            <a:r>
              <a:rPr lang="es-ES" dirty="0"/>
              <a:t>Fue inventada en 1642 por el matemático francés Blaise </a:t>
            </a:r>
            <a:r>
              <a:rPr lang="es-ES" dirty="0">
                <a:hlinkClick r:id="rId2"/>
              </a:rPr>
              <a:t>Pascal</a:t>
            </a:r>
            <a:r>
              <a:rPr lang="es-ES" dirty="0"/>
              <a:t>.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br>
              <a:rPr lang="es-ES" dirty="0"/>
            </a:br>
            <a:endParaRPr lang="es-ES" dirty="0"/>
          </a:p>
        </p:txBody>
      </p:sp>
      <p:pic>
        <p:nvPicPr>
          <p:cNvPr id="1026" name="Picture 2" descr="Monografias.com"/>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70487" y="3263900"/>
            <a:ext cx="22098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58129"/>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LG</a:t>
            </a:r>
            <a:endParaRPr lang="es-GT" dirty="0"/>
          </a:p>
        </p:txBody>
      </p:sp>
      <p:sp>
        <p:nvSpPr>
          <p:cNvPr id="3" name="2 Marcador de contenido"/>
          <p:cNvSpPr>
            <a:spLocks noGrp="1"/>
          </p:cNvSpPr>
          <p:nvPr>
            <p:ph sz="half" idx="1"/>
          </p:nvPr>
        </p:nvSpPr>
        <p:spPr/>
        <p:txBody>
          <a:bodyPr>
            <a:normAutofit lnSpcReduction="10000"/>
          </a:bodyPr>
          <a:lstStyle/>
          <a:p>
            <a:pPr fontAlgn="base"/>
            <a:r>
              <a:rPr lang="es-GT" cap="all" dirty="0" smtClean="0"/>
              <a:t>TODO COMPUTADORES</a:t>
            </a:r>
          </a:p>
          <a:p>
            <a:pPr fontAlgn="base"/>
            <a:r>
              <a:rPr lang="es-GT" dirty="0" smtClean="0"/>
              <a:t>GUÍAS Y MANUALES</a:t>
            </a:r>
          </a:p>
          <a:p>
            <a:pPr fontAlgn="base"/>
            <a:r>
              <a:rPr lang="es-GT" dirty="0" smtClean="0"/>
              <a:t>En los computadores LG encuentras el poder de la tecnología, puesta en funcionamiento en equipos diseñados con estilo y pensados para brindar más confort. Además te ofrecen movilidad que siempre has deseado en tu computador para que siempre lo lleves contigo y tengas acceso a tus contenidos en todo lugar.</a:t>
            </a:r>
          </a:p>
          <a:p>
            <a:endParaRPr lang="es-GT" dirty="0"/>
          </a:p>
        </p:txBody>
      </p:sp>
      <p:sp>
        <p:nvSpPr>
          <p:cNvPr id="4" name="3 Marcador de contenido"/>
          <p:cNvSpPr>
            <a:spLocks noGrp="1"/>
          </p:cNvSpPr>
          <p:nvPr>
            <p:ph sz="half" idx="2"/>
          </p:nvPr>
        </p:nvSpPr>
        <p:spPr/>
        <p:txBody>
          <a:bodyPr>
            <a:normAutofit lnSpcReduction="10000"/>
          </a:bodyPr>
          <a:lstStyle/>
          <a:p>
            <a:endParaRPr lang="es-GT"/>
          </a:p>
        </p:txBody>
      </p:sp>
      <p:pic>
        <p:nvPicPr>
          <p:cNvPr id="4098" name="Picture 2" descr="https://cdn.webadictos.com/media/2011/06/LG_V300.jpg"/>
          <p:cNvPicPr>
            <a:picLocks noChangeAspect="1" noChangeArrowheads="1"/>
          </p:cNvPicPr>
          <p:nvPr/>
        </p:nvPicPr>
        <p:blipFill>
          <a:blip r:embed="rId2"/>
          <a:srcRect/>
          <a:stretch>
            <a:fillRect/>
          </a:stretch>
        </p:blipFill>
        <p:spPr bwMode="auto">
          <a:xfrm>
            <a:off x="4381500" y="1500174"/>
            <a:ext cx="4762500" cy="45243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QUINTA GENERACION (1983 al presente)</a:t>
            </a:r>
            <a:endParaRPr lang="es-ES" dirty="0"/>
          </a:p>
        </p:txBody>
      </p:sp>
      <p:sp>
        <p:nvSpPr>
          <p:cNvPr id="3" name="Marcador de contenido 2"/>
          <p:cNvSpPr>
            <a:spLocks noGrp="1"/>
          </p:cNvSpPr>
          <p:nvPr>
            <p:ph sz="half" idx="1"/>
          </p:nvPr>
        </p:nvSpPr>
        <p:spPr/>
        <p:txBody>
          <a:bodyPr>
            <a:normAutofit fontScale="92500" lnSpcReduction="20000"/>
          </a:bodyPr>
          <a:lstStyle/>
          <a:p>
            <a:r>
              <a:rPr lang="es-ES" dirty="0"/>
              <a:t>En vista de la acelerada marcha de la microelectrónica la sociedad industrial se ha dado a la tarea de poner también a esa altura el desarrollo del </a:t>
            </a:r>
            <a:r>
              <a:rPr lang="es-ES" b="1" dirty="0"/>
              <a:t>SOTFWARE</a:t>
            </a:r>
            <a:r>
              <a:rPr lang="es-ES" dirty="0"/>
              <a:t> y los sistemas con que se manejan las computadoras. Surge la </a:t>
            </a:r>
            <a:r>
              <a:rPr lang="es-ES" dirty="0">
                <a:hlinkClick r:id="rId2"/>
              </a:rPr>
              <a:t>competencia</a:t>
            </a:r>
            <a:r>
              <a:rPr lang="es-ES" dirty="0"/>
              <a:t> internacional por el </a:t>
            </a:r>
            <a:r>
              <a:rPr lang="es-ES" dirty="0">
                <a:hlinkClick r:id="rId3"/>
              </a:rPr>
              <a:t>dominio</a:t>
            </a:r>
            <a:r>
              <a:rPr lang="es-ES" dirty="0"/>
              <a:t> del marcado de la </a:t>
            </a:r>
            <a:r>
              <a:rPr lang="es-ES" dirty="0">
                <a:hlinkClick r:id="rId4"/>
              </a:rPr>
              <a:t>computación</a:t>
            </a:r>
            <a:r>
              <a:rPr lang="es-ES" dirty="0"/>
              <a:t>, en la que se perfilan dos líderes que, sin embargo, no han podido alcanzar al nivel que se desea la capacidad de comunicarse con la computadora en un </a:t>
            </a:r>
            <a:r>
              <a:rPr lang="es-ES" dirty="0">
                <a:hlinkClick r:id="rId5"/>
              </a:rPr>
              <a:t>lenguaje</a:t>
            </a:r>
            <a:r>
              <a:rPr lang="es-ES" dirty="0"/>
              <a:t> más cotidiano y no a través de códigos o lenguajes de control especializados.</a:t>
            </a:r>
            <a:br>
              <a:rPr lang="es-ES" dirty="0"/>
            </a:br>
            <a:endParaRPr lang="es-ES" dirty="0"/>
          </a:p>
        </p:txBody>
      </p:sp>
      <p:pic>
        <p:nvPicPr>
          <p:cNvPr id="2050" name="Picture 2" descr="Monografias.com"/>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bwMode="auto">
          <a:xfrm>
            <a:off x="4508500" y="3106737"/>
            <a:ext cx="35337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433327"/>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CUARTA GENERACION (1971-1988)</a:t>
            </a:r>
            <a:endParaRPr lang="es-ES" dirty="0"/>
          </a:p>
        </p:txBody>
      </p:sp>
      <p:sp>
        <p:nvSpPr>
          <p:cNvPr id="3" name="Marcador de contenido 2"/>
          <p:cNvSpPr>
            <a:spLocks noGrp="1"/>
          </p:cNvSpPr>
          <p:nvPr>
            <p:ph sz="half" idx="1"/>
          </p:nvPr>
        </p:nvSpPr>
        <p:spPr>
          <a:xfrm>
            <a:off x="768096" y="2286000"/>
            <a:ext cx="3566160" cy="2174023"/>
          </a:xfrm>
        </p:spPr>
        <p:txBody>
          <a:bodyPr>
            <a:normAutofit fontScale="70000" lnSpcReduction="20000"/>
          </a:bodyPr>
          <a:lstStyle/>
          <a:p>
            <a:r>
              <a:rPr lang="es-ES" dirty="0"/>
              <a:t>Aparecen los </a:t>
            </a:r>
            <a:r>
              <a:rPr lang="es-ES" dirty="0">
                <a:hlinkClick r:id="rId2"/>
              </a:rPr>
              <a:t>microprocesadores</a:t>
            </a:r>
            <a:r>
              <a:rPr lang="es-ES" dirty="0"/>
              <a:t> que es un gran adelanto de la microelectrónica, son circuitos integrados de alta </a:t>
            </a:r>
            <a:r>
              <a:rPr lang="es-ES" dirty="0">
                <a:hlinkClick r:id="rId3"/>
              </a:rPr>
              <a:t>densidad</a:t>
            </a:r>
            <a:r>
              <a:rPr lang="es-ES" dirty="0"/>
              <a:t> y con una </a:t>
            </a:r>
            <a:r>
              <a:rPr lang="es-ES" dirty="0">
                <a:hlinkClick r:id="rId4"/>
              </a:rPr>
              <a:t>velocidad</a:t>
            </a:r>
            <a:r>
              <a:rPr lang="es-ES" dirty="0"/>
              <a:t> impresionante. Las microcomputadoras con base en estos circuitos son extremadamente pequeñas y baratas, por lo que su uso se extiende al mercado industrial. Aquí nacen las computadoras personales que han adquirido proporciones enormes y que han influido en la </a:t>
            </a:r>
            <a:r>
              <a:rPr lang="es-ES" dirty="0">
                <a:hlinkClick r:id="rId5"/>
              </a:rPr>
              <a:t>sociedad</a:t>
            </a:r>
            <a:r>
              <a:rPr lang="es-ES" dirty="0"/>
              <a:t> en general sobre la llamada </a:t>
            </a:r>
            <a:r>
              <a:rPr lang="es-ES" dirty="0">
                <a:hlinkClick r:id="rId6"/>
              </a:rPr>
              <a:t>revolución</a:t>
            </a:r>
            <a:r>
              <a:rPr lang="es-ES" dirty="0"/>
              <a:t> </a:t>
            </a:r>
            <a:r>
              <a:rPr lang="es-ES" dirty="0">
                <a:hlinkClick r:id="rId7"/>
              </a:rPr>
              <a:t>informática</a:t>
            </a:r>
            <a:r>
              <a:rPr lang="es-ES" dirty="0"/>
              <a:t>.</a:t>
            </a:r>
            <a:br>
              <a:rPr lang="es-ES" dirty="0"/>
            </a:br>
            <a:endParaRPr lang="es-ES" dirty="0"/>
          </a:p>
        </p:txBody>
      </p:sp>
      <p:sp>
        <p:nvSpPr>
          <p:cNvPr id="4" name="Marcador de contenido 3"/>
          <p:cNvSpPr>
            <a:spLocks noGrp="1"/>
          </p:cNvSpPr>
          <p:nvPr>
            <p:ph sz="half" idx="2"/>
          </p:nvPr>
        </p:nvSpPr>
        <p:spPr/>
        <p:txBody>
          <a:bodyPr>
            <a:normAutofit fontScale="70000" lnSpcReduction="20000"/>
          </a:bodyPr>
          <a:lstStyle/>
          <a:p>
            <a:r>
              <a:rPr lang="es-ES" b="1" dirty="0" smtClean="0"/>
              <a:t>características </a:t>
            </a:r>
            <a:r>
              <a:rPr lang="es-ES" b="1" dirty="0"/>
              <a:t>de esta generación:</a:t>
            </a:r>
            <a:endParaRPr lang="es-ES" dirty="0"/>
          </a:p>
          <a:p>
            <a:r>
              <a:rPr lang="es-ES" dirty="0"/>
              <a:t>Se desarrolló el microprocesador.</a:t>
            </a:r>
          </a:p>
          <a:p>
            <a:r>
              <a:rPr lang="es-ES" dirty="0"/>
              <a:t>Se colocan más circuitos dentro del chip.</a:t>
            </a:r>
          </a:p>
          <a:p>
            <a:r>
              <a:rPr lang="es-ES" dirty="0"/>
              <a:t>Cada chip puede hacer diferentes tareas.</a:t>
            </a:r>
          </a:p>
          <a:p>
            <a:r>
              <a:rPr lang="es-ES" dirty="0"/>
              <a:t>Un chip sencillo actualmente contiene la unidad de control y la unidad de aritmética /lógica. El tercer componente, </a:t>
            </a:r>
            <a:r>
              <a:rPr lang="es-ES" dirty="0">
                <a:hlinkClick r:id="rId8"/>
              </a:rPr>
              <a:t>la memoria</a:t>
            </a:r>
            <a:r>
              <a:rPr lang="es-ES" dirty="0"/>
              <a:t> primaria, es operado por otros chips.</a:t>
            </a:r>
          </a:p>
          <a:p>
            <a:r>
              <a:rPr lang="es-ES" dirty="0"/>
              <a:t>Se reemplaza la memoria de anillos magnéticos por la memoria de los chips.</a:t>
            </a:r>
          </a:p>
          <a:p>
            <a:r>
              <a:rPr lang="es-ES" dirty="0"/>
              <a:t>Se desarrollan las micro computadoras, o sea computadoras personales o PC.</a:t>
            </a:r>
          </a:p>
          <a:p>
            <a:r>
              <a:rPr lang="es-ES" dirty="0"/>
              <a:t>Se desarrollan las supercomputadoras</a:t>
            </a:r>
          </a:p>
          <a:p>
            <a:r>
              <a:rPr lang="es-ES" dirty="0"/>
              <a:t/>
            </a:r>
            <a:br>
              <a:rPr lang="es-ES" dirty="0"/>
            </a:br>
            <a:endParaRPr lang="es-ES" dirty="0"/>
          </a:p>
        </p:txBody>
      </p:sp>
      <p:pic>
        <p:nvPicPr>
          <p:cNvPr id="3074" name="Picture 2" descr="Monografias.co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4581128"/>
            <a:ext cx="2943225" cy="144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16351"/>
      </p:ext>
    </p:extLst>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HP</a:t>
            </a:r>
            <a:endParaRPr lang="es-GT" dirty="0"/>
          </a:p>
        </p:txBody>
      </p:sp>
      <p:sp>
        <p:nvSpPr>
          <p:cNvPr id="3" name="2 Marcador de contenido"/>
          <p:cNvSpPr>
            <a:spLocks noGrp="1"/>
          </p:cNvSpPr>
          <p:nvPr>
            <p:ph sz="half" idx="1"/>
          </p:nvPr>
        </p:nvSpPr>
        <p:spPr/>
        <p:txBody>
          <a:bodyPr>
            <a:normAutofit fontScale="92500" lnSpcReduction="10000"/>
          </a:bodyPr>
          <a:lstStyle/>
          <a:p>
            <a:r>
              <a:rPr lang="es-GT" dirty="0" smtClean="0"/>
              <a:t/>
            </a:r>
            <a:br>
              <a:rPr lang="es-GT" dirty="0" smtClean="0"/>
            </a:br>
            <a:r>
              <a:rPr lang="es-GT" dirty="0" smtClean="0"/>
              <a:t/>
            </a:r>
            <a:br>
              <a:rPr lang="es-GT" dirty="0" smtClean="0"/>
            </a:br>
            <a:r>
              <a:rPr lang="es-GT" dirty="0" smtClean="0"/>
              <a:t>Lo único pequeño sobre la </a:t>
            </a:r>
            <a:r>
              <a:rPr lang="es-GT" dirty="0" err="1" smtClean="0"/>
              <a:t>Zino</a:t>
            </a:r>
            <a:r>
              <a:rPr lang="es-GT" dirty="0" smtClean="0"/>
              <a:t> HD es su tamaño. </a:t>
            </a:r>
          </a:p>
          <a:p>
            <a:r>
              <a:rPr lang="es-GT" b="1" dirty="0" smtClean="0"/>
              <a:t>Gráficos</a:t>
            </a:r>
            <a:r>
              <a:rPr lang="es-GT" dirty="0" smtClean="0"/>
              <a:t> </a:t>
            </a:r>
            <a:br>
              <a:rPr lang="es-GT" dirty="0" smtClean="0"/>
            </a:br>
            <a:r>
              <a:rPr lang="es-GT" dirty="0" smtClean="0"/>
              <a:t>Observe como su pantalla cobra vida con los gráficos ATI </a:t>
            </a:r>
            <a:r>
              <a:rPr lang="es-GT" dirty="0" err="1" smtClean="0"/>
              <a:t>Radeon</a:t>
            </a:r>
            <a:r>
              <a:rPr lang="es-GT" baseline="30000" dirty="0" err="1" smtClean="0"/>
              <a:t>TM</a:t>
            </a:r>
            <a:r>
              <a:rPr lang="es-GT" dirty="0" smtClean="0"/>
              <a:t>  HD3200</a:t>
            </a:r>
            <a:r>
              <a:rPr lang="es-GT" baseline="30000" dirty="0" smtClean="0"/>
              <a:t>*</a:t>
            </a:r>
            <a:r>
              <a:rPr lang="es-GT" dirty="0" smtClean="0"/>
              <a:t> integrados y gráficos discretos ATI opcionales</a:t>
            </a:r>
            <a:r>
              <a:rPr lang="es-GT" baseline="30000" dirty="0" smtClean="0"/>
              <a:t>*</a:t>
            </a:r>
            <a:r>
              <a:rPr lang="es-GT" dirty="0" smtClean="0"/>
              <a:t>. </a:t>
            </a:r>
            <a:br>
              <a:rPr lang="es-GT" dirty="0" smtClean="0"/>
            </a:br>
            <a:r>
              <a:rPr lang="es-GT" dirty="0" smtClean="0"/>
              <a:t/>
            </a:r>
            <a:br>
              <a:rPr lang="es-GT" dirty="0" smtClean="0"/>
            </a:br>
            <a:r>
              <a:rPr lang="es-GT" b="1" dirty="0" smtClean="0"/>
              <a:t>Almacenamiento</a:t>
            </a:r>
            <a:r>
              <a:rPr lang="es-GT" dirty="0" smtClean="0"/>
              <a:t> </a:t>
            </a:r>
            <a:br>
              <a:rPr lang="es-GT" dirty="0" smtClean="0"/>
            </a:br>
            <a:r>
              <a:rPr lang="es-GT" dirty="0" smtClean="0"/>
              <a:t>Véalos, ámelos, consérvelos. Almacene su música, fotografías y videos favoritos con un disco duro de hasta </a:t>
            </a:r>
            <a:endParaRPr lang="es-GT" dirty="0"/>
          </a:p>
        </p:txBody>
      </p:sp>
      <p:pic>
        <p:nvPicPr>
          <p:cNvPr id="5" name="Picture 2" descr="http://www.irventcomputer.com/img/productos/51.jpg"/>
          <p:cNvPicPr>
            <a:picLocks noGrp="1" noChangeAspect="1" noChangeArrowheads="1"/>
          </p:cNvPicPr>
          <p:nvPr>
            <p:ph sz="half" idx="2"/>
          </p:nvPr>
        </p:nvPicPr>
        <p:blipFill>
          <a:blip r:embed="rId2"/>
          <a:stretch>
            <a:fillRect/>
          </a:stretch>
        </p:blipFill>
        <p:spPr bwMode="auto">
          <a:xfrm>
            <a:off x="4492625" y="2950474"/>
            <a:ext cx="3565525" cy="26937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250">
        <p14:honeycomb/>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418</TotalTime>
  <Words>297</Words>
  <Application>Microsoft Office PowerPoint</Application>
  <PresentationFormat>Presentación en pantalla (4:3)</PresentationFormat>
  <Paragraphs>39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Tw Cen MT</vt:lpstr>
      <vt:lpstr>Tw Cen MT Condensed</vt:lpstr>
      <vt:lpstr>Wingdings 3</vt:lpstr>
      <vt:lpstr>Integral</vt:lpstr>
      <vt:lpstr>Diferentes tipos de computadoras</vt:lpstr>
      <vt:lpstr>Presentación de PowerPoint</vt:lpstr>
      <vt:lpstr>Características de una computadora según su procesador</vt:lpstr>
      <vt:lpstr>Lenovo </vt:lpstr>
      <vt:lpstr>Historia de la computadora.</vt:lpstr>
      <vt:lpstr>LG</vt:lpstr>
      <vt:lpstr>QUINTA GENERACION (1983 al presente)</vt:lpstr>
      <vt:lpstr>CUARTA GENERACION (1971-1988)</vt:lpstr>
      <vt:lpstr>HP</vt:lpstr>
      <vt:lpstr>SAMSUMG</vt:lpstr>
      <vt:lpstr>Las computadoras mac</vt:lpstr>
      <vt:lpstr>La evolución de la computadora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Diferentes tipos de computadoras</dc:title>
  <dc:creator>Maria Victoria</dc:creator>
  <cp:lastModifiedBy>estudiante de Liceo Compu-market</cp:lastModifiedBy>
  <cp:revision>39</cp:revision>
  <dcterms:created xsi:type="dcterms:W3CDTF">2016-04-06T02:38:18Z</dcterms:created>
  <dcterms:modified xsi:type="dcterms:W3CDTF">2017-04-17T22:34:04Z</dcterms:modified>
</cp:coreProperties>
</file>