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485875" y="8740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Raleway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Probability </a:t>
            </a:r>
            <a:r>
              <a:rPr b="1" lang="en-GB" sz="42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i="0" sz="4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85875" y="16618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Source Sans Pro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“The world is governed by chance. Randomness stalks us every day of our lives.” 		- Paul Auster</a:t>
            </a:r>
            <a:endParaRPr b="0" i="0" sz="1400" u="none" cap="none" strike="noStrik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simple event</a:t>
            </a:r>
            <a:r>
              <a:rPr lang="en-GB" sz="2400"/>
              <a:t> is a subset of the sample space with one and only one sample point. A </a:t>
            </a:r>
            <a:r>
              <a:rPr b="1" lang="en-GB" sz="2400"/>
              <a:t>compound event</a:t>
            </a:r>
            <a:r>
              <a:rPr lang="en-GB" sz="2400"/>
              <a:t> is a subset of the sample space with two or more sample points.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certain event</a:t>
            </a:r>
            <a:r>
              <a:rPr lang="en-GB" sz="2400"/>
              <a:t> or </a:t>
            </a:r>
            <a:r>
              <a:rPr b="1" lang="en-GB" sz="2400"/>
              <a:t>sure event</a:t>
            </a:r>
            <a:r>
              <a:rPr lang="en-GB" sz="2400"/>
              <a:t> is an event which is certain to happen. A </a:t>
            </a:r>
            <a:r>
              <a:rPr b="1" lang="en-GB" sz="2400"/>
              <a:t>null event</a:t>
            </a:r>
            <a:r>
              <a:rPr lang="en-GB" sz="2400"/>
              <a:t> or </a:t>
            </a:r>
            <a:r>
              <a:rPr b="1" lang="en-GB" sz="2400"/>
              <a:t>impossible event</a:t>
            </a:r>
            <a:r>
              <a:rPr lang="en-GB" sz="2400"/>
              <a:t> is an event that is impossible to happen.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Operations on Events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13950"/>
            <a:ext cx="85206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 </a:t>
            </a:r>
            <a:r>
              <a:rPr b="1" lang="en-GB" sz="2400"/>
              <a:t>complement</a:t>
            </a:r>
            <a:r>
              <a:rPr lang="en-GB" sz="2400"/>
              <a:t> of an event A is the event containing all sample points in the sample space S that are not contained in A.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Operations on Events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313950"/>
            <a:ext cx="85206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 </a:t>
            </a:r>
            <a:r>
              <a:rPr b="1" lang="en-GB" sz="2400"/>
              <a:t>complement</a:t>
            </a:r>
            <a:r>
              <a:rPr lang="en-GB" sz="2400"/>
              <a:t> of an event A is the event containing all sample points in the sample space S that are not contained in A.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Let E be the event of getting two heads when a coin is tossed twice. What is the space defined by the </a:t>
            </a:r>
            <a:r>
              <a:rPr b="1" lang="en-GB" sz="2400"/>
              <a:t>complement </a:t>
            </a:r>
            <a:r>
              <a:rPr lang="en-GB" sz="2400"/>
              <a:t>of event E?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Operations on Events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13950"/>
            <a:ext cx="85206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 </a:t>
            </a:r>
            <a:r>
              <a:rPr b="1" lang="en-GB" sz="2400"/>
              <a:t>union </a:t>
            </a:r>
            <a:r>
              <a:rPr lang="en-GB" sz="2400"/>
              <a:t>of events A and B is the event containing all sample points in the sample space S that belong to either event A, or event </a:t>
            </a:r>
            <a:r>
              <a:rPr lang="en-GB" sz="2400"/>
              <a:t>B, or both.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 </a:t>
            </a:r>
            <a:r>
              <a:rPr b="1" lang="en-GB" sz="2400"/>
              <a:t>intersection </a:t>
            </a:r>
            <a:r>
              <a:rPr lang="en-GB" sz="2400"/>
              <a:t>of events A and B is the event containing all sample points in the sample space S that belong both events A and B.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068425"/>
            <a:ext cx="8520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787" y="1068425"/>
            <a:ext cx="5170425" cy="38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068425"/>
            <a:ext cx="8520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There exist three different approaches to probability: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68425"/>
            <a:ext cx="8520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There exist three different approaches to probability: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priori Probability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posteriori Probability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Subjective Probability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The Law of Large Numbers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68425"/>
            <a:ext cx="85206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	If an experiment is performed a </a:t>
            </a:r>
            <a:r>
              <a:rPr b="1" lang="en-GB" sz="2400"/>
              <a:t>large </a:t>
            </a:r>
            <a:r>
              <a:rPr lang="en-GB" sz="2400"/>
              <a:t>number of times, the probability of an event calculated </a:t>
            </a:r>
            <a:r>
              <a:rPr i="1" lang="en-GB" sz="2400"/>
              <a:t>a posteriori</a:t>
            </a:r>
            <a:r>
              <a:rPr lang="en-GB" sz="2400"/>
              <a:t> will approach the </a:t>
            </a:r>
            <a:r>
              <a:rPr i="1" lang="en-GB" sz="2400"/>
              <a:t>a priori</a:t>
            </a:r>
            <a:r>
              <a:rPr lang="en-GB" sz="2400"/>
              <a:t> probability.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Operations on </a:t>
            </a: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3137350"/>
            <a:ext cx="8520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113" y="1266237"/>
            <a:ext cx="5865772" cy="18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Operations on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113" y="1266237"/>
            <a:ext cx="5865772" cy="18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125" y="3265375"/>
            <a:ext cx="5865750" cy="134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statistical experiment </a:t>
            </a:r>
            <a:r>
              <a:rPr lang="en-GB" sz="2400"/>
              <a:t>is any controlled repeatable process that results to well-defined outcomes. It is a process that generates a set of data.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Operations on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37350"/>
            <a:ext cx="8520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38" y="1202075"/>
            <a:ext cx="5541924" cy="1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Operations on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3137350"/>
            <a:ext cx="8520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six-sided die is rolled. If the number of dots that comes up is odd, what is the probability that it is less than 3?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38" y="1202075"/>
            <a:ext cx="5541924" cy="19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576250" y="331230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lang="en-GB"/>
              <a:t>Operations on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50" y="2984950"/>
            <a:ext cx="5541900" cy="188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1038" y="1049675"/>
            <a:ext cx="5541924" cy="1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913" y="1333925"/>
            <a:ext cx="6922175" cy="17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Probability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sample space </a:t>
            </a:r>
            <a:r>
              <a:rPr lang="en-GB" sz="2400"/>
              <a:t>is a set of all possible outcomes of an experiment.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975" y="2971300"/>
            <a:ext cx="1776325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sample space </a:t>
            </a:r>
            <a:r>
              <a:rPr lang="en-GB" sz="2400"/>
              <a:t>is a set of all possible outcomes of an experiment.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Define the sample space of the given spinning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wheel.</a:t>
            </a:r>
            <a:endParaRPr sz="2400"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975" y="2975875"/>
            <a:ext cx="1776325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sample space </a:t>
            </a:r>
            <a:r>
              <a:rPr lang="en-GB" sz="2400"/>
              <a:t>is a set of all possible outcomes of an experiment. </a:t>
            </a:r>
            <a:r>
              <a:rPr lang="en-GB" sz="2400"/>
              <a:t>An element of the sample space is called a </a:t>
            </a:r>
            <a:r>
              <a:rPr b="1" lang="en-GB" sz="2400"/>
              <a:t>sample point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975" y="2975875"/>
            <a:ext cx="1776325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sample space </a:t>
            </a:r>
            <a:r>
              <a:rPr lang="en-GB" sz="2400"/>
              <a:t>is a set of all possible outcomes of an experiment. An element of the sample space is called a </a:t>
            </a:r>
            <a:r>
              <a:rPr b="1" lang="en-GB" sz="2400"/>
              <a:t>sample point</a:t>
            </a:r>
            <a:r>
              <a:rPr lang="en-GB" sz="2400"/>
              <a:t>. </a:t>
            </a:r>
            <a:r>
              <a:rPr lang="en-GB" sz="2400"/>
              <a:t>A subset of the sample space is called an </a:t>
            </a:r>
            <a:r>
              <a:rPr b="1" lang="en-GB" sz="2400"/>
              <a:t>event</a:t>
            </a:r>
            <a:r>
              <a:rPr lang="en-GB" sz="2400"/>
              <a:t>.</a:t>
            </a:r>
            <a:endParaRPr sz="2400"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975" y="2975875"/>
            <a:ext cx="1776325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680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the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sample space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elements 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 in the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sample space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E be the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event 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 the arrow points to an even number. Define the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event space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E.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elements 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 in the </a:t>
            </a:r>
            <a:r>
              <a:rPr b="1" i="0" lang="en-GB" sz="2400" u="none" cap="none" strike="noStrike">
                <a:solidFill>
                  <a:schemeClr val="lt2"/>
                </a:solidFill>
              </a:rPr>
              <a:t>event space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75" y="2991250"/>
            <a:ext cx="1776325" cy="1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19700"/>
            <a:ext cx="64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a pair of six-sided dice.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the sample space.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elements exist in the sample space?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E be the event that a </a:t>
            </a:r>
            <a:r>
              <a:rPr b="0" i="1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</a:t>
            </a: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rolled. Define the event space of E.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b="0" i="0" lang="en-GB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elements exist in the event space?</a:t>
            </a:r>
            <a:endParaRPr b="0" i="0" sz="24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0200" y="1315825"/>
            <a:ext cx="2252100" cy="132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Events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rPr lang="en-GB" sz="2400"/>
              <a:t>A </a:t>
            </a:r>
            <a:r>
              <a:rPr b="1" lang="en-GB" sz="2400"/>
              <a:t>simple event</a:t>
            </a:r>
            <a:r>
              <a:rPr lang="en-GB" sz="2400"/>
              <a:t> is a subset of the sample space with one and only one sample point. A </a:t>
            </a:r>
            <a:r>
              <a:rPr b="1" lang="en-GB" sz="2400"/>
              <a:t>compound event</a:t>
            </a:r>
            <a:r>
              <a:rPr lang="en-GB" sz="2400"/>
              <a:t> is a subset of the sample space with two or more sample points.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