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5143500" cx="9144000"/>
  <p:notesSz cx="6858000" cy="9144000"/>
  <p:embeddedFontLst>
    <p:embeddedFont>
      <p:font typeface="Raleway"/>
      <p:regular r:id="rId42"/>
      <p:bold r:id="rId43"/>
      <p:italic r:id="rId44"/>
      <p:boldItalic r:id="rId45"/>
    </p:embeddedFont>
    <p:embeddedFont>
      <p:font typeface="Source Sans Pr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font" Target="fonts/Raleway-regular.fntdata"/><Relationship Id="rId41" Type="http://schemas.openxmlformats.org/officeDocument/2006/relationships/slide" Target="slides/slide37.xml"/><Relationship Id="rId44" Type="http://schemas.openxmlformats.org/officeDocument/2006/relationships/font" Target="fonts/Raleway-italic.fntdata"/><Relationship Id="rId43" Type="http://schemas.openxmlformats.org/officeDocument/2006/relationships/font" Target="fonts/Raleway-bold.fntdata"/><Relationship Id="rId46" Type="http://schemas.openxmlformats.org/officeDocument/2006/relationships/font" Target="fonts/SourceSansPro-regular.fntdata"/><Relationship Id="rId45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SourceSansPro-italic.fntdata"/><Relationship Id="rId47" Type="http://schemas.openxmlformats.org/officeDocument/2006/relationships/font" Target="fonts/SourceSansPro-bold.fntdata"/><Relationship Id="rId49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b="1" i="0" sz="4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b="1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b="1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b="1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b="1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b="1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b="1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b="1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b="1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Source Sans Pro"/>
              <a:buNone/>
              <a:defRPr b="1" i="0" sz="1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Source Sans Pro"/>
              <a:buNone/>
              <a:defRPr b="1" sz="1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Source Sans Pro"/>
              <a:buNone/>
              <a:defRPr b="1" sz="1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Source Sans Pro"/>
              <a:buNone/>
              <a:defRPr b="1" sz="1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Source Sans Pro"/>
              <a:buNone/>
              <a:defRPr b="1" sz="1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Source Sans Pro"/>
              <a:buNone/>
              <a:defRPr b="1" sz="1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Source Sans Pro"/>
              <a:buNone/>
              <a:defRPr b="1" sz="1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Source Sans Pro"/>
              <a:buNone/>
              <a:defRPr b="1" sz="1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Source Sans Pro"/>
              <a:buNone/>
              <a:defRPr b="1" sz="1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aleway"/>
              <a:buNone/>
              <a:defRPr b="1" sz="3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aleway"/>
              <a:buNone/>
              <a:defRPr b="1" sz="3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aleway"/>
              <a:buNone/>
              <a:defRPr b="1" sz="3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aleway"/>
              <a:buNone/>
              <a:defRPr b="1" sz="3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aleway"/>
              <a:buNone/>
              <a:defRPr b="1" sz="3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aleway"/>
              <a:buNone/>
              <a:defRPr b="1" sz="3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aleway"/>
              <a:buNone/>
              <a:defRPr b="1" sz="3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aleway"/>
              <a:buNone/>
              <a:defRPr b="1" sz="3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○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●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○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●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○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○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●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○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●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○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●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○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●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○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●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○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Raleway"/>
              <a:buNone/>
              <a:defRPr b="1" i="0" sz="3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Raleway"/>
              <a:buNone/>
              <a:defRPr b="1" sz="3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Raleway"/>
              <a:buNone/>
              <a:defRPr b="1" sz="3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Raleway"/>
              <a:buNone/>
              <a:defRPr b="1" sz="3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Raleway"/>
              <a:buNone/>
              <a:defRPr b="1" sz="3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Raleway"/>
              <a:buNone/>
              <a:defRPr b="1" sz="3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Raleway"/>
              <a:buNone/>
              <a:defRPr b="1" sz="3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Raleway"/>
              <a:buNone/>
              <a:defRPr b="1" sz="3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Raleway"/>
              <a:buNone/>
              <a:defRPr b="1" sz="3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485875" y="8740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</a:pPr>
            <a:r>
              <a:rPr b="1" i="0" lang="en-GB" sz="4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Inferential Statistics</a:t>
            </a:r>
            <a:endParaRPr b="1" i="0" sz="42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485875" y="16618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</a:pPr>
            <a:r>
              <a:rPr b="0" i="0" lang="en-GB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“Statistics means never having to say you’re certain”		- Anonymous</a:t>
            </a:r>
            <a:endParaRPr b="0" i="0" sz="14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Estimation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9150" y="1229050"/>
            <a:ext cx="5965700" cy="204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Estimation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9150" y="1229050"/>
            <a:ext cx="5965700" cy="204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3788" y="3273075"/>
            <a:ext cx="561642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Estimation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6288" y="1934150"/>
            <a:ext cx="5451425" cy="18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Estimating the Population Mean μ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rPr b="0" i="0" lang="en-GB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Assumptions:</a:t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</a:pPr>
            <a:r>
              <a:rPr b="0" i="0" lang="en-GB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population is distributed normally</a:t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</a:pPr>
            <a:r>
              <a:rPr b="0" i="0" lang="en-GB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Population variance is known</a:t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</a:pPr>
            <a:r>
              <a:rPr b="0" i="0" lang="en-GB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Population mean is unknown </a:t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Estimating the Population Mean μ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rPr b="0" i="0" lang="en-GB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Assumptions:</a:t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</a:pPr>
            <a:r>
              <a:rPr b="0" i="0" lang="en-GB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population is distributed normally</a:t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</a:pPr>
            <a:r>
              <a:rPr b="0" i="0" lang="en-GB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Population variance is known</a:t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</a:pPr>
            <a:r>
              <a:rPr b="0" i="0" lang="en-GB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Population mean is </a:t>
            </a:r>
            <a:r>
              <a:rPr b="1" i="0" lang="en-GB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unknown </a:t>
            </a:r>
            <a:endParaRPr b="1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8900" y="2885150"/>
            <a:ext cx="5066200" cy="19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Estimating the Population Mean μ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3353" y="1291325"/>
            <a:ext cx="5997275" cy="24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Estimating the Population Mean μ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4875" y="1324975"/>
            <a:ext cx="5654250" cy="21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Estimating the Population Mean μ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4875" y="1324975"/>
            <a:ext cx="5654250" cy="21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44877" y="3565102"/>
            <a:ext cx="5654250" cy="1325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Estimating the Population Mean μ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rPr b="0" i="0" lang="en-GB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Assumptions:</a:t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</a:pPr>
            <a:r>
              <a:rPr b="0" i="0" lang="en-GB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population may </a:t>
            </a:r>
            <a:r>
              <a:rPr b="1" i="0" lang="en-GB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not </a:t>
            </a:r>
            <a:r>
              <a:rPr b="0" i="0" lang="en-GB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 normally distributed</a:t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</a:pPr>
            <a:r>
              <a:rPr b="0" i="0" lang="en-GB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Population variance is </a:t>
            </a:r>
            <a:r>
              <a:rPr b="1" i="0" lang="en-GB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unknown</a:t>
            </a:r>
            <a:endParaRPr b="1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</a:pPr>
            <a:r>
              <a:rPr b="0" i="0" lang="en-GB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Population mean is unknown</a:t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</a:pPr>
            <a:r>
              <a:rPr b="0" i="0" lang="en-GB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Sample size is large (n &gt; 30)</a:t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Estimating the Population Mean μ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563" y="1749700"/>
            <a:ext cx="5508876" cy="24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Inferential Statistics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6938" y="1872025"/>
            <a:ext cx="6670125" cy="1977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Estimating the Population Mean μ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3625" y="1267828"/>
            <a:ext cx="5896751" cy="172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Estimating the Population Mean μ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6615" y="1407800"/>
            <a:ext cx="5150775" cy="129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Estimating the Population Mean μ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6615" y="1407800"/>
            <a:ext cx="5150775" cy="129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5850" y="3055675"/>
            <a:ext cx="5352300" cy="10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Estimating the Population Mean μ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-GB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Assumptions:</a:t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</a:pPr>
            <a:r>
              <a:rPr b="0" i="0" lang="en-GB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population may not be normally distributed</a:t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</a:pPr>
            <a:r>
              <a:rPr b="0" i="0" lang="en-GB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Population variance is unknown</a:t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</a:pPr>
            <a:r>
              <a:rPr b="0" i="0" lang="en-GB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Population mean is unknown</a:t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</a:pPr>
            <a:r>
              <a:rPr b="0" i="0" lang="en-GB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Sample size is </a:t>
            </a:r>
            <a:r>
              <a:rPr b="1" i="0" lang="en-GB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small</a:t>
            </a:r>
            <a:r>
              <a:rPr b="0" i="0" lang="en-GB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(n &lt; 30)</a:t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Estimating the Population Mean μ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rPr b="0" i="0" lang="en-GB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Assumptions:</a:t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</a:pPr>
            <a:r>
              <a:rPr b="0" i="0" lang="en-GB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population may not be normally distributed</a:t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</a:pPr>
            <a:r>
              <a:rPr b="0" i="0" lang="en-GB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Population variance is unknown</a:t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</a:pPr>
            <a:r>
              <a:rPr b="0" i="0" lang="en-GB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Population mean is unknown</a:t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</a:pPr>
            <a:r>
              <a:rPr b="0" i="0" lang="en-GB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Sample size is </a:t>
            </a:r>
            <a:r>
              <a:rPr b="1" i="0" lang="en-GB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small</a:t>
            </a:r>
            <a:r>
              <a:rPr b="0" i="0" lang="en-GB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(n &lt; 30)</a:t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6300" y="3128750"/>
            <a:ext cx="5051401" cy="182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Estimating the Population Proportion </a:t>
            </a:r>
            <a:r>
              <a:rPr b="1" i="1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29" name="Shape 2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9923" y="1458900"/>
            <a:ext cx="5624175" cy="4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Estimating the Population Proportion </a:t>
            </a:r>
            <a:r>
              <a:rPr b="1" i="1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36" name="Shape 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9923" y="1458900"/>
            <a:ext cx="5624175" cy="4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61425" y="2498102"/>
            <a:ext cx="5221175" cy="7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Estimating the Population Proportion </a:t>
            </a:r>
            <a:r>
              <a:rPr b="1" i="1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9923" y="1458900"/>
            <a:ext cx="5624175" cy="4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2188" y="2342075"/>
            <a:ext cx="4819650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Estimating the Population Proportion </a:t>
            </a:r>
            <a:r>
              <a:rPr b="1" i="1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52" name="Shape 2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9923" y="1458900"/>
            <a:ext cx="5624175" cy="4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60700" y="2736525"/>
            <a:ext cx="5222625" cy="10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Estimating the Population Proportion </a:t>
            </a:r>
            <a:r>
              <a:rPr b="1" i="1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9923" y="1458900"/>
            <a:ext cx="5624175" cy="4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52963" y="2478775"/>
            <a:ext cx="5238075" cy="17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Inferential Statistics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t/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6950" y="1383875"/>
            <a:ext cx="46101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Estimating the Population Proportion </a:t>
            </a:r>
            <a:r>
              <a:rPr b="1" i="1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68" name="Shape 2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9923" y="1458900"/>
            <a:ext cx="5624175" cy="4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Shape 2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1700" y="2454950"/>
            <a:ext cx="480060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Estimating the Population Proportion </a:t>
            </a:r>
            <a:r>
              <a:rPr b="1" i="1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76" name="Shape 2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9923" y="1458900"/>
            <a:ext cx="5624175" cy="4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Shape 2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6276" y="2051025"/>
            <a:ext cx="4691475" cy="27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Sample Size Determination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84" name="Shape 2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1425" y="1253975"/>
            <a:ext cx="4841150" cy="18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Sample Size Determination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91" name="Shape 2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8063" y="1426475"/>
            <a:ext cx="5607875" cy="9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Sample Size Determination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98" name="Shape 2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8063" y="1426475"/>
            <a:ext cx="5607875" cy="99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Shape 2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7700" y="2673425"/>
            <a:ext cx="5168600" cy="148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Sample Size Determination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06" name="Shape 3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1700" y="1290850"/>
            <a:ext cx="480060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Sample Size Determination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13" name="Shape 3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9475" y="1348225"/>
            <a:ext cx="5205050" cy="11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Sample Size Determination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20" name="Shape 3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9475" y="1348225"/>
            <a:ext cx="5205050" cy="110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Shape 3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6125" y="2717125"/>
            <a:ext cx="4911750" cy="13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Inferential Statistics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t/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0025" y="1335225"/>
            <a:ext cx="5443926" cy="13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Inferential Statistics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t/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0025" y="1335225"/>
            <a:ext cx="5443926" cy="13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0825" y="3016563"/>
            <a:ext cx="6182350" cy="121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Inferential Statistics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t/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5975" y="1160250"/>
            <a:ext cx="477202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Inferential Statistics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t/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5975" y="1160250"/>
            <a:ext cx="477202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6425" y="2795125"/>
            <a:ext cx="49911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Inferential Statistics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t/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1388" y="1749725"/>
            <a:ext cx="6101225" cy="22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Estimation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1350" y="1324675"/>
            <a:ext cx="5381300" cy="30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