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3" r:id="rId1"/>
  </p:sldMasterIdLst>
  <p:notesMasterIdLst>
    <p:notesMasterId r:id="rId29"/>
  </p:notesMasterIdLst>
  <p:sldIdLst>
    <p:sldId id="608" r:id="rId2"/>
    <p:sldId id="830" r:id="rId3"/>
    <p:sldId id="831" r:id="rId4"/>
    <p:sldId id="839" r:id="rId5"/>
    <p:sldId id="833" r:id="rId6"/>
    <p:sldId id="840" r:id="rId7"/>
    <p:sldId id="841" r:id="rId8"/>
    <p:sldId id="834" r:id="rId9"/>
    <p:sldId id="842" r:id="rId10"/>
    <p:sldId id="843" r:id="rId11"/>
    <p:sldId id="844" r:id="rId12"/>
    <p:sldId id="845" r:id="rId13"/>
    <p:sldId id="846" r:id="rId14"/>
    <p:sldId id="835" r:id="rId15"/>
    <p:sldId id="847" r:id="rId16"/>
    <p:sldId id="848" r:id="rId17"/>
    <p:sldId id="836" r:id="rId18"/>
    <p:sldId id="849" r:id="rId19"/>
    <p:sldId id="850" r:id="rId20"/>
    <p:sldId id="837" r:id="rId21"/>
    <p:sldId id="851" r:id="rId22"/>
    <p:sldId id="852" r:id="rId23"/>
    <p:sldId id="853" r:id="rId24"/>
    <p:sldId id="854" r:id="rId25"/>
    <p:sldId id="855" r:id="rId26"/>
    <p:sldId id="856" r:id="rId27"/>
    <p:sldId id="838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99FF"/>
    <a:srgbClr val="FF9933"/>
    <a:srgbClr val="339933"/>
    <a:srgbClr val="FFFFCC"/>
    <a:srgbClr val="CCFFFF"/>
    <a:srgbClr val="FFFF99"/>
    <a:srgbClr val="99FFCC"/>
    <a:srgbClr val="99FF6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40" d="100"/>
          <a:sy n="140" d="100"/>
        </p:scale>
        <p:origin x="528" y="1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2ACF8-7ACE-6945-205A-CE1969999F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F56B-A50C-28A6-55F6-1AD1D64D7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F692F-DC27-8F9F-1C60-2CAA6F0E57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1"/>
            <a:ext cx="8352367" cy="516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07881A-CE20-15DA-E8A0-F9E0C81F0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23150" y="6343650"/>
            <a:ext cx="1605492" cy="4690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531A0563-52E7-4BC5-A59E-2C6137082C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4F40-E068-0BB5-CF5E-F2354C52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4A3C9-1AA2-8324-7678-210E301D3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769441"/>
          </a:xfrm>
        </p:spPr>
        <p:txBody>
          <a:bodyPr/>
          <a:lstStyle/>
          <a:p>
            <a:r>
              <a:rPr lang="en-US" sz="4400" dirty="0"/>
              <a:t>Determining Molar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648A-3DBA-5876-FB61-51F26F089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:r>
                  <a:rPr lang="en-US" dirty="0">
                    <a:solidFill>
                      <a:srgbClr val="FFFF00"/>
                    </a:solidFill>
                  </a:rPr>
                  <a:t>compounds/molecules</a:t>
                </a:r>
                <a:r>
                  <a:rPr lang="en-US" dirty="0"/>
                  <a:t> the total mass is computed (by addition) of the component elements taken from the Periodic Table: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 </a:t>
                </a:r>
                <a:r>
                  <a:rPr lang="en-US" dirty="0"/>
                  <a:t>(water):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1.008 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O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16.00 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𝟏𝟖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𝟎𝟏𝟔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𝐦𝐨𝐥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rgbClr val="FFFF00"/>
                    </a:solidFill>
                  </a:rPr>
                  <a:t> </a:t>
                </a:r>
                <a:r>
                  <a:rPr lang="en-US" dirty="0"/>
                  <a:t>(carbon dioxide):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12.01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den>
                        </m:f>
                      </m:e>
                    </m:d>
                    <m:r>
                      <m:rPr>
                        <m:nor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O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16.00 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g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mol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O</m:t>
                            </m:r>
                          </m:den>
                        </m:f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𝟒𝟒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000" b="1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en-US" sz="2000" b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𝐠</m:t>
                    </m:r>
                    <m:r>
                      <a:rPr lang="en-US" sz="2000" b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000" b="1" i="1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𝐦𝐨𝐥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0648A-3DBA-5876-FB61-51F26F089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  <a:blipFill>
                <a:blip r:embed="rId2"/>
                <a:stretch>
                  <a:fillRect l="-1057" t="-936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0BB7923-85C9-C3CC-8219-0E245E9C7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4" y="5045597"/>
            <a:ext cx="8260773" cy="15019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CFF3A-81E0-A50B-D1E7-D15A7BCE8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04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F84E4-A4DA-0D32-C710-2B5B8150D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F3EA-7F1A-D2EC-DBAE-9BAF2E96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769441"/>
          </a:xfrm>
        </p:spPr>
        <p:txBody>
          <a:bodyPr/>
          <a:lstStyle/>
          <a:p>
            <a:r>
              <a:rPr lang="en-US" sz="4400" dirty="0"/>
              <a:t>Computing Molar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8A1F0-637E-9977-C919-4C36C507B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You don’t really have to set up the expression the way it was shown. The other way is the long form to show how all units: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sz="280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1.008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+16.00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=18.016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</a:t>
                </a:r>
                <a:r>
                  <a:rPr lang="en-US" sz="280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sz="2800" dirty="0"/>
                  <a:t>: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12.01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×16.00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44.01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88A1F0-637E-9977-C919-4C36C507B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174400"/>
                <a:ext cx="8646776" cy="5215465"/>
              </a:xfrm>
              <a:blipFill>
                <a:blip r:embed="rId2"/>
                <a:stretch>
                  <a:fillRect l="-1409" t="-936" r="-1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7496F3B-7AF6-C86F-9046-CC426C5C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94" y="4275160"/>
            <a:ext cx="8260773" cy="150195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ECDCA-D492-BC19-C8C0-CA6E744D9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03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0422D-297A-B0CD-E47C-DDC8D8E00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732B3-2216-0B2E-9AFA-ACFB254A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47269"/>
            <a:ext cx="8421512" cy="769441"/>
          </a:xfrm>
        </p:spPr>
        <p:txBody>
          <a:bodyPr/>
          <a:lstStyle/>
          <a:p>
            <a:r>
              <a:rPr lang="en-US" sz="4400" dirty="0"/>
              <a:t>Moles ↔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BEEA4-48CA-6629-EE0B-CD1A3DEEC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0" i="1" dirty="0">
                    <a:solidFill>
                      <a:srgbClr val="CC99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Lea</a:t>
                </a:r>
                <a:r>
                  <a:rPr lang="en-US" sz="1800" i="1" dirty="0">
                    <a:solidFill>
                      <a:srgbClr val="CC99FF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rning by example</a:t>
                </a:r>
              </a:p>
              <a:p>
                <a:r>
                  <a:rPr lang="en-US" sz="2000" b="0" dirty="0">
                    <a:solidFill>
                      <a:srgbClr val="00FF00"/>
                    </a:solidFill>
                    <a:ea typeface="Cambria Math" panose="02040503050406030204" pitchFamily="18" charset="0"/>
                  </a:rPr>
                  <a:t>3.00 mol </a:t>
                </a:r>
                <a:r>
                  <a:rPr lang="en-US" sz="2000" b="0" dirty="0">
                    <a:solidFill>
                      <a:srgbClr val="FFFF00"/>
                    </a:solidFill>
                    <a:ea typeface="Cambria Math" panose="02040503050406030204" pitchFamily="18" charset="0"/>
                  </a:rPr>
                  <a:t>calcium chloride </a:t>
                </a:r>
                <a:r>
                  <a:rPr lang="en-US" sz="2000" b="0" dirty="0">
                    <a:ea typeface="Cambria Math" panose="02040503050406030204" pitchFamily="18" charset="0"/>
                  </a:rPr>
                  <a:t>(</a:t>
                </a:r>
                <a:r>
                  <a:rPr lang="en-US" sz="2000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Ca</a:t>
                </a:r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Cl</a:t>
                </a:r>
                <a:r>
                  <a:rPr lang="en-US" sz="2000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sz="2000" dirty="0">
                    <a:ea typeface="Cambria Math" panose="02040503050406030204" pitchFamily="18" charset="0"/>
                  </a:rPr>
                  <a:t>) is needed for experiment</a:t>
                </a:r>
              </a:p>
              <a:p>
                <a:r>
                  <a:rPr lang="en-US" sz="2000" b="0" dirty="0">
                    <a:ea typeface="Cambria Math" panose="02040503050406030204" pitchFamily="18" charset="0"/>
                  </a:rPr>
                  <a:t>Its computed molar mass =</a:t>
                </a:r>
              </a:p>
              <a:p>
                <a:pPr marL="0" indent="0">
                  <a:buNone/>
                  <a:tabLst>
                    <a:tab pos="28051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40.08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35.45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110.98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  <m:sSub>
                        <m:sSub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CaCl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>
                          <a:solidFill>
                            <a:srgbClr val="00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0" dirty="0">
                    <a:ea typeface="Cambria Math" panose="02040503050406030204" pitchFamily="18" charset="0"/>
                  </a:rPr>
                  <a:t>Needed amount</a:t>
                </a:r>
                <a:r>
                  <a:rPr lang="en-US" b="0" dirty="0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CaCl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110.98 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g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CaCl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333 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rgbClr val="00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sSub>
                      <m:sSubPr>
                        <m:ctrlP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CaCl</m:t>
                        </m:r>
                      </m:e>
                      <m:sub>
                        <m:r>
                          <a:rPr lang="en-US" i="1">
                            <a:solidFill>
                              <a:srgbClr val="00FF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BEEA4-48CA-6629-EE0B-CD1A3DEEC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  <a:blipFill>
                <a:blip r:embed="rId2"/>
                <a:stretch>
                  <a:fillRect l="-916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C23C358-7205-2DD3-D516-E6AEAA571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13" y="3850313"/>
            <a:ext cx="4658119" cy="263489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BEFFD-5C0B-0E0A-3996-A78EB9EBE1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16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97F9-2D46-AABE-B28B-7E18284F4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33AE-1D8E-EF23-C1D6-4BA066B9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47269"/>
            <a:ext cx="8421512" cy="769441"/>
          </a:xfrm>
        </p:spPr>
        <p:txBody>
          <a:bodyPr/>
          <a:lstStyle/>
          <a:p>
            <a:r>
              <a:rPr lang="en-US" sz="4400" dirty="0"/>
              <a:t>Moles ↔ Mass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41044-5BB0-C771-3FC5-5564F69714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dirty="0"/>
                  <a:t>Your book correctly points out that converting from particle counts to the observable mass of these particles will involve a two-step conversion</a:t>
                </a:r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sz="1800" dirty="0"/>
                  <a:t>But this is not routine in chemistry or for chemists. It will only be an exercise to demonstrate you understand the concept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sz="2000" dirty="0">
                    <a:solidFill>
                      <a:srgbClr val="FFFF00"/>
                    </a:solidFill>
                  </a:rPr>
                  <a:t>How many molecules in 20.0 g chlorine (Cl</a:t>
                </a:r>
                <a:r>
                  <a:rPr lang="en-US" sz="2000" baseline="-25000" dirty="0">
                    <a:solidFill>
                      <a:srgbClr val="FFFF00"/>
                    </a:solidFill>
                  </a:rPr>
                  <a:t>2</a:t>
                </a:r>
                <a:r>
                  <a:rPr lang="en-US" sz="2000" dirty="0">
                    <a:solidFill>
                      <a:srgbClr val="FFFF00"/>
                    </a:solidFill>
                  </a:rPr>
                  <a:t>) gas?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20.0 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70.90 </m:t>
                          </m:r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1.70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molecules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B41044-5BB0-C771-3FC5-5564F69714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44" y="1143227"/>
                <a:ext cx="8646776" cy="5215465"/>
              </a:xfrm>
              <a:blipFill>
                <a:blip r:embed="rId2"/>
                <a:stretch>
                  <a:fillRect l="-705" t="-702" r="-1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94C9DD5-5069-5097-4412-DCD451DA8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293" y="4810165"/>
            <a:ext cx="5141414" cy="154852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37779-7B41-06AD-3700-F2DF5ADEB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10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EC3A7-5C4B-1101-C84E-D4B7CB23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 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19978-24EF-0DA2-9E87-CDFF8E64EF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</p:spPr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en-US" dirty="0"/>
                  <a:t>The </a:t>
                </a:r>
                <a:r>
                  <a:rPr lang="en-US" b="1" dirty="0">
                    <a:solidFill>
                      <a:srgbClr val="00FF00"/>
                    </a:solidFill>
                  </a:rPr>
                  <a:t>percent composition</a:t>
                </a:r>
                <a:r>
                  <a:rPr lang="en-US" dirty="0">
                    <a:solidFill>
                      <a:srgbClr val="00FF00"/>
                    </a:solidFill>
                  </a:rPr>
                  <a:t> </a:t>
                </a:r>
                <a:r>
                  <a:rPr lang="en-US" dirty="0"/>
                  <a:t>is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percent by mass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FFFF00"/>
                    </a:solidFill>
                  </a:rPr>
                  <a:t>each element </a:t>
                </a:r>
                <a:r>
                  <a:rPr lang="en-US" dirty="0"/>
                  <a:t>in a </a:t>
                </a:r>
                <a:r>
                  <a:rPr lang="en-US" dirty="0">
                    <a:solidFill>
                      <a:srgbClr val="FFFF00"/>
                    </a:solidFill>
                  </a:rPr>
                  <a:t>compound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mass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element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mass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compound</m:t>
                          </m:r>
                        </m:den>
                      </m:f>
                      <m:r>
                        <a:rPr lang="en-US" sz="22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000" dirty="0">
                    <a:solidFill>
                      <a:srgbClr val="FFFF00"/>
                    </a:solidFill>
                    <a:latin typeface="+mj-lt"/>
                  </a:rPr>
                  <a:t>A compound has zinc &amp; oxygen. A 20.00 g sample is decomposed, and found to have 16.07 g Zn. What is the percent composition of compound?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Zn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16.07 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Zn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20.00 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×100%=80.35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Zn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20.00 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16.07 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20.00 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g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sample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19.65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19978-24EF-0DA2-9E87-CDFF8E64EF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  <a:blipFill>
                <a:blip r:embed="rId2"/>
                <a:stretch>
                  <a:fillRect l="-1143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3502-4121-1A6F-7DCB-941B0CC33B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974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5831-A591-8B80-493D-C148A3805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EBD3-4BF0-50A8-0397-5C58AAC4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 Composition from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FCADB-B641-64BE-AFB4-AE570FA51C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</p:spPr>
            <p:txBody>
              <a:bodyPr/>
              <a:lstStyle/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+mj-lt"/>
                  </a:rPr>
                  <a:t>Dichlorine heptoxide </a:t>
                </a:r>
                <a:r>
                  <a:rPr lang="en-US" sz="2200" dirty="0">
                    <a:latin typeface="+mj-lt"/>
                  </a:rPr>
                  <a:t>(</a:t>
                </a:r>
                <a:r>
                  <a:rPr lang="en-US" sz="2200" dirty="0">
                    <a:solidFill>
                      <a:srgbClr val="00FF00"/>
                    </a:solidFill>
                    <a:latin typeface="+mj-lt"/>
                  </a:rPr>
                  <a:t>Cl</a:t>
                </a:r>
                <a:r>
                  <a:rPr lang="en-US" sz="2200" baseline="-25000" dirty="0">
                    <a:solidFill>
                      <a:srgbClr val="00FF00"/>
                    </a:solidFill>
                    <a:latin typeface="+mj-lt"/>
                  </a:rPr>
                  <a:t>2</a:t>
                </a:r>
                <a:r>
                  <a:rPr lang="en-US" sz="2200" dirty="0">
                    <a:solidFill>
                      <a:srgbClr val="00FF00"/>
                    </a:solidFill>
                    <a:latin typeface="+mj-lt"/>
                  </a:rPr>
                  <a:t>O</a:t>
                </a:r>
                <a:r>
                  <a:rPr lang="en-US" sz="2200" baseline="-25000" dirty="0">
                    <a:solidFill>
                      <a:srgbClr val="00FF00"/>
                    </a:solidFill>
                    <a:latin typeface="+mj-lt"/>
                  </a:rPr>
                  <a:t>7</a:t>
                </a:r>
                <a:r>
                  <a:rPr lang="en-US" sz="2200" dirty="0">
                    <a:latin typeface="+mj-lt"/>
                  </a:rPr>
                  <a:t>) is a very reactive compound used in organic synthesis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>
                    <a:latin typeface="+mj-lt"/>
                  </a:rPr>
                  <a:t>What is the percent composition of Cl</a:t>
                </a:r>
                <a:r>
                  <a:rPr lang="en-US" baseline="-25000" dirty="0"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O</a:t>
                </a:r>
                <a:r>
                  <a:rPr lang="en-US" baseline="-25000" dirty="0">
                    <a:latin typeface="+mj-lt"/>
                  </a:rPr>
                  <a:t>7</a:t>
                </a:r>
                <a:r>
                  <a:rPr lang="en-US" dirty="0">
                    <a:latin typeface="+mj-lt"/>
                  </a:rPr>
                  <a:t>?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Cl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35.45 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num>
                            <m:den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18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35.45 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num>
                                <m:den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den>
                              </m:f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1800" b="0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sz="18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16.00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num>
                                <m:den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18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00%=38.76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1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sz="2000" dirty="0">
                  <a:solidFill>
                    <a:schemeClr val="bg1"/>
                  </a:solidFill>
                  <a:latin typeface="+mj-lt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</a:rPr>
                        <m:t>%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 × 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16.00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g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num>
                            <m:den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</m:t>
                              </m:r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35.45 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num>
                                <m:den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Cl</m:t>
                                  </m:r>
                                </m:den>
                              </m:f>
                              <m:r>
                                <a:rPr lang="en-US" sz="20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7 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mol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16.00 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g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num>
                                <m:den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mol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 i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O</m:t>
                                  </m:r>
                                </m:den>
                              </m:f>
                            </m:e>
                          </m:d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.24</m:t>
                      </m:r>
                      <m:r>
                        <m:rPr>
                          <m:nor/>
                        </m:rP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000" dirty="0"/>
                  <a:t>Since oxygen was the only element of two, it’s also possible to take 100% - 38.76% = 61.24% to get the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FCADB-B641-64BE-AFB4-AE570FA51C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773" y="1332090"/>
                <a:ext cx="8534272" cy="5215465"/>
              </a:xfrm>
              <a:blipFill>
                <a:blip r:embed="rId2"/>
                <a:stretch>
                  <a:fillRect l="-1143" t="-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2D114-1317-EFFD-F8C5-36C65BE6F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9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C2513-EA36-D894-E59B-F501EB2EA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E1911-C4B3-AACC-AB60-0DB8C853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310445"/>
            <a:ext cx="8421512" cy="769441"/>
          </a:xfrm>
        </p:spPr>
        <p:txBody>
          <a:bodyPr/>
          <a:lstStyle/>
          <a:p>
            <a:r>
              <a:rPr lang="en-US" sz="4400" dirty="0"/>
              <a:t>A Formula for Mass of Elements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DC773-8549-4507-AAAE-8E5BA6438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484" y="1217790"/>
                <a:ext cx="8534272" cy="5215465"/>
              </a:xfrm>
            </p:spPr>
            <p:txBody>
              <a:bodyPr/>
              <a:lstStyle/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sz="2200" dirty="0">
                    <a:latin typeface="Aptos" panose="020B0004020202020204" pitchFamily="34" charset="0"/>
                  </a:rPr>
                  <a:t>To get the mass in grams of each element, suppose there are x of the compound Cl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2</a:t>
                </a:r>
                <a:r>
                  <a:rPr lang="en-US" sz="2200" dirty="0">
                    <a:latin typeface="Aptos" panose="020B0004020202020204" pitchFamily="34" charset="0"/>
                  </a:rPr>
                  <a:t>O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7</a:t>
                </a:r>
                <a:r>
                  <a:rPr lang="en-US" sz="2200" dirty="0">
                    <a:latin typeface="Aptos" panose="020B0004020202020204" pitchFamily="34" charset="0"/>
                  </a:rPr>
                  <a:t> in a sample.</a:t>
                </a:r>
              </a:p>
              <a:p>
                <a:pPr marL="0" indent="0">
                  <a:spcBef>
                    <a:spcPts val="2400"/>
                  </a:spcBef>
                  <a:spcAft>
                    <a:spcPts val="2400"/>
                  </a:spcAft>
                  <a:buNone/>
                </a:pPr>
                <a:r>
                  <a:rPr lang="en-US" sz="2200" dirty="0">
                    <a:latin typeface="Aptos" panose="020B0004020202020204" pitchFamily="34" charset="0"/>
                  </a:rPr>
                  <a:t>To calculate the grams of element Cl and of element O in Cl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2</a:t>
                </a:r>
                <a:r>
                  <a:rPr lang="en-US" sz="2200" dirty="0">
                    <a:latin typeface="Aptos" panose="020B0004020202020204" pitchFamily="34" charset="0"/>
                  </a:rPr>
                  <a:t>O</a:t>
                </a:r>
                <a:r>
                  <a:rPr lang="en-US" sz="2200" baseline="-25000" dirty="0">
                    <a:latin typeface="Aptos" panose="020B0004020202020204" pitchFamily="34" charset="0"/>
                  </a:rPr>
                  <a:t>7</a:t>
                </a:r>
                <a:r>
                  <a:rPr lang="en-US" sz="2200" dirty="0">
                    <a:latin typeface="Aptos" panose="020B0004020202020204" pitchFamily="34" charset="0"/>
                  </a:rPr>
                  <a:t>, just use the formulas: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8.76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Cl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mass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sample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mass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en-US" dirty="0">
                    <a:latin typeface="Aptos" panose="020B0004020202020204" pitchFamily="34" charset="0"/>
                  </a:rPr>
                  <a:t>Example: a 12.50 g Cl</a:t>
                </a:r>
                <a:r>
                  <a:rPr lang="en-US" baseline="-25000" dirty="0">
                    <a:latin typeface="Aptos" panose="020B0004020202020204" pitchFamily="34" charset="0"/>
                  </a:rPr>
                  <a:t>2</a:t>
                </a:r>
                <a:r>
                  <a:rPr lang="en-US" dirty="0">
                    <a:latin typeface="Aptos" panose="020B0004020202020204" pitchFamily="34" charset="0"/>
                  </a:rPr>
                  <a:t>O</a:t>
                </a:r>
                <a:r>
                  <a:rPr lang="en-US" baseline="-25000" dirty="0">
                    <a:latin typeface="Aptos" panose="020B0004020202020204" pitchFamily="34" charset="0"/>
                  </a:rPr>
                  <a:t>7</a:t>
                </a:r>
                <a:r>
                  <a:rPr lang="en-US" dirty="0">
                    <a:latin typeface="Aptos" panose="020B0004020202020204" pitchFamily="34" charset="0"/>
                  </a:rPr>
                  <a:t> sample has 4.845 g Cl and 7.655 g O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endParaRPr lang="en-US" dirty="0">
                  <a:solidFill>
                    <a:schemeClr val="bg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4DC773-8549-4507-AAAE-8E5BA6438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484" y="1217790"/>
                <a:ext cx="8534272" cy="5215465"/>
              </a:xfrm>
              <a:blipFill>
                <a:blip r:embed="rId2"/>
                <a:stretch>
                  <a:fillRect l="-1143" t="-819" r="-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2D960-9B00-A960-B85D-AF2E1A17D6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19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D0B7E-399A-CFBA-1D54-72376C00B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32689-58EF-C799-A886-99DF7808C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85" y="400109"/>
            <a:ext cx="8421512" cy="769441"/>
          </a:xfrm>
        </p:spPr>
        <p:txBody>
          <a:bodyPr/>
          <a:lstStyle/>
          <a:p>
            <a:r>
              <a:rPr lang="en-US" sz="4400" dirty="0"/>
              <a:t>Empirical Formula Determination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CC9A-7860-C5DD-9BFE-271413CFD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the definition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 </a:t>
            </a:r>
            <a:r>
              <a:rPr lang="en-US" dirty="0"/>
              <a:t>is the </a:t>
            </a:r>
            <a:r>
              <a:rPr lang="en-US" dirty="0">
                <a:solidFill>
                  <a:srgbClr val="FFFF00"/>
                </a:solidFill>
              </a:rPr>
              <a:t>lowest integer ratio </a:t>
            </a:r>
            <a:r>
              <a:rPr lang="en-US" dirty="0"/>
              <a:t>of the elements in a compound. For instance, </a:t>
            </a:r>
            <a:r>
              <a:rPr lang="en-US" dirty="0">
                <a:solidFill>
                  <a:srgbClr val="FFC000"/>
                </a:solidFill>
              </a:rPr>
              <a:t>glucose</a:t>
            </a:r>
            <a:r>
              <a:rPr lang="en-US" dirty="0"/>
              <a:t> has a </a:t>
            </a:r>
            <a:r>
              <a:rPr lang="en-US" dirty="0">
                <a:solidFill>
                  <a:srgbClr val="FFFF00"/>
                </a:solidFill>
              </a:rPr>
              <a:t>molecular formula</a:t>
            </a:r>
            <a:r>
              <a:rPr lang="en-US" dirty="0"/>
              <a:t> of </a:t>
            </a:r>
            <a:r>
              <a:rPr lang="en-US" dirty="0">
                <a:solidFill>
                  <a:srgbClr val="FFC000"/>
                </a:solidFill>
              </a:rPr>
              <a:t>C</a:t>
            </a:r>
            <a:r>
              <a:rPr lang="en-US" baseline="-25000" dirty="0">
                <a:solidFill>
                  <a:srgbClr val="FFC000"/>
                </a:solidFill>
              </a:rPr>
              <a:t>6</a:t>
            </a:r>
            <a:r>
              <a:rPr lang="en-US" dirty="0">
                <a:solidFill>
                  <a:srgbClr val="FFC000"/>
                </a:solidFill>
              </a:rPr>
              <a:t>H</a:t>
            </a:r>
            <a:r>
              <a:rPr lang="en-US" baseline="-25000" dirty="0">
                <a:solidFill>
                  <a:srgbClr val="FFC000"/>
                </a:solidFill>
              </a:rPr>
              <a:t>12</a:t>
            </a:r>
            <a:r>
              <a:rPr lang="en-US" dirty="0">
                <a:solidFill>
                  <a:srgbClr val="FFC000"/>
                </a:solidFill>
              </a:rPr>
              <a:t>O</a:t>
            </a:r>
            <a:r>
              <a:rPr lang="en-US" baseline="-25000" dirty="0">
                <a:solidFill>
                  <a:srgbClr val="FFC000"/>
                </a:solidFill>
              </a:rPr>
              <a:t>6</a:t>
            </a:r>
            <a:r>
              <a:rPr lang="en-US" dirty="0"/>
              <a:t>, but its </a:t>
            </a:r>
            <a:r>
              <a:rPr lang="en-US" dirty="0">
                <a:solidFill>
                  <a:srgbClr val="FFFF00"/>
                </a:solidFill>
              </a:rPr>
              <a:t>empirical formula </a:t>
            </a:r>
            <a:r>
              <a:rPr lang="en-US" dirty="0"/>
              <a:t>is </a:t>
            </a:r>
            <a:r>
              <a:rPr lang="en-US" dirty="0">
                <a:solidFill>
                  <a:srgbClr val="FFC000"/>
                </a:solidFill>
              </a:rPr>
              <a:t>CH</a:t>
            </a:r>
            <a:r>
              <a:rPr lang="en-US" baseline="-25000" dirty="0">
                <a:solidFill>
                  <a:srgbClr val="FFC000"/>
                </a:solidFill>
              </a:rPr>
              <a:t>2</a:t>
            </a:r>
            <a:r>
              <a:rPr lang="en-US" dirty="0">
                <a:solidFill>
                  <a:srgbClr val="FFC000"/>
                </a:solidFill>
              </a:rPr>
              <a:t>O</a:t>
            </a:r>
          </a:p>
          <a:p>
            <a:r>
              <a:rPr lang="en-US" dirty="0"/>
              <a:t>The reason for the empirical formula was because in analyzing a substance, it was the proportions of the elements chemists first saw in the analysis. They did not immediately have an understanding of how many atoms of each element actually made up a molecule or formula unit</a:t>
            </a:r>
          </a:p>
          <a:p>
            <a:r>
              <a:rPr lang="en-US" dirty="0"/>
              <a:t>The process of getting the empirical formula is called </a:t>
            </a:r>
            <a:r>
              <a:rPr lang="en-US" dirty="0">
                <a:solidFill>
                  <a:srgbClr val="00FF00"/>
                </a:solidFill>
              </a:rPr>
              <a:t>elemental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03BF4-E3C7-905F-DA4C-5D6C93C56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31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2F6D4-6B3A-26DF-83CB-A6A9BEA56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BFE60-3BDD-E79C-1DDB-88B61237A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769441"/>
          </a:xfrm>
        </p:spPr>
        <p:txBody>
          <a:bodyPr/>
          <a:lstStyle/>
          <a:p>
            <a:r>
              <a:rPr lang="en-US" sz="4400" dirty="0"/>
              <a:t>Elemental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ADE0-B79D-3380-AFC4-4DAF2530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207400"/>
            <a:ext cx="8387645" cy="52154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Get exactly </a:t>
            </a:r>
            <a:r>
              <a:rPr lang="en-US" sz="2200" dirty="0">
                <a:solidFill>
                  <a:srgbClr val="FFC000"/>
                </a:solidFill>
              </a:rPr>
              <a:t>100 g</a:t>
            </a:r>
            <a:r>
              <a:rPr lang="en-US" sz="2200" dirty="0"/>
              <a:t> of the compound: enables the </a:t>
            </a:r>
            <a:r>
              <a:rPr lang="en-US" sz="2200" dirty="0">
                <a:solidFill>
                  <a:srgbClr val="FFFF00"/>
                </a:solidFill>
              </a:rPr>
              <a:t>grams</a:t>
            </a:r>
            <a:r>
              <a:rPr lang="en-US" sz="2200" dirty="0"/>
              <a:t> of a component element to also be the </a:t>
            </a:r>
            <a:r>
              <a:rPr lang="en-US" sz="2200" dirty="0">
                <a:solidFill>
                  <a:srgbClr val="FFFF00"/>
                </a:solidFill>
              </a:rPr>
              <a:t>percentage</a:t>
            </a:r>
            <a:r>
              <a:rPr lang="en-US" sz="2200" dirty="0"/>
              <a:t> of the component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Determine from the </a:t>
            </a:r>
            <a:r>
              <a:rPr lang="en-US" sz="2200" dirty="0">
                <a:solidFill>
                  <a:srgbClr val="FFFF00"/>
                </a:solidFill>
              </a:rPr>
              <a:t>mass in grams </a:t>
            </a:r>
            <a:r>
              <a:rPr lang="en-US" sz="2200" dirty="0"/>
              <a:t>of a component element to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moles</a:t>
            </a:r>
            <a:r>
              <a:rPr lang="en-US" sz="2200" dirty="0"/>
              <a:t> of it using 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molar mass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Find the component element with the fewest (smallest number) </a:t>
            </a:r>
            <a:r>
              <a:rPr lang="en-US" sz="2200" dirty="0">
                <a:solidFill>
                  <a:srgbClr val="FFFF00"/>
                </a:solidFill>
              </a:rPr>
              <a:t>moles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 of the compound, and use that number to divide the mole values of all other elements; the element with fewest moles should be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Step 3 should hopefully produce (almost) integer values in all other elements: those integers become the subscripts of the elements in the formula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In some cases, step 3 may be produce integer values: multiply each of moles by smallest whole number to convert each into whole number. Write formula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E4462-5B68-1308-2C17-7FD1369B84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8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87319-D280-9837-DFE1-90058E27E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D03B-788A-BF32-0004-D11B6CF2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10445"/>
            <a:ext cx="8421512" cy="769441"/>
          </a:xfrm>
        </p:spPr>
        <p:txBody>
          <a:bodyPr/>
          <a:lstStyle/>
          <a:p>
            <a:r>
              <a:rPr lang="en-US" sz="4400" dirty="0"/>
              <a:t>Elemental Analysis: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D1A60-5B3A-FE3E-96C2-8685125710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8177" y="1207400"/>
                <a:ext cx="8387645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200" i="1" dirty="0">
                    <a:solidFill>
                      <a:srgbClr val="CC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compound is composed of 69.94% iron (Fe) and 30.06% oxygen (O). What is the empirical formula?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A 100 g sample should b 69.94 g Fe and 30.06 g O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Convert to moles each element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69.94 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Fe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55.85 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Fe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=1.252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Fe</m:t>
                      </m:r>
                    </m:oMath>
                  </m:oMathPara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30.06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16.00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1.879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sz="2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000" dirty="0"/>
                  <a:t>Divide all values by the smallest (mole) value: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.252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Fe</m:t>
                        </m:r>
                      </m:num>
                      <m:den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1.252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</m:t>
                    </m:r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</m:t>
                        </m:r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.879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mol</m:t>
                        </m:r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</m:num>
                      <m:den>
                        <m: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1.252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.501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en-US" sz="2000" dirty="0"/>
                  <a:t>Try to make all values a whole number. Multiplying by 2 will achieve this: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×2=2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Fe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1.501 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2=3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mol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200" dirty="0">
                    <a:solidFill>
                      <a:srgbClr val="FFFF00"/>
                    </a:solidFill>
                  </a:rPr>
                  <a:t>Formula</a:t>
                </a:r>
                <a:r>
                  <a:rPr lang="en-US" sz="2200" dirty="0"/>
                  <a:t>:   </a:t>
                </a:r>
                <a:r>
                  <a:rPr lang="en-US" sz="2200" dirty="0">
                    <a:solidFill>
                      <a:srgbClr val="00FF00"/>
                    </a:solidFill>
                  </a:rPr>
                  <a:t>Fe</a:t>
                </a:r>
                <a:r>
                  <a:rPr lang="en-US" sz="2200" baseline="-25000" dirty="0">
                    <a:solidFill>
                      <a:srgbClr val="00FF00"/>
                    </a:solidFill>
                  </a:rPr>
                  <a:t>2</a:t>
                </a:r>
                <a:r>
                  <a:rPr lang="en-US" sz="2200" dirty="0">
                    <a:solidFill>
                      <a:srgbClr val="00FF00"/>
                    </a:solidFill>
                  </a:rPr>
                  <a:t>O</a:t>
                </a:r>
                <a:r>
                  <a:rPr lang="en-US" sz="2200" baseline="-25000" dirty="0">
                    <a:solidFill>
                      <a:srgbClr val="00FF00"/>
                    </a:solidFill>
                  </a:rPr>
                  <a:t>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BD1A60-5B3A-FE3E-96C2-8685125710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8177" y="1207400"/>
                <a:ext cx="8387645" cy="5215465"/>
              </a:xfrm>
              <a:blipFill>
                <a:blip r:embed="rId2"/>
                <a:stretch>
                  <a:fillRect l="-945" t="-818" r="-1308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42F3C-9C16-1268-411F-3EF834BCF1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728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Mole: Avogadro’s Number</a:t>
            </a:r>
          </a:p>
          <a:p>
            <a:r>
              <a:rPr lang="en-US" sz="2800" dirty="0"/>
              <a:t>Moles and Atoms: Conversions</a:t>
            </a:r>
          </a:p>
          <a:p>
            <a:r>
              <a:rPr lang="en-US" sz="2800" dirty="0"/>
              <a:t>Molar Mass</a:t>
            </a:r>
          </a:p>
          <a:p>
            <a:r>
              <a:rPr lang="en-US" sz="2800" dirty="0"/>
              <a:t>Moles and Mass: Conversions</a:t>
            </a:r>
          </a:p>
          <a:p>
            <a:r>
              <a:rPr lang="en-US" sz="2800" dirty="0"/>
              <a:t>Mass and Particle Number</a:t>
            </a:r>
          </a:p>
          <a:p>
            <a:r>
              <a:rPr lang="en-US" sz="2800" dirty="0"/>
              <a:t>Percent Composition</a:t>
            </a:r>
          </a:p>
          <a:p>
            <a:r>
              <a:rPr lang="en-US" sz="2800" dirty="0"/>
              <a:t>Empirical Formulas</a:t>
            </a:r>
          </a:p>
          <a:p>
            <a:r>
              <a:rPr lang="en-US" sz="2800" dirty="0"/>
              <a:t>Percent of Water in a Hydrate</a:t>
            </a:r>
          </a:p>
          <a:p>
            <a:r>
              <a:rPr lang="en-US" sz="2800" dirty="0"/>
              <a:t>Molecular Formulas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0ADC6B-6C71-EFD2-6CB9-EFF247EDE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151D1-6D73-5A3C-778F-06325194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2EF50-EE9F-EF64-134D-D6078E5D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88927"/>
            <a:ext cx="8421512" cy="646331"/>
          </a:xfrm>
        </p:spPr>
        <p:txBody>
          <a:bodyPr/>
          <a:lstStyle/>
          <a:p>
            <a:r>
              <a:rPr lang="en-US" sz="3600" dirty="0"/>
              <a:t>Bluish-Green vs White Copper Sulfate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E5BC8-AB35-D87F-D3D1-20C6906A7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Copper(II) sulfate </a:t>
            </a:r>
            <a:r>
              <a:rPr lang="en-US" dirty="0"/>
              <a:t>is a typical</a:t>
            </a:r>
            <a:br>
              <a:rPr lang="en-US" dirty="0"/>
            </a:br>
            <a:r>
              <a:rPr lang="en-US" dirty="0"/>
              <a:t>ionic compound which is white</a:t>
            </a:r>
            <a:br>
              <a:rPr lang="en-US" dirty="0"/>
            </a:br>
            <a:r>
              <a:rPr lang="en-US" dirty="0"/>
              <a:t>in color as a solid</a:t>
            </a:r>
          </a:p>
          <a:p>
            <a:r>
              <a:rPr lang="en-US" dirty="0"/>
              <a:t>But when hydrated, H</a:t>
            </a:r>
            <a:r>
              <a:rPr lang="en-US" baseline="-25000" dirty="0"/>
              <a:t>2</a:t>
            </a:r>
            <a:r>
              <a:rPr lang="en-US" dirty="0"/>
              <a:t>O</a:t>
            </a:r>
            <a:br>
              <a:rPr lang="en-US" dirty="0"/>
            </a:br>
            <a:r>
              <a:rPr lang="en-US" dirty="0"/>
              <a:t>molecules coordinate around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copper</a:t>
            </a:r>
            <a:r>
              <a:rPr lang="en-US" dirty="0"/>
              <a:t> atom through the </a:t>
            </a:r>
            <a:br>
              <a:rPr lang="en-US" dirty="0"/>
            </a:br>
            <a:r>
              <a:rPr lang="en-US" dirty="0"/>
              <a:t>orbitals of its </a:t>
            </a:r>
            <a:r>
              <a:rPr lang="en-US" i="1" dirty="0">
                <a:solidFill>
                  <a:srgbClr val="00FF00"/>
                </a:solidFill>
              </a:rPr>
              <a:t>d</a:t>
            </a:r>
            <a:r>
              <a:rPr lang="en-US" dirty="0"/>
              <a:t> electrons, and </a:t>
            </a:r>
            <a:br>
              <a:rPr lang="en-US" dirty="0"/>
            </a:br>
            <a:r>
              <a:rPr lang="en-US" dirty="0"/>
              <a:t>this coordinate bonding creates</a:t>
            </a:r>
            <a:br>
              <a:rPr lang="en-US" dirty="0"/>
            </a:br>
            <a:r>
              <a:rPr lang="en-US" dirty="0"/>
              <a:t>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bluish-green</a:t>
            </a:r>
            <a:r>
              <a:rPr lang="en-US" dirty="0"/>
              <a:t> color for the compound</a:t>
            </a:r>
          </a:p>
          <a:p>
            <a:r>
              <a:rPr lang="en-US" dirty="0"/>
              <a:t>Water molecules actually coordinate with </a:t>
            </a:r>
            <a:r>
              <a:rPr lang="en-US" dirty="0">
                <a:solidFill>
                  <a:srgbClr val="FFFF00"/>
                </a:solidFill>
              </a:rPr>
              <a:t>formula units</a:t>
            </a:r>
            <a:r>
              <a:rPr lang="en-US" dirty="0"/>
              <a:t> of many </a:t>
            </a:r>
            <a:r>
              <a:rPr lang="en-US" dirty="0">
                <a:solidFill>
                  <a:srgbClr val="FFFF00"/>
                </a:solidFill>
              </a:rPr>
              <a:t>ionic compounds</a:t>
            </a:r>
            <a:r>
              <a:rPr lang="en-US" dirty="0"/>
              <a:t>. Metal atoms in </a:t>
            </a:r>
            <a:r>
              <a:rPr lang="en-US" dirty="0">
                <a:solidFill>
                  <a:srgbClr val="00FF00"/>
                </a:solidFill>
              </a:rPr>
              <a:t>anhydrous</a:t>
            </a:r>
            <a:r>
              <a:rPr lang="en-US" dirty="0"/>
              <a:t> form are often colored, but this bonding to H</a:t>
            </a:r>
            <a:r>
              <a:rPr lang="en-US" baseline="-25000" dirty="0"/>
              <a:t>2</a:t>
            </a:r>
            <a:r>
              <a:rPr lang="en-US" dirty="0"/>
              <a:t>O molecules can cause a different color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507618-B55E-DE1F-577C-6DBF386FF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263" y="1261407"/>
            <a:ext cx="3183023" cy="282446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22C71-FE6B-48F0-D55B-2FFF37EF3E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822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00EBD-BC4B-8EF9-43D9-EE6747CB0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82EF-2475-9F2E-5D8E-5A217A48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88927"/>
            <a:ext cx="8421512" cy="646331"/>
          </a:xfrm>
        </p:spPr>
        <p:txBody>
          <a:bodyPr/>
          <a:lstStyle/>
          <a:p>
            <a:r>
              <a:rPr lang="en-US" sz="3600" dirty="0"/>
              <a:t>Other Hydrates: Cobalt(II) Chloride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4DF789-9383-E85D-E196-003828BF8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know the percent water in a hydrate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00"/>
                </a:solidFill>
              </a:rPr>
              <a:t>What is the % hydrate of cobalt(II) chloride hexahydrate (CoCl</a:t>
            </a:r>
            <a:r>
              <a:rPr lang="en-US" i="1" baseline="-25000" dirty="0">
                <a:solidFill>
                  <a:srgbClr val="FFFF00"/>
                </a:solidFill>
              </a:rPr>
              <a:t>2</a:t>
            </a:r>
            <a:r>
              <a:rPr lang="en-US" i="1" dirty="0">
                <a:solidFill>
                  <a:srgbClr val="FFFF00"/>
                </a:solidFill>
              </a:rPr>
              <a:t> • 6 H</a:t>
            </a:r>
            <a:r>
              <a:rPr lang="en-US" i="1" baseline="-25000" dirty="0">
                <a:solidFill>
                  <a:srgbClr val="FFFF00"/>
                </a:solidFill>
              </a:rPr>
              <a:t>2</a:t>
            </a:r>
            <a:r>
              <a:rPr lang="en-US" i="1" dirty="0">
                <a:solidFill>
                  <a:srgbClr val="FFFF00"/>
                </a:solidFill>
              </a:rPr>
              <a:t>O)?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E9EB23A-B55D-DCC7-2B2E-C0A25D26F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58635" y="3429000"/>
            <a:ext cx="6549873" cy="268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5EDD0-0D98-4442-A2E8-5A8842AB4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349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23A08-6332-FD7E-BD49-5D7D740D6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4C2F-DD7C-74A6-65B6-E9EAC6F5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88927"/>
            <a:ext cx="8421512" cy="646331"/>
          </a:xfrm>
        </p:spPr>
        <p:txBody>
          <a:bodyPr/>
          <a:lstStyle/>
          <a:p>
            <a:r>
              <a:rPr lang="en-US" sz="3600" dirty="0"/>
              <a:t>Percent Water in CoCl</a:t>
            </a:r>
            <a:r>
              <a:rPr lang="en-US" sz="3600" baseline="-25000" dirty="0"/>
              <a:t>2</a:t>
            </a:r>
            <a:r>
              <a:rPr lang="en-US" sz="3600" dirty="0"/>
              <a:t> • 6 H</a:t>
            </a:r>
            <a:r>
              <a:rPr lang="en-US" sz="3600" baseline="-25000" dirty="0"/>
              <a:t>2</a:t>
            </a:r>
            <a:r>
              <a:rPr lang="en-US" sz="3600" dirty="0"/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022608-4A91-5840-B5FE-762D01195B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Molar mass of H</a:t>
                </a:r>
                <a:r>
                  <a:rPr lang="en-US" baseline="-25000" dirty="0"/>
                  <a:t>2</a:t>
                </a:r>
                <a:r>
                  <a:rPr lang="en-US" dirty="0"/>
                  <a:t>O known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FF00"/>
                    </a:solidFill>
                  </a:rPr>
                  <a:t>18.02 g/mol</a:t>
                </a:r>
              </a:p>
              <a:p>
                <a:r>
                  <a:rPr lang="en-US" dirty="0"/>
                  <a:t>Number of H</a:t>
                </a:r>
                <a:r>
                  <a:rPr lang="en-US" baseline="-25000" dirty="0"/>
                  <a:t>2</a:t>
                </a:r>
                <a:r>
                  <a:rPr lang="en-US" dirty="0"/>
                  <a:t>O in the compound known, so mass of water molecules known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6 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mol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18.02</m:t>
                          </m:r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=108.12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i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CoCl</a:t>
                </a:r>
                <a:r>
                  <a:rPr lang="en-US" baseline="-25000" dirty="0"/>
                  <a:t>2</a:t>
                </a:r>
                <a:r>
                  <a:rPr lang="en-US" dirty="0"/>
                  <a:t> • 6 H</a:t>
                </a:r>
                <a:r>
                  <a:rPr lang="en-US" baseline="-25000" dirty="0"/>
                  <a:t>2</a:t>
                </a:r>
                <a:r>
                  <a:rPr lang="en-US" dirty="0"/>
                  <a:t>O molar mass easily determined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58.93 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2×35.45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Cl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+108.12 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0" baseline="-2500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=237.95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% mass of water: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08</m:t>
                          </m:r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237.9</m:t>
                          </m:r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g</m:t>
                          </m:r>
                        </m:den>
                      </m:f>
                      <m:r>
                        <a:rPr lang="en-US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100%</m:t>
                      </m:r>
                      <m:r>
                        <a:rPr lang="en-US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45.44%</m:t>
                      </m:r>
                      <m:r>
                        <a:rPr lang="en-US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r>
                  <a:rPr lang="en-US" dirty="0"/>
                  <a:t>Almost half the mass is water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E5022608-4A91-5840-B5FE-762D01195B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5A959F-F92D-A50F-36C7-22688CCBFC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77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339933"/>
            </a:gs>
            <a:gs pos="100000">
              <a:srgbClr val="FF9933"/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711B66-FBEF-C32B-E291-77471FB9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AA44-2EFF-9698-757A-8FF968C7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Glucose and Sucrose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476D8-B861-4A81-395F-92611AEB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86618"/>
            <a:ext cx="8387645" cy="5215465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Glucose</a:t>
            </a:r>
            <a:r>
              <a:rPr lang="en-US" dirty="0"/>
              <a:t> is a monosaccharide (carbohydrate) essential to life, metabolized (“burned”) using oxygen (O</a:t>
            </a:r>
            <a:r>
              <a:rPr lang="en-US" baseline="-25000" dirty="0"/>
              <a:t>2</a:t>
            </a:r>
            <a:r>
              <a:rPr lang="en-US" dirty="0"/>
              <a:t>) to carbon dioxide (CO</a:t>
            </a:r>
            <a:r>
              <a:rPr lang="en-US" baseline="-25000" dirty="0"/>
              <a:t>2</a:t>
            </a:r>
            <a:r>
              <a:rPr lang="en-US" dirty="0"/>
              <a:t>) and water (H</a:t>
            </a:r>
            <a:r>
              <a:rPr lang="en-US" baseline="-25000" dirty="0"/>
              <a:t>2</a:t>
            </a:r>
            <a:r>
              <a:rPr lang="en-US" dirty="0"/>
              <a:t>O)</a:t>
            </a:r>
          </a:p>
          <a:p>
            <a:r>
              <a:rPr lang="en-US" dirty="0">
                <a:solidFill>
                  <a:srgbClr val="FFFF00"/>
                </a:solidFill>
              </a:rPr>
              <a:t>Sucrose</a:t>
            </a:r>
            <a:r>
              <a:rPr lang="en-US" dirty="0"/>
              <a:t> (table sugar) is a disaccharide of glucose and fructose,</a:t>
            </a:r>
            <a:br>
              <a:rPr lang="en-US" dirty="0"/>
            </a:br>
            <a:r>
              <a:rPr lang="en-US" dirty="0"/>
              <a:t>and fructose is an</a:t>
            </a:r>
            <a:br>
              <a:rPr lang="en-US" dirty="0"/>
            </a:br>
            <a:r>
              <a:rPr lang="en-US" dirty="0"/>
              <a:t>isomer of glucose easily</a:t>
            </a:r>
            <a:br>
              <a:rPr lang="en-US" dirty="0"/>
            </a:br>
            <a:r>
              <a:rPr lang="en-US" dirty="0"/>
              <a:t>converted to glucose in</a:t>
            </a:r>
            <a:br>
              <a:rPr lang="en-US" dirty="0"/>
            </a:br>
            <a:r>
              <a:rPr lang="en-US" dirty="0"/>
              <a:t>metabolism</a:t>
            </a:r>
          </a:p>
          <a:p>
            <a:r>
              <a:rPr lang="en-US" dirty="0"/>
              <a:t>How does one</a:t>
            </a:r>
            <a:br>
              <a:rPr lang="en-US" dirty="0"/>
            </a:br>
            <a:r>
              <a:rPr lang="en-US" dirty="0"/>
              <a:t>distinguish between</a:t>
            </a:r>
            <a:br>
              <a:rPr lang="en-US" dirty="0"/>
            </a:br>
            <a:r>
              <a:rPr lang="en-US" dirty="0"/>
              <a:t>glucose and sucrose?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03C93-D588-C3EA-567A-4BF97D49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446978"/>
            <a:ext cx="4292986" cy="318370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703FD9-6DB0-F411-A7DA-0F190AAF1F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62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6D36A-7703-5C79-3FE3-C3BDC23C3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19F5-D6F6-CC46-B8D0-8684DE3BC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84385"/>
            <a:ext cx="8387645" cy="5215465"/>
          </a:xfrm>
        </p:spPr>
        <p:txBody>
          <a:bodyPr/>
          <a:lstStyle/>
          <a:p>
            <a:r>
              <a:rPr lang="en-US" dirty="0">
                <a:solidFill>
                  <a:srgbClr val="00FF00"/>
                </a:solidFill>
              </a:rPr>
              <a:t>Molecular formulas</a:t>
            </a:r>
            <a:r>
              <a:rPr lang="en-US" dirty="0"/>
              <a:t>: the info about the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kind</a:t>
            </a:r>
            <a:r>
              <a:rPr lang="en-US" dirty="0"/>
              <a:t> and the 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number</a:t>
            </a:r>
            <a:r>
              <a:rPr lang="en-US" dirty="0"/>
              <a:t> of </a:t>
            </a:r>
            <a:r>
              <a:rPr lang="en-US" dirty="0">
                <a:solidFill>
                  <a:srgbClr val="FFFF00"/>
                </a:solidFill>
              </a:rPr>
              <a:t>atoms</a:t>
            </a:r>
            <a:r>
              <a:rPr lang="en-US" dirty="0"/>
              <a:t> of each </a:t>
            </a:r>
            <a:r>
              <a:rPr lang="en-US" dirty="0">
                <a:solidFill>
                  <a:srgbClr val="FFFF00"/>
                </a:solidFill>
              </a:rPr>
              <a:t>element</a:t>
            </a:r>
            <a:r>
              <a:rPr lang="en-US" dirty="0"/>
              <a:t> present in a </a:t>
            </a:r>
            <a:r>
              <a:rPr lang="en-US" dirty="0">
                <a:solidFill>
                  <a:srgbClr val="FF9933"/>
                </a:solidFill>
              </a:rPr>
              <a:t>molecular compound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formula </a:t>
            </a:r>
            <a:r>
              <a:rPr lang="en-US" dirty="0"/>
              <a:t>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empirical formula </a:t>
            </a:r>
            <a:r>
              <a:rPr lang="en-US" dirty="0"/>
              <a:t>can be identical in many cases, e.g. in </a:t>
            </a:r>
            <a:r>
              <a:rPr lang="en-US" dirty="0">
                <a:solidFill>
                  <a:srgbClr val="FFFF00"/>
                </a:solidFill>
              </a:rPr>
              <a:t>methane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</a:t>
            </a:r>
            <a:r>
              <a:rPr lang="en-US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/>
              <a:t>)</a:t>
            </a:r>
          </a:p>
          <a:p>
            <a:r>
              <a:rPr lang="en-US" dirty="0"/>
              <a:t>Acetic acid (main acid in vinegar) and </a:t>
            </a:r>
            <a:br>
              <a:rPr lang="en-US" dirty="0"/>
            </a:br>
            <a:r>
              <a:rPr lang="en-US" dirty="0"/>
              <a:t>glucose have different molecular formulas</a:t>
            </a:r>
            <a:br>
              <a:rPr lang="en-US" dirty="0"/>
            </a:br>
            <a:r>
              <a:rPr lang="en-US" dirty="0"/>
              <a:t>but the same empirical formula:</a:t>
            </a:r>
            <a:br>
              <a:rPr lang="en-US" dirty="0"/>
            </a:br>
            <a:r>
              <a:rPr lang="en-US" sz="2800" b="1" dirty="0">
                <a:solidFill>
                  <a:srgbClr val="00FF00"/>
                </a:solidFill>
              </a:rPr>
              <a:t>CH</a:t>
            </a:r>
            <a:r>
              <a:rPr lang="en-US" sz="2800" b="1" baseline="-25000" dirty="0">
                <a:solidFill>
                  <a:srgbClr val="00FF00"/>
                </a:solidFill>
              </a:rPr>
              <a:t>2</a:t>
            </a:r>
            <a:r>
              <a:rPr lang="en-US" sz="2800" b="1" dirty="0">
                <a:solidFill>
                  <a:srgbClr val="00FF00"/>
                </a:solidFill>
              </a:rPr>
              <a:t>O</a:t>
            </a:r>
          </a:p>
          <a:p>
            <a:r>
              <a:rPr lang="en-US" sz="2000" dirty="0">
                <a:solidFill>
                  <a:srgbClr val="FF9933"/>
                </a:solidFill>
              </a:rPr>
              <a:t>Empirical formulas</a:t>
            </a:r>
            <a:r>
              <a:rPr lang="en-US" sz="2000" dirty="0"/>
              <a:t> are learned from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percent composition elemental</a:t>
            </a:r>
            <a:br>
              <a:rPr lang="en-US" sz="2000" dirty="0">
                <a:solidFill>
                  <a:srgbClr val="FFFF00"/>
                </a:solidFill>
              </a:rPr>
            </a:br>
            <a:r>
              <a:rPr lang="en-US" sz="2000" dirty="0">
                <a:solidFill>
                  <a:srgbClr val="FFFF00"/>
                </a:solidFill>
              </a:rPr>
              <a:t>analysis</a:t>
            </a:r>
          </a:p>
          <a:p>
            <a:r>
              <a:rPr lang="en-US" sz="2000" dirty="0">
                <a:solidFill>
                  <a:srgbClr val="FF9933"/>
                </a:solidFill>
              </a:rPr>
              <a:t>Molecular formulas </a:t>
            </a:r>
            <a:r>
              <a:rPr lang="en-US" sz="2000" dirty="0"/>
              <a:t>require knowing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</a:rPr>
              <a:t>molar mass </a:t>
            </a:r>
            <a:r>
              <a:rPr lang="en-US" sz="2000" dirty="0"/>
              <a:t>of compound</a:t>
            </a: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0607A-B656-903F-C528-D9B623CD5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Molecular Formula Determination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5C17BC-E0BE-D4E9-C196-1E59DAF5A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325" y="4616989"/>
            <a:ext cx="1590897" cy="16480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26E52B-6307-D5A5-1C82-96F087A5D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673" y="3564754"/>
            <a:ext cx="1286054" cy="276263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D019B-2375-4946-26D1-4744B0C255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42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F7E82-0AE5-AC80-EC27-F783067FA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1F01C6-9E06-6B94-FAC7-5ADD824BC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</p:spPr>
            <p:txBody>
              <a:bodyPr/>
              <a:lstStyle/>
              <a:p>
                <a:pPr marL="342900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dirty="0"/>
                  <a:t>Calculate </a:t>
                </a:r>
                <a:r>
                  <a:rPr lang="en-US" dirty="0">
                    <a:solidFill>
                      <a:srgbClr val="00FF00"/>
                    </a:solidFill>
                  </a:rPr>
                  <a:t>empirical formula mass (EFM)</a:t>
                </a:r>
                <a:r>
                  <a:rPr lang="en-US" dirty="0"/>
                  <a:t>: this is molar mass of empirical formula</a:t>
                </a:r>
              </a:p>
              <a:p>
                <a:pPr marL="342900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dirty="0"/>
                  <a:t>Determine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compound</m:t>
                        </m:r>
                        <m: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molar</m:t>
                        </m:r>
                        <m: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EFM</m:t>
                        </m:r>
                      </m:den>
                    </m:f>
                  </m:oMath>
                </a14:m>
                <a:r>
                  <a:rPr lang="en-US" dirty="0"/>
                  <a:t> =whole number or close to it</a:t>
                </a:r>
              </a:p>
              <a:p>
                <a:pPr marL="457200" indent="-457200">
                  <a:spcAft>
                    <a:spcPts val="1800"/>
                  </a:spcAft>
                  <a:buFont typeface="+mj-lt"/>
                  <a:buAutoNum type="arabicPeriod" startAt="3"/>
                </a:pPr>
                <a:r>
                  <a:rPr lang="en-US" dirty="0"/>
                  <a:t>Multiply subscripts in empirical formula by whole number from Step 2 </a:t>
                </a:r>
                <a:r>
                  <a:rPr lang="en-US" dirty="0">
                    <a:sym typeface="Wingdings" panose="05000000000000000000" pitchFamily="2" charset="2"/>
                  </a:rPr>
                  <a:t> this is molecular formula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C1F01C6-9E06-6B94-FAC7-5ADD824BC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  <a:blipFill>
                <a:blip r:embed="rId2"/>
                <a:stretch>
                  <a:fillRect l="-1090" t="-936"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0E95C7F3-B613-62CA-E062-4E001F15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Empirical </a:t>
            </a:r>
            <a:r>
              <a:rPr lang="en-US" sz="4000" dirty="0">
                <a:sym typeface="Wingdings" panose="05000000000000000000" pitchFamily="2" charset="2"/>
              </a:rPr>
              <a:t> Molecular Formula</a:t>
            </a:r>
            <a:endParaRPr lang="en-US" sz="4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20550-F720-9219-20A3-4129664E25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2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D2366-BE26-4606-D627-4629B771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F5B409-6BDA-CD81-C733-C6D87F3A16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</p:spPr>
            <p:txBody>
              <a:bodyPr/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800" i="1" dirty="0">
                    <a:solidFill>
                      <a:srgbClr val="CC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Let’s apply the process to an example</a:t>
                </a:r>
              </a:p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dirty="0"/>
                  <a:t>Empirical formula of compound containing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boron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hydrogen</a:t>
                </a:r>
                <a:r>
                  <a:rPr lang="en-US" dirty="0"/>
                  <a:t> is </a:t>
                </a:r>
                <a:r>
                  <a:rPr lang="en-US" dirty="0">
                    <a:solidFill>
                      <a:srgbClr val="00FF00"/>
                    </a:solidFill>
                  </a:rPr>
                  <a:t>BH</a:t>
                </a:r>
                <a:r>
                  <a:rPr lang="en-US" baseline="-25000" dirty="0">
                    <a:solidFill>
                      <a:srgbClr val="00FF00"/>
                    </a:solidFill>
                  </a:rPr>
                  <a:t>3</a:t>
                </a:r>
                <a:r>
                  <a:rPr lang="en-US" dirty="0"/>
                  <a:t> which has </a:t>
                </a:r>
                <a:r>
                  <a:rPr lang="en-US" dirty="0">
                    <a:solidFill>
                      <a:srgbClr val="FFFF00"/>
                    </a:solidFill>
                  </a:rPr>
                  <a:t>molar mass </a:t>
                </a:r>
                <a:r>
                  <a:rPr lang="en-US" dirty="0"/>
                  <a:t>of </a:t>
                </a:r>
                <a:r>
                  <a:rPr lang="en-US" dirty="0">
                    <a:solidFill>
                      <a:srgbClr val="FF9933"/>
                    </a:solidFill>
                  </a:rPr>
                  <a:t>27.7 g/mol</a:t>
                </a:r>
              </a:p>
              <a:p>
                <a:pPr marL="457200" indent="-457200">
                  <a:spcAft>
                    <a:spcPts val="1800"/>
                  </a:spcAft>
                  <a:buAutoNum type="arabicPeriod"/>
                </a:pPr>
                <a:r>
                  <a:rPr lang="en-US" dirty="0"/>
                  <a:t>EFM = 10.81 + 3×1.008 = 13.84 g/mol </a:t>
                </a:r>
              </a:p>
              <a:p>
                <a:pPr marL="457200" indent="-457200">
                  <a:spcAft>
                    <a:spcPts val="1800"/>
                  </a:spcAft>
                  <a:buAutoNum type="arabi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molar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mass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EFM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27.7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13.84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457200" indent="-457200">
                  <a:spcAft>
                    <a:spcPts val="1800"/>
                  </a:spcAft>
                  <a:buAutoNum type="arabicPeriod"/>
                </a:pPr>
                <a:r>
                  <a:rPr lang="en-US" dirty="0"/>
                  <a:t>BH</a:t>
                </a:r>
                <a:r>
                  <a:rPr lang="en-US" baseline="-25000" dirty="0"/>
                  <a:t>3</a:t>
                </a:r>
                <a:r>
                  <a:rPr lang="en-US" dirty="0"/>
                  <a:t> × 2 = B</a:t>
                </a:r>
                <a:r>
                  <a:rPr lang="en-US" baseline="-25000" dirty="0"/>
                  <a:t>2</a:t>
                </a:r>
                <a:r>
                  <a:rPr lang="en-US" dirty="0"/>
                  <a:t>H</a:t>
                </a:r>
                <a:r>
                  <a:rPr lang="en-US" baseline="-25000" dirty="0"/>
                  <a:t>6  </a:t>
                </a:r>
                <a:r>
                  <a:rPr lang="en-US" dirty="0">
                    <a:sym typeface="Wingdings" panose="05000000000000000000" pitchFamily="2" charset="2"/>
                  </a:rPr>
                  <a:t> molecular formula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7F5B409-6BDA-CD81-C733-C6D87F3A1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3" y="1284385"/>
                <a:ext cx="8387645" cy="5215465"/>
              </a:xfrm>
              <a:blipFill>
                <a:blip r:embed="rId2"/>
                <a:stretch>
                  <a:fillRect l="-1453" t="-1287" r="-1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528E3A8-B528-09D9-9EC5-EF14C157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58150"/>
            <a:ext cx="8421512" cy="707886"/>
          </a:xfrm>
        </p:spPr>
        <p:txBody>
          <a:bodyPr/>
          <a:lstStyle/>
          <a:p>
            <a:r>
              <a:rPr lang="en-US" sz="4000" dirty="0"/>
              <a:t>Empirical </a:t>
            </a:r>
            <a:r>
              <a:rPr lang="en-US" sz="4000" dirty="0">
                <a:sym typeface="Wingdings" panose="05000000000000000000" pitchFamily="2" charset="2"/>
              </a:rPr>
              <a:t> Molecular Formula</a:t>
            </a:r>
            <a:endParaRPr lang="en-US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EBCDC-A27F-4117-7DD6-680F2337B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807" y="3487248"/>
            <a:ext cx="1762371" cy="80973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5FEC5-1248-86B2-6A0A-CE99DA3E68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25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3AD5-49DF-B000-54A6-671CF846D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9698-6342-0032-ABE8-AD242572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18" y="289663"/>
            <a:ext cx="8421512" cy="646331"/>
          </a:xfrm>
        </p:spPr>
        <p:txBody>
          <a:bodyPr/>
          <a:lstStyle/>
          <a:p>
            <a:r>
              <a:rPr lang="en-US" sz="3600" dirty="0"/>
              <a:t>Converting Mass/Moles/Gas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69C9-5528-6C61-9E63-C17648F63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80870"/>
            <a:ext cx="8387645" cy="5215465"/>
          </a:xfrm>
        </p:spPr>
        <p:txBody>
          <a:bodyPr/>
          <a:lstStyle/>
          <a:p>
            <a:r>
              <a:rPr lang="en-US" dirty="0"/>
              <a:t>The online book’s </a:t>
            </a:r>
            <a:r>
              <a:rPr lang="en-US" dirty="0">
                <a:solidFill>
                  <a:srgbClr val="00FF00"/>
                </a:solidFill>
              </a:rPr>
              <a:t>Mole Road Map</a:t>
            </a:r>
          </a:p>
          <a:p>
            <a:r>
              <a:rPr lang="en-US" dirty="0"/>
              <a:t>Interrelates particle count, mass (in grams), and volume of a gas</a:t>
            </a:r>
          </a:p>
          <a:p>
            <a:pPr marL="0" indent="0" algn="ctr">
              <a:buNone/>
            </a:pPr>
            <a:r>
              <a:rPr lang="en-US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Latter won’t be important until we get to gases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3DCC7-DDC7-5230-F36E-327E0DDB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60" y="2945752"/>
            <a:ext cx="7664605" cy="35441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5731D-2F8E-5313-041E-D3F6C6E26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76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551C-BE5C-F1B0-CAE3-3926ED5A5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Avogadro’s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1037-3C8B-6133-A0F9-DCF00056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atoms and molecules and submicroscopic particles one-by-one is impossible task</a:t>
            </a:r>
          </a:p>
          <a:p>
            <a:r>
              <a:rPr lang="en-US" dirty="0"/>
              <a:t>Italian scientist Amadeo Avogadro devised the </a:t>
            </a:r>
            <a:r>
              <a:rPr lang="en-US" b="1" dirty="0">
                <a:solidFill>
                  <a:srgbClr val="00FF00"/>
                </a:solidFill>
              </a:rPr>
              <a:t>mole</a:t>
            </a:r>
          </a:p>
          <a:p>
            <a:r>
              <a:rPr lang="en-US" b="1" dirty="0">
                <a:solidFill>
                  <a:srgbClr val="00FF00"/>
                </a:solidFill>
              </a:rPr>
              <a:t>Avogadro’s Number </a:t>
            </a:r>
            <a:r>
              <a:rPr lang="en-US" dirty="0"/>
              <a:t>is the number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representative particles </a:t>
            </a:r>
            <a:r>
              <a:rPr lang="en-US" dirty="0"/>
              <a:t>of a substance equal to </a:t>
            </a:r>
            <a:r>
              <a:rPr lang="en-US" b="1" dirty="0">
                <a:solidFill>
                  <a:srgbClr val="00FF00"/>
                </a:solidFill>
              </a:rPr>
              <a:t>6.022 × 10</a:t>
            </a:r>
            <a:r>
              <a:rPr lang="en-US" b="1" baseline="30000" dirty="0">
                <a:solidFill>
                  <a:srgbClr val="00FF00"/>
                </a:solidFill>
              </a:rPr>
              <a:t>23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 unit </a:t>
            </a:r>
            <a:r>
              <a:rPr lang="en-US" dirty="0"/>
              <a:t>for </a:t>
            </a:r>
            <a:r>
              <a:rPr lang="en-US" dirty="0">
                <a:solidFill>
                  <a:srgbClr val="FFFF00"/>
                </a:solidFill>
              </a:rPr>
              <a:t>amount</a:t>
            </a:r>
            <a:r>
              <a:rPr lang="en-US" dirty="0"/>
              <a:t> of a </a:t>
            </a:r>
            <a:r>
              <a:rPr lang="en-US" dirty="0">
                <a:solidFill>
                  <a:srgbClr val="FFFF00"/>
                </a:solidFill>
              </a:rPr>
              <a:t>substance</a:t>
            </a:r>
          </a:p>
          <a:p>
            <a:r>
              <a:rPr lang="en-US" dirty="0"/>
              <a:t>The official symbol for Avogadro’s Number is </a:t>
            </a:r>
            <a:r>
              <a:rPr lang="en-US" sz="3600" b="1" dirty="0">
                <a:solidFill>
                  <a:srgbClr val="FFC000"/>
                </a:solidFill>
              </a:rPr>
              <a:t>N</a:t>
            </a:r>
            <a:r>
              <a:rPr lang="en-US" sz="3600" b="1" baseline="-25000" dirty="0">
                <a:solidFill>
                  <a:srgbClr val="FFC000"/>
                </a:solidFill>
              </a:rPr>
              <a:t>A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723C8-1934-4F89-8EAD-DDD81F733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6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5ECA-A478-3C50-F3FA-AA7B1D2D1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66264-5A52-BBF7-D231-64ABDA293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Avogadro’s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CA3B7-AE79-947E-51BB-D840B4B3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1"/>
            <a:ext cx="5829091" cy="290493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number is of a count of particles making up 1 mole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(1 mol)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1800" dirty="0"/>
              <a:t>Your online book</a:t>
            </a:r>
            <a:br>
              <a:rPr lang="en-US" sz="1800" dirty="0"/>
            </a:br>
            <a:r>
              <a:rPr lang="en-US" sz="1800" dirty="0"/>
              <a:t>includes YouTube</a:t>
            </a:r>
            <a:br>
              <a:rPr lang="en-US" sz="1800" dirty="0"/>
            </a:br>
            <a:r>
              <a:rPr lang="en-US" sz="1800" dirty="0"/>
              <a:t>link on mole</a:t>
            </a:r>
            <a:br>
              <a:rPr lang="en-US" sz="1800" dirty="0"/>
            </a:br>
            <a:r>
              <a:rPr lang="en-US" sz="1800" dirty="0"/>
              <a:t>concept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3BA06B-7FA4-043C-104C-1D6F2CF90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725840"/>
              </p:ext>
            </p:extLst>
          </p:nvPr>
        </p:nvGraphicFramePr>
        <p:xfrm>
          <a:off x="349955" y="4312682"/>
          <a:ext cx="8387645" cy="202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62366">
                  <a:extLst>
                    <a:ext uri="{9D8B030D-6E8A-4147-A177-3AD203B41FA5}">
                      <a16:colId xmlns:a16="http://schemas.microsoft.com/office/drawing/2014/main" val="1420572051"/>
                    </a:ext>
                  </a:extLst>
                </a:gridCol>
                <a:gridCol w="2725279">
                  <a:extLst>
                    <a:ext uri="{9D8B030D-6E8A-4147-A177-3AD203B41FA5}">
                      <a16:colId xmlns:a16="http://schemas.microsoft.com/office/drawing/2014/main" val="29642796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Substance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Representative Particle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50454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Most elements, particularly 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Atom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327836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Diatomic elements: </a:t>
                      </a:r>
                      <a:r>
                        <a:rPr lang="en-US" sz="1400" dirty="0"/>
                        <a:t>(H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O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N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F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Cl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Br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, I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Many molecular compounds: </a:t>
                      </a:r>
                      <a:r>
                        <a:rPr lang="en-US" sz="1400" dirty="0"/>
                        <a:t>H</a:t>
                      </a:r>
                      <a:r>
                        <a:rPr lang="en-US" sz="1400" baseline="-25000" dirty="0"/>
                        <a:t>2</a:t>
                      </a:r>
                      <a:r>
                        <a:rPr lang="en-US" sz="1400" dirty="0"/>
                        <a:t>O, CO</a:t>
                      </a:r>
                      <a:r>
                        <a:rPr lang="en-US" sz="1400" baseline="-25000" dirty="0"/>
                        <a:t>2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Molecule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53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Ionic Compounds: NaCl, Ca(NO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)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Formula Unit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238694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BA263A6-CEF9-16D7-10AB-889DB84F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624" y="1676604"/>
            <a:ext cx="2715349" cy="25295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C9AAA3-1BF2-08C6-6471-8FB08946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391" y="2396926"/>
            <a:ext cx="3252640" cy="18092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DA9B3-9B13-33A4-C1A0-9185F6350E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8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066F2-C88D-1020-4D38-0EEC25FB9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69A8-0679-4899-BDAA-BA20048C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900"/>
            <a:ext cx="8421512" cy="584775"/>
          </a:xfrm>
        </p:spPr>
        <p:txBody>
          <a:bodyPr/>
          <a:lstStyle/>
          <a:p>
            <a:r>
              <a:rPr lang="en-US" sz="3200" dirty="0"/>
              <a:t>Moles to/from Atoms/Molecules/Particles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29732-08E1-4160-3528-941AB54A68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rgbClr val="CC99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 with conversions</a:t>
                </a:r>
              </a:p>
              <a:p>
                <a:pPr marL="0" indent="0" algn="ctr">
                  <a:buNone/>
                </a:pPr>
                <a:r>
                  <a:rPr lang="en-US" dirty="0"/>
                  <a:t>1 mole = 6.022 x 10</a:t>
                </a:r>
                <a:r>
                  <a:rPr lang="en-US" baseline="30000" dirty="0"/>
                  <a:t>23</a:t>
                </a:r>
                <a:r>
                  <a:rPr lang="en-US" dirty="0"/>
                  <a:t> particles/atoms/molecules</a:t>
                </a:r>
              </a:p>
              <a:p>
                <a:pPr marL="0" indent="0" algn="ctr">
                  <a:buNone/>
                </a:pPr>
                <a:r>
                  <a:rPr lang="en-US" dirty="0"/>
                  <a:t>Official abbreviation for </a:t>
                </a:r>
                <a:r>
                  <a:rPr lang="en-US" dirty="0">
                    <a:solidFill>
                      <a:srgbClr val="FFC000"/>
                    </a:solidFill>
                  </a:rPr>
                  <a:t>mole</a:t>
                </a:r>
                <a:r>
                  <a:rPr lang="en-US" dirty="0"/>
                  <a:t> is </a:t>
                </a:r>
                <a:r>
                  <a:rPr lang="en-US" sz="2800" b="1" dirty="0">
                    <a:solidFill>
                      <a:srgbClr val="00FF00"/>
                    </a:solidFill>
                  </a:rPr>
                  <a:t>mol</a:t>
                </a:r>
                <a:endParaRPr lang="en-US" b="1" dirty="0">
                  <a:solidFill>
                    <a:srgbClr val="00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How many moles in 4.72 × 10</a:t>
                </a:r>
                <a:r>
                  <a:rPr lang="en-US" baseline="30000" dirty="0"/>
                  <a:t>24</a:t>
                </a:r>
                <a:r>
                  <a:rPr lang="en-US" dirty="0"/>
                  <a:t> atoms C?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4.72 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atoms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atoms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=7.84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1200"/>
                  </a:spcBef>
                  <a:buNone/>
                </a:pPr>
                <a:r>
                  <a:rPr lang="en-US" dirty="0"/>
                  <a:t>Avogadro’s Number is a </a:t>
                </a:r>
                <a:r>
                  <a:rPr lang="en-US" dirty="0">
                    <a:solidFill>
                      <a:srgbClr val="FFFF00"/>
                    </a:solidFill>
                  </a:rPr>
                  <a:t>defined CONSTANT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C000"/>
                    </a:solidFill>
                  </a:rPr>
                  <a:t>not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rgbClr val="FFFF00"/>
                    </a:solidFill>
                  </a:rPr>
                  <a:t>measured quantity</a:t>
                </a:r>
                <a:r>
                  <a:rPr lang="en-US" dirty="0"/>
                  <a:t>. It is precise to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6.02214076×10</a:t>
                </a:r>
                <a:r>
                  <a:rPr lang="en-US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329732-08E1-4160-3528-941AB54A68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75F593-7120-FCCF-B4A7-E058AEA9B21A}"/>
              </a:ext>
            </a:extLst>
          </p:cNvPr>
          <p:cNvCxnSpPr>
            <a:cxnSpLocks/>
          </p:cNvCxnSpPr>
          <p:nvPr/>
        </p:nvCxnSpPr>
        <p:spPr>
          <a:xfrm flipV="1">
            <a:off x="2115733" y="3760150"/>
            <a:ext cx="1353860" cy="3550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A87C94-9186-23FE-DBD3-2B321B66EBEF}"/>
              </a:ext>
            </a:extLst>
          </p:cNvPr>
          <p:cNvCxnSpPr>
            <a:cxnSpLocks/>
          </p:cNvCxnSpPr>
          <p:nvPr/>
        </p:nvCxnSpPr>
        <p:spPr>
          <a:xfrm flipV="1">
            <a:off x="5571858" y="4050707"/>
            <a:ext cx="1102407" cy="23073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6878413-CAEE-40FD-58CE-08876A572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97" y="5318315"/>
            <a:ext cx="4958270" cy="12768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9C9AC-EFC2-F3DD-4E3E-51D9889126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3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4C12F-9170-36CA-7BF0-26F287FF6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4466-9E58-E0C6-6A8B-C9AD0BE6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900"/>
            <a:ext cx="8421512" cy="584775"/>
          </a:xfrm>
        </p:spPr>
        <p:txBody>
          <a:bodyPr/>
          <a:lstStyle/>
          <a:p>
            <a:r>
              <a:rPr lang="en-US" sz="3200" dirty="0"/>
              <a:t>Moles to/from Atoms/Molecules/Particles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CE64-785E-F7D6-FCB6-1FE45F992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many </a:t>
                </a:r>
                <a:r>
                  <a:rPr lang="en-US" dirty="0">
                    <a:solidFill>
                      <a:srgbClr val="92D050"/>
                    </a:solidFill>
                  </a:rPr>
                  <a:t>atoms of H (hydrogen) </a:t>
                </a:r>
                <a:r>
                  <a:rPr lang="en-US" dirty="0"/>
                  <a:t>are</a:t>
                </a:r>
                <a:r>
                  <a:rPr lang="en-US" dirty="0">
                    <a:solidFill>
                      <a:srgbClr val="92D050"/>
                    </a:solidFill>
                  </a:rPr>
                  <a:t> </a:t>
                </a:r>
                <a:r>
                  <a:rPr lang="en-US" dirty="0"/>
                  <a:t>in </a:t>
                </a:r>
                <a:r>
                  <a:rPr lang="en-US" dirty="0">
                    <a:solidFill>
                      <a:srgbClr val="FFFF00"/>
                    </a:solidFill>
                  </a:rPr>
                  <a:t>1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mol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H</a:t>
                </a:r>
                <a:r>
                  <a:rPr lang="en-US" baseline="-25000" dirty="0">
                    <a:solidFill>
                      <a:srgbClr val="FFC000"/>
                    </a:solidFill>
                  </a:rPr>
                  <a:t>2</a:t>
                </a:r>
                <a:r>
                  <a:rPr lang="en-US" dirty="0">
                    <a:solidFill>
                      <a:srgbClr val="FFC000"/>
                    </a:solidFill>
                  </a:rPr>
                  <a:t>O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mol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molecules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atoms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6.022 ×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atoms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One conversion factor makes use of Avogadro’s number. The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relates to how many atoms are in a particular molecule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2BCE64-785E-F7D6-FCB6-1FE45F992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215BC65-7EDF-75F2-22DC-29849282562C}"/>
              </a:ext>
            </a:extLst>
          </p:cNvPr>
          <p:cNvCxnSpPr>
            <a:cxnSpLocks/>
          </p:cNvCxnSpPr>
          <p:nvPr/>
        </p:nvCxnSpPr>
        <p:spPr>
          <a:xfrm flipV="1">
            <a:off x="764931" y="2372564"/>
            <a:ext cx="773723" cy="33766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85F18B-C475-C9BF-4716-D5ECD0140B1F}"/>
              </a:ext>
            </a:extLst>
          </p:cNvPr>
          <p:cNvCxnSpPr>
            <a:cxnSpLocks/>
          </p:cNvCxnSpPr>
          <p:nvPr/>
        </p:nvCxnSpPr>
        <p:spPr>
          <a:xfrm flipV="1">
            <a:off x="3182815" y="2571750"/>
            <a:ext cx="975947" cy="27695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CE9AA8B-F806-C8F7-F1A1-55A6339A8AE7}"/>
              </a:ext>
            </a:extLst>
          </p:cNvPr>
          <p:cNvCxnSpPr>
            <a:cxnSpLocks/>
          </p:cNvCxnSpPr>
          <p:nvPr/>
        </p:nvCxnSpPr>
        <p:spPr>
          <a:xfrm flipV="1">
            <a:off x="3683977" y="2261301"/>
            <a:ext cx="1134208" cy="22252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1906A6-9A6B-B49E-4C6F-3D180A65E371}"/>
              </a:ext>
            </a:extLst>
          </p:cNvPr>
          <p:cNvCxnSpPr>
            <a:cxnSpLocks/>
          </p:cNvCxnSpPr>
          <p:nvPr/>
        </p:nvCxnSpPr>
        <p:spPr>
          <a:xfrm flipV="1">
            <a:off x="5685746" y="2571750"/>
            <a:ext cx="1283298" cy="31432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E1B19-B38B-A626-B771-1358C15FAD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251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F0699-3861-644E-93D7-C8B882477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EEEE-2E2F-0770-C5C1-C7AD26F1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900"/>
            <a:ext cx="8421512" cy="584775"/>
          </a:xfrm>
        </p:spPr>
        <p:txBody>
          <a:bodyPr/>
          <a:lstStyle/>
          <a:p>
            <a:r>
              <a:rPr lang="en-US" sz="3200" dirty="0"/>
              <a:t>Another Conversion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579D3-5E48-3CB1-FFAA-C8608B1A06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 amount of </a:t>
                </a:r>
                <a:r>
                  <a:rPr lang="en-US" dirty="0">
                    <a:solidFill>
                      <a:srgbClr val="FFFF00"/>
                    </a:solidFill>
                  </a:rPr>
                  <a:t>sulfuric acid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(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</a:t>
                </a:r>
                <a:r>
                  <a:rPr lang="en-US" baseline="-25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</a:t>
                </a:r>
                <a:r>
                  <a:rPr lang="en-US" dirty="0"/>
                  <a:t>)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/>
                  <a:t>containing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4.89 × 10</a:t>
                </a:r>
                <a:r>
                  <a:rPr lang="en-US" baseline="30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25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:r>
                  <a:rPr lang="en-US" dirty="0">
                    <a:solidFill>
                      <a:srgbClr val="FFFF00"/>
                    </a:solidFill>
                  </a:rPr>
                  <a:t>oxygen</a:t>
                </a:r>
                <a:r>
                  <a:rPr lang="en-US" dirty="0"/>
                  <a:t> (</a:t>
                </a:r>
                <a:r>
                  <a:rPr lang="en-US" dirty="0">
                    <a:solidFill>
                      <a:srgbClr val="00FF00"/>
                    </a:solidFill>
                  </a:rPr>
                  <a:t>O</a:t>
                </a:r>
                <a:r>
                  <a:rPr lang="en-US" dirty="0"/>
                  <a:t>) </a:t>
                </a:r>
                <a:r>
                  <a:rPr lang="en-US" dirty="0">
                    <a:solidFill>
                      <a:srgbClr val="FFC000"/>
                    </a:solidFill>
                  </a:rPr>
                  <a:t>atoms</a:t>
                </a:r>
                <a:r>
                  <a:rPr lang="en-US" dirty="0"/>
                  <a:t> is obtained. How many </a:t>
                </a:r>
                <a:r>
                  <a:rPr lang="en-US" dirty="0">
                    <a:solidFill>
                      <a:srgbClr val="00FF00"/>
                    </a:solidFill>
                  </a:rPr>
                  <a:t>moles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FF00"/>
                    </a:solidFill>
                  </a:rPr>
                  <a:t>sulfuric acid </a:t>
                </a:r>
                <a:r>
                  <a:rPr lang="en-US" dirty="0"/>
                  <a:t>are there?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4.89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sup>
                      </m:sSup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atoms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atoms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O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6.022 ×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molecule</m:t>
                          </m:r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SO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20.3</m:t>
                      </m:r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80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mol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SO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Like the previous problem, Avogadro’s number was used along with look at one atom that is part of a molecule.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0579D3-5E48-3CB1-FFAA-C8608B1A0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 r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AE2EFE-AEDB-65CA-4097-107A3348AE86}"/>
              </a:ext>
            </a:extLst>
          </p:cNvPr>
          <p:cNvCxnSpPr>
            <a:cxnSpLocks/>
          </p:cNvCxnSpPr>
          <p:nvPr/>
        </p:nvCxnSpPr>
        <p:spPr>
          <a:xfrm flipV="1">
            <a:off x="1776046" y="3139330"/>
            <a:ext cx="835269" cy="22974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36DA53-FA36-ED6C-76ED-CA4C0947A802}"/>
              </a:ext>
            </a:extLst>
          </p:cNvPr>
          <p:cNvCxnSpPr>
            <a:cxnSpLocks/>
          </p:cNvCxnSpPr>
          <p:nvPr/>
        </p:nvCxnSpPr>
        <p:spPr>
          <a:xfrm flipV="1">
            <a:off x="3657029" y="3369074"/>
            <a:ext cx="950709" cy="11592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5F416-071B-829D-28C4-5D71EF6EDC94}"/>
              </a:ext>
            </a:extLst>
          </p:cNvPr>
          <p:cNvCxnSpPr>
            <a:cxnSpLocks/>
          </p:cNvCxnSpPr>
          <p:nvPr/>
        </p:nvCxnSpPr>
        <p:spPr>
          <a:xfrm flipV="1">
            <a:off x="3393831" y="2934069"/>
            <a:ext cx="1477107" cy="20526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D21C275-A021-8F7B-A31A-E0D34AB7A526}"/>
              </a:ext>
            </a:extLst>
          </p:cNvPr>
          <p:cNvCxnSpPr>
            <a:cxnSpLocks/>
          </p:cNvCxnSpPr>
          <p:nvPr/>
        </p:nvCxnSpPr>
        <p:spPr>
          <a:xfrm flipV="1">
            <a:off x="6875585" y="3377867"/>
            <a:ext cx="1644161" cy="131885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D3D2E-BA69-4ECE-DB56-7C04FB0A0B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7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91A8C-E352-60CF-E66C-9595E8F1F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3F14-518F-D12D-664A-C9738EF5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8"/>
            <a:ext cx="8421512" cy="769441"/>
          </a:xfrm>
        </p:spPr>
        <p:txBody>
          <a:bodyPr/>
          <a:lstStyle/>
          <a:p>
            <a:r>
              <a:rPr lang="en-US" sz="4400" dirty="0"/>
              <a:t>Molar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1A169-182A-E8DA-15E1-D3A3C292C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>
                <a:solidFill>
                  <a:srgbClr val="00FF00"/>
                </a:solidFill>
              </a:rPr>
              <a:t>molar mass </a:t>
            </a:r>
            <a:r>
              <a:rPr lang="en-US" dirty="0"/>
              <a:t>refers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mass</a:t>
            </a:r>
            <a:r>
              <a:rPr lang="en-US" dirty="0"/>
              <a:t> (in grams) of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one mole </a:t>
            </a:r>
            <a:r>
              <a:rPr lang="en-US" dirty="0"/>
              <a:t>of a </a:t>
            </a:r>
            <a:r>
              <a:rPr lang="en-US" dirty="0">
                <a:solidFill>
                  <a:srgbClr val="FFFF00"/>
                </a:solidFill>
              </a:rPr>
              <a:t>substance.</a:t>
            </a:r>
          </a:p>
          <a:p>
            <a:r>
              <a:rPr lang="en-US" dirty="0"/>
              <a:t>The units are (usually) </a:t>
            </a:r>
            <a:r>
              <a:rPr lang="en-US" dirty="0">
                <a:solidFill>
                  <a:srgbClr val="00FF00"/>
                </a:solidFill>
              </a:rPr>
              <a:t>grams per mole</a:t>
            </a:r>
          </a:p>
          <a:p>
            <a:pPr marL="236538" lvl="1" indent="0">
              <a:buNone/>
            </a:pPr>
            <a:r>
              <a:rPr lang="en-US" dirty="0"/>
              <a:t>Whenever the term </a:t>
            </a:r>
            <a:r>
              <a:rPr lang="en-US" dirty="0">
                <a:solidFill>
                  <a:srgbClr val="00FF00"/>
                </a:solidFill>
              </a:rPr>
              <a:t>mass</a:t>
            </a:r>
            <a:r>
              <a:rPr lang="en-US" dirty="0"/>
              <a:t> is used, it will refer to a quantity whose units will be in </a:t>
            </a:r>
            <a:r>
              <a:rPr lang="en-US" dirty="0">
                <a:solidFill>
                  <a:srgbClr val="FFFF00"/>
                </a:solidFill>
              </a:rPr>
              <a:t>grams</a:t>
            </a:r>
            <a:r>
              <a:rPr lang="en-US" dirty="0"/>
              <a:t> (or a power of 10 in grams: </a:t>
            </a:r>
            <a:r>
              <a:rPr lang="en-US" dirty="0">
                <a:solidFill>
                  <a:srgbClr val="FFFF00"/>
                </a:solidFill>
              </a:rPr>
              <a:t>kilograms</a:t>
            </a:r>
            <a:r>
              <a:rPr lang="en-US" dirty="0"/>
              <a:t> [kg], </a:t>
            </a:r>
            <a:r>
              <a:rPr lang="en-US" dirty="0">
                <a:solidFill>
                  <a:srgbClr val="FFFF00"/>
                </a:solidFill>
              </a:rPr>
              <a:t>milligrams</a:t>
            </a:r>
            <a:r>
              <a:rPr lang="en-US" dirty="0"/>
              <a:t> [mg], </a:t>
            </a:r>
            <a:r>
              <a:rPr lang="en-US" dirty="0">
                <a:solidFill>
                  <a:srgbClr val="FFFF00"/>
                </a:solidFill>
              </a:rPr>
              <a:t>micrograms</a:t>
            </a:r>
            <a:r>
              <a:rPr lang="en-US" dirty="0"/>
              <a:t> [µg], </a:t>
            </a:r>
            <a:r>
              <a:rPr lang="en-US" dirty="0" err="1"/>
              <a:t>etc</a:t>
            </a:r>
            <a:r>
              <a:rPr lang="en-US" dirty="0"/>
              <a:t>). A molar mass will be grams per mole.</a:t>
            </a:r>
          </a:p>
          <a:p>
            <a:endParaRPr lang="en-US" dirty="0">
              <a:solidFill>
                <a:srgbClr val="00FF00"/>
              </a:solidFill>
            </a:endParaRP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substance</a:t>
            </a:r>
            <a:r>
              <a:rPr lang="en-US" dirty="0"/>
              <a:t> can be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atoms</a:t>
            </a:r>
            <a:r>
              <a:rPr lang="en-US" dirty="0"/>
              <a:t> (pure element),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molecules</a:t>
            </a:r>
            <a:r>
              <a:rPr lang="en-US" dirty="0"/>
              <a:t>, or </a:t>
            </a:r>
            <a:r>
              <a:rPr lang="en-US" dirty="0">
                <a:solidFill>
                  <a:srgbClr val="92D050"/>
                </a:solidFill>
              </a:rPr>
              <a:t>particles</a:t>
            </a:r>
          </a:p>
          <a:p>
            <a:pPr marL="0" indent="0" algn="ctr">
              <a:buNone/>
            </a:pPr>
            <a:r>
              <a:rPr lang="en-US" sz="2000" dirty="0"/>
              <a:t>Note the old terms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atomic weight </a:t>
            </a:r>
            <a:r>
              <a:rPr lang="en-US" sz="2000" dirty="0"/>
              <a:t>(for pure elements and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molecular weight </a:t>
            </a:r>
            <a:r>
              <a:rPr lang="en-US" sz="2000" dirty="0"/>
              <a:t>for </a:t>
            </a:r>
            <a:r>
              <a:rPr lang="en-US" sz="2000" dirty="0">
                <a:solidFill>
                  <a:srgbClr val="FFFF00"/>
                </a:solidFill>
              </a:rPr>
              <a:t>molecules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FF00"/>
                </a:solidFill>
              </a:rPr>
              <a:t>compounds</a:t>
            </a:r>
            <a:r>
              <a:rPr lang="en-US" sz="2000" dirty="0"/>
              <a:t> are deprecated</a:t>
            </a:r>
          </a:p>
          <a:p>
            <a:pPr marL="0" indent="0">
              <a:buNone/>
            </a:pP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54090-D602-3AD5-E6CC-9159B5AC75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069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C2A2-E38C-7808-066E-91A01EAAB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AFD4A-B4D0-6302-66C0-5A44A2BB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8"/>
            <a:ext cx="8421512" cy="769441"/>
          </a:xfrm>
        </p:spPr>
        <p:txBody>
          <a:bodyPr/>
          <a:lstStyle/>
          <a:p>
            <a:r>
              <a:rPr lang="en-US" sz="4400" dirty="0"/>
              <a:t>Determining Molar 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B2C1F-6A4D-A53E-B3B8-12EC180FE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0"/>
            <a:ext cx="8646776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  <a:r>
              <a:rPr lang="en-US" dirty="0">
                <a:solidFill>
                  <a:srgbClr val="FFFF00"/>
                </a:solidFill>
              </a:rPr>
              <a:t>atoms</a:t>
            </a:r>
            <a:r>
              <a:rPr lang="en-US" dirty="0"/>
              <a:t> of the pure elements, the molar mass is on the Periodic Table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Nitrogen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): </a:t>
            </a:r>
            <a:r>
              <a:rPr lang="en-US" dirty="0">
                <a:solidFill>
                  <a:srgbClr val="FFC000"/>
                </a:solidFill>
              </a:rPr>
              <a:t>14.01</a:t>
            </a:r>
            <a:r>
              <a:rPr lang="en-US" dirty="0"/>
              <a:t> grams per mole (</a:t>
            </a:r>
            <a:r>
              <a:rPr lang="en-US" dirty="0">
                <a:solidFill>
                  <a:srgbClr val="FFFF00"/>
                </a:solidFill>
              </a:rPr>
              <a:t>g/mol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Zinc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Zn</a:t>
            </a:r>
            <a:r>
              <a:rPr lang="en-US" dirty="0"/>
              <a:t>): </a:t>
            </a:r>
            <a:r>
              <a:rPr lang="en-US" dirty="0">
                <a:solidFill>
                  <a:srgbClr val="FFC000"/>
                </a:solidFill>
              </a:rPr>
              <a:t>65.38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g/mol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Potassium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</a:t>
            </a:r>
            <a:r>
              <a:rPr lang="en-US" dirty="0"/>
              <a:t>): </a:t>
            </a:r>
            <a:r>
              <a:rPr lang="en-US" dirty="0">
                <a:solidFill>
                  <a:srgbClr val="FFC000"/>
                </a:solidFill>
              </a:rPr>
              <a:t>39.10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g/mol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AAD9D5-18D9-1676-3451-B6BB2892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564" y="3528584"/>
            <a:ext cx="5455226" cy="318705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66567-5635-BBF4-859A-9F2F218F3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A0563-52E7-4BC5-A59E-2C6137082CC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6734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28694</TotalTime>
  <Words>1887</Words>
  <Application>Microsoft Office PowerPoint</Application>
  <PresentationFormat>On-screen Show (4:3)</PresentationFormat>
  <Paragraphs>196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Aptos</vt:lpstr>
      <vt:lpstr>Arial</vt:lpstr>
      <vt:lpstr>Cambria</vt:lpstr>
      <vt:lpstr>Cambria Math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PowerPoint Presentation</vt:lpstr>
      <vt:lpstr>Avogadro’s Number</vt:lpstr>
      <vt:lpstr>Avogadro’s Number</vt:lpstr>
      <vt:lpstr>Moles to/from Atoms/Molecules/Particles</vt:lpstr>
      <vt:lpstr>Moles to/from Atoms/Molecules/Particles</vt:lpstr>
      <vt:lpstr>Another Conversion Example</vt:lpstr>
      <vt:lpstr>Molar Mass</vt:lpstr>
      <vt:lpstr>Determining Molar Mass</vt:lpstr>
      <vt:lpstr>Determining Molar Mass</vt:lpstr>
      <vt:lpstr>Computing Molar Mass</vt:lpstr>
      <vt:lpstr>Moles ↔ Mass</vt:lpstr>
      <vt:lpstr>Moles ↔ Mass</vt:lpstr>
      <vt:lpstr>Percent Composition</vt:lpstr>
      <vt:lpstr>% Composition from Formula</vt:lpstr>
      <vt:lpstr>A Formula for Mass of Elements</vt:lpstr>
      <vt:lpstr>Empirical Formula Determination</vt:lpstr>
      <vt:lpstr>Elemental Analysis</vt:lpstr>
      <vt:lpstr>Elemental Analysis: Example</vt:lpstr>
      <vt:lpstr>Bluish-Green vs White Copper Sulfate</vt:lpstr>
      <vt:lpstr>Other Hydrates: Cobalt(II) Chloride</vt:lpstr>
      <vt:lpstr>Percent Water in CoCl2 • 6 H2O</vt:lpstr>
      <vt:lpstr>Glucose and Sucrose</vt:lpstr>
      <vt:lpstr>Molecular Formula Determination</vt:lpstr>
      <vt:lpstr>Empirical  Molecular Formula</vt:lpstr>
      <vt:lpstr>Empirical  Molecular Formula</vt:lpstr>
      <vt:lpstr>Converting Mass/Moles/Gas Volume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1039</cp:revision>
  <cp:lastPrinted>2016-03-14T04:22:58Z</cp:lastPrinted>
  <dcterms:created xsi:type="dcterms:W3CDTF">2005-12-08T13:54:14Z</dcterms:created>
  <dcterms:modified xsi:type="dcterms:W3CDTF">2025-09-11T20:32:20Z</dcterms:modified>
</cp:coreProperties>
</file>