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3" r:id="rId1"/>
  </p:sldMasterIdLst>
  <p:notesMasterIdLst>
    <p:notesMasterId r:id="rId28"/>
  </p:notesMasterIdLst>
  <p:sldIdLst>
    <p:sldId id="608" r:id="rId2"/>
    <p:sldId id="830" r:id="rId3"/>
    <p:sldId id="831" r:id="rId4"/>
    <p:sldId id="841" r:id="rId5"/>
    <p:sldId id="842" r:id="rId6"/>
    <p:sldId id="843" r:id="rId7"/>
    <p:sldId id="844" r:id="rId8"/>
    <p:sldId id="845" r:id="rId9"/>
    <p:sldId id="846" r:id="rId10"/>
    <p:sldId id="847" r:id="rId11"/>
    <p:sldId id="848" r:id="rId12"/>
    <p:sldId id="832" r:id="rId13"/>
    <p:sldId id="833" r:id="rId14"/>
    <p:sldId id="850" r:id="rId15"/>
    <p:sldId id="849" r:id="rId16"/>
    <p:sldId id="851" r:id="rId17"/>
    <p:sldId id="852" r:id="rId18"/>
    <p:sldId id="853" r:id="rId19"/>
    <p:sldId id="854" r:id="rId20"/>
    <p:sldId id="834" r:id="rId21"/>
    <p:sldId id="835" r:id="rId22"/>
    <p:sldId id="836" r:id="rId23"/>
    <p:sldId id="837" r:id="rId24"/>
    <p:sldId id="838" r:id="rId25"/>
    <p:sldId id="839" r:id="rId26"/>
    <p:sldId id="840" r:id="rId2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CC"/>
    <a:srgbClr val="339933"/>
    <a:srgbClr val="CCFFFF"/>
    <a:srgbClr val="FFFF99"/>
    <a:srgbClr val="99FFCC"/>
    <a:srgbClr val="99FF66"/>
    <a:srgbClr val="FF9933"/>
    <a:srgbClr val="CC99FF"/>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2" autoAdjust="0"/>
    <p:restoredTop sz="94620" autoAdjust="0"/>
  </p:normalViewPr>
  <p:slideViewPr>
    <p:cSldViewPr snapToGrid="0">
      <p:cViewPr varScale="1">
        <p:scale>
          <a:sx n="140" d="100"/>
          <a:sy n="140" d="100"/>
        </p:scale>
        <p:origin x="528" y="132"/>
      </p:cViewPr>
      <p:guideLst>
        <p:guide orient="horz"/>
        <p:guide/>
      </p:guideLst>
    </p:cSldViewPr>
  </p:slideViewPr>
  <p:notesTextViewPr>
    <p:cViewPr>
      <p:scale>
        <a:sx n="100" d="100"/>
        <a:sy n="100" d="100"/>
      </p:scale>
      <p:origin x="0" y="0"/>
    </p:cViewPr>
  </p:notesTextViewPr>
  <p:sorterViewPr>
    <p:cViewPr>
      <p:scale>
        <a:sx n="80" d="100"/>
        <a:sy n="80" d="100"/>
      </p:scale>
      <p:origin x="0" y="329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F80B39F9-9779-49E4-9061-3C452DBF8DE4}" type="slidenum">
              <a:rPr lang="en-US"/>
              <a:pPr/>
              <a:t>‹#›</a:t>
            </a:fld>
            <a:endParaRPr lang="en-US"/>
          </a:p>
        </p:txBody>
      </p:sp>
    </p:spTree>
    <p:extLst>
      <p:ext uri="{BB962C8B-B14F-4D97-AF65-F5344CB8AC3E}">
        <p14:creationId xmlns:p14="http://schemas.microsoft.com/office/powerpoint/2010/main" val="4177671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B39F9-9779-49E4-9061-3C452DBF8DE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355676"/>
            <a:ext cx="8111067" cy="2308324"/>
          </a:xfrm>
        </p:spPr>
        <p:txBody>
          <a:bodyPr/>
          <a:lstStyle>
            <a:lvl1pPr>
              <a:defRPr sz="7200"/>
            </a:lvl1pPr>
          </a:lstStyle>
          <a:p>
            <a:r>
              <a:rPr lang="en-US"/>
              <a:t>Click to edit Master title style</a:t>
            </a:r>
          </a:p>
        </p:txBody>
      </p:sp>
      <p:sp>
        <p:nvSpPr>
          <p:cNvPr id="3" name="Subtitle 2"/>
          <p:cNvSpPr>
            <a:spLocks noGrp="1"/>
          </p:cNvSpPr>
          <p:nvPr>
            <p:ph type="subTitle" idx="1"/>
          </p:nvPr>
        </p:nvSpPr>
        <p:spPr>
          <a:xfrm>
            <a:off x="521208" y="4297679"/>
            <a:ext cx="6793992" cy="1157901"/>
          </a:xfrm>
        </p:spPr>
        <p:txBody>
          <a:bodyPr/>
          <a:lstStyle>
            <a:lvl1pPr marL="0" indent="0" algn="l">
              <a:buNone/>
              <a:defRPr sz="3200" i="1">
                <a:solidFill>
                  <a:schemeClr val="accent1">
                    <a:lumMod val="60000"/>
                    <a:lumOff val="40000"/>
                  </a:schemeClr>
                </a:solidFill>
                <a:latin typeface="Times New Roman" panose="02020603050405020304" pitchFamily="18" charset="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Slide Number Placeholder 3">
            <a:extLst>
              <a:ext uri="{FF2B5EF4-FFF2-40B4-BE49-F238E27FC236}">
                <a16:creationId xmlns:a16="http://schemas.microsoft.com/office/drawing/2014/main" id="{99482511-FE84-6C6F-540B-C1958CE72F2D}"/>
              </a:ext>
            </a:extLst>
          </p:cNvPr>
          <p:cNvSpPr>
            <a:spLocks noGrp="1"/>
          </p:cNvSpPr>
          <p:nvPr>
            <p:ph type="sldNum" sz="quarter" idx="10"/>
          </p:nvPr>
        </p:nvSpPr>
        <p:spPr/>
        <p:txBody>
          <a:bodyPr/>
          <a:lstStyle/>
          <a:p>
            <a:fld id="{5B6962B3-FD4C-44AA-AB11-79423C828F3E}" type="slidenum">
              <a:rPr lang="en-US" smtClean="0"/>
              <a:pPr/>
              <a:t>‹#›</a:t>
            </a:fld>
            <a:endParaRPr lang="en-US" dirty="0"/>
          </a:p>
        </p:txBody>
      </p:sp>
    </p:spTree>
    <p:extLst>
      <p:ext uri="{BB962C8B-B14F-4D97-AF65-F5344CB8AC3E}">
        <p14:creationId xmlns:p14="http://schemas.microsoft.com/office/powerpoint/2010/main" val="2146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4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6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98500" y="1617663"/>
            <a:ext cx="77724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8500" y="4059238"/>
            <a:ext cx="77724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617663"/>
            <a:ext cx="38100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4059238"/>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0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dirty="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545B0884-610B-0A85-8837-582F21883055}"/>
              </a:ext>
            </a:extLst>
          </p:cNvPr>
          <p:cNvSpPr>
            <a:spLocks noGrp="1"/>
          </p:cNvSpPr>
          <p:nvPr>
            <p:ph type="sldNum" sz="quarter" idx="10"/>
          </p:nvPr>
        </p:nvSpPr>
        <p:spPr/>
        <p:txBody>
          <a:bodyPr/>
          <a:lstStyle/>
          <a:p>
            <a:fld id="{5B6962B3-FD4C-44AA-AB11-79423C828F3E}" type="slidenum">
              <a:rPr lang="en-US" smtClean="0"/>
              <a:pPr/>
              <a:t>‹#›</a:t>
            </a:fld>
            <a:endParaRPr lang="en-US" dirty="0"/>
          </a:p>
        </p:txBody>
      </p:sp>
    </p:spTree>
    <p:extLst>
      <p:ext uri="{BB962C8B-B14F-4D97-AF65-F5344CB8AC3E}">
        <p14:creationId xmlns:p14="http://schemas.microsoft.com/office/powerpoint/2010/main" val="74263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a:t>Click to edit Master text styles</a:t>
            </a:r>
          </a:p>
        </p:txBody>
      </p:sp>
      <p:sp>
        <p:nvSpPr>
          <p:cNvPr id="4" name="Slide Number Placeholder 3">
            <a:extLst>
              <a:ext uri="{FF2B5EF4-FFF2-40B4-BE49-F238E27FC236}">
                <a16:creationId xmlns:a16="http://schemas.microsoft.com/office/drawing/2014/main" id="{EE905058-CF29-5FB8-56B1-9A3C56D265CB}"/>
              </a:ext>
            </a:extLst>
          </p:cNvPr>
          <p:cNvSpPr>
            <a:spLocks noGrp="1"/>
          </p:cNvSpPr>
          <p:nvPr>
            <p:ph type="sldNum" sz="quarter" idx="11"/>
          </p:nvPr>
        </p:nvSpPr>
        <p:spPr/>
        <p:txBody>
          <a:bodyPr/>
          <a:lstStyle/>
          <a:p>
            <a:fld id="{5B6962B3-FD4C-44AA-AB11-79423C828F3E}" type="slidenum">
              <a:rPr lang="en-US" smtClean="0"/>
              <a:pPr/>
              <a:t>‹#›</a:t>
            </a:fld>
            <a:endParaRPr lang="en-US" dirty="0"/>
          </a:p>
        </p:txBody>
      </p:sp>
    </p:spTree>
    <p:extLst>
      <p:ext uri="{BB962C8B-B14F-4D97-AF65-F5344CB8AC3E}">
        <p14:creationId xmlns:p14="http://schemas.microsoft.com/office/powerpoint/2010/main" val="5063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246" y="1512554"/>
            <a:ext cx="8167688" cy="1754326"/>
          </a:xfrm>
        </p:spPr>
        <p:txBody>
          <a:bodyPr anchor="ctr" anchorCtr="0"/>
          <a:lstStyle>
            <a:lvl1pPr algn="l">
              <a:defRPr sz="5400" b="0" i="0" cap="none" baseline="0">
                <a:solidFill>
                  <a:srgbClr val="FFFF99"/>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82600" y="4075113"/>
            <a:ext cx="81618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8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3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0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69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859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49955" y="363788"/>
            <a:ext cx="84215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a:t>This is the Master </a:t>
            </a:r>
            <a:r>
              <a:rPr lang="en-US" dirty="0" err="1"/>
              <a:t>supraTitle</a:t>
            </a:r>
            <a:endParaRPr lang="en-US" dirty="0"/>
          </a:p>
        </p:txBody>
      </p:sp>
      <p:sp>
        <p:nvSpPr>
          <p:cNvPr id="38915" name="Rectangle 3"/>
          <p:cNvSpPr>
            <a:spLocks noGrp="1" noChangeArrowheads="1"/>
          </p:cNvSpPr>
          <p:nvPr>
            <p:ph type="body" idx="1"/>
          </p:nvPr>
        </p:nvSpPr>
        <p:spPr bwMode="auto">
          <a:xfrm>
            <a:off x="372533" y="1332090"/>
            <a:ext cx="8387645" cy="52154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a:extLst>
              <a:ext uri="{FF2B5EF4-FFF2-40B4-BE49-F238E27FC236}">
                <a16:creationId xmlns:a16="http://schemas.microsoft.com/office/drawing/2014/main" id="{6F5FD06F-9110-9E49-81D2-CAEEE5C6E057}"/>
              </a:ext>
            </a:extLst>
          </p:cNvPr>
          <p:cNvSpPr>
            <a:spLocks noGrp="1"/>
          </p:cNvSpPr>
          <p:nvPr>
            <p:ph type="sldNum" sz="quarter" idx="4"/>
          </p:nvPr>
        </p:nvSpPr>
        <p:spPr>
          <a:xfrm>
            <a:off x="7004050" y="6413500"/>
            <a:ext cx="2057400" cy="365125"/>
          </a:xfrm>
          <a:prstGeom prst="rect">
            <a:avLst/>
          </a:prstGeom>
        </p:spPr>
        <p:txBody>
          <a:bodyPr vert="horz" lIns="91440" tIns="45720" rIns="91440" bIns="45720" rtlCol="0" anchor="ctr"/>
          <a:lstStyle>
            <a:lvl1pPr algn="r">
              <a:defRPr sz="1200" baseline="0">
                <a:solidFill>
                  <a:schemeClr val="bg1"/>
                </a:solidFill>
              </a:defRPr>
            </a:lvl1pPr>
          </a:lstStyle>
          <a:p>
            <a:fld id="{5B6962B3-FD4C-44AA-AB11-79423C828F3E}" type="slidenum">
              <a:rPr lang="en-US" smtClean="0"/>
              <a:pPr/>
              <a:t>‹#›</a:t>
            </a:fld>
            <a:endParaRPr lang="en-US" dirty="0"/>
          </a:p>
        </p:txBody>
      </p:sp>
    </p:spTree>
    <p:extLst>
      <p:ext uri="{BB962C8B-B14F-4D97-AF65-F5344CB8AC3E}">
        <p14:creationId xmlns:p14="http://schemas.microsoft.com/office/powerpoint/2010/main" val="3552443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02" r:id="rId16"/>
  </p:sldLayoutIdLst>
  <p:hf hdr="0" ftr="0" dt="0"/>
  <p:txStyles>
    <p:titleStyle>
      <a:lvl1pPr algn="l" rtl="0" eaLnBrk="1" fontAlgn="base" hangingPunct="1">
        <a:spcBef>
          <a:spcPct val="0"/>
        </a:spcBef>
        <a:spcAft>
          <a:spcPct val="0"/>
        </a:spcAft>
        <a:defRPr sz="48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2436" y="2274838"/>
            <a:ext cx="8111067" cy="2308324"/>
          </a:xfrm>
        </p:spPr>
        <p:txBody>
          <a:bodyPr/>
          <a:lstStyle/>
          <a:p>
            <a:r>
              <a:rPr lang="en-US" sz="7200" dirty="0"/>
              <a:t>Introductory General Chemistry</a:t>
            </a:r>
          </a:p>
        </p:txBody>
      </p:sp>
      <p:sp>
        <p:nvSpPr>
          <p:cNvPr id="3" name="Subtitle 2"/>
          <p:cNvSpPr>
            <a:spLocks noGrp="1"/>
          </p:cNvSpPr>
          <p:nvPr>
            <p:ph type="subTitle" idx="1"/>
          </p:nvPr>
        </p:nvSpPr>
        <p:spPr>
          <a:xfrm>
            <a:off x="524933" y="335982"/>
            <a:ext cx="6793992" cy="1466314"/>
          </a:xfrm>
        </p:spPr>
        <p:txBody>
          <a:bodyPr/>
          <a:lstStyle/>
          <a:p>
            <a:r>
              <a:rPr lang="en-US" sz="4800" dirty="0">
                <a:latin typeface="Cambria" panose="02040503050406030204" pitchFamily="18" charset="0"/>
                <a:ea typeface="Cambria" panose="02040503050406030204" pitchFamily="18" charset="0"/>
              </a:rPr>
              <a:t>Chemistry 3A</a:t>
            </a:r>
          </a:p>
        </p:txBody>
      </p:sp>
      <p:sp>
        <p:nvSpPr>
          <p:cNvPr id="5" name="Rectangle 3"/>
          <p:cNvSpPr txBox="1">
            <a:spLocks noChangeArrowheads="1"/>
          </p:cNvSpPr>
          <p:nvPr/>
        </p:nvSpPr>
        <p:spPr bwMode="auto">
          <a:xfrm>
            <a:off x="452436" y="6183465"/>
            <a:ext cx="8212591" cy="338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rgbClr val="99FFCC"/>
                </a:solidFill>
                <a:effectLst/>
                <a:uLnTx/>
                <a:uFillTx/>
                <a:latin typeface="Tahoma" pitchFamily="34" charset="0"/>
                <a:ea typeface="+mn-ea"/>
                <a:cs typeface="+mn-cs"/>
              </a:rPr>
              <a:t>S. M. Halloran</a:t>
            </a:r>
          </a:p>
        </p:txBody>
      </p:sp>
      <p:grpSp>
        <p:nvGrpSpPr>
          <p:cNvPr id="7" name="Graphic 5">
            <a:extLst>
              <a:ext uri="{FF2B5EF4-FFF2-40B4-BE49-F238E27FC236}">
                <a16:creationId xmlns:a16="http://schemas.microsoft.com/office/drawing/2014/main" id="{5B52E0F6-8842-2F84-F5D5-89B62A99B5B8}"/>
              </a:ext>
            </a:extLst>
          </p:cNvPr>
          <p:cNvGrpSpPr/>
          <p:nvPr/>
        </p:nvGrpSpPr>
        <p:grpSpPr>
          <a:xfrm>
            <a:off x="6173698" y="6065033"/>
            <a:ext cx="2491329" cy="325030"/>
            <a:chOff x="3790393" y="2022509"/>
            <a:chExt cx="3776519" cy="492702"/>
          </a:xfrm>
          <a:solidFill>
            <a:schemeClr val="bg1"/>
          </a:solidFill>
        </p:grpSpPr>
        <p:sp>
          <p:nvSpPr>
            <p:cNvPr id="8" name="Freeform: Shape 7">
              <a:extLst>
                <a:ext uri="{FF2B5EF4-FFF2-40B4-BE49-F238E27FC236}">
                  <a16:creationId xmlns:a16="http://schemas.microsoft.com/office/drawing/2014/main" id="{4445359E-6CDB-90C0-FF05-8856FBB015CC}"/>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path>
              </a:pathLst>
            </a:custGeom>
            <a:grpFill/>
            <a:ln w="45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9A04D-0D5D-01FD-7DB9-AC8C8BC673AF}"/>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close/>
                </a:path>
              </a:pathLst>
            </a:custGeom>
            <a:grpFill/>
            <a:ln w="7968" cap="flat">
              <a:solidFill>
                <a:srgbClr val="23202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6EE4331-1540-5318-0722-CE5188B33B81}"/>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854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854" y="0"/>
                  </a:cubicBezTo>
                </a:path>
              </a:pathLst>
            </a:custGeom>
            <a:grpFill/>
            <a:ln w="45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72C943D-29C0-01D5-C496-31B31C02ECE3}"/>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717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717" y="0"/>
                  </a:cubicBezTo>
                  <a:close/>
                </a:path>
              </a:pathLst>
            </a:custGeom>
            <a:solidFill>
              <a:srgbClr val="C00000"/>
            </a:solidFill>
            <a:ln w="820" cap="flat">
              <a:solidFill>
                <a:srgbClr val="DB003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741ADA-80E5-F192-86C1-F7E0C41F5B41}"/>
                </a:ext>
              </a:extLst>
            </p:cNvPr>
            <p:cNvSpPr/>
            <p:nvPr/>
          </p:nvSpPr>
          <p:spPr>
            <a:xfrm>
              <a:off x="4352622" y="2133413"/>
              <a:ext cx="200183" cy="271807"/>
            </a:xfrm>
            <a:custGeom>
              <a:avLst/>
              <a:gdLst>
                <a:gd name="connsiteX0" fmla="*/ 75913 w 200183"/>
                <a:gd name="connsiteY0" fmla="*/ 14736 h 271807"/>
                <a:gd name="connsiteX1" fmla="*/ 75913 w 200183"/>
                <a:gd name="connsiteY1" fmla="*/ 121670 h 271807"/>
                <a:gd name="connsiteX2" fmla="*/ 124179 w 200183"/>
                <a:gd name="connsiteY2" fmla="*/ 121670 h 271807"/>
                <a:gd name="connsiteX3" fmla="*/ 148586 w 200183"/>
                <a:gd name="connsiteY3" fmla="*/ 114143 h 271807"/>
                <a:gd name="connsiteX4" fmla="*/ 158851 w 200183"/>
                <a:gd name="connsiteY4" fmla="*/ 84444 h 271807"/>
                <a:gd name="connsiteX5" fmla="*/ 166196 w 200183"/>
                <a:gd name="connsiteY5" fmla="*/ 84444 h 271807"/>
                <a:gd name="connsiteX6" fmla="*/ 166196 w 200183"/>
                <a:gd name="connsiteY6" fmla="*/ 176415 h 271807"/>
                <a:gd name="connsiteX7" fmla="*/ 158851 w 200183"/>
                <a:gd name="connsiteY7" fmla="*/ 176415 h 271807"/>
                <a:gd name="connsiteX8" fmla="*/ 154836 w 200183"/>
                <a:gd name="connsiteY8" fmla="*/ 153148 h 271807"/>
                <a:gd name="connsiteX9" fmla="*/ 144298 w 200183"/>
                <a:gd name="connsiteY9" fmla="*/ 142063 h 271807"/>
                <a:gd name="connsiteX10" fmla="*/ 124179 w 200183"/>
                <a:gd name="connsiteY10" fmla="*/ 138367 h 271807"/>
                <a:gd name="connsiteX11" fmla="*/ 75913 w 200183"/>
                <a:gd name="connsiteY11" fmla="*/ 138367 h 271807"/>
                <a:gd name="connsiteX12" fmla="*/ 75913 w 200183"/>
                <a:gd name="connsiteY12" fmla="*/ 223541 h 271807"/>
                <a:gd name="connsiteX13" fmla="*/ 78467 w 200183"/>
                <a:gd name="connsiteY13" fmla="*/ 250913 h 271807"/>
                <a:gd name="connsiteX14" fmla="*/ 86725 w 200183"/>
                <a:gd name="connsiteY14" fmla="*/ 259490 h 271807"/>
                <a:gd name="connsiteX15" fmla="*/ 104745 w 200183"/>
                <a:gd name="connsiteY15" fmla="*/ 264326 h 271807"/>
                <a:gd name="connsiteX16" fmla="*/ 114371 w 200183"/>
                <a:gd name="connsiteY16" fmla="*/ 264326 h 271807"/>
                <a:gd name="connsiteX17" fmla="*/ 114371 w 200183"/>
                <a:gd name="connsiteY17" fmla="*/ 271808 h 271807"/>
                <a:gd name="connsiteX18" fmla="*/ 319 w 200183"/>
                <a:gd name="connsiteY18" fmla="*/ 271808 h 271807"/>
                <a:gd name="connsiteX19" fmla="*/ 319 w 200183"/>
                <a:gd name="connsiteY19" fmla="*/ 264326 h 271807"/>
                <a:gd name="connsiteX20" fmla="*/ 9717 w 200183"/>
                <a:gd name="connsiteY20" fmla="*/ 264326 h 271807"/>
                <a:gd name="connsiteX21" fmla="*/ 33668 w 200183"/>
                <a:gd name="connsiteY21" fmla="*/ 254517 h 271807"/>
                <a:gd name="connsiteX22" fmla="*/ 38230 w 200183"/>
                <a:gd name="connsiteY22" fmla="*/ 223678 h 271807"/>
                <a:gd name="connsiteX23" fmla="*/ 38230 w 200183"/>
                <a:gd name="connsiteY23" fmla="*/ 48084 h 271807"/>
                <a:gd name="connsiteX24" fmla="*/ 35675 w 200183"/>
                <a:gd name="connsiteY24" fmla="*/ 20712 h 271807"/>
                <a:gd name="connsiteX25" fmla="*/ 27646 w 200183"/>
                <a:gd name="connsiteY25" fmla="*/ 12089 h 271807"/>
                <a:gd name="connsiteX26" fmla="*/ 9398 w 200183"/>
                <a:gd name="connsiteY26" fmla="*/ 7299 h 271807"/>
                <a:gd name="connsiteX27" fmla="*/ 0 w 200183"/>
                <a:gd name="connsiteY27" fmla="*/ 7299 h 271807"/>
                <a:gd name="connsiteX28" fmla="*/ 0 w 200183"/>
                <a:gd name="connsiteY28" fmla="*/ 0 h 271807"/>
                <a:gd name="connsiteX29" fmla="*/ 197446 w 200183"/>
                <a:gd name="connsiteY29" fmla="*/ 0 h 271807"/>
                <a:gd name="connsiteX30" fmla="*/ 200183 w 200183"/>
                <a:gd name="connsiteY30" fmla="*/ 59672 h 271807"/>
                <a:gd name="connsiteX31" fmla="*/ 193295 w 200183"/>
                <a:gd name="connsiteY31" fmla="*/ 59672 h 271807"/>
                <a:gd name="connsiteX32" fmla="*/ 181479 w 200183"/>
                <a:gd name="connsiteY32" fmla="*/ 31706 h 271807"/>
                <a:gd name="connsiteX33" fmla="*/ 164827 w 200183"/>
                <a:gd name="connsiteY33" fmla="*/ 18750 h 271807"/>
                <a:gd name="connsiteX34" fmla="*/ 134170 w 200183"/>
                <a:gd name="connsiteY34" fmla="*/ 14736 h 27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0183" h="271807">
                  <a:moveTo>
                    <a:pt x="75913" y="14736"/>
                  </a:moveTo>
                  <a:lnTo>
                    <a:pt x="75913" y="121670"/>
                  </a:lnTo>
                  <a:lnTo>
                    <a:pt x="124179" y="121670"/>
                  </a:lnTo>
                  <a:cubicBezTo>
                    <a:pt x="135311" y="121670"/>
                    <a:pt x="143445" y="119161"/>
                    <a:pt x="148586" y="114143"/>
                  </a:cubicBezTo>
                  <a:cubicBezTo>
                    <a:pt x="153728" y="109125"/>
                    <a:pt x="157149" y="99225"/>
                    <a:pt x="158851" y="84444"/>
                  </a:cubicBezTo>
                  <a:lnTo>
                    <a:pt x="166196" y="84444"/>
                  </a:lnTo>
                  <a:lnTo>
                    <a:pt x="166196" y="176415"/>
                  </a:lnTo>
                  <a:lnTo>
                    <a:pt x="158851" y="176415"/>
                  </a:lnTo>
                  <a:cubicBezTo>
                    <a:pt x="159234" y="168459"/>
                    <a:pt x="157866" y="160516"/>
                    <a:pt x="154836" y="153148"/>
                  </a:cubicBezTo>
                  <a:cubicBezTo>
                    <a:pt x="152523" y="148472"/>
                    <a:pt x="148851" y="144608"/>
                    <a:pt x="144298" y="142063"/>
                  </a:cubicBezTo>
                  <a:cubicBezTo>
                    <a:pt x="137984" y="139239"/>
                    <a:pt x="131086" y="137970"/>
                    <a:pt x="124179" y="138367"/>
                  </a:cubicBezTo>
                  <a:lnTo>
                    <a:pt x="75913" y="138367"/>
                  </a:lnTo>
                  <a:lnTo>
                    <a:pt x="75913" y="223541"/>
                  </a:lnTo>
                  <a:cubicBezTo>
                    <a:pt x="75393" y="232743"/>
                    <a:pt x="76255" y="241967"/>
                    <a:pt x="78467" y="250913"/>
                  </a:cubicBezTo>
                  <a:cubicBezTo>
                    <a:pt x="80146" y="254641"/>
                    <a:pt x="83066" y="257670"/>
                    <a:pt x="86725" y="259490"/>
                  </a:cubicBezTo>
                  <a:cubicBezTo>
                    <a:pt x="92213" y="262638"/>
                    <a:pt x="98422" y="264303"/>
                    <a:pt x="104745" y="264326"/>
                  </a:cubicBezTo>
                  <a:lnTo>
                    <a:pt x="114371" y="264326"/>
                  </a:lnTo>
                  <a:lnTo>
                    <a:pt x="114371" y="271808"/>
                  </a:lnTo>
                  <a:lnTo>
                    <a:pt x="319" y="271808"/>
                  </a:lnTo>
                  <a:lnTo>
                    <a:pt x="319" y="264326"/>
                  </a:lnTo>
                  <a:lnTo>
                    <a:pt x="9717" y="264326"/>
                  </a:lnTo>
                  <a:cubicBezTo>
                    <a:pt x="20698" y="264326"/>
                    <a:pt x="28682" y="261055"/>
                    <a:pt x="33668" y="254517"/>
                  </a:cubicBezTo>
                  <a:cubicBezTo>
                    <a:pt x="36770" y="250229"/>
                    <a:pt x="38230" y="239964"/>
                    <a:pt x="38230" y="223678"/>
                  </a:cubicBezTo>
                  <a:lnTo>
                    <a:pt x="38230" y="48084"/>
                  </a:lnTo>
                  <a:cubicBezTo>
                    <a:pt x="38759" y="38882"/>
                    <a:pt x="37897" y="29658"/>
                    <a:pt x="35675" y="20712"/>
                  </a:cubicBezTo>
                  <a:cubicBezTo>
                    <a:pt x="34024" y="17030"/>
                    <a:pt x="31204" y="13996"/>
                    <a:pt x="27646" y="12089"/>
                  </a:cubicBezTo>
                  <a:cubicBezTo>
                    <a:pt x="22099" y="8901"/>
                    <a:pt x="15798" y="7249"/>
                    <a:pt x="9398" y="7299"/>
                  </a:cubicBezTo>
                  <a:lnTo>
                    <a:pt x="0" y="7299"/>
                  </a:lnTo>
                  <a:lnTo>
                    <a:pt x="0" y="0"/>
                  </a:lnTo>
                  <a:lnTo>
                    <a:pt x="197446" y="0"/>
                  </a:lnTo>
                  <a:lnTo>
                    <a:pt x="200183" y="59672"/>
                  </a:lnTo>
                  <a:lnTo>
                    <a:pt x="193295" y="59672"/>
                  </a:lnTo>
                  <a:cubicBezTo>
                    <a:pt x="191109" y="49704"/>
                    <a:pt x="187104" y="40224"/>
                    <a:pt x="181479" y="31706"/>
                  </a:cubicBezTo>
                  <a:cubicBezTo>
                    <a:pt x="177227" y="25940"/>
                    <a:pt x="171465" y="21455"/>
                    <a:pt x="164827" y="18750"/>
                  </a:cubicBezTo>
                  <a:cubicBezTo>
                    <a:pt x="154928" y="15602"/>
                    <a:pt x="144544" y="14243"/>
                    <a:pt x="134170" y="14736"/>
                  </a:cubicBezTo>
                  <a:close/>
                </a:path>
              </a:pathLst>
            </a:custGeom>
            <a:grpFill/>
            <a:ln w="45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2904AC-BC83-A3A1-4615-D3F6C57D071B}"/>
                </a:ext>
              </a:extLst>
            </p:cNvPr>
            <p:cNvSpPr/>
            <p:nvPr/>
          </p:nvSpPr>
          <p:spPr>
            <a:xfrm>
              <a:off x="4572239" y="2216155"/>
              <a:ext cx="133308" cy="189156"/>
            </a:xfrm>
            <a:custGeom>
              <a:avLst/>
              <a:gdLst>
                <a:gd name="connsiteX0" fmla="*/ 62683 w 133308"/>
                <a:gd name="connsiteY0" fmla="*/ 14 h 189156"/>
                <a:gd name="connsiteX1" fmla="*/ 62683 w 133308"/>
                <a:gd name="connsiteY1" fmla="*/ 41072 h 189156"/>
                <a:gd name="connsiteX2" fmla="*/ 108577 w 133308"/>
                <a:gd name="connsiteY2" fmla="*/ 14 h 189156"/>
                <a:gd name="connsiteX3" fmla="*/ 126278 w 133308"/>
                <a:gd name="connsiteY3" fmla="*/ 6720 h 189156"/>
                <a:gd name="connsiteX4" fmla="*/ 133303 w 133308"/>
                <a:gd name="connsiteY4" fmla="*/ 22231 h 189156"/>
                <a:gd name="connsiteX5" fmla="*/ 128239 w 133308"/>
                <a:gd name="connsiteY5" fmla="*/ 35461 h 189156"/>
                <a:gd name="connsiteX6" fmla="*/ 116196 w 133308"/>
                <a:gd name="connsiteY6" fmla="*/ 40844 h 189156"/>
                <a:gd name="connsiteX7" fmla="*/ 100913 w 133308"/>
                <a:gd name="connsiteY7" fmla="*/ 34001 h 189156"/>
                <a:gd name="connsiteX8" fmla="*/ 88367 w 133308"/>
                <a:gd name="connsiteY8" fmla="*/ 27158 h 189156"/>
                <a:gd name="connsiteX9" fmla="*/ 80749 w 133308"/>
                <a:gd name="connsiteY9" fmla="*/ 31173 h 189156"/>
                <a:gd name="connsiteX10" fmla="*/ 62500 w 133308"/>
                <a:gd name="connsiteY10" fmla="*/ 58089 h 189156"/>
                <a:gd name="connsiteX11" fmla="*/ 62500 w 133308"/>
                <a:gd name="connsiteY11" fmla="*/ 146045 h 189156"/>
                <a:gd name="connsiteX12" fmla="*/ 66196 w 133308"/>
                <a:gd name="connsiteY12" fmla="*/ 169175 h 189156"/>
                <a:gd name="connsiteX13" fmla="*/ 75320 w 133308"/>
                <a:gd name="connsiteY13" fmla="*/ 178299 h 189156"/>
                <a:gd name="connsiteX14" fmla="*/ 93933 w 133308"/>
                <a:gd name="connsiteY14" fmla="*/ 181857 h 189156"/>
                <a:gd name="connsiteX15" fmla="*/ 93933 w 133308"/>
                <a:gd name="connsiteY15" fmla="*/ 189157 h 189156"/>
                <a:gd name="connsiteX16" fmla="*/ 1779 w 133308"/>
                <a:gd name="connsiteY16" fmla="*/ 189157 h 189156"/>
                <a:gd name="connsiteX17" fmla="*/ 1779 w 133308"/>
                <a:gd name="connsiteY17" fmla="*/ 181857 h 189156"/>
                <a:gd name="connsiteX18" fmla="*/ 22126 w 133308"/>
                <a:gd name="connsiteY18" fmla="*/ 177295 h 189156"/>
                <a:gd name="connsiteX19" fmla="*/ 29015 w 133308"/>
                <a:gd name="connsiteY19" fmla="*/ 167031 h 189156"/>
                <a:gd name="connsiteX20" fmla="*/ 29973 w 133308"/>
                <a:gd name="connsiteY20" fmla="*/ 147505 h 189156"/>
                <a:gd name="connsiteX21" fmla="*/ 29973 w 133308"/>
                <a:gd name="connsiteY21" fmla="*/ 76565 h 189156"/>
                <a:gd name="connsiteX22" fmla="*/ 28695 w 133308"/>
                <a:gd name="connsiteY22" fmla="*/ 38426 h 189156"/>
                <a:gd name="connsiteX23" fmla="*/ 24133 w 133308"/>
                <a:gd name="connsiteY23" fmla="*/ 29530 h 189156"/>
                <a:gd name="connsiteX24" fmla="*/ 15648 w 133308"/>
                <a:gd name="connsiteY24" fmla="*/ 26702 h 189156"/>
                <a:gd name="connsiteX25" fmla="*/ 1962 w 133308"/>
                <a:gd name="connsiteY25" fmla="*/ 29713 h 189156"/>
                <a:gd name="connsiteX26" fmla="*/ 0 w 133308"/>
                <a:gd name="connsiteY26" fmla="*/ 22459 h 189156"/>
                <a:gd name="connsiteX27" fmla="*/ 54471 w 133308"/>
                <a:gd name="connsiteY27" fmla="*/ 14 h 18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308" h="189156">
                  <a:moveTo>
                    <a:pt x="62683" y="14"/>
                  </a:moveTo>
                  <a:lnTo>
                    <a:pt x="62683" y="41072"/>
                  </a:lnTo>
                  <a:cubicBezTo>
                    <a:pt x="77555" y="13700"/>
                    <a:pt x="92852" y="14"/>
                    <a:pt x="108577" y="14"/>
                  </a:cubicBezTo>
                  <a:cubicBezTo>
                    <a:pt x="115137" y="-205"/>
                    <a:pt x="121511" y="2208"/>
                    <a:pt x="126278" y="6720"/>
                  </a:cubicBezTo>
                  <a:cubicBezTo>
                    <a:pt x="130712" y="10661"/>
                    <a:pt x="133262" y="16300"/>
                    <a:pt x="133303" y="22231"/>
                  </a:cubicBezTo>
                  <a:cubicBezTo>
                    <a:pt x="133422" y="27135"/>
                    <a:pt x="131602" y="31889"/>
                    <a:pt x="128239" y="35461"/>
                  </a:cubicBezTo>
                  <a:cubicBezTo>
                    <a:pt x="125192" y="38914"/>
                    <a:pt x="120799" y="40876"/>
                    <a:pt x="116196" y="40844"/>
                  </a:cubicBezTo>
                  <a:cubicBezTo>
                    <a:pt x="110475" y="40351"/>
                    <a:pt x="105092" y="37938"/>
                    <a:pt x="100913" y="34001"/>
                  </a:cubicBezTo>
                  <a:cubicBezTo>
                    <a:pt x="97482" y="30552"/>
                    <a:pt x="93125" y="28171"/>
                    <a:pt x="88367" y="27158"/>
                  </a:cubicBezTo>
                  <a:cubicBezTo>
                    <a:pt x="85402" y="27450"/>
                    <a:pt x="82665" y="28891"/>
                    <a:pt x="80749" y="31173"/>
                  </a:cubicBezTo>
                  <a:cubicBezTo>
                    <a:pt x="73166" y="39028"/>
                    <a:pt x="66994" y="48134"/>
                    <a:pt x="62500" y="58089"/>
                  </a:cubicBezTo>
                  <a:lnTo>
                    <a:pt x="62500" y="146045"/>
                  </a:lnTo>
                  <a:cubicBezTo>
                    <a:pt x="62090" y="153928"/>
                    <a:pt x="63349" y="161812"/>
                    <a:pt x="66196" y="169175"/>
                  </a:cubicBezTo>
                  <a:cubicBezTo>
                    <a:pt x="68162" y="173126"/>
                    <a:pt x="71369" y="176333"/>
                    <a:pt x="75320" y="178299"/>
                  </a:cubicBezTo>
                  <a:cubicBezTo>
                    <a:pt x="81141" y="180991"/>
                    <a:pt x="87532" y="182213"/>
                    <a:pt x="93933" y="181857"/>
                  </a:cubicBezTo>
                  <a:lnTo>
                    <a:pt x="93933" y="189157"/>
                  </a:lnTo>
                  <a:lnTo>
                    <a:pt x="1779" y="189157"/>
                  </a:lnTo>
                  <a:lnTo>
                    <a:pt x="1779" y="181857"/>
                  </a:lnTo>
                  <a:cubicBezTo>
                    <a:pt x="8859" y="182313"/>
                    <a:pt x="15922" y="180731"/>
                    <a:pt x="22126" y="177295"/>
                  </a:cubicBezTo>
                  <a:cubicBezTo>
                    <a:pt x="25616" y="174846"/>
                    <a:pt x="28070" y="171187"/>
                    <a:pt x="29015" y="167031"/>
                  </a:cubicBezTo>
                  <a:cubicBezTo>
                    <a:pt x="29923" y="160566"/>
                    <a:pt x="30242" y="154029"/>
                    <a:pt x="29973" y="147505"/>
                  </a:cubicBezTo>
                  <a:lnTo>
                    <a:pt x="29973" y="76565"/>
                  </a:lnTo>
                  <a:cubicBezTo>
                    <a:pt x="30361" y="63837"/>
                    <a:pt x="29936" y="51100"/>
                    <a:pt x="28695" y="38426"/>
                  </a:cubicBezTo>
                  <a:cubicBezTo>
                    <a:pt x="28244" y="35023"/>
                    <a:pt x="26633" y="31884"/>
                    <a:pt x="24133" y="29530"/>
                  </a:cubicBezTo>
                  <a:cubicBezTo>
                    <a:pt x="21729" y="27610"/>
                    <a:pt x="18723" y="26606"/>
                    <a:pt x="15648" y="26702"/>
                  </a:cubicBezTo>
                  <a:cubicBezTo>
                    <a:pt x="10940" y="26871"/>
                    <a:pt x="6305" y="27892"/>
                    <a:pt x="1962" y="29713"/>
                  </a:cubicBezTo>
                  <a:lnTo>
                    <a:pt x="0" y="22459"/>
                  </a:lnTo>
                  <a:lnTo>
                    <a:pt x="54471" y="14"/>
                  </a:lnTo>
                  <a:close/>
                </a:path>
              </a:pathLst>
            </a:custGeom>
            <a:grpFill/>
            <a:ln w="45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C475EE-EFC4-76F2-B18E-BD376DF85512}"/>
                </a:ext>
              </a:extLst>
            </p:cNvPr>
            <p:cNvSpPr/>
            <p:nvPr/>
          </p:nvSpPr>
          <p:spPr>
            <a:xfrm>
              <a:off x="4717951" y="2216088"/>
              <a:ext cx="151916" cy="194663"/>
            </a:xfrm>
            <a:custGeom>
              <a:avLst/>
              <a:gdLst>
                <a:gd name="connsiteX0" fmla="*/ 27783 w 151916"/>
                <a:gd name="connsiteY0" fmla="*/ 74716 h 194663"/>
                <a:gd name="connsiteX1" fmla="*/ 47217 w 151916"/>
                <a:gd name="connsiteY1" fmla="*/ 138585 h 194663"/>
                <a:gd name="connsiteX2" fmla="*/ 93294 w 151916"/>
                <a:gd name="connsiteY2" fmla="*/ 161760 h 194663"/>
                <a:gd name="connsiteX3" fmla="*/ 123951 w 151916"/>
                <a:gd name="connsiteY3" fmla="*/ 151906 h 194663"/>
                <a:gd name="connsiteX4" fmla="*/ 145849 w 151916"/>
                <a:gd name="connsiteY4" fmla="*/ 117919 h 194663"/>
                <a:gd name="connsiteX5" fmla="*/ 151917 w 151916"/>
                <a:gd name="connsiteY5" fmla="*/ 121933 h 194663"/>
                <a:gd name="connsiteX6" fmla="*/ 127966 w 151916"/>
                <a:gd name="connsiteY6" fmla="*/ 172116 h 194663"/>
                <a:gd name="connsiteX7" fmla="*/ 78376 w 151916"/>
                <a:gd name="connsiteY7" fmla="*/ 194653 h 194663"/>
                <a:gd name="connsiteX8" fmla="*/ 23038 w 151916"/>
                <a:gd name="connsiteY8" fmla="*/ 168923 h 194663"/>
                <a:gd name="connsiteX9" fmla="*/ 0 w 151916"/>
                <a:gd name="connsiteY9" fmla="*/ 99716 h 194663"/>
                <a:gd name="connsiteX10" fmla="*/ 23586 w 151916"/>
                <a:gd name="connsiteY10" fmla="*/ 26358 h 194663"/>
                <a:gd name="connsiteX11" fmla="*/ 82893 w 151916"/>
                <a:gd name="connsiteY11" fmla="*/ 35 h 194663"/>
                <a:gd name="connsiteX12" fmla="*/ 132482 w 151916"/>
                <a:gd name="connsiteY12" fmla="*/ 20336 h 194663"/>
                <a:gd name="connsiteX13" fmla="*/ 151917 w 151916"/>
                <a:gd name="connsiteY13" fmla="*/ 74670 h 194663"/>
                <a:gd name="connsiteX14" fmla="*/ 27783 w 151916"/>
                <a:gd name="connsiteY14" fmla="*/ 63174 h 194663"/>
                <a:gd name="connsiteX15" fmla="*/ 111132 w 151916"/>
                <a:gd name="connsiteY15" fmla="*/ 63174 h 194663"/>
                <a:gd name="connsiteX16" fmla="*/ 107026 w 151916"/>
                <a:gd name="connsiteY16" fmla="*/ 38402 h 194663"/>
                <a:gd name="connsiteX17" fmla="*/ 92382 w 151916"/>
                <a:gd name="connsiteY17" fmla="*/ 20792 h 194663"/>
                <a:gd name="connsiteX18" fmla="*/ 72035 w 151916"/>
                <a:gd name="connsiteY18" fmla="*/ 14406 h 194663"/>
                <a:gd name="connsiteX19" fmla="*/ 42838 w 151916"/>
                <a:gd name="connsiteY19" fmla="*/ 27316 h 194663"/>
                <a:gd name="connsiteX20" fmla="*/ 27783 w 151916"/>
                <a:gd name="connsiteY20" fmla="*/ 63174 h 19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3">
                  <a:moveTo>
                    <a:pt x="27783" y="74716"/>
                  </a:moveTo>
                  <a:cubicBezTo>
                    <a:pt x="27783" y="101906"/>
                    <a:pt x="34261" y="123197"/>
                    <a:pt x="47217" y="138585"/>
                  </a:cubicBezTo>
                  <a:cubicBezTo>
                    <a:pt x="60174" y="153973"/>
                    <a:pt x="75534" y="161701"/>
                    <a:pt x="93294" y="161760"/>
                  </a:cubicBezTo>
                  <a:cubicBezTo>
                    <a:pt x="104325" y="161993"/>
                    <a:pt x="115119" y="158521"/>
                    <a:pt x="123951" y="151906"/>
                  </a:cubicBezTo>
                  <a:cubicBezTo>
                    <a:pt x="132651" y="145337"/>
                    <a:pt x="139950" y="134009"/>
                    <a:pt x="145849" y="117919"/>
                  </a:cubicBezTo>
                  <a:lnTo>
                    <a:pt x="151917" y="121933"/>
                  </a:lnTo>
                  <a:cubicBezTo>
                    <a:pt x="149029" y="140647"/>
                    <a:pt x="140699" y="158101"/>
                    <a:pt x="127966" y="172116"/>
                  </a:cubicBezTo>
                  <a:cubicBezTo>
                    <a:pt x="115685" y="186728"/>
                    <a:pt x="97459" y="195008"/>
                    <a:pt x="78376" y="194653"/>
                  </a:cubicBezTo>
                  <a:cubicBezTo>
                    <a:pt x="57021" y="194744"/>
                    <a:pt x="36734" y="185310"/>
                    <a:pt x="23038" y="168923"/>
                  </a:cubicBezTo>
                  <a:cubicBezTo>
                    <a:pt x="7651" y="151769"/>
                    <a:pt x="-32" y="128699"/>
                    <a:pt x="0" y="99716"/>
                  </a:cubicBezTo>
                  <a:cubicBezTo>
                    <a:pt x="0" y="68361"/>
                    <a:pt x="7860" y="43909"/>
                    <a:pt x="23586" y="26358"/>
                  </a:cubicBezTo>
                  <a:cubicBezTo>
                    <a:pt x="38449" y="9196"/>
                    <a:pt x="60192" y="-458"/>
                    <a:pt x="82893" y="35"/>
                  </a:cubicBezTo>
                  <a:cubicBezTo>
                    <a:pt x="101561" y="-576"/>
                    <a:pt x="119604" y="6810"/>
                    <a:pt x="132482" y="20336"/>
                  </a:cubicBezTo>
                  <a:cubicBezTo>
                    <a:pt x="145439" y="33899"/>
                    <a:pt x="151917" y="52011"/>
                    <a:pt x="151917" y="74670"/>
                  </a:cubicBezTo>
                  <a:close/>
                  <a:moveTo>
                    <a:pt x="27783" y="63174"/>
                  </a:moveTo>
                  <a:lnTo>
                    <a:pt x="111132" y="63174"/>
                  </a:lnTo>
                  <a:cubicBezTo>
                    <a:pt x="111091" y="54752"/>
                    <a:pt x="109709" y="46386"/>
                    <a:pt x="107026" y="38402"/>
                  </a:cubicBezTo>
                  <a:cubicBezTo>
                    <a:pt x="103979" y="31221"/>
                    <a:pt x="98887" y="25099"/>
                    <a:pt x="92382" y="20792"/>
                  </a:cubicBezTo>
                  <a:cubicBezTo>
                    <a:pt x="86378" y="16700"/>
                    <a:pt x="79298" y="14479"/>
                    <a:pt x="72035" y="14406"/>
                  </a:cubicBezTo>
                  <a:cubicBezTo>
                    <a:pt x="60936" y="14483"/>
                    <a:pt x="50365" y="19159"/>
                    <a:pt x="42838" y="27316"/>
                  </a:cubicBezTo>
                  <a:cubicBezTo>
                    <a:pt x="33695" y="37084"/>
                    <a:pt x="28353" y="49807"/>
                    <a:pt x="27783" y="63174"/>
                  </a:cubicBezTo>
                </a:path>
              </a:pathLst>
            </a:custGeom>
            <a:grpFill/>
            <a:ln w="45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42E6D0B-515E-6869-B7D3-2582328136FD}"/>
                </a:ext>
              </a:extLst>
            </p:cNvPr>
            <p:cNvSpPr/>
            <p:nvPr/>
          </p:nvSpPr>
          <p:spPr>
            <a:xfrm>
              <a:off x="4900760" y="2216169"/>
              <a:ext cx="122511" cy="194800"/>
            </a:xfrm>
            <a:custGeom>
              <a:avLst/>
              <a:gdLst>
                <a:gd name="connsiteX0" fmla="*/ 108890 w 122511"/>
                <a:gd name="connsiteY0" fmla="*/ 0 h 194800"/>
                <a:gd name="connsiteX1" fmla="*/ 108890 w 122511"/>
                <a:gd name="connsiteY1" fmla="*/ 62637 h 194800"/>
                <a:gd name="connsiteX2" fmla="*/ 102594 w 122511"/>
                <a:gd name="connsiteY2" fmla="*/ 62637 h 194800"/>
                <a:gd name="connsiteX3" fmla="*/ 83570 w 122511"/>
                <a:gd name="connsiteY3" fmla="*/ 22400 h 194800"/>
                <a:gd name="connsiteX4" fmla="*/ 53917 w 122511"/>
                <a:gd name="connsiteY4" fmla="*/ 11770 h 194800"/>
                <a:gd name="connsiteX5" fmla="*/ 31837 w 122511"/>
                <a:gd name="connsiteY5" fmla="*/ 19161 h 194800"/>
                <a:gd name="connsiteX6" fmla="*/ 23214 w 122511"/>
                <a:gd name="connsiteY6" fmla="*/ 35858 h 194800"/>
                <a:gd name="connsiteX7" fmla="*/ 29464 w 122511"/>
                <a:gd name="connsiteY7" fmla="*/ 55110 h 194800"/>
                <a:gd name="connsiteX8" fmla="*/ 54100 w 122511"/>
                <a:gd name="connsiteY8" fmla="*/ 72537 h 194800"/>
                <a:gd name="connsiteX9" fmla="*/ 82749 w 122511"/>
                <a:gd name="connsiteY9" fmla="*/ 86770 h 194800"/>
                <a:gd name="connsiteX10" fmla="*/ 122485 w 122511"/>
                <a:gd name="connsiteY10" fmla="*/ 139097 h 194800"/>
                <a:gd name="connsiteX11" fmla="*/ 103963 w 122511"/>
                <a:gd name="connsiteY11" fmla="*/ 179471 h 194800"/>
                <a:gd name="connsiteX12" fmla="*/ 62585 w 122511"/>
                <a:gd name="connsiteY12" fmla="*/ 194800 h 194800"/>
                <a:gd name="connsiteX13" fmla="*/ 24994 w 122511"/>
                <a:gd name="connsiteY13" fmla="*/ 188732 h 194800"/>
                <a:gd name="connsiteX14" fmla="*/ 14410 w 122511"/>
                <a:gd name="connsiteY14" fmla="*/ 186679 h 194800"/>
                <a:gd name="connsiteX15" fmla="*/ 7338 w 122511"/>
                <a:gd name="connsiteY15" fmla="*/ 192063 h 194800"/>
                <a:gd name="connsiteX16" fmla="*/ 860 w 122511"/>
                <a:gd name="connsiteY16" fmla="*/ 192063 h 194800"/>
                <a:gd name="connsiteX17" fmla="*/ 860 w 122511"/>
                <a:gd name="connsiteY17" fmla="*/ 126369 h 194800"/>
                <a:gd name="connsiteX18" fmla="*/ 7338 w 122511"/>
                <a:gd name="connsiteY18" fmla="*/ 126369 h 194800"/>
                <a:gd name="connsiteX19" fmla="*/ 28278 w 122511"/>
                <a:gd name="connsiteY19" fmla="*/ 168796 h 194800"/>
                <a:gd name="connsiteX20" fmla="*/ 62904 w 122511"/>
                <a:gd name="connsiteY20" fmla="*/ 183076 h 194800"/>
                <a:gd name="connsiteX21" fmla="*/ 84939 w 122511"/>
                <a:gd name="connsiteY21" fmla="*/ 174955 h 194800"/>
                <a:gd name="connsiteX22" fmla="*/ 93425 w 122511"/>
                <a:gd name="connsiteY22" fmla="*/ 155384 h 194800"/>
                <a:gd name="connsiteX23" fmla="*/ 83981 w 122511"/>
                <a:gd name="connsiteY23" fmla="*/ 132117 h 194800"/>
                <a:gd name="connsiteX24" fmla="*/ 46070 w 122511"/>
                <a:gd name="connsiteY24" fmla="*/ 108303 h 194800"/>
                <a:gd name="connsiteX25" fmla="*/ 8844 w 122511"/>
                <a:gd name="connsiteY25" fmla="*/ 82299 h 194800"/>
                <a:gd name="connsiteX26" fmla="*/ 39 w 122511"/>
                <a:gd name="connsiteY26" fmla="*/ 53422 h 194800"/>
                <a:gd name="connsiteX27" fmla="*/ 15231 w 122511"/>
                <a:gd name="connsiteY27" fmla="*/ 15465 h 194800"/>
                <a:gd name="connsiteX28" fmla="*/ 54465 w 122511"/>
                <a:gd name="connsiteY28" fmla="*/ 228 h 194800"/>
                <a:gd name="connsiteX29" fmla="*/ 80103 w 122511"/>
                <a:gd name="connsiteY29" fmla="*/ 4790 h 194800"/>
                <a:gd name="connsiteX30" fmla="*/ 93425 w 122511"/>
                <a:gd name="connsiteY30" fmla="*/ 7847 h 194800"/>
                <a:gd name="connsiteX31" fmla="*/ 98306 w 122511"/>
                <a:gd name="connsiteY31" fmla="*/ 6432 h 194800"/>
                <a:gd name="connsiteX32" fmla="*/ 102412 w 122511"/>
                <a:gd name="connsiteY32" fmla="*/ 137 h 1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2511" h="194800">
                  <a:moveTo>
                    <a:pt x="108890" y="0"/>
                  </a:moveTo>
                  <a:lnTo>
                    <a:pt x="108890" y="62637"/>
                  </a:lnTo>
                  <a:lnTo>
                    <a:pt x="102594" y="62637"/>
                  </a:lnTo>
                  <a:cubicBezTo>
                    <a:pt x="97667" y="42929"/>
                    <a:pt x="91326" y="29516"/>
                    <a:pt x="83570" y="22400"/>
                  </a:cubicBezTo>
                  <a:cubicBezTo>
                    <a:pt x="75418" y="15182"/>
                    <a:pt x="64798" y="11378"/>
                    <a:pt x="53917" y="11770"/>
                  </a:cubicBezTo>
                  <a:cubicBezTo>
                    <a:pt x="45893" y="11396"/>
                    <a:pt x="38018" y="14028"/>
                    <a:pt x="31837" y="19161"/>
                  </a:cubicBezTo>
                  <a:cubicBezTo>
                    <a:pt x="26590" y="23139"/>
                    <a:pt x="23420" y="29275"/>
                    <a:pt x="23214" y="35858"/>
                  </a:cubicBezTo>
                  <a:cubicBezTo>
                    <a:pt x="23041" y="42801"/>
                    <a:pt x="25249" y="49590"/>
                    <a:pt x="29464" y="55110"/>
                  </a:cubicBezTo>
                  <a:cubicBezTo>
                    <a:pt x="33479" y="60584"/>
                    <a:pt x="41691" y="66424"/>
                    <a:pt x="54100" y="72537"/>
                  </a:cubicBezTo>
                  <a:lnTo>
                    <a:pt x="82749" y="86770"/>
                  </a:lnTo>
                  <a:cubicBezTo>
                    <a:pt x="109269" y="100000"/>
                    <a:pt x="122517" y="117441"/>
                    <a:pt x="122485" y="139097"/>
                  </a:cubicBezTo>
                  <a:cubicBezTo>
                    <a:pt x="122991" y="154718"/>
                    <a:pt x="116134" y="169668"/>
                    <a:pt x="103963" y="179471"/>
                  </a:cubicBezTo>
                  <a:cubicBezTo>
                    <a:pt x="92462" y="189389"/>
                    <a:pt x="77772" y="194832"/>
                    <a:pt x="62585" y="194800"/>
                  </a:cubicBezTo>
                  <a:cubicBezTo>
                    <a:pt x="49834" y="194526"/>
                    <a:pt x="37183" y="192487"/>
                    <a:pt x="24994" y="188732"/>
                  </a:cubicBezTo>
                  <a:cubicBezTo>
                    <a:pt x="21586" y="187533"/>
                    <a:pt x="18018" y="186839"/>
                    <a:pt x="14410" y="186679"/>
                  </a:cubicBezTo>
                  <a:cubicBezTo>
                    <a:pt x="11175" y="186862"/>
                    <a:pt x="8374" y="188993"/>
                    <a:pt x="7338" y="192063"/>
                  </a:cubicBezTo>
                  <a:lnTo>
                    <a:pt x="860" y="192063"/>
                  </a:lnTo>
                  <a:lnTo>
                    <a:pt x="860" y="126369"/>
                  </a:lnTo>
                  <a:lnTo>
                    <a:pt x="7338" y="126369"/>
                  </a:lnTo>
                  <a:cubicBezTo>
                    <a:pt x="10988" y="145165"/>
                    <a:pt x="17968" y="159261"/>
                    <a:pt x="28278" y="168796"/>
                  </a:cubicBezTo>
                  <a:cubicBezTo>
                    <a:pt x="37544" y="177847"/>
                    <a:pt x="49953" y="182961"/>
                    <a:pt x="62904" y="183076"/>
                  </a:cubicBezTo>
                  <a:cubicBezTo>
                    <a:pt x="71034" y="183399"/>
                    <a:pt x="78963" y="180480"/>
                    <a:pt x="84939" y="174955"/>
                  </a:cubicBezTo>
                  <a:cubicBezTo>
                    <a:pt x="90423" y="169937"/>
                    <a:pt x="93507" y="162815"/>
                    <a:pt x="93425" y="155384"/>
                  </a:cubicBezTo>
                  <a:cubicBezTo>
                    <a:pt x="93625" y="146656"/>
                    <a:pt x="90204" y="138235"/>
                    <a:pt x="83981" y="132117"/>
                  </a:cubicBezTo>
                  <a:cubicBezTo>
                    <a:pt x="77626" y="125821"/>
                    <a:pt x="64989" y="117884"/>
                    <a:pt x="46070" y="108303"/>
                  </a:cubicBezTo>
                  <a:cubicBezTo>
                    <a:pt x="27152" y="98723"/>
                    <a:pt x="14743" y="90055"/>
                    <a:pt x="8844" y="82299"/>
                  </a:cubicBezTo>
                  <a:cubicBezTo>
                    <a:pt x="2717" y="73951"/>
                    <a:pt x="-390" y="63768"/>
                    <a:pt x="39" y="53422"/>
                  </a:cubicBezTo>
                  <a:cubicBezTo>
                    <a:pt x="-335" y="39220"/>
                    <a:pt x="5162" y="25488"/>
                    <a:pt x="15231" y="15465"/>
                  </a:cubicBezTo>
                  <a:cubicBezTo>
                    <a:pt x="25632" y="5169"/>
                    <a:pt x="39839" y="-347"/>
                    <a:pt x="54465" y="228"/>
                  </a:cubicBezTo>
                  <a:cubicBezTo>
                    <a:pt x="63187" y="488"/>
                    <a:pt x="71828" y="2026"/>
                    <a:pt x="80103" y="4790"/>
                  </a:cubicBezTo>
                  <a:cubicBezTo>
                    <a:pt x="84415" y="6309"/>
                    <a:pt x="88881" y="7336"/>
                    <a:pt x="93425" y="7847"/>
                  </a:cubicBezTo>
                  <a:cubicBezTo>
                    <a:pt x="95163" y="7938"/>
                    <a:pt x="96883" y="7441"/>
                    <a:pt x="98306" y="6432"/>
                  </a:cubicBezTo>
                  <a:cubicBezTo>
                    <a:pt x="100071" y="4621"/>
                    <a:pt x="101467" y="2482"/>
                    <a:pt x="102412" y="137"/>
                  </a:cubicBezTo>
                  <a:close/>
                </a:path>
              </a:pathLst>
            </a:custGeom>
            <a:grpFill/>
            <a:ln w="45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9BDD159-DC9A-CECF-B4BD-755C737B9356}"/>
                </a:ext>
              </a:extLst>
            </p:cNvPr>
            <p:cNvSpPr/>
            <p:nvPr/>
          </p:nvSpPr>
          <p:spPr>
            <a:xfrm>
              <a:off x="5039531" y="2216032"/>
              <a:ext cx="196488" cy="189279"/>
            </a:xfrm>
            <a:custGeom>
              <a:avLst/>
              <a:gdLst>
                <a:gd name="connsiteX0" fmla="*/ 62957 w 196488"/>
                <a:gd name="connsiteY0" fmla="*/ 38960 h 189279"/>
                <a:gd name="connsiteX1" fmla="*/ 122993 w 196488"/>
                <a:gd name="connsiteY1" fmla="*/ 137 h 189279"/>
                <a:gd name="connsiteX2" fmla="*/ 148176 w 196488"/>
                <a:gd name="connsiteY2" fmla="*/ 7664 h 189279"/>
                <a:gd name="connsiteX3" fmla="*/ 165010 w 196488"/>
                <a:gd name="connsiteY3" fmla="*/ 32391 h 189279"/>
                <a:gd name="connsiteX4" fmla="*/ 169298 w 196488"/>
                <a:gd name="connsiteY4" fmla="*/ 69298 h 189279"/>
                <a:gd name="connsiteX5" fmla="*/ 169298 w 196488"/>
                <a:gd name="connsiteY5" fmla="*/ 147674 h 189279"/>
                <a:gd name="connsiteX6" fmla="*/ 172035 w 196488"/>
                <a:gd name="connsiteY6" fmla="*/ 171305 h 189279"/>
                <a:gd name="connsiteX7" fmla="*/ 178970 w 196488"/>
                <a:gd name="connsiteY7" fmla="*/ 179107 h 189279"/>
                <a:gd name="connsiteX8" fmla="*/ 196488 w 196488"/>
                <a:gd name="connsiteY8" fmla="*/ 181981 h 189279"/>
                <a:gd name="connsiteX9" fmla="*/ 196488 w 196488"/>
                <a:gd name="connsiteY9" fmla="*/ 189280 h 189279"/>
                <a:gd name="connsiteX10" fmla="*/ 107665 w 196488"/>
                <a:gd name="connsiteY10" fmla="*/ 189280 h 189279"/>
                <a:gd name="connsiteX11" fmla="*/ 107665 w 196488"/>
                <a:gd name="connsiteY11" fmla="*/ 181981 h 189279"/>
                <a:gd name="connsiteX12" fmla="*/ 111406 w 196488"/>
                <a:gd name="connsiteY12" fmla="*/ 181981 h 189279"/>
                <a:gd name="connsiteX13" fmla="*/ 128970 w 196488"/>
                <a:gd name="connsiteY13" fmla="*/ 178103 h 189279"/>
                <a:gd name="connsiteX14" fmla="*/ 135950 w 196488"/>
                <a:gd name="connsiteY14" fmla="*/ 166607 h 189279"/>
                <a:gd name="connsiteX15" fmla="*/ 136725 w 196488"/>
                <a:gd name="connsiteY15" fmla="*/ 147765 h 189279"/>
                <a:gd name="connsiteX16" fmla="*/ 136725 w 196488"/>
                <a:gd name="connsiteY16" fmla="*/ 72491 h 189279"/>
                <a:gd name="connsiteX17" fmla="*/ 130384 w 196488"/>
                <a:gd name="connsiteY17" fmla="*/ 35995 h 189279"/>
                <a:gd name="connsiteX18" fmla="*/ 109079 w 196488"/>
                <a:gd name="connsiteY18" fmla="*/ 24681 h 189279"/>
                <a:gd name="connsiteX19" fmla="*/ 62957 w 196488"/>
                <a:gd name="connsiteY19" fmla="*/ 50730 h 189279"/>
                <a:gd name="connsiteX20" fmla="*/ 62957 w 196488"/>
                <a:gd name="connsiteY20" fmla="*/ 147628 h 189279"/>
                <a:gd name="connsiteX21" fmla="*/ 65101 w 196488"/>
                <a:gd name="connsiteY21" fmla="*/ 170439 h 189279"/>
                <a:gd name="connsiteX22" fmla="*/ 72674 w 196488"/>
                <a:gd name="connsiteY22" fmla="*/ 178924 h 189279"/>
                <a:gd name="connsiteX23" fmla="*/ 92199 w 196488"/>
                <a:gd name="connsiteY23" fmla="*/ 181616 h 189279"/>
                <a:gd name="connsiteX24" fmla="*/ 92199 w 196488"/>
                <a:gd name="connsiteY24" fmla="*/ 188915 h 189279"/>
                <a:gd name="connsiteX25" fmla="*/ 3193 w 196488"/>
                <a:gd name="connsiteY25" fmla="*/ 188915 h 189279"/>
                <a:gd name="connsiteX26" fmla="*/ 3193 w 196488"/>
                <a:gd name="connsiteY26" fmla="*/ 181981 h 189279"/>
                <a:gd name="connsiteX27" fmla="*/ 7117 w 196488"/>
                <a:gd name="connsiteY27" fmla="*/ 181981 h 189279"/>
                <a:gd name="connsiteX28" fmla="*/ 25365 w 196488"/>
                <a:gd name="connsiteY28" fmla="*/ 174910 h 189279"/>
                <a:gd name="connsiteX29" fmla="*/ 30155 w 196488"/>
                <a:gd name="connsiteY29" fmla="*/ 147765 h 189279"/>
                <a:gd name="connsiteX30" fmla="*/ 30155 w 196488"/>
                <a:gd name="connsiteY30" fmla="*/ 79334 h 189279"/>
                <a:gd name="connsiteX31" fmla="*/ 28695 w 196488"/>
                <a:gd name="connsiteY31" fmla="*/ 39097 h 189279"/>
                <a:gd name="connsiteX32" fmla="*/ 24133 w 196488"/>
                <a:gd name="connsiteY32" fmla="*/ 29334 h 189279"/>
                <a:gd name="connsiteX33" fmla="*/ 16013 w 196488"/>
                <a:gd name="connsiteY33" fmla="*/ 26734 h 189279"/>
                <a:gd name="connsiteX34" fmla="*/ 2920 w 196488"/>
                <a:gd name="connsiteY34" fmla="*/ 29699 h 189279"/>
                <a:gd name="connsiteX35" fmla="*/ 0 w 196488"/>
                <a:gd name="connsiteY35" fmla="*/ 22445 h 189279"/>
                <a:gd name="connsiteX36" fmla="*/ 54243 w 196488"/>
                <a:gd name="connsiteY36" fmla="*/ 0 h 189279"/>
                <a:gd name="connsiteX37" fmla="*/ 62683 w 196488"/>
                <a:gd name="connsiteY37" fmla="*/ 0 h 1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6488" h="189279">
                  <a:moveTo>
                    <a:pt x="62957" y="38960"/>
                  </a:moveTo>
                  <a:cubicBezTo>
                    <a:pt x="83942" y="13107"/>
                    <a:pt x="103956" y="169"/>
                    <a:pt x="122993" y="137"/>
                  </a:cubicBezTo>
                  <a:cubicBezTo>
                    <a:pt x="131976" y="-100"/>
                    <a:pt x="140799" y="2537"/>
                    <a:pt x="148176" y="7664"/>
                  </a:cubicBezTo>
                  <a:cubicBezTo>
                    <a:pt x="156168" y="14006"/>
                    <a:pt x="162045" y="22628"/>
                    <a:pt x="165010" y="32391"/>
                  </a:cubicBezTo>
                  <a:cubicBezTo>
                    <a:pt x="168390" y="44389"/>
                    <a:pt x="169836" y="56848"/>
                    <a:pt x="169298" y="69298"/>
                  </a:cubicBezTo>
                  <a:lnTo>
                    <a:pt x="169298" y="147674"/>
                  </a:lnTo>
                  <a:cubicBezTo>
                    <a:pt x="168805" y="155653"/>
                    <a:pt x="169732" y="163650"/>
                    <a:pt x="172035" y="171305"/>
                  </a:cubicBezTo>
                  <a:cubicBezTo>
                    <a:pt x="173440" y="174590"/>
                    <a:pt x="175872" y="177327"/>
                    <a:pt x="178970" y="179107"/>
                  </a:cubicBezTo>
                  <a:cubicBezTo>
                    <a:pt x="184508" y="181410"/>
                    <a:pt x="190503" y="182396"/>
                    <a:pt x="196488" y="181981"/>
                  </a:cubicBezTo>
                  <a:lnTo>
                    <a:pt x="196488" y="189280"/>
                  </a:lnTo>
                  <a:lnTo>
                    <a:pt x="107665" y="189280"/>
                  </a:lnTo>
                  <a:lnTo>
                    <a:pt x="107665" y="181981"/>
                  </a:lnTo>
                  <a:lnTo>
                    <a:pt x="111406" y="181981"/>
                  </a:lnTo>
                  <a:cubicBezTo>
                    <a:pt x="117523" y="182546"/>
                    <a:pt x="123659" y="181192"/>
                    <a:pt x="128970" y="178103"/>
                  </a:cubicBezTo>
                  <a:cubicBezTo>
                    <a:pt x="132514" y="175160"/>
                    <a:pt x="134973" y="171109"/>
                    <a:pt x="135950" y="166607"/>
                  </a:cubicBezTo>
                  <a:cubicBezTo>
                    <a:pt x="136689" y="160357"/>
                    <a:pt x="136949" y="154056"/>
                    <a:pt x="136725" y="147765"/>
                  </a:cubicBezTo>
                  <a:lnTo>
                    <a:pt x="136725" y="72491"/>
                  </a:lnTo>
                  <a:cubicBezTo>
                    <a:pt x="136725" y="55794"/>
                    <a:pt x="134613" y="43627"/>
                    <a:pt x="130384" y="35995"/>
                  </a:cubicBezTo>
                  <a:cubicBezTo>
                    <a:pt x="126086" y="28403"/>
                    <a:pt x="117774" y="23992"/>
                    <a:pt x="109079" y="24681"/>
                  </a:cubicBezTo>
                  <a:cubicBezTo>
                    <a:pt x="93659" y="24681"/>
                    <a:pt x="78239" y="33349"/>
                    <a:pt x="62957" y="50730"/>
                  </a:cubicBezTo>
                  <a:lnTo>
                    <a:pt x="62957" y="147628"/>
                  </a:lnTo>
                  <a:cubicBezTo>
                    <a:pt x="62957" y="160037"/>
                    <a:pt x="63686" y="167701"/>
                    <a:pt x="65101" y="170439"/>
                  </a:cubicBezTo>
                  <a:cubicBezTo>
                    <a:pt x="66656" y="174002"/>
                    <a:pt x="69311" y="176976"/>
                    <a:pt x="72674" y="178924"/>
                  </a:cubicBezTo>
                  <a:cubicBezTo>
                    <a:pt x="78910" y="181233"/>
                    <a:pt x="85571" y="182154"/>
                    <a:pt x="92199" y="181616"/>
                  </a:cubicBezTo>
                  <a:lnTo>
                    <a:pt x="92199" y="188915"/>
                  </a:lnTo>
                  <a:lnTo>
                    <a:pt x="3193" y="188915"/>
                  </a:lnTo>
                  <a:lnTo>
                    <a:pt x="3193" y="181981"/>
                  </a:lnTo>
                  <a:lnTo>
                    <a:pt x="7117" y="181981"/>
                  </a:lnTo>
                  <a:cubicBezTo>
                    <a:pt x="16241" y="181981"/>
                    <a:pt x="22400" y="179608"/>
                    <a:pt x="25365" y="174910"/>
                  </a:cubicBezTo>
                  <a:cubicBezTo>
                    <a:pt x="28331" y="170210"/>
                    <a:pt x="30155" y="161223"/>
                    <a:pt x="30155" y="147765"/>
                  </a:cubicBezTo>
                  <a:lnTo>
                    <a:pt x="30155" y="79334"/>
                  </a:lnTo>
                  <a:cubicBezTo>
                    <a:pt x="30575" y="65904"/>
                    <a:pt x="30087" y="52459"/>
                    <a:pt x="28695" y="39097"/>
                  </a:cubicBezTo>
                  <a:cubicBezTo>
                    <a:pt x="28257" y="35438"/>
                    <a:pt x="26656" y="32017"/>
                    <a:pt x="24133" y="29334"/>
                  </a:cubicBezTo>
                  <a:cubicBezTo>
                    <a:pt x="21834" y="27505"/>
                    <a:pt x="18946" y="26583"/>
                    <a:pt x="16013" y="26734"/>
                  </a:cubicBezTo>
                  <a:cubicBezTo>
                    <a:pt x="11501" y="26902"/>
                    <a:pt x="7062" y="27911"/>
                    <a:pt x="2920" y="29699"/>
                  </a:cubicBezTo>
                  <a:lnTo>
                    <a:pt x="0" y="22445"/>
                  </a:lnTo>
                  <a:lnTo>
                    <a:pt x="54243" y="0"/>
                  </a:lnTo>
                  <a:lnTo>
                    <a:pt x="62683" y="0"/>
                  </a:lnTo>
                  <a:close/>
                </a:path>
              </a:pathLst>
            </a:custGeom>
            <a:grpFill/>
            <a:ln w="45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19D5DED-3EF9-AF86-EB61-9CD3E816C78F}"/>
                </a:ext>
              </a:extLst>
            </p:cNvPr>
            <p:cNvSpPr/>
            <p:nvPr/>
          </p:nvSpPr>
          <p:spPr>
            <a:xfrm>
              <a:off x="5251388" y="2216137"/>
              <a:ext cx="173326" cy="194631"/>
            </a:xfrm>
            <a:custGeom>
              <a:avLst/>
              <a:gdLst>
                <a:gd name="connsiteX0" fmla="*/ 86912 w 173326"/>
                <a:gd name="connsiteY0" fmla="*/ 32 h 194631"/>
                <a:gd name="connsiteX1" fmla="*/ 152332 w 173326"/>
                <a:gd name="connsiteY1" fmla="*/ 31693 h 194631"/>
                <a:gd name="connsiteX2" fmla="*/ 173318 w 173326"/>
                <a:gd name="connsiteY2" fmla="*/ 93828 h 194631"/>
                <a:gd name="connsiteX3" fmla="*/ 161730 w 173326"/>
                <a:gd name="connsiteY3" fmla="*/ 143737 h 194631"/>
                <a:gd name="connsiteX4" fmla="*/ 129796 w 173326"/>
                <a:gd name="connsiteY4" fmla="*/ 181784 h 194631"/>
                <a:gd name="connsiteX5" fmla="*/ 84631 w 173326"/>
                <a:gd name="connsiteY5" fmla="*/ 194604 h 194631"/>
                <a:gd name="connsiteX6" fmla="*/ 20169 w 173326"/>
                <a:gd name="connsiteY6" fmla="*/ 161574 h 194631"/>
                <a:gd name="connsiteX7" fmla="*/ 5 w 173326"/>
                <a:gd name="connsiteY7" fmla="*/ 99029 h 194631"/>
                <a:gd name="connsiteX8" fmla="*/ 12231 w 173326"/>
                <a:gd name="connsiteY8" fmla="*/ 48846 h 194631"/>
                <a:gd name="connsiteX9" fmla="*/ 44485 w 173326"/>
                <a:gd name="connsiteY9" fmla="*/ 11939 h 194631"/>
                <a:gd name="connsiteX10" fmla="*/ 86821 w 173326"/>
                <a:gd name="connsiteY10" fmla="*/ 32 h 194631"/>
                <a:gd name="connsiteX11" fmla="*/ 80799 w 173326"/>
                <a:gd name="connsiteY11" fmla="*/ 13079 h 194631"/>
                <a:gd name="connsiteX12" fmla="*/ 59905 w 173326"/>
                <a:gd name="connsiteY12" fmla="*/ 19375 h 194631"/>
                <a:gd name="connsiteX13" fmla="*/ 42934 w 173326"/>
                <a:gd name="connsiteY13" fmla="*/ 41501 h 194631"/>
                <a:gd name="connsiteX14" fmla="*/ 36456 w 173326"/>
                <a:gd name="connsiteY14" fmla="*/ 82149 h 194631"/>
                <a:gd name="connsiteX15" fmla="*/ 52058 w 173326"/>
                <a:gd name="connsiteY15" fmla="*/ 151264 h 194631"/>
                <a:gd name="connsiteX16" fmla="*/ 93117 w 173326"/>
                <a:gd name="connsiteY16" fmla="*/ 180279 h 194631"/>
                <a:gd name="connsiteX17" fmla="*/ 124549 w 173326"/>
                <a:gd name="connsiteY17" fmla="*/ 164266 h 194631"/>
                <a:gd name="connsiteX18" fmla="*/ 136912 w 173326"/>
                <a:gd name="connsiteY18" fmla="*/ 109202 h 194631"/>
                <a:gd name="connsiteX19" fmla="*/ 116292 w 173326"/>
                <a:gd name="connsiteY19" fmla="*/ 32286 h 194631"/>
                <a:gd name="connsiteX20" fmla="*/ 80753 w 173326"/>
                <a:gd name="connsiteY20" fmla="*/ 13079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 h="194631">
                  <a:moveTo>
                    <a:pt x="86912" y="32"/>
                  </a:moveTo>
                  <a:cubicBezTo>
                    <a:pt x="112574" y="-698"/>
                    <a:pt x="136981" y="11118"/>
                    <a:pt x="152332" y="31693"/>
                  </a:cubicBezTo>
                  <a:cubicBezTo>
                    <a:pt x="166224" y="49398"/>
                    <a:pt x="173628" y="71328"/>
                    <a:pt x="173318" y="93828"/>
                  </a:cubicBezTo>
                  <a:cubicBezTo>
                    <a:pt x="173117" y="111109"/>
                    <a:pt x="169162" y="128134"/>
                    <a:pt x="161730" y="143737"/>
                  </a:cubicBezTo>
                  <a:cubicBezTo>
                    <a:pt x="155092" y="159303"/>
                    <a:pt x="143975" y="172546"/>
                    <a:pt x="129796" y="181784"/>
                  </a:cubicBezTo>
                  <a:cubicBezTo>
                    <a:pt x="116301" y="190343"/>
                    <a:pt x="100612" y="194800"/>
                    <a:pt x="84631" y="194604"/>
                  </a:cubicBezTo>
                  <a:cubicBezTo>
                    <a:pt x="58919" y="195302"/>
                    <a:pt x="34622" y="182852"/>
                    <a:pt x="20169" y="161574"/>
                  </a:cubicBezTo>
                  <a:cubicBezTo>
                    <a:pt x="6862" y="143454"/>
                    <a:pt x="-214" y="121510"/>
                    <a:pt x="5" y="99029"/>
                  </a:cubicBezTo>
                  <a:cubicBezTo>
                    <a:pt x="142" y="81579"/>
                    <a:pt x="4330" y="64403"/>
                    <a:pt x="12231" y="48846"/>
                  </a:cubicBezTo>
                  <a:cubicBezTo>
                    <a:pt x="19134" y="33650"/>
                    <a:pt x="30352" y="20817"/>
                    <a:pt x="44485" y="11939"/>
                  </a:cubicBezTo>
                  <a:cubicBezTo>
                    <a:pt x="57236" y="4156"/>
                    <a:pt x="71885" y="36"/>
                    <a:pt x="86821" y="32"/>
                  </a:cubicBezTo>
                  <a:moveTo>
                    <a:pt x="80799" y="13079"/>
                  </a:moveTo>
                  <a:cubicBezTo>
                    <a:pt x="73390" y="13216"/>
                    <a:pt x="66159" y="15397"/>
                    <a:pt x="59905" y="19375"/>
                  </a:cubicBezTo>
                  <a:cubicBezTo>
                    <a:pt x="51985" y="24704"/>
                    <a:pt x="46027" y="32473"/>
                    <a:pt x="42934" y="41501"/>
                  </a:cubicBezTo>
                  <a:cubicBezTo>
                    <a:pt x="38194" y="54512"/>
                    <a:pt x="35995" y="68312"/>
                    <a:pt x="36456" y="82149"/>
                  </a:cubicBezTo>
                  <a:cubicBezTo>
                    <a:pt x="35817" y="106127"/>
                    <a:pt x="41182" y="129886"/>
                    <a:pt x="52058" y="151264"/>
                  </a:cubicBezTo>
                  <a:cubicBezTo>
                    <a:pt x="62460" y="170607"/>
                    <a:pt x="76146" y="180279"/>
                    <a:pt x="93117" y="180279"/>
                  </a:cubicBezTo>
                  <a:cubicBezTo>
                    <a:pt x="105580" y="180398"/>
                    <a:pt x="117318" y="174421"/>
                    <a:pt x="124549" y="164266"/>
                  </a:cubicBezTo>
                  <a:cubicBezTo>
                    <a:pt x="132761" y="153591"/>
                    <a:pt x="136880" y="135238"/>
                    <a:pt x="136912" y="109202"/>
                  </a:cubicBezTo>
                  <a:cubicBezTo>
                    <a:pt x="136912" y="76629"/>
                    <a:pt x="130037" y="50990"/>
                    <a:pt x="116292" y="32286"/>
                  </a:cubicBezTo>
                  <a:cubicBezTo>
                    <a:pt x="108468" y="20274"/>
                    <a:pt x="95087" y="13043"/>
                    <a:pt x="80753" y="13079"/>
                  </a:cubicBezTo>
                </a:path>
              </a:pathLst>
            </a:custGeom>
            <a:grpFill/>
            <a:ln w="45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EF4E4A4-7E69-F563-3842-24536A42E614}"/>
                </a:ext>
              </a:extLst>
            </p:cNvPr>
            <p:cNvSpPr/>
            <p:nvPr/>
          </p:nvSpPr>
          <p:spPr>
            <a:xfrm>
              <a:off x="5553456" y="2127023"/>
              <a:ext cx="239088" cy="284304"/>
            </a:xfrm>
            <a:custGeom>
              <a:avLst/>
              <a:gdLst>
                <a:gd name="connsiteX0" fmla="*/ 226863 w 239088"/>
                <a:gd name="connsiteY0" fmla="*/ 185 h 284304"/>
                <a:gd name="connsiteX1" fmla="*/ 232930 w 239088"/>
                <a:gd name="connsiteY1" fmla="*/ 92567 h 284304"/>
                <a:gd name="connsiteX2" fmla="*/ 226863 w 239088"/>
                <a:gd name="connsiteY2" fmla="*/ 92567 h 284304"/>
                <a:gd name="connsiteX3" fmla="*/ 192282 w 239088"/>
                <a:gd name="connsiteY3" fmla="*/ 32758 h 284304"/>
                <a:gd name="connsiteX4" fmla="*/ 138313 w 239088"/>
                <a:gd name="connsiteY4" fmla="*/ 14510 h 284304"/>
                <a:gd name="connsiteX5" fmla="*/ 90594 w 239088"/>
                <a:gd name="connsiteY5" fmla="*/ 28196 h 284304"/>
                <a:gd name="connsiteX6" fmla="*/ 57108 w 239088"/>
                <a:gd name="connsiteY6" fmla="*/ 71992 h 284304"/>
                <a:gd name="connsiteX7" fmla="*/ 44882 w 239088"/>
                <a:gd name="connsiteY7" fmla="*/ 146719 h 284304"/>
                <a:gd name="connsiteX8" fmla="*/ 56424 w 239088"/>
                <a:gd name="connsiteY8" fmla="*/ 210588 h 284304"/>
                <a:gd name="connsiteX9" fmla="*/ 91096 w 239088"/>
                <a:gd name="connsiteY9" fmla="*/ 252057 h 284304"/>
                <a:gd name="connsiteX10" fmla="*/ 143970 w 239088"/>
                <a:gd name="connsiteY10" fmla="*/ 266519 h 284304"/>
                <a:gd name="connsiteX11" fmla="*/ 189591 w 239088"/>
                <a:gd name="connsiteY11" fmla="*/ 255204 h 284304"/>
                <a:gd name="connsiteX12" fmla="*/ 233021 w 239088"/>
                <a:gd name="connsiteY12" fmla="*/ 210268 h 284304"/>
                <a:gd name="connsiteX13" fmla="*/ 239089 w 239088"/>
                <a:gd name="connsiteY13" fmla="*/ 214329 h 284304"/>
                <a:gd name="connsiteX14" fmla="*/ 192465 w 239088"/>
                <a:gd name="connsiteY14" fmla="*/ 267431 h 284304"/>
                <a:gd name="connsiteX15" fmla="*/ 129234 w 239088"/>
                <a:gd name="connsiteY15" fmla="*/ 284265 h 284304"/>
                <a:gd name="connsiteX16" fmla="*/ 27044 w 239088"/>
                <a:gd name="connsiteY16" fmla="*/ 234082 h 284304"/>
                <a:gd name="connsiteX17" fmla="*/ 37 w 239088"/>
                <a:gd name="connsiteY17" fmla="*/ 146308 h 284304"/>
                <a:gd name="connsiteX18" fmla="*/ 17875 w 239088"/>
                <a:gd name="connsiteY18" fmla="*/ 71536 h 284304"/>
                <a:gd name="connsiteX19" fmla="*/ 135120 w 239088"/>
                <a:gd name="connsiteY19" fmla="*/ 3 h 284304"/>
                <a:gd name="connsiteX20" fmla="*/ 191872 w 239088"/>
                <a:gd name="connsiteY20" fmla="*/ 14419 h 284304"/>
                <a:gd name="connsiteX21" fmla="*/ 203642 w 239088"/>
                <a:gd name="connsiteY21" fmla="*/ 18981 h 284304"/>
                <a:gd name="connsiteX22" fmla="*/ 212766 w 239088"/>
                <a:gd name="connsiteY22" fmla="*/ 15194 h 284304"/>
                <a:gd name="connsiteX23" fmla="*/ 220019 w 239088"/>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88" h="284304">
                  <a:moveTo>
                    <a:pt x="226863" y="185"/>
                  </a:moveTo>
                  <a:lnTo>
                    <a:pt x="232930" y="92567"/>
                  </a:lnTo>
                  <a:lnTo>
                    <a:pt x="226863" y="92567"/>
                  </a:lnTo>
                  <a:cubicBezTo>
                    <a:pt x="218802" y="64862"/>
                    <a:pt x="207278" y="44925"/>
                    <a:pt x="192282" y="32758"/>
                  </a:cubicBezTo>
                  <a:cubicBezTo>
                    <a:pt x="177013" y="20491"/>
                    <a:pt x="157893" y="14027"/>
                    <a:pt x="138313" y="14510"/>
                  </a:cubicBezTo>
                  <a:cubicBezTo>
                    <a:pt x="121406" y="14291"/>
                    <a:pt x="104814" y="19049"/>
                    <a:pt x="90594" y="28196"/>
                  </a:cubicBezTo>
                  <a:cubicBezTo>
                    <a:pt x="76406" y="37321"/>
                    <a:pt x="65229" y="51965"/>
                    <a:pt x="57108" y="71992"/>
                  </a:cubicBezTo>
                  <a:cubicBezTo>
                    <a:pt x="48988" y="92020"/>
                    <a:pt x="44882" y="116929"/>
                    <a:pt x="44882" y="146719"/>
                  </a:cubicBezTo>
                  <a:cubicBezTo>
                    <a:pt x="44380" y="168571"/>
                    <a:pt x="48308" y="190296"/>
                    <a:pt x="56424" y="210588"/>
                  </a:cubicBezTo>
                  <a:cubicBezTo>
                    <a:pt x="63345" y="227705"/>
                    <a:pt x="75475" y="242212"/>
                    <a:pt x="91096" y="252057"/>
                  </a:cubicBezTo>
                  <a:cubicBezTo>
                    <a:pt x="106981" y="261815"/>
                    <a:pt x="125329" y="266833"/>
                    <a:pt x="143970" y="266519"/>
                  </a:cubicBezTo>
                  <a:cubicBezTo>
                    <a:pt x="159910" y="266856"/>
                    <a:pt x="175653" y="262951"/>
                    <a:pt x="189591" y="255204"/>
                  </a:cubicBezTo>
                  <a:cubicBezTo>
                    <a:pt x="202761" y="247632"/>
                    <a:pt x="217237" y="232654"/>
                    <a:pt x="233021" y="210268"/>
                  </a:cubicBezTo>
                  <a:lnTo>
                    <a:pt x="239089" y="214329"/>
                  </a:lnTo>
                  <a:cubicBezTo>
                    <a:pt x="225768" y="238507"/>
                    <a:pt x="210225" y="256208"/>
                    <a:pt x="192465" y="267431"/>
                  </a:cubicBezTo>
                  <a:cubicBezTo>
                    <a:pt x="173445" y="279000"/>
                    <a:pt x="151493" y="284849"/>
                    <a:pt x="129234" y="284265"/>
                  </a:cubicBezTo>
                  <a:cubicBezTo>
                    <a:pt x="85256" y="284265"/>
                    <a:pt x="51191" y="267536"/>
                    <a:pt x="27044" y="234082"/>
                  </a:cubicBezTo>
                  <a:cubicBezTo>
                    <a:pt x="8805" y="208507"/>
                    <a:pt x="-670" y="177713"/>
                    <a:pt x="37" y="146308"/>
                  </a:cubicBezTo>
                  <a:cubicBezTo>
                    <a:pt x="-241" y="120300"/>
                    <a:pt x="5886" y="94620"/>
                    <a:pt x="17875" y="71536"/>
                  </a:cubicBezTo>
                  <a:cubicBezTo>
                    <a:pt x="40220" y="27380"/>
                    <a:pt x="85630" y="-326"/>
                    <a:pt x="135120" y="3"/>
                  </a:cubicBezTo>
                  <a:cubicBezTo>
                    <a:pt x="154923" y="153"/>
                    <a:pt x="174399" y="5099"/>
                    <a:pt x="191872" y="14419"/>
                  </a:cubicBezTo>
                  <a:cubicBezTo>
                    <a:pt x="195435" y="16746"/>
                    <a:pt x="199440" y="18301"/>
                    <a:pt x="203642" y="18981"/>
                  </a:cubicBezTo>
                  <a:cubicBezTo>
                    <a:pt x="207072" y="19008"/>
                    <a:pt x="210366" y="17644"/>
                    <a:pt x="212766" y="15194"/>
                  </a:cubicBezTo>
                  <a:cubicBezTo>
                    <a:pt x="216502" y="10943"/>
                    <a:pt x="219011" y="5756"/>
                    <a:pt x="220019" y="185"/>
                  </a:cubicBezTo>
                  <a:close/>
                </a:path>
              </a:pathLst>
            </a:custGeom>
            <a:grpFill/>
            <a:ln w="45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B2DAFA1-CC4A-1850-5E4F-AC454EEBD689}"/>
                </a:ext>
              </a:extLst>
            </p:cNvPr>
            <p:cNvSpPr/>
            <p:nvPr/>
          </p:nvSpPr>
          <p:spPr>
            <a:xfrm>
              <a:off x="5818275" y="2120133"/>
              <a:ext cx="89826" cy="284996"/>
            </a:xfrm>
            <a:custGeom>
              <a:avLst/>
              <a:gdLst>
                <a:gd name="connsiteX0" fmla="*/ 62683 w 89826"/>
                <a:gd name="connsiteY0" fmla="*/ 96036 h 284996"/>
                <a:gd name="connsiteX1" fmla="*/ 62683 w 89826"/>
                <a:gd name="connsiteY1" fmla="*/ 243573 h 284996"/>
                <a:gd name="connsiteX2" fmla="*/ 65146 w 89826"/>
                <a:gd name="connsiteY2" fmla="*/ 266383 h 284996"/>
                <a:gd name="connsiteX3" fmla="*/ 72354 w 89826"/>
                <a:gd name="connsiteY3" fmla="*/ 274914 h 284996"/>
                <a:gd name="connsiteX4" fmla="*/ 89827 w 89826"/>
                <a:gd name="connsiteY4" fmla="*/ 277697 h 284996"/>
                <a:gd name="connsiteX5" fmla="*/ 89827 w 89826"/>
                <a:gd name="connsiteY5" fmla="*/ 284997 h 284996"/>
                <a:gd name="connsiteX6" fmla="*/ 2737 w 89826"/>
                <a:gd name="connsiteY6" fmla="*/ 284997 h 284996"/>
                <a:gd name="connsiteX7" fmla="*/ 2737 w 89826"/>
                <a:gd name="connsiteY7" fmla="*/ 277880 h 284996"/>
                <a:gd name="connsiteX8" fmla="*/ 20301 w 89826"/>
                <a:gd name="connsiteY8" fmla="*/ 275279 h 284996"/>
                <a:gd name="connsiteX9" fmla="*/ 27464 w 89826"/>
                <a:gd name="connsiteY9" fmla="*/ 266703 h 284996"/>
                <a:gd name="connsiteX10" fmla="*/ 30109 w 89826"/>
                <a:gd name="connsiteY10" fmla="*/ 243892 h 284996"/>
                <a:gd name="connsiteX11" fmla="*/ 30109 w 89826"/>
                <a:gd name="connsiteY11" fmla="*/ 172952 h 284996"/>
                <a:gd name="connsiteX12" fmla="*/ 28331 w 89826"/>
                <a:gd name="connsiteY12" fmla="*/ 134312 h 284996"/>
                <a:gd name="connsiteX13" fmla="*/ 24042 w 89826"/>
                <a:gd name="connsiteY13" fmla="*/ 125188 h 284996"/>
                <a:gd name="connsiteX14" fmla="*/ 16013 w 89826"/>
                <a:gd name="connsiteY14" fmla="*/ 122724 h 284996"/>
                <a:gd name="connsiteX15" fmla="*/ 2737 w 89826"/>
                <a:gd name="connsiteY15" fmla="*/ 125690 h 284996"/>
                <a:gd name="connsiteX16" fmla="*/ 0 w 89826"/>
                <a:gd name="connsiteY16" fmla="*/ 118436 h 284996"/>
                <a:gd name="connsiteX17" fmla="*/ 54060 w 89826"/>
                <a:gd name="connsiteY17" fmla="*/ 95990 h 284996"/>
                <a:gd name="connsiteX18" fmla="*/ 46487 w 89826"/>
                <a:gd name="connsiteY18" fmla="*/ 5 h 284996"/>
                <a:gd name="connsiteX19" fmla="*/ 60493 w 89826"/>
                <a:gd name="connsiteY19" fmla="*/ 5935 h 284996"/>
                <a:gd name="connsiteX20" fmla="*/ 66241 w 89826"/>
                <a:gd name="connsiteY20" fmla="*/ 20215 h 284996"/>
                <a:gd name="connsiteX21" fmla="*/ 60493 w 89826"/>
                <a:gd name="connsiteY21" fmla="*/ 34631 h 284996"/>
                <a:gd name="connsiteX22" fmla="*/ 46487 w 89826"/>
                <a:gd name="connsiteY22" fmla="*/ 40653 h 284996"/>
                <a:gd name="connsiteX23" fmla="*/ 32391 w 89826"/>
                <a:gd name="connsiteY23" fmla="*/ 34631 h 284996"/>
                <a:gd name="connsiteX24" fmla="*/ 26551 w 89826"/>
                <a:gd name="connsiteY24" fmla="*/ 20215 h 284996"/>
                <a:gd name="connsiteX25" fmla="*/ 32299 w 89826"/>
                <a:gd name="connsiteY25" fmla="*/ 5935 h 284996"/>
                <a:gd name="connsiteX26" fmla="*/ 46487 w 89826"/>
                <a:gd name="connsiteY26" fmla="*/ 5 h 28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9826" h="284996">
                  <a:moveTo>
                    <a:pt x="62683" y="96036"/>
                  </a:moveTo>
                  <a:lnTo>
                    <a:pt x="62683" y="243573"/>
                  </a:lnTo>
                  <a:cubicBezTo>
                    <a:pt x="62213" y="251260"/>
                    <a:pt x="63048" y="258975"/>
                    <a:pt x="65146" y="266383"/>
                  </a:cubicBezTo>
                  <a:cubicBezTo>
                    <a:pt x="66533" y="269951"/>
                    <a:pt x="69070" y="272953"/>
                    <a:pt x="72354" y="274914"/>
                  </a:cubicBezTo>
                  <a:cubicBezTo>
                    <a:pt x="77879" y="277209"/>
                    <a:pt x="83864" y="278163"/>
                    <a:pt x="89827" y="277697"/>
                  </a:cubicBezTo>
                  <a:lnTo>
                    <a:pt x="89827" y="284997"/>
                  </a:lnTo>
                  <a:lnTo>
                    <a:pt x="2737" y="284997"/>
                  </a:lnTo>
                  <a:lnTo>
                    <a:pt x="2737" y="277880"/>
                  </a:lnTo>
                  <a:cubicBezTo>
                    <a:pt x="8713" y="278354"/>
                    <a:pt x="14717" y="277465"/>
                    <a:pt x="20301" y="275279"/>
                  </a:cubicBezTo>
                  <a:cubicBezTo>
                    <a:pt x="23545" y="273258"/>
                    <a:pt x="26054" y="270252"/>
                    <a:pt x="27464" y="266703"/>
                  </a:cubicBezTo>
                  <a:cubicBezTo>
                    <a:pt x="29653" y="259308"/>
                    <a:pt x="30552" y="251593"/>
                    <a:pt x="30109" y="243892"/>
                  </a:cubicBezTo>
                  <a:lnTo>
                    <a:pt x="30109" y="172952"/>
                  </a:lnTo>
                  <a:cubicBezTo>
                    <a:pt x="30507" y="160046"/>
                    <a:pt x="29909" y="147127"/>
                    <a:pt x="28331" y="134312"/>
                  </a:cubicBezTo>
                  <a:cubicBezTo>
                    <a:pt x="27929" y="130886"/>
                    <a:pt x="26423" y="127683"/>
                    <a:pt x="24042" y="125188"/>
                  </a:cubicBezTo>
                  <a:cubicBezTo>
                    <a:pt x="21747" y="123431"/>
                    <a:pt x="18896" y="122560"/>
                    <a:pt x="16013" y="122724"/>
                  </a:cubicBezTo>
                  <a:cubicBezTo>
                    <a:pt x="11446" y="122902"/>
                    <a:pt x="6948" y="123910"/>
                    <a:pt x="2737" y="125690"/>
                  </a:cubicBezTo>
                  <a:lnTo>
                    <a:pt x="0" y="118436"/>
                  </a:lnTo>
                  <a:lnTo>
                    <a:pt x="54060" y="95990"/>
                  </a:lnTo>
                  <a:close/>
                  <a:moveTo>
                    <a:pt x="46487" y="5"/>
                  </a:moveTo>
                  <a:cubicBezTo>
                    <a:pt x="51784" y="-73"/>
                    <a:pt x="56866" y="2080"/>
                    <a:pt x="60493" y="5935"/>
                  </a:cubicBezTo>
                  <a:cubicBezTo>
                    <a:pt x="64270" y="9717"/>
                    <a:pt x="66346" y="14872"/>
                    <a:pt x="66241" y="20215"/>
                  </a:cubicBezTo>
                  <a:cubicBezTo>
                    <a:pt x="66332" y="25593"/>
                    <a:pt x="64261" y="30790"/>
                    <a:pt x="60493" y="34631"/>
                  </a:cubicBezTo>
                  <a:cubicBezTo>
                    <a:pt x="56889" y="38531"/>
                    <a:pt x="51798" y="40721"/>
                    <a:pt x="46487" y="40653"/>
                  </a:cubicBezTo>
                  <a:cubicBezTo>
                    <a:pt x="41150" y="40712"/>
                    <a:pt x="36036" y="38527"/>
                    <a:pt x="32391" y="34631"/>
                  </a:cubicBezTo>
                  <a:cubicBezTo>
                    <a:pt x="28581" y="30808"/>
                    <a:pt x="26474" y="25612"/>
                    <a:pt x="26551" y="20215"/>
                  </a:cubicBezTo>
                  <a:cubicBezTo>
                    <a:pt x="26446" y="14872"/>
                    <a:pt x="28522" y="9717"/>
                    <a:pt x="32299" y="5935"/>
                  </a:cubicBezTo>
                  <a:cubicBezTo>
                    <a:pt x="35976" y="2039"/>
                    <a:pt x="41132" y="-114"/>
                    <a:pt x="46487" y="5"/>
                  </a:cubicBezTo>
                </a:path>
              </a:pathLst>
            </a:custGeom>
            <a:grpFill/>
            <a:ln w="45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E5C8E78-CE94-DB29-587C-3136C70F4E76}"/>
                </a:ext>
              </a:extLst>
            </p:cNvPr>
            <p:cNvSpPr/>
            <p:nvPr/>
          </p:nvSpPr>
          <p:spPr>
            <a:xfrm>
              <a:off x="5921606" y="2161196"/>
              <a:ext cx="108257" cy="246989"/>
            </a:xfrm>
            <a:custGeom>
              <a:avLst/>
              <a:gdLst>
                <a:gd name="connsiteX0" fmla="*/ 61223 w 108257"/>
                <a:gd name="connsiteY0" fmla="*/ 0 h 246989"/>
                <a:gd name="connsiteX1" fmla="*/ 61223 w 108257"/>
                <a:gd name="connsiteY1" fmla="*/ 60310 h 246989"/>
                <a:gd name="connsiteX2" fmla="*/ 103102 w 108257"/>
                <a:gd name="connsiteY2" fmla="*/ 60310 h 246989"/>
                <a:gd name="connsiteX3" fmla="*/ 103102 w 108257"/>
                <a:gd name="connsiteY3" fmla="*/ 74407 h 246989"/>
                <a:gd name="connsiteX4" fmla="*/ 61223 w 108257"/>
                <a:gd name="connsiteY4" fmla="*/ 74407 h 246989"/>
                <a:gd name="connsiteX5" fmla="*/ 61223 w 108257"/>
                <a:gd name="connsiteY5" fmla="*/ 193431 h 246989"/>
                <a:gd name="connsiteX6" fmla="*/ 66150 w 108257"/>
                <a:gd name="connsiteY6" fmla="*/ 217474 h 246989"/>
                <a:gd name="connsiteX7" fmla="*/ 78924 w 108257"/>
                <a:gd name="connsiteY7" fmla="*/ 223678 h 246989"/>
                <a:gd name="connsiteX8" fmla="*/ 91378 w 108257"/>
                <a:gd name="connsiteY8" fmla="*/ 219572 h 246989"/>
                <a:gd name="connsiteX9" fmla="*/ 100502 w 108257"/>
                <a:gd name="connsiteY9" fmla="*/ 207437 h 246989"/>
                <a:gd name="connsiteX10" fmla="*/ 108258 w 108257"/>
                <a:gd name="connsiteY10" fmla="*/ 207437 h 246989"/>
                <a:gd name="connsiteX11" fmla="*/ 88823 w 108257"/>
                <a:gd name="connsiteY11" fmla="*/ 237045 h 246989"/>
                <a:gd name="connsiteX12" fmla="*/ 62956 w 108257"/>
                <a:gd name="connsiteY12" fmla="*/ 246990 h 246989"/>
                <a:gd name="connsiteX13" fmla="*/ 45301 w 108257"/>
                <a:gd name="connsiteY13" fmla="*/ 241880 h 246989"/>
                <a:gd name="connsiteX14" fmla="*/ 32527 w 108257"/>
                <a:gd name="connsiteY14" fmla="*/ 227282 h 246989"/>
                <a:gd name="connsiteX15" fmla="*/ 28422 w 108257"/>
                <a:gd name="connsiteY15" fmla="*/ 197902 h 246989"/>
                <a:gd name="connsiteX16" fmla="*/ 28422 w 108257"/>
                <a:gd name="connsiteY16" fmla="*/ 74407 h 246989"/>
                <a:gd name="connsiteX17" fmla="*/ 0 w 108257"/>
                <a:gd name="connsiteY17" fmla="*/ 74407 h 246989"/>
                <a:gd name="connsiteX18" fmla="*/ 0 w 108257"/>
                <a:gd name="connsiteY18" fmla="*/ 68020 h 246989"/>
                <a:gd name="connsiteX19" fmla="*/ 22080 w 108257"/>
                <a:gd name="connsiteY19" fmla="*/ 53057 h 246989"/>
                <a:gd name="connsiteX20" fmla="*/ 42290 w 108257"/>
                <a:gd name="connsiteY20" fmla="*/ 28102 h 246989"/>
                <a:gd name="connsiteX21" fmla="*/ 54973 w 108257"/>
                <a:gd name="connsiteY21" fmla="*/ 228 h 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8257" h="246989">
                  <a:moveTo>
                    <a:pt x="61223" y="0"/>
                  </a:moveTo>
                  <a:lnTo>
                    <a:pt x="61223" y="60310"/>
                  </a:lnTo>
                  <a:lnTo>
                    <a:pt x="103102" y="60310"/>
                  </a:lnTo>
                  <a:lnTo>
                    <a:pt x="103102" y="74407"/>
                  </a:lnTo>
                  <a:lnTo>
                    <a:pt x="61223" y="74407"/>
                  </a:lnTo>
                  <a:lnTo>
                    <a:pt x="61223" y="193431"/>
                  </a:lnTo>
                  <a:cubicBezTo>
                    <a:pt x="61223" y="205338"/>
                    <a:pt x="62865" y="213322"/>
                    <a:pt x="66150" y="217474"/>
                  </a:cubicBezTo>
                  <a:cubicBezTo>
                    <a:pt x="69165" y="221470"/>
                    <a:pt x="73919" y="223778"/>
                    <a:pt x="78924" y="223678"/>
                  </a:cubicBezTo>
                  <a:cubicBezTo>
                    <a:pt x="83394" y="223605"/>
                    <a:pt x="87738" y="222172"/>
                    <a:pt x="91378" y="219572"/>
                  </a:cubicBezTo>
                  <a:cubicBezTo>
                    <a:pt x="95548" y="216515"/>
                    <a:pt x="98723" y="212291"/>
                    <a:pt x="100502" y="207437"/>
                  </a:cubicBezTo>
                  <a:lnTo>
                    <a:pt x="108258" y="207437"/>
                  </a:lnTo>
                  <a:cubicBezTo>
                    <a:pt x="104731" y="218956"/>
                    <a:pt x="97988" y="229225"/>
                    <a:pt x="88823" y="237045"/>
                  </a:cubicBezTo>
                  <a:cubicBezTo>
                    <a:pt x="81615" y="243258"/>
                    <a:pt x="72473" y="246771"/>
                    <a:pt x="62956" y="246990"/>
                  </a:cubicBezTo>
                  <a:cubicBezTo>
                    <a:pt x="56715" y="246935"/>
                    <a:pt x="50607" y="245170"/>
                    <a:pt x="45301" y="241880"/>
                  </a:cubicBezTo>
                  <a:cubicBezTo>
                    <a:pt x="39571" y="238532"/>
                    <a:pt x="35087" y="233409"/>
                    <a:pt x="32527" y="227282"/>
                  </a:cubicBezTo>
                  <a:cubicBezTo>
                    <a:pt x="29311" y="217839"/>
                    <a:pt x="27920" y="207866"/>
                    <a:pt x="28422" y="197902"/>
                  </a:cubicBezTo>
                  <a:lnTo>
                    <a:pt x="28422" y="74407"/>
                  </a:lnTo>
                  <a:lnTo>
                    <a:pt x="0" y="74407"/>
                  </a:lnTo>
                  <a:lnTo>
                    <a:pt x="0" y="68020"/>
                  </a:lnTo>
                  <a:cubicBezTo>
                    <a:pt x="8198" y="64398"/>
                    <a:pt x="15675" y="59330"/>
                    <a:pt x="22080" y="53057"/>
                  </a:cubicBezTo>
                  <a:cubicBezTo>
                    <a:pt x="29895" y="45671"/>
                    <a:pt x="36693" y="37281"/>
                    <a:pt x="42290" y="28102"/>
                  </a:cubicBezTo>
                  <a:cubicBezTo>
                    <a:pt x="47121" y="19097"/>
                    <a:pt x="51360" y="9786"/>
                    <a:pt x="54973" y="228"/>
                  </a:cubicBezTo>
                  <a:close/>
                </a:path>
              </a:pathLst>
            </a:custGeom>
            <a:grpFill/>
            <a:ln w="45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2FE560-55AF-791C-CF8A-410455028AF7}"/>
                </a:ext>
              </a:extLst>
            </p:cNvPr>
            <p:cNvSpPr/>
            <p:nvPr/>
          </p:nvSpPr>
          <p:spPr>
            <a:xfrm>
              <a:off x="6031186" y="2221506"/>
              <a:ext cx="195940" cy="272599"/>
            </a:xfrm>
            <a:custGeom>
              <a:avLst/>
              <a:gdLst>
                <a:gd name="connsiteX0" fmla="*/ 228 w 195940"/>
                <a:gd name="connsiteY0" fmla="*/ 0 h 272599"/>
                <a:gd name="connsiteX1" fmla="*/ 83988 w 195940"/>
                <a:gd name="connsiteY1" fmla="*/ 0 h 272599"/>
                <a:gd name="connsiteX2" fmla="*/ 83988 w 195940"/>
                <a:gd name="connsiteY2" fmla="*/ 7254 h 272599"/>
                <a:gd name="connsiteX3" fmla="*/ 79882 w 195940"/>
                <a:gd name="connsiteY3" fmla="*/ 7254 h 272599"/>
                <a:gd name="connsiteX4" fmla="*/ 66652 w 195940"/>
                <a:gd name="connsiteY4" fmla="*/ 11223 h 272599"/>
                <a:gd name="connsiteX5" fmla="*/ 62090 w 195940"/>
                <a:gd name="connsiteY5" fmla="*/ 20986 h 272599"/>
                <a:gd name="connsiteX6" fmla="*/ 68568 w 195940"/>
                <a:gd name="connsiteY6" fmla="*/ 42746 h 272599"/>
                <a:gd name="connsiteX7" fmla="*/ 112364 w 195940"/>
                <a:gd name="connsiteY7" fmla="*/ 135813 h 272599"/>
                <a:gd name="connsiteX8" fmla="*/ 152327 w 195940"/>
                <a:gd name="connsiteY8" fmla="*/ 33896 h 272599"/>
                <a:gd name="connsiteX9" fmla="*/ 155658 w 195940"/>
                <a:gd name="connsiteY9" fmla="*/ 17564 h 272599"/>
                <a:gd name="connsiteX10" fmla="*/ 154289 w 195940"/>
                <a:gd name="connsiteY10" fmla="*/ 12135 h 272599"/>
                <a:gd name="connsiteX11" fmla="*/ 149408 w 195940"/>
                <a:gd name="connsiteY11" fmla="*/ 8577 h 272599"/>
                <a:gd name="connsiteX12" fmla="*/ 137637 w 195940"/>
                <a:gd name="connsiteY12" fmla="*/ 7254 h 272599"/>
                <a:gd name="connsiteX13" fmla="*/ 137637 w 195940"/>
                <a:gd name="connsiteY13" fmla="*/ 0 h 272599"/>
                <a:gd name="connsiteX14" fmla="*/ 195941 w 195940"/>
                <a:gd name="connsiteY14" fmla="*/ 0 h 272599"/>
                <a:gd name="connsiteX15" fmla="*/ 195941 w 195940"/>
                <a:gd name="connsiteY15" fmla="*/ 7254 h 272599"/>
                <a:gd name="connsiteX16" fmla="*/ 184763 w 195940"/>
                <a:gd name="connsiteY16" fmla="*/ 10493 h 272599"/>
                <a:gd name="connsiteX17" fmla="*/ 176141 w 195940"/>
                <a:gd name="connsiteY17" fmla="*/ 19617 h 272599"/>
                <a:gd name="connsiteX18" fmla="*/ 169481 w 195940"/>
                <a:gd name="connsiteY18" fmla="*/ 35128 h 272599"/>
                <a:gd name="connsiteX19" fmla="*/ 96488 w 195940"/>
                <a:gd name="connsiteY19" fmla="*/ 218660 h 272599"/>
                <a:gd name="connsiteX20" fmla="*/ 68796 w 195940"/>
                <a:gd name="connsiteY20" fmla="*/ 258897 h 272599"/>
                <a:gd name="connsiteX21" fmla="*/ 35812 w 195940"/>
                <a:gd name="connsiteY21" fmla="*/ 272583 h 272599"/>
                <a:gd name="connsiteX22" fmla="*/ 16788 w 195940"/>
                <a:gd name="connsiteY22" fmla="*/ 265786 h 272599"/>
                <a:gd name="connsiteX23" fmla="*/ 9352 w 195940"/>
                <a:gd name="connsiteY23" fmla="*/ 250138 h 272599"/>
                <a:gd name="connsiteX24" fmla="*/ 14736 w 195940"/>
                <a:gd name="connsiteY24" fmla="*/ 236452 h 272599"/>
                <a:gd name="connsiteX25" fmla="*/ 29517 w 195940"/>
                <a:gd name="connsiteY25" fmla="*/ 231342 h 272599"/>
                <a:gd name="connsiteX26" fmla="*/ 47172 w 195940"/>
                <a:gd name="connsiteY26" fmla="*/ 235904 h 272599"/>
                <a:gd name="connsiteX27" fmla="*/ 56935 w 195940"/>
                <a:gd name="connsiteY27" fmla="*/ 238961 h 272599"/>
                <a:gd name="connsiteX28" fmla="*/ 69754 w 195940"/>
                <a:gd name="connsiteY28" fmla="*/ 232711 h 272599"/>
                <a:gd name="connsiteX29" fmla="*/ 83759 w 195940"/>
                <a:gd name="connsiteY29" fmla="*/ 208623 h 272599"/>
                <a:gd name="connsiteX30" fmla="*/ 96396 w 195940"/>
                <a:gd name="connsiteY30" fmla="*/ 176689 h 272599"/>
                <a:gd name="connsiteX31" fmla="*/ 31934 w 195940"/>
                <a:gd name="connsiteY31" fmla="*/ 38367 h 272599"/>
                <a:gd name="connsiteX32" fmla="*/ 22537 w 195940"/>
                <a:gd name="connsiteY32" fmla="*/ 22765 h 272599"/>
                <a:gd name="connsiteX33" fmla="*/ 14462 w 195940"/>
                <a:gd name="connsiteY33" fmla="*/ 13276 h 272599"/>
                <a:gd name="connsiteX34" fmla="*/ 0 w 195940"/>
                <a:gd name="connsiteY34" fmla="*/ 7573 h 27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5940" h="272599">
                  <a:moveTo>
                    <a:pt x="228" y="0"/>
                  </a:moveTo>
                  <a:lnTo>
                    <a:pt x="83988" y="0"/>
                  </a:lnTo>
                  <a:lnTo>
                    <a:pt x="83988" y="7254"/>
                  </a:lnTo>
                  <a:lnTo>
                    <a:pt x="79882" y="7254"/>
                  </a:lnTo>
                  <a:cubicBezTo>
                    <a:pt x="75133" y="6893"/>
                    <a:pt x="70420" y="8308"/>
                    <a:pt x="66652" y="11223"/>
                  </a:cubicBezTo>
                  <a:cubicBezTo>
                    <a:pt x="63737" y="13622"/>
                    <a:pt x="62058" y="17208"/>
                    <a:pt x="62090" y="20986"/>
                  </a:cubicBezTo>
                  <a:cubicBezTo>
                    <a:pt x="62742" y="28604"/>
                    <a:pt x="64950" y="36008"/>
                    <a:pt x="68568" y="42746"/>
                  </a:cubicBezTo>
                  <a:lnTo>
                    <a:pt x="112364" y="135813"/>
                  </a:lnTo>
                  <a:lnTo>
                    <a:pt x="152327" y="33896"/>
                  </a:lnTo>
                  <a:cubicBezTo>
                    <a:pt x="154490" y="28723"/>
                    <a:pt x="155621" y="23171"/>
                    <a:pt x="155658" y="17564"/>
                  </a:cubicBezTo>
                  <a:cubicBezTo>
                    <a:pt x="155781" y="15657"/>
                    <a:pt x="155302" y="13755"/>
                    <a:pt x="154289" y="12135"/>
                  </a:cubicBezTo>
                  <a:cubicBezTo>
                    <a:pt x="153048" y="10493"/>
                    <a:pt x="151351" y="9252"/>
                    <a:pt x="149408" y="8577"/>
                  </a:cubicBezTo>
                  <a:cubicBezTo>
                    <a:pt x="145580" y="7495"/>
                    <a:pt x="141607" y="7053"/>
                    <a:pt x="137637" y="7254"/>
                  </a:cubicBezTo>
                  <a:lnTo>
                    <a:pt x="137637" y="0"/>
                  </a:lnTo>
                  <a:lnTo>
                    <a:pt x="195941" y="0"/>
                  </a:lnTo>
                  <a:lnTo>
                    <a:pt x="195941" y="7254"/>
                  </a:lnTo>
                  <a:cubicBezTo>
                    <a:pt x="192026" y="7527"/>
                    <a:pt x="188217" y="8631"/>
                    <a:pt x="184763" y="10493"/>
                  </a:cubicBezTo>
                  <a:cubicBezTo>
                    <a:pt x="181333" y="12956"/>
                    <a:pt x="178404" y="16049"/>
                    <a:pt x="176141" y="19617"/>
                  </a:cubicBezTo>
                  <a:cubicBezTo>
                    <a:pt x="173596" y="24640"/>
                    <a:pt x="171374" y="29822"/>
                    <a:pt x="169481" y="35128"/>
                  </a:cubicBezTo>
                  <a:lnTo>
                    <a:pt x="96488" y="218660"/>
                  </a:lnTo>
                  <a:cubicBezTo>
                    <a:pt x="90945" y="234266"/>
                    <a:pt x="81392" y="248144"/>
                    <a:pt x="68796" y="258897"/>
                  </a:cubicBezTo>
                  <a:cubicBezTo>
                    <a:pt x="57391" y="268021"/>
                    <a:pt x="46396" y="272583"/>
                    <a:pt x="35812" y="272583"/>
                  </a:cubicBezTo>
                  <a:cubicBezTo>
                    <a:pt x="28837" y="272825"/>
                    <a:pt x="22030" y="270393"/>
                    <a:pt x="16788" y="265786"/>
                  </a:cubicBezTo>
                  <a:cubicBezTo>
                    <a:pt x="12158" y="261894"/>
                    <a:pt x="9444" y="256187"/>
                    <a:pt x="9352" y="250138"/>
                  </a:cubicBezTo>
                  <a:cubicBezTo>
                    <a:pt x="9101" y="245015"/>
                    <a:pt x="11063" y="240028"/>
                    <a:pt x="14736" y="236452"/>
                  </a:cubicBezTo>
                  <a:cubicBezTo>
                    <a:pt x="18800" y="232870"/>
                    <a:pt x="24111" y="231032"/>
                    <a:pt x="29517" y="231342"/>
                  </a:cubicBezTo>
                  <a:cubicBezTo>
                    <a:pt x="35625" y="231794"/>
                    <a:pt x="41606" y="233340"/>
                    <a:pt x="47172" y="235904"/>
                  </a:cubicBezTo>
                  <a:cubicBezTo>
                    <a:pt x="50283" y="237337"/>
                    <a:pt x="53563" y="238363"/>
                    <a:pt x="56935" y="238961"/>
                  </a:cubicBezTo>
                  <a:cubicBezTo>
                    <a:pt x="61830" y="238514"/>
                    <a:pt x="66387" y="236287"/>
                    <a:pt x="69754" y="232711"/>
                  </a:cubicBezTo>
                  <a:cubicBezTo>
                    <a:pt x="76091" y="225776"/>
                    <a:pt x="80867" y="217560"/>
                    <a:pt x="83759" y="208623"/>
                  </a:cubicBezTo>
                  <a:lnTo>
                    <a:pt x="96396" y="176689"/>
                  </a:lnTo>
                  <a:lnTo>
                    <a:pt x="31934" y="38367"/>
                  </a:lnTo>
                  <a:cubicBezTo>
                    <a:pt x="29225" y="32924"/>
                    <a:pt x="26081" y="27705"/>
                    <a:pt x="22537" y="22765"/>
                  </a:cubicBezTo>
                  <a:cubicBezTo>
                    <a:pt x="20297" y="19243"/>
                    <a:pt x="17578" y="16049"/>
                    <a:pt x="14462" y="13276"/>
                  </a:cubicBezTo>
                  <a:cubicBezTo>
                    <a:pt x="10032" y="10502"/>
                    <a:pt x="5128" y="8568"/>
                    <a:pt x="0" y="7573"/>
                  </a:cubicBezTo>
                  <a:close/>
                </a:path>
              </a:pathLst>
            </a:custGeom>
            <a:grpFill/>
            <a:ln w="45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FA22E4-5909-9CFC-550C-0DF99FF7FC49}"/>
                </a:ext>
              </a:extLst>
            </p:cNvPr>
            <p:cNvSpPr/>
            <p:nvPr/>
          </p:nvSpPr>
          <p:spPr>
            <a:xfrm>
              <a:off x="6344882" y="2127024"/>
              <a:ext cx="239043" cy="284304"/>
            </a:xfrm>
            <a:custGeom>
              <a:avLst/>
              <a:gdLst>
                <a:gd name="connsiteX0" fmla="*/ 226862 w 239043"/>
                <a:gd name="connsiteY0" fmla="*/ 185 h 284304"/>
                <a:gd name="connsiteX1" fmla="*/ 232930 w 239043"/>
                <a:gd name="connsiteY1" fmla="*/ 92567 h 284304"/>
                <a:gd name="connsiteX2" fmla="*/ 226862 w 239043"/>
                <a:gd name="connsiteY2" fmla="*/ 92567 h 284304"/>
                <a:gd name="connsiteX3" fmla="*/ 192237 w 239043"/>
                <a:gd name="connsiteY3" fmla="*/ 32758 h 284304"/>
                <a:gd name="connsiteX4" fmla="*/ 138313 w 239043"/>
                <a:gd name="connsiteY4" fmla="*/ 14510 h 284304"/>
                <a:gd name="connsiteX5" fmla="*/ 90594 w 239043"/>
                <a:gd name="connsiteY5" fmla="*/ 28196 h 284304"/>
                <a:gd name="connsiteX6" fmla="*/ 57063 w 239043"/>
                <a:gd name="connsiteY6" fmla="*/ 71992 h 284304"/>
                <a:gd name="connsiteX7" fmla="*/ 44836 w 239043"/>
                <a:gd name="connsiteY7" fmla="*/ 146718 h 284304"/>
                <a:gd name="connsiteX8" fmla="*/ 56378 w 239043"/>
                <a:gd name="connsiteY8" fmla="*/ 210587 h 284304"/>
                <a:gd name="connsiteX9" fmla="*/ 91096 w 239043"/>
                <a:gd name="connsiteY9" fmla="*/ 252056 h 284304"/>
                <a:gd name="connsiteX10" fmla="*/ 143970 w 239043"/>
                <a:gd name="connsiteY10" fmla="*/ 266518 h 284304"/>
                <a:gd name="connsiteX11" fmla="*/ 189590 w 239043"/>
                <a:gd name="connsiteY11" fmla="*/ 255204 h 284304"/>
                <a:gd name="connsiteX12" fmla="*/ 232976 w 239043"/>
                <a:gd name="connsiteY12" fmla="*/ 210268 h 284304"/>
                <a:gd name="connsiteX13" fmla="*/ 239043 w 239043"/>
                <a:gd name="connsiteY13" fmla="*/ 214328 h 284304"/>
                <a:gd name="connsiteX14" fmla="*/ 192465 w 239043"/>
                <a:gd name="connsiteY14" fmla="*/ 267430 h 284304"/>
                <a:gd name="connsiteX15" fmla="*/ 129235 w 239043"/>
                <a:gd name="connsiteY15" fmla="*/ 284264 h 284304"/>
                <a:gd name="connsiteX16" fmla="*/ 27044 w 239043"/>
                <a:gd name="connsiteY16" fmla="*/ 234082 h 284304"/>
                <a:gd name="connsiteX17" fmla="*/ 37 w 239043"/>
                <a:gd name="connsiteY17" fmla="*/ 146308 h 284304"/>
                <a:gd name="connsiteX18" fmla="*/ 17829 w 239043"/>
                <a:gd name="connsiteY18" fmla="*/ 71535 h 284304"/>
                <a:gd name="connsiteX19" fmla="*/ 135074 w 239043"/>
                <a:gd name="connsiteY19" fmla="*/ 2 h 284304"/>
                <a:gd name="connsiteX20" fmla="*/ 191872 w 239043"/>
                <a:gd name="connsiteY20" fmla="*/ 14418 h 284304"/>
                <a:gd name="connsiteX21" fmla="*/ 203596 w 239043"/>
                <a:gd name="connsiteY21" fmla="*/ 18981 h 284304"/>
                <a:gd name="connsiteX22" fmla="*/ 212720 w 239043"/>
                <a:gd name="connsiteY22" fmla="*/ 15194 h 284304"/>
                <a:gd name="connsiteX23" fmla="*/ 219928 w 239043"/>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43" h="284304">
                  <a:moveTo>
                    <a:pt x="226862" y="185"/>
                  </a:moveTo>
                  <a:lnTo>
                    <a:pt x="232930" y="92567"/>
                  </a:lnTo>
                  <a:lnTo>
                    <a:pt x="226862" y="92567"/>
                  </a:lnTo>
                  <a:cubicBezTo>
                    <a:pt x="218742" y="64861"/>
                    <a:pt x="207200" y="44925"/>
                    <a:pt x="192237" y="32758"/>
                  </a:cubicBezTo>
                  <a:cubicBezTo>
                    <a:pt x="176986" y="20491"/>
                    <a:pt x="157880" y="14026"/>
                    <a:pt x="138313" y="14510"/>
                  </a:cubicBezTo>
                  <a:cubicBezTo>
                    <a:pt x="121406" y="14286"/>
                    <a:pt x="104809" y="19044"/>
                    <a:pt x="90594" y="28196"/>
                  </a:cubicBezTo>
                  <a:cubicBezTo>
                    <a:pt x="76406" y="37320"/>
                    <a:pt x="65229" y="51964"/>
                    <a:pt x="57063" y="71992"/>
                  </a:cubicBezTo>
                  <a:cubicBezTo>
                    <a:pt x="48897" y="92019"/>
                    <a:pt x="44836" y="116928"/>
                    <a:pt x="44836" y="146718"/>
                  </a:cubicBezTo>
                  <a:cubicBezTo>
                    <a:pt x="44357" y="168566"/>
                    <a:pt x="48281" y="190286"/>
                    <a:pt x="56378" y="210587"/>
                  </a:cubicBezTo>
                  <a:cubicBezTo>
                    <a:pt x="63317" y="227708"/>
                    <a:pt x="75462" y="242216"/>
                    <a:pt x="91096" y="252056"/>
                  </a:cubicBezTo>
                  <a:cubicBezTo>
                    <a:pt x="106981" y="261824"/>
                    <a:pt x="125325" y="266842"/>
                    <a:pt x="143970" y="266518"/>
                  </a:cubicBezTo>
                  <a:cubicBezTo>
                    <a:pt x="159910" y="266846"/>
                    <a:pt x="175653" y="262941"/>
                    <a:pt x="189590" y="255204"/>
                  </a:cubicBezTo>
                  <a:cubicBezTo>
                    <a:pt x="202761" y="247631"/>
                    <a:pt x="217223" y="232654"/>
                    <a:pt x="232976" y="210268"/>
                  </a:cubicBezTo>
                  <a:lnTo>
                    <a:pt x="239043" y="214328"/>
                  </a:lnTo>
                  <a:cubicBezTo>
                    <a:pt x="225722" y="238507"/>
                    <a:pt x="210197" y="256208"/>
                    <a:pt x="192465" y="267430"/>
                  </a:cubicBezTo>
                  <a:cubicBezTo>
                    <a:pt x="173445" y="279000"/>
                    <a:pt x="151493" y="284848"/>
                    <a:pt x="129235" y="284264"/>
                  </a:cubicBezTo>
                  <a:cubicBezTo>
                    <a:pt x="85256" y="284264"/>
                    <a:pt x="51191" y="267535"/>
                    <a:pt x="27044" y="234082"/>
                  </a:cubicBezTo>
                  <a:cubicBezTo>
                    <a:pt x="8805" y="208507"/>
                    <a:pt x="-670" y="177713"/>
                    <a:pt x="37" y="146308"/>
                  </a:cubicBezTo>
                  <a:cubicBezTo>
                    <a:pt x="-237" y="120304"/>
                    <a:pt x="5872" y="94629"/>
                    <a:pt x="17829" y="71535"/>
                  </a:cubicBezTo>
                  <a:cubicBezTo>
                    <a:pt x="40201" y="27402"/>
                    <a:pt x="85594" y="-294"/>
                    <a:pt x="135074" y="2"/>
                  </a:cubicBezTo>
                  <a:cubicBezTo>
                    <a:pt x="154891" y="148"/>
                    <a:pt x="174381" y="5094"/>
                    <a:pt x="191872" y="14418"/>
                  </a:cubicBezTo>
                  <a:cubicBezTo>
                    <a:pt x="195421" y="16736"/>
                    <a:pt x="199413" y="18292"/>
                    <a:pt x="203596" y="18981"/>
                  </a:cubicBezTo>
                  <a:cubicBezTo>
                    <a:pt x="207022" y="18999"/>
                    <a:pt x="210311" y="17635"/>
                    <a:pt x="212720" y="15194"/>
                  </a:cubicBezTo>
                  <a:cubicBezTo>
                    <a:pt x="216429" y="10928"/>
                    <a:pt x="218915" y="5746"/>
                    <a:pt x="219928" y="185"/>
                  </a:cubicBezTo>
                  <a:close/>
                </a:path>
              </a:pathLst>
            </a:custGeom>
            <a:grpFill/>
            <a:ln w="45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3FA0E1-3054-E30B-F974-F2373423682A}"/>
                </a:ext>
              </a:extLst>
            </p:cNvPr>
            <p:cNvSpPr/>
            <p:nvPr/>
          </p:nvSpPr>
          <p:spPr>
            <a:xfrm>
              <a:off x="6611248" y="2216137"/>
              <a:ext cx="173325" cy="194631"/>
            </a:xfrm>
            <a:custGeom>
              <a:avLst/>
              <a:gdLst>
                <a:gd name="connsiteX0" fmla="*/ 86911 w 173325"/>
                <a:gd name="connsiteY0" fmla="*/ 32 h 194631"/>
                <a:gd name="connsiteX1" fmla="*/ 152377 w 173325"/>
                <a:gd name="connsiteY1" fmla="*/ 31693 h 194631"/>
                <a:gd name="connsiteX2" fmla="*/ 173317 w 173325"/>
                <a:gd name="connsiteY2" fmla="*/ 93828 h 194631"/>
                <a:gd name="connsiteX3" fmla="*/ 161775 w 173325"/>
                <a:gd name="connsiteY3" fmla="*/ 143737 h 194631"/>
                <a:gd name="connsiteX4" fmla="*/ 129840 w 173325"/>
                <a:gd name="connsiteY4" fmla="*/ 181785 h 194631"/>
                <a:gd name="connsiteX5" fmla="*/ 84676 w 173325"/>
                <a:gd name="connsiteY5" fmla="*/ 194604 h 194631"/>
                <a:gd name="connsiteX6" fmla="*/ 20214 w 173325"/>
                <a:gd name="connsiteY6" fmla="*/ 161575 h 194631"/>
                <a:gd name="connsiteX7" fmla="*/ 4 w 173325"/>
                <a:gd name="connsiteY7" fmla="*/ 99029 h 194631"/>
                <a:gd name="connsiteX8" fmla="*/ 12276 w 173325"/>
                <a:gd name="connsiteY8" fmla="*/ 48846 h 194631"/>
                <a:gd name="connsiteX9" fmla="*/ 44484 w 173325"/>
                <a:gd name="connsiteY9" fmla="*/ 11939 h 194631"/>
                <a:gd name="connsiteX10" fmla="*/ 86820 w 173325"/>
                <a:gd name="connsiteY10" fmla="*/ 32 h 194631"/>
                <a:gd name="connsiteX11" fmla="*/ 80844 w 173325"/>
                <a:gd name="connsiteY11" fmla="*/ 13080 h 194631"/>
                <a:gd name="connsiteX12" fmla="*/ 59904 w 173325"/>
                <a:gd name="connsiteY12" fmla="*/ 19375 h 194631"/>
                <a:gd name="connsiteX13" fmla="*/ 42933 w 173325"/>
                <a:gd name="connsiteY13" fmla="*/ 41501 h 194631"/>
                <a:gd name="connsiteX14" fmla="*/ 36455 w 173325"/>
                <a:gd name="connsiteY14" fmla="*/ 82149 h 194631"/>
                <a:gd name="connsiteX15" fmla="*/ 52057 w 173325"/>
                <a:gd name="connsiteY15" fmla="*/ 151265 h 194631"/>
                <a:gd name="connsiteX16" fmla="*/ 93116 w 173325"/>
                <a:gd name="connsiteY16" fmla="*/ 180279 h 194631"/>
                <a:gd name="connsiteX17" fmla="*/ 124503 w 173325"/>
                <a:gd name="connsiteY17" fmla="*/ 164267 h 194631"/>
                <a:gd name="connsiteX18" fmla="*/ 136866 w 173325"/>
                <a:gd name="connsiteY18" fmla="*/ 109202 h 194631"/>
                <a:gd name="connsiteX19" fmla="*/ 116245 w 173325"/>
                <a:gd name="connsiteY19" fmla="*/ 32286 h 194631"/>
                <a:gd name="connsiteX20" fmla="*/ 80753 w 173325"/>
                <a:gd name="connsiteY20" fmla="*/ 13080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5" h="194631">
                  <a:moveTo>
                    <a:pt x="86911" y="32"/>
                  </a:moveTo>
                  <a:cubicBezTo>
                    <a:pt x="112587" y="-702"/>
                    <a:pt x="137012" y="11109"/>
                    <a:pt x="152377" y="31693"/>
                  </a:cubicBezTo>
                  <a:cubicBezTo>
                    <a:pt x="166236" y="49412"/>
                    <a:pt x="173623" y="71337"/>
                    <a:pt x="173317" y="93828"/>
                  </a:cubicBezTo>
                  <a:cubicBezTo>
                    <a:pt x="173134" y="111105"/>
                    <a:pt x="169193" y="128135"/>
                    <a:pt x="161775" y="143737"/>
                  </a:cubicBezTo>
                  <a:cubicBezTo>
                    <a:pt x="155119" y="159294"/>
                    <a:pt x="144010" y="172533"/>
                    <a:pt x="129840" y="181785"/>
                  </a:cubicBezTo>
                  <a:cubicBezTo>
                    <a:pt x="116341" y="190334"/>
                    <a:pt x="100652" y="194787"/>
                    <a:pt x="84676" y="194604"/>
                  </a:cubicBezTo>
                  <a:cubicBezTo>
                    <a:pt x="58964" y="195302"/>
                    <a:pt x="34667" y="182852"/>
                    <a:pt x="20214" y="161575"/>
                  </a:cubicBezTo>
                  <a:cubicBezTo>
                    <a:pt x="6893" y="143459"/>
                    <a:pt x="-197" y="121515"/>
                    <a:pt x="4" y="99029"/>
                  </a:cubicBezTo>
                  <a:cubicBezTo>
                    <a:pt x="159" y="81579"/>
                    <a:pt x="4361" y="64398"/>
                    <a:pt x="12276" y="48846"/>
                  </a:cubicBezTo>
                  <a:cubicBezTo>
                    <a:pt x="19160" y="33655"/>
                    <a:pt x="30360" y="20817"/>
                    <a:pt x="44484" y="11939"/>
                  </a:cubicBezTo>
                  <a:cubicBezTo>
                    <a:pt x="57235" y="4156"/>
                    <a:pt x="71884" y="37"/>
                    <a:pt x="86820" y="32"/>
                  </a:cubicBezTo>
                  <a:moveTo>
                    <a:pt x="80844" y="13080"/>
                  </a:moveTo>
                  <a:cubicBezTo>
                    <a:pt x="73421" y="13226"/>
                    <a:pt x="66177" y="15402"/>
                    <a:pt x="59904" y="19375"/>
                  </a:cubicBezTo>
                  <a:cubicBezTo>
                    <a:pt x="52011" y="24731"/>
                    <a:pt x="46058" y="32491"/>
                    <a:pt x="42933" y="41501"/>
                  </a:cubicBezTo>
                  <a:cubicBezTo>
                    <a:pt x="38193" y="54512"/>
                    <a:pt x="35994" y="68313"/>
                    <a:pt x="36455" y="82149"/>
                  </a:cubicBezTo>
                  <a:cubicBezTo>
                    <a:pt x="35816" y="106128"/>
                    <a:pt x="41181" y="129887"/>
                    <a:pt x="52057" y="151265"/>
                  </a:cubicBezTo>
                  <a:cubicBezTo>
                    <a:pt x="62459" y="170608"/>
                    <a:pt x="76145" y="180279"/>
                    <a:pt x="93116" y="180279"/>
                  </a:cubicBezTo>
                  <a:cubicBezTo>
                    <a:pt x="105566" y="180393"/>
                    <a:pt x="117286" y="174413"/>
                    <a:pt x="124503" y="164267"/>
                  </a:cubicBezTo>
                  <a:cubicBezTo>
                    <a:pt x="132774" y="153591"/>
                    <a:pt x="136898" y="135238"/>
                    <a:pt x="136866" y="109202"/>
                  </a:cubicBezTo>
                  <a:cubicBezTo>
                    <a:pt x="136866" y="76629"/>
                    <a:pt x="129991" y="50990"/>
                    <a:pt x="116245" y="32286"/>
                  </a:cubicBezTo>
                  <a:cubicBezTo>
                    <a:pt x="108449" y="20270"/>
                    <a:pt x="95077" y="13034"/>
                    <a:pt x="80753" y="13080"/>
                  </a:cubicBezTo>
                </a:path>
              </a:pathLst>
            </a:custGeom>
            <a:grpFill/>
            <a:ln w="45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A0948F-C7F0-344B-8FBA-3F08EAAC389D}"/>
                </a:ext>
              </a:extLst>
            </p:cNvPr>
            <p:cNvSpPr/>
            <p:nvPr/>
          </p:nvSpPr>
          <p:spPr>
            <a:xfrm>
              <a:off x="6810341" y="2120137"/>
              <a:ext cx="91651" cy="285083"/>
            </a:xfrm>
            <a:custGeom>
              <a:avLst/>
              <a:gdLst>
                <a:gd name="connsiteX0" fmla="*/ 62637 w 91651"/>
                <a:gd name="connsiteY0" fmla="*/ 0 h 285083"/>
                <a:gd name="connsiteX1" fmla="*/ 62637 w 91651"/>
                <a:gd name="connsiteY1" fmla="*/ 243568 h 285083"/>
                <a:gd name="connsiteX2" fmla="*/ 65055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30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63" y="251255"/>
                    <a:pt x="62984" y="258965"/>
                    <a:pt x="65055" y="266379"/>
                  </a:cubicBezTo>
                  <a:cubicBezTo>
                    <a:pt x="66570" y="269978"/>
                    <a:pt x="69234"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07" y="27322"/>
                    <a:pt x="19147" y="26396"/>
                    <a:pt x="16332" y="26506"/>
                  </a:cubicBezTo>
                  <a:cubicBezTo>
                    <a:pt x="11834" y="26766"/>
                    <a:pt x="7427" y="27865"/>
                    <a:pt x="3330"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DAAF86-E777-6606-9547-36B0E3A5AB12}"/>
                </a:ext>
              </a:extLst>
            </p:cNvPr>
            <p:cNvSpPr/>
            <p:nvPr/>
          </p:nvSpPr>
          <p:spPr>
            <a:xfrm>
              <a:off x="6921792" y="2120137"/>
              <a:ext cx="91651" cy="285083"/>
            </a:xfrm>
            <a:custGeom>
              <a:avLst/>
              <a:gdLst>
                <a:gd name="connsiteX0" fmla="*/ 62637 w 91651"/>
                <a:gd name="connsiteY0" fmla="*/ 0 h 285083"/>
                <a:gd name="connsiteX1" fmla="*/ 62637 w 91651"/>
                <a:gd name="connsiteY1" fmla="*/ 243568 h 285083"/>
                <a:gd name="connsiteX2" fmla="*/ 65100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76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49" y="251255"/>
                    <a:pt x="62984" y="258970"/>
                    <a:pt x="65100" y="266379"/>
                  </a:cubicBezTo>
                  <a:cubicBezTo>
                    <a:pt x="66602" y="269974"/>
                    <a:pt x="69247"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11" y="27313"/>
                    <a:pt x="19152" y="26387"/>
                    <a:pt x="16332" y="26506"/>
                  </a:cubicBezTo>
                  <a:cubicBezTo>
                    <a:pt x="11848" y="26761"/>
                    <a:pt x="7454" y="27860"/>
                    <a:pt x="3376"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DEE901E-7A41-7C7F-DD7B-9D29A15C4950}"/>
                </a:ext>
              </a:extLst>
            </p:cNvPr>
            <p:cNvSpPr/>
            <p:nvPr/>
          </p:nvSpPr>
          <p:spPr>
            <a:xfrm>
              <a:off x="7036345" y="2216089"/>
              <a:ext cx="151916" cy="194661"/>
            </a:xfrm>
            <a:custGeom>
              <a:avLst/>
              <a:gdLst>
                <a:gd name="connsiteX0" fmla="*/ 27555 w 151916"/>
                <a:gd name="connsiteY0" fmla="*/ 74715 h 194661"/>
                <a:gd name="connsiteX1" fmla="*/ 46989 w 151916"/>
                <a:gd name="connsiteY1" fmla="*/ 138584 h 194661"/>
                <a:gd name="connsiteX2" fmla="*/ 93066 w 151916"/>
                <a:gd name="connsiteY2" fmla="*/ 161759 h 194661"/>
                <a:gd name="connsiteX3" fmla="*/ 123769 w 151916"/>
                <a:gd name="connsiteY3" fmla="*/ 151905 h 194661"/>
                <a:gd name="connsiteX4" fmla="*/ 145621 w 151916"/>
                <a:gd name="connsiteY4" fmla="*/ 117918 h 194661"/>
                <a:gd name="connsiteX5" fmla="*/ 151689 w 151916"/>
                <a:gd name="connsiteY5" fmla="*/ 121932 h 194661"/>
                <a:gd name="connsiteX6" fmla="*/ 127783 w 151916"/>
                <a:gd name="connsiteY6" fmla="*/ 172115 h 194661"/>
                <a:gd name="connsiteX7" fmla="*/ 78194 w 151916"/>
                <a:gd name="connsiteY7" fmla="*/ 194652 h 194661"/>
                <a:gd name="connsiteX8" fmla="*/ 22810 w 151916"/>
                <a:gd name="connsiteY8" fmla="*/ 168922 h 194661"/>
                <a:gd name="connsiteX9" fmla="*/ 0 w 151916"/>
                <a:gd name="connsiteY9" fmla="*/ 99715 h 194661"/>
                <a:gd name="connsiteX10" fmla="*/ 23631 w 151916"/>
                <a:gd name="connsiteY10" fmla="*/ 26357 h 194661"/>
                <a:gd name="connsiteX11" fmla="*/ 82938 w 151916"/>
                <a:gd name="connsiteY11" fmla="*/ 34 h 194661"/>
                <a:gd name="connsiteX12" fmla="*/ 132528 w 151916"/>
                <a:gd name="connsiteY12" fmla="*/ 20335 h 194661"/>
                <a:gd name="connsiteX13" fmla="*/ 151917 w 151916"/>
                <a:gd name="connsiteY13" fmla="*/ 74669 h 194661"/>
                <a:gd name="connsiteX14" fmla="*/ 27555 w 151916"/>
                <a:gd name="connsiteY14" fmla="*/ 63173 h 194661"/>
                <a:gd name="connsiteX15" fmla="*/ 111177 w 151916"/>
                <a:gd name="connsiteY15" fmla="*/ 63173 h 194661"/>
                <a:gd name="connsiteX16" fmla="*/ 107026 w 151916"/>
                <a:gd name="connsiteY16" fmla="*/ 38401 h 194661"/>
                <a:gd name="connsiteX17" fmla="*/ 92382 w 151916"/>
                <a:gd name="connsiteY17" fmla="*/ 20791 h 194661"/>
                <a:gd name="connsiteX18" fmla="*/ 72035 w 151916"/>
                <a:gd name="connsiteY18" fmla="*/ 14405 h 194661"/>
                <a:gd name="connsiteX19" fmla="*/ 42838 w 151916"/>
                <a:gd name="connsiteY19" fmla="*/ 27315 h 194661"/>
                <a:gd name="connsiteX20" fmla="*/ 27783 w 151916"/>
                <a:gd name="connsiteY20" fmla="*/ 63173 h 19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1">
                  <a:moveTo>
                    <a:pt x="27555" y="74715"/>
                  </a:moveTo>
                  <a:cubicBezTo>
                    <a:pt x="27555" y="101905"/>
                    <a:pt x="34033" y="123196"/>
                    <a:pt x="46989" y="138584"/>
                  </a:cubicBezTo>
                  <a:cubicBezTo>
                    <a:pt x="59946" y="153972"/>
                    <a:pt x="75306"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89" y="186709"/>
                    <a:pt x="97272" y="19498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86"/>
                    <a:pt x="60237" y="-463"/>
                    <a:pt x="82938" y="34"/>
                  </a:cubicBezTo>
                  <a:cubicBezTo>
                    <a:pt x="101606" y="-568"/>
                    <a:pt x="119640" y="6818"/>
                    <a:pt x="132528" y="20335"/>
                  </a:cubicBezTo>
                  <a:cubicBezTo>
                    <a:pt x="145452" y="33898"/>
                    <a:pt x="151917" y="52010"/>
                    <a:pt x="151917" y="74669"/>
                  </a:cubicBezTo>
                  <a:close/>
                  <a:moveTo>
                    <a:pt x="27555" y="63173"/>
                  </a:moveTo>
                  <a:lnTo>
                    <a:pt x="111177" y="63173"/>
                  </a:lnTo>
                  <a:cubicBezTo>
                    <a:pt x="111127" y="54747"/>
                    <a:pt x="109727" y="46385"/>
                    <a:pt x="107026" y="38401"/>
                  </a:cubicBezTo>
                  <a:cubicBezTo>
                    <a:pt x="104010" y="31202"/>
                    <a:pt x="98910" y="25071"/>
                    <a:pt x="92382" y="20791"/>
                  </a:cubicBezTo>
                  <a:cubicBezTo>
                    <a:pt x="86387" y="16686"/>
                    <a:pt x="79302" y="14459"/>
                    <a:pt x="72035" y="14405"/>
                  </a:cubicBezTo>
                  <a:cubicBezTo>
                    <a:pt x="60935" y="14491"/>
                    <a:pt x="50370" y="19167"/>
                    <a:pt x="42838" y="27315"/>
                  </a:cubicBezTo>
                  <a:cubicBezTo>
                    <a:pt x="33727" y="37105"/>
                    <a:pt x="28394" y="49815"/>
                    <a:pt x="27783" y="63173"/>
                  </a:cubicBezTo>
                </a:path>
              </a:pathLst>
            </a:custGeom>
            <a:grpFill/>
            <a:ln w="45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1F4C010-6487-1B56-B492-F585DC2F0D68}"/>
                </a:ext>
              </a:extLst>
            </p:cNvPr>
            <p:cNvSpPr/>
            <p:nvPr/>
          </p:nvSpPr>
          <p:spPr>
            <a:xfrm>
              <a:off x="7211391" y="2216256"/>
              <a:ext cx="181796" cy="277621"/>
            </a:xfrm>
            <a:custGeom>
              <a:avLst/>
              <a:gdLst>
                <a:gd name="connsiteX0" fmla="*/ 48586 w 181796"/>
                <a:gd name="connsiteY0" fmla="*/ 121948 h 277621"/>
                <a:gd name="connsiteX1" fmla="*/ 23312 w 181796"/>
                <a:gd name="connsiteY1" fmla="*/ 99137 h 277621"/>
                <a:gd name="connsiteX2" fmla="*/ 14507 w 181796"/>
                <a:gd name="connsiteY2" fmla="*/ 66564 h 277621"/>
                <a:gd name="connsiteX3" fmla="*/ 34626 w 181796"/>
                <a:gd name="connsiteY3" fmla="*/ 19666 h 277621"/>
                <a:gd name="connsiteX4" fmla="*/ 86132 w 181796"/>
                <a:gd name="connsiteY4" fmla="*/ 50 h 277621"/>
                <a:gd name="connsiteX5" fmla="*/ 130657 w 181796"/>
                <a:gd name="connsiteY5" fmla="*/ 12869 h 277621"/>
                <a:gd name="connsiteX6" fmla="*/ 168796 w 181796"/>
                <a:gd name="connsiteY6" fmla="*/ 12869 h 277621"/>
                <a:gd name="connsiteX7" fmla="*/ 178605 w 181796"/>
                <a:gd name="connsiteY7" fmla="*/ 13371 h 277621"/>
                <a:gd name="connsiteX8" fmla="*/ 180566 w 181796"/>
                <a:gd name="connsiteY8" fmla="*/ 15059 h 277621"/>
                <a:gd name="connsiteX9" fmla="*/ 181753 w 181796"/>
                <a:gd name="connsiteY9" fmla="*/ 21445 h 277621"/>
                <a:gd name="connsiteX10" fmla="*/ 180749 w 181796"/>
                <a:gd name="connsiteY10" fmla="*/ 28654 h 277621"/>
                <a:gd name="connsiteX11" fmla="*/ 178696 w 181796"/>
                <a:gd name="connsiteY11" fmla="*/ 30250 h 277621"/>
                <a:gd name="connsiteX12" fmla="*/ 168705 w 181796"/>
                <a:gd name="connsiteY12" fmla="*/ 30843 h 277621"/>
                <a:gd name="connsiteX13" fmla="*/ 145302 w 181796"/>
                <a:gd name="connsiteY13" fmla="*/ 30843 h 277621"/>
                <a:gd name="connsiteX14" fmla="*/ 156251 w 181796"/>
                <a:gd name="connsiteY14" fmla="*/ 67796 h 277621"/>
                <a:gd name="connsiteX15" fmla="*/ 137044 w 181796"/>
                <a:gd name="connsiteY15" fmla="*/ 111774 h 277621"/>
                <a:gd name="connsiteX16" fmla="*/ 85539 w 181796"/>
                <a:gd name="connsiteY16" fmla="*/ 130022 h 277621"/>
                <a:gd name="connsiteX17" fmla="*/ 58166 w 181796"/>
                <a:gd name="connsiteY17" fmla="*/ 125917 h 277621"/>
                <a:gd name="connsiteX18" fmla="*/ 46533 w 181796"/>
                <a:gd name="connsiteY18" fmla="*/ 139238 h 277621"/>
                <a:gd name="connsiteX19" fmla="*/ 43522 w 181796"/>
                <a:gd name="connsiteY19" fmla="*/ 148955 h 277621"/>
                <a:gd name="connsiteX20" fmla="*/ 46715 w 181796"/>
                <a:gd name="connsiteY20" fmla="*/ 155570 h 277621"/>
                <a:gd name="connsiteX21" fmla="*/ 59352 w 181796"/>
                <a:gd name="connsiteY21" fmla="*/ 160132 h 277621"/>
                <a:gd name="connsiteX22" fmla="*/ 86725 w 181796"/>
                <a:gd name="connsiteY22" fmla="*/ 161546 h 277621"/>
                <a:gd name="connsiteX23" fmla="*/ 138960 w 181796"/>
                <a:gd name="connsiteY23" fmla="*/ 164421 h 277621"/>
                <a:gd name="connsiteX24" fmla="*/ 168021 w 181796"/>
                <a:gd name="connsiteY24" fmla="*/ 178107 h 277621"/>
                <a:gd name="connsiteX25" fmla="*/ 178879 w 181796"/>
                <a:gd name="connsiteY25" fmla="*/ 205799 h 277621"/>
                <a:gd name="connsiteX26" fmla="*/ 158167 w 181796"/>
                <a:gd name="connsiteY26" fmla="*/ 248317 h 277621"/>
                <a:gd name="connsiteX27" fmla="*/ 78559 w 181796"/>
                <a:gd name="connsiteY27" fmla="*/ 277560 h 277621"/>
                <a:gd name="connsiteX28" fmla="*/ 14690 w 181796"/>
                <a:gd name="connsiteY28" fmla="*/ 260087 h 277621"/>
                <a:gd name="connsiteX29" fmla="*/ 0 w 181796"/>
                <a:gd name="connsiteY29" fmla="*/ 239193 h 277621"/>
                <a:gd name="connsiteX30" fmla="*/ 2144 w 181796"/>
                <a:gd name="connsiteY30" fmla="*/ 229567 h 277621"/>
                <a:gd name="connsiteX31" fmla="*/ 15830 w 181796"/>
                <a:gd name="connsiteY31" fmla="*/ 208901 h 277621"/>
                <a:gd name="connsiteX32" fmla="*/ 35767 w 181796"/>
                <a:gd name="connsiteY32" fmla="*/ 187185 h 277621"/>
                <a:gd name="connsiteX33" fmla="*/ 21350 w 181796"/>
                <a:gd name="connsiteY33" fmla="*/ 176054 h 277621"/>
                <a:gd name="connsiteX34" fmla="*/ 17108 w 181796"/>
                <a:gd name="connsiteY34" fmla="*/ 164922 h 277621"/>
                <a:gd name="connsiteX35" fmla="*/ 22719 w 181796"/>
                <a:gd name="connsiteY35" fmla="*/ 148499 h 277621"/>
                <a:gd name="connsiteX36" fmla="*/ 48495 w 181796"/>
                <a:gd name="connsiteY36" fmla="*/ 121811 h 277621"/>
                <a:gd name="connsiteX37" fmla="*/ 46533 w 181796"/>
                <a:gd name="connsiteY37" fmla="*/ 188827 h 277621"/>
                <a:gd name="connsiteX38" fmla="*/ 32847 w 181796"/>
                <a:gd name="connsiteY38" fmla="*/ 207851 h 277621"/>
                <a:gd name="connsiteX39" fmla="*/ 28285 w 181796"/>
                <a:gd name="connsiteY39" fmla="*/ 224092 h 277621"/>
                <a:gd name="connsiteX40" fmla="*/ 39644 w 181796"/>
                <a:gd name="connsiteY40" fmla="*/ 240972 h 277621"/>
                <a:gd name="connsiteX41" fmla="*/ 96214 w 181796"/>
                <a:gd name="connsiteY41" fmla="*/ 253381 h 277621"/>
                <a:gd name="connsiteX42" fmla="*/ 148176 w 181796"/>
                <a:gd name="connsiteY42" fmla="*/ 240652 h 277621"/>
                <a:gd name="connsiteX43" fmla="*/ 164919 w 181796"/>
                <a:gd name="connsiteY43" fmla="*/ 213554 h 277621"/>
                <a:gd name="connsiteX44" fmla="*/ 154928 w 181796"/>
                <a:gd name="connsiteY44" fmla="*/ 198727 h 277621"/>
                <a:gd name="connsiteX45" fmla="*/ 114553 w 181796"/>
                <a:gd name="connsiteY45" fmla="*/ 193527 h 277621"/>
                <a:gd name="connsiteX46" fmla="*/ 46807 w 181796"/>
                <a:gd name="connsiteY46" fmla="*/ 188964 h 277621"/>
                <a:gd name="connsiteX47" fmla="*/ 82893 w 181796"/>
                <a:gd name="connsiteY47" fmla="*/ 9539 h 277621"/>
                <a:gd name="connsiteX48" fmla="*/ 58531 w 181796"/>
                <a:gd name="connsiteY48" fmla="*/ 21354 h 277621"/>
                <a:gd name="connsiteX49" fmla="*/ 48723 w 181796"/>
                <a:gd name="connsiteY49" fmla="*/ 57577 h 277621"/>
                <a:gd name="connsiteX50" fmla="*/ 62090 w 181796"/>
                <a:gd name="connsiteY50" fmla="*/ 106665 h 277621"/>
                <a:gd name="connsiteX51" fmla="*/ 87957 w 181796"/>
                <a:gd name="connsiteY51" fmla="*/ 119895 h 277621"/>
                <a:gd name="connsiteX52" fmla="*/ 112455 w 181796"/>
                <a:gd name="connsiteY52" fmla="*/ 108444 h 277621"/>
                <a:gd name="connsiteX53" fmla="*/ 122081 w 181796"/>
                <a:gd name="connsiteY53" fmla="*/ 72586 h 277621"/>
                <a:gd name="connsiteX54" fmla="*/ 108395 w 181796"/>
                <a:gd name="connsiteY54" fmla="*/ 22768 h 277621"/>
                <a:gd name="connsiteX55" fmla="*/ 82756 w 181796"/>
                <a:gd name="connsiteY55" fmla="*/ 9539 h 27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81796" h="277621">
                  <a:moveTo>
                    <a:pt x="48586" y="121948"/>
                  </a:moveTo>
                  <a:cubicBezTo>
                    <a:pt x="38134" y="116948"/>
                    <a:pt x="29357" y="109023"/>
                    <a:pt x="23312" y="99137"/>
                  </a:cubicBezTo>
                  <a:cubicBezTo>
                    <a:pt x="17432" y="89297"/>
                    <a:pt x="14389" y="78024"/>
                    <a:pt x="14507" y="66564"/>
                  </a:cubicBezTo>
                  <a:cubicBezTo>
                    <a:pt x="14334" y="48800"/>
                    <a:pt x="21633" y="31783"/>
                    <a:pt x="34626" y="19666"/>
                  </a:cubicBezTo>
                  <a:cubicBezTo>
                    <a:pt x="48422" y="6414"/>
                    <a:pt x="67012" y="-667"/>
                    <a:pt x="86132" y="50"/>
                  </a:cubicBezTo>
                  <a:cubicBezTo>
                    <a:pt x="101935" y="-316"/>
                    <a:pt x="117469" y="4160"/>
                    <a:pt x="130657" y="12869"/>
                  </a:cubicBezTo>
                  <a:lnTo>
                    <a:pt x="168796" y="12869"/>
                  </a:lnTo>
                  <a:cubicBezTo>
                    <a:pt x="172076" y="12714"/>
                    <a:pt x="175361" y="12883"/>
                    <a:pt x="178605" y="13371"/>
                  </a:cubicBezTo>
                  <a:cubicBezTo>
                    <a:pt x="179462" y="13640"/>
                    <a:pt x="180169" y="14251"/>
                    <a:pt x="180566" y="15059"/>
                  </a:cubicBezTo>
                  <a:cubicBezTo>
                    <a:pt x="181515" y="17048"/>
                    <a:pt x="181921" y="19251"/>
                    <a:pt x="181753" y="21445"/>
                  </a:cubicBezTo>
                  <a:cubicBezTo>
                    <a:pt x="181926" y="23891"/>
                    <a:pt x="181584" y="26345"/>
                    <a:pt x="180749" y="28654"/>
                  </a:cubicBezTo>
                  <a:cubicBezTo>
                    <a:pt x="180261" y="29397"/>
                    <a:pt x="179540" y="29958"/>
                    <a:pt x="178696" y="30250"/>
                  </a:cubicBezTo>
                  <a:cubicBezTo>
                    <a:pt x="175402" y="30834"/>
                    <a:pt x="172049" y="31035"/>
                    <a:pt x="168705" y="30843"/>
                  </a:cubicBezTo>
                  <a:lnTo>
                    <a:pt x="145302" y="30843"/>
                  </a:lnTo>
                  <a:cubicBezTo>
                    <a:pt x="152961" y="41601"/>
                    <a:pt x="156816" y="54603"/>
                    <a:pt x="156251" y="67796"/>
                  </a:cubicBezTo>
                  <a:cubicBezTo>
                    <a:pt x="156442" y="84530"/>
                    <a:pt x="149448" y="100543"/>
                    <a:pt x="137044" y="111774"/>
                  </a:cubicBezTo>
                  <a:cubicBezTo>
                    <a:pt x="124271" y="123941"/>
                    <a:pt x="107103" y="130022"/>
                    <a:pt x="85539" y="130022"/>
                  </a:cubicBezTo>
                  <a:cubicBezTo>
                    <a:pt x="76264" y="129986"/>
                    <a:pt x="67044" y="128604"/>
                    <a:pt x="58166" y="125917"/>
                  </a:cubicBezTo>
                  <a:cubicBezTo>
                    <a:pt x="53559" y="129662"/>
                    <a:pt x="49622" y="134165"/>
                    <a:pt x="46533" y="139238"/>
                  </a:cubicBezTo>
                  <a:cubicBezTo>
                    <a:pt x="44772" y="142190"/>
                    <a:pt x="43741" y="145524"/>
                    <a:pt x="43522" y="148955"/>
                  </a:cubicBezTo>
                  <a:cubicBezTo>
                    <a:pt x="43641" y="151505"/>
                    <a:pt x="44795" y="153891"/>
                    <a:pt x="46715" y="155570"/>
                  </a:cubicBezTo>
                  <a:cubicBezTo>
                    <a:pt x="50397" y="158284"/>
                    <a:pt x="54786" y="159872"/>
                    <a:pt x="59352" y="160132"/>
                  </a:cubicBezTo>
                  <a:cubicBezTo>
                    <a:pt x="63002" y="160680"/>
                    <a:pt x="72126" y="161149"/>
                    <a:pt x="86725" y="161546"/>
                  </a:cubicBezTo>
                  <a:cubicBezTo>
                    <a:pt x="113609" y="162245"/>
                    <a:pt x="131022" y="163202"/>
                    <a:pt x="138960" y="164421"/>
                  </a:cubicBezTo>
                  <a:cubicBezTo>
                    <a:pt x="149918" y="165547"/>
                    <a:pt x="160169" y="170374"/>
                    <a:pt x="168021" y="178107"/>
                  </a:cubicBezTo>
                  <a:cubicBezTo>
                    <a:pt x="175233" y="185488"/>
                    <a:pt x="179152" y="195479"/>
                    <a:pt x="178879" y="205799"/>
                  </a:cubicBezTo>
                  <a:cubicBezTo>
                    <a:pt x="178879" y="221004"/>
                    <a:pt x="171976" y="235178"/>
                    <a:pt x="158167" y="248317"/>
                  </a:cubicBezTo>
                  <a:cubicBezTo>
                    <a:pt x="137879" y="267810"/>
                    <a:pt x="111346" y="277560"/>
                    <a:pt x="78559" y="277560"/>
                  </a:cubicBezTo>
                  <a:cubicBezTo>
                    <a:pt x="55995" y="278312"/>
                    <a:pt x="33727" y="272222"/>
                    <a:pt x="14690" y="260087"/>
                  </a:cubicBezTo>
                  <a:cubicBezTo>
                    <a:pt x="4881" y="253381"/>
                    <a:pt x="0" y="246401"/>
                    <a:pt x="0" y="239193"/>
                  </a:cubicBezTo>
                  <a:cubicBezTo>
                    <a:pt x="14" y="235867"/>
                    <a:pt x="748" y="232582"/>
                    <a:pt x="2144" y="229567"/>
                  </a:cubicBezTo>
                  <a:cubicBezTo>
                    <a:pt x="5899" y="222176"/>
                    <a:pt x="10493" y="215242"/>
                    <a:pt x="15830" y="208901"/>
                  </a:cubicBezTo>
                  <a:cubicBezTo>
                    <a:pt x="16743" y="207669"/>
                    <a:pt x="23358" y="200461"/>
                    <a:pt x="35767" y="187185"/>
                  </a:cubicBezTo>
                  <a:cubicBezTo>
                    <a:pt x="30424" y="184224"/>
                    <a:pt x="25566" y="180474"/>
                    <a:pt x="21350" y="176054"/>
                  </a:cubicBezTo>
                  <a:cubicBezTo>
                    <a:pt x="18600" y="173002"/>
                    <a:pt x="17089" y="169033"/>
                    <a:pt x="17108" y="164922"/>
                  </a:cubicBezTo>
                  <a:cubicBezTo>
                    <a:pt x="17496" y="159046"/>
                    <a:pt x="19434" y="153380"/>
                    <a:pt x="22719" y="148499"/>
                  </a:cubicBezTo>
                  <a:cubicBezTo>
                    <a:pt x="26414" y="142203"/>
                    <a:pt x="35037" y="133307"/>
                    <a:pt x="48495" y="121811"/>
                  </a:cubicBezTo>
                  <a:moveTo>
                    <a:pt x="46533" y="188827"/>
                  </a:moveTo>
                  <a:cubicBezTo>
                    <a:pt x="41223" y="194594"/>
                    <a:pt x="36624" y="200981"/>
                    <a:pt x="32847" y="207851"/>
                  </a:cubicBezTo>
                  <a:cubicBezTo>
                    <a:pt x="30037" y="212815"/>
                    <a:pt x="28472" y="218390"/>
                    <a:pt x="28285" y="224092"/>
                  </a:cubicBezTo>
                  <a:cubicBezTo>
                    <a:pt x="28285" y="230538"/>
                    <a:pt x="32071" y="236168"/>
                    <a:pt x="39644" y="240972"/>
                  </a:cubicBezTo>
                  <a:cubicBezTo>
                    <a:pt x="52692" y="249243"/>
                    <a:pt x="71547" y="253381"/>
                    <a:pt x="96214" y="253381"/>
                  </a:cubicBezTo>
                  <a:cubicBezTo>
                    <a:pt x="119722" y="253381"/>
                    <a:pt x="137044" y="249138"/>
                    <a:pt x="148176" y="240652"/>
                  </a:cubicBezTo>
                  <a:cubicBezTo>
                    <a:pt x="159353" y="232213"/>
                    <a:pt x="164919" y="223134"/>
                    <a:pt x="164919" y="213554"/>
                  </a:cubicBezTo>
                  <a:cubicBezTo>
                    <a:pt x="165170" y="206962"/>
                    <a:pt x="161132" y="200967"/>
                    <a:pt x="154928" y="198727"/>
                  </a:cubicBezTo>
                  <a:cubicBezTo>
                    <a:pt x="148116" y="195684"/>
                    <a:pt x="134658" y="193951"/>
                    <a:pt x="114553" y="193527"/>
                  </a:cubicBezTo>
                  <a:cubicBezTo>
                    <a:pt x="91907" y="193230"/>
                    <a:pt x="69289" y="191706"/>
                    <a:pt x="46807" y="188964"/>
                  </a:cubicBezTo>
                  <a:moveTo>
                    <a:pt x="82893" y="9539"/>
                  </a:moveTo>
                  <a:cubicBezTo>
                    <a:pt x="73372" y="9447"/>
                    <a:pt x="64357" y="13822"/>
                    <a:pt x="58531" y="21354"/>
                  </a:cubicBezTo>
                  <a:cubicBezTo>
                    <a:pt x="52008" y="29247"/>
                    <a:pt x="48723" y="41290"/>
                    <a:pt x="48723" y="57577"/>
                  </a:cubicBezTo>
                  <a:cubicBezTo>
                    <a:pt x="48723" y="78713"/>
                    <a:pt x="53180" y="95077"/>
                    <a:pt x="62090" y="106665"/>
                  </a:cubicBezTo>
                  <a:cubicBezTo>
                    <a:pt x="68029" y="115041"/>
                    <a:pt x="77687" y="119981"/>
                    <a:pt x="87957" y="119895"/>
                  </a:cubicBezTo>
                  <a:cubicBezTo>
                    <a:pt x="97459" y="120096"/>
                    <a:pt x="106515" y="115862"/>
                    <a:pt x="112455" y="108444"/>
                  </a:cubicBezTo>
                  <a:cubicBezTo>
                    <a:pt x="118874" y="100871"/>
                    <a:pt x="122081" y="88918"/>
                    <a:pt x="122081" y="72586"/>
                  </a:cubicBezTo>
                  <a:cubicBezTo>
                    <a:pt x="122081" y="51295"/>
                    <a:pt x="117519" y="34689"/>
                    <a:pt x="108395" y="22768"/>
                  </a:cubicBezTo>
                  <a:cubicBezTo>
                    <a:pt x="102583" y="14370"/>
                    <a:pt x="92970" y="9406"/>
                    <a:pt x="82756" y="9539"/>
                  </a:cubicBezTo>
                </a:path>
              </a:pathLst>
            </a:custGeom>
            <a:grpFill/>
            <a:ln w="45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A188572-6908-5846-7F7A-EA9130A2071E}"/>
                </a:ext>
              </a:extLst>
            </p:cNvPr>
            <p:cNvSpPr/>
            <p:nvPr/>
          </p:nvSpPr>
          <p:spPr>
            <a:xfrm>
              <a:off x="7414996" y="2216089"/>
              <a:ext cx="151916" cy="194662"/>
            </a:xfrm>
            <a:custGeom>
              <a:avLst/>
              <a:gdLst>
                <a:gd name="connsiteX0" fmla="*/ 27600 w 151916"/>
                <a:gd name="connsiteY0" fmla="*/ 74715 h 194662"/>
                <a:gd name="connsiteX1" fmla="*/ 46989 w 151916"/>
                <a:gd name="connsiteY1" fmla="*/ 138584 h 194662"/>
                <a:gd name="connsiteX2" fmla="*/ 93066 w 151916"/>
                <a:gd name="connsiteY2" fmla="*/ 161759 h 194662"/>
                <a:gd name="connsiteX3" fmla="*/ 123769 w 151916"/>
                <a:gd name="connsiteY3" fmla="*/ 151905 h 194662"/>
                <a:gd name="connsiteX4" fmla="*/ 145621 w 151916"/>
                <a:gd name="connsiteY4" fmla="*/ 117918 h 194662"/>
                <a:gd name="connsiteX5" fmla="*/ 151689 w 151916"/>
                <a:gd name="connsiteY5" fmla="*/ 121932 h 194662"/>
                <a:gd name="connsiteX6" fmla="*/ 127783 w 151916"/>
                <a:gd name="connsiteY6" fmla="*/ 172115 h 194662"/>
                <a:gd name="connsiteX7" fmla="*/ 78194 w 151916"/>
                <a:gd name="connsiteY7" fmla="*/ 194652 h 194662"/>
                <a:gd name="connsiteX8" fmla="*/ 22810 w 151916"/>
                <a:gd name="connsiteY8" fmla="*/ 168922 h 194662"/>
                <a:gd name="connsiteX9" fmla="*/ 0 w 151916"/>
                <a:gd name="connsiteY9" fmla="*/ 99715 h 194662"/>
                <a:gd name="connsiteX10" fmla="*/ 23631 w 151916"/>
                <a:gd name="connsiteY10" fmla="*/ 26357 h 194662"/>
                <a:gd name="connsiteX11" fmla="*/ 82938 w 151916"/>
                <a:gd name="connsiteY11" fmla="*/ 34 h 194662"/>
                <a:gd name="connsiteX12" fmla="*/ 132528 w 151916"/>
                <a:gd name="connsiteY12" fmla="*/ 20335 h 194662"/>
                <a:gd name="connsiteX13" fmla="*/ 151917 w 151916"/>
                <a:gd name="connsiteY13" fmla="*/ 74669 h 194662"/>
                <a:gd name="connsiteX14" fmla="*/ 27600 w 151916"/>
                <a:gd name="connsiteY14" fmla="*/ 63173 h 194662"/>
                <a:gd name="connsiteX15" fmla="*/ 111177 w 151916"/>
                <a:gd name="connsiteY15" fmla="*/ 63173 h 194662"/>
                <a:gd name="connsiteX16" fmla="*/ 107071 w 151916"/>
                <a:gd name="connsiteY16" fmla="*/ 38401 h 194662"/>
                <a:gd name="connsiteX17" fmla="*/ 92382 w 151916"/>
                <a:gd name="connsiteY17" fmla="*/ 20791 h 194662"/>
                <a:gd name="connsiteX18" fmla="*/ 72035 w 151916"/>
                <a:gd name="connsiteY18" fmla="*/ 14405 h 194662"/>
                <a:gd name="connsiteX19" fmla="*/ 42838 w 151916"/>
                <a:gd name="connsiteY19" fmla="*/ 27315 h 194662"/>
                <a:gd name="connsiteX20" fmla="*/ 27828 w 151916"/>
                <a:gd name="connsiteY20" fmla="*/ 63173 h 19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2">
                  <a:moveTo>
                    <a:pt x="27600" y="74715"/>
                  </a:moveTo>
                  <a:cubicBezTo>
                    <a:pt x="27600" y="101905"/>
                    <a:pt x="34065" y="123196"/>
                    <a:pt x="46989" y="138584"/>
                  </a:cubicBezTo>
                  <a:cubicBezTo>
                    <a:pt x="59914" y="153972"/>
                    <a:pt x="75274"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93" y="186718"/>
                    <a:pt x="97277" y="19499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95"/>
                    <a:pt x="60237" y="-459"/>
                    <a:pt x="82938" y="34"/>
                  </a:cubicBezTo>
                  <a:cubicBezTo>
                    <a:pt x="101606" y="-568"/>
                    <a:pt x="119640" y="6818"/>
                    <a:pt x="132528" y="20335"/>
                  </a:cubicBezTo>
                  <a:cubicBezTo>
                    <a:pt x="145452" y="33898"/>
                    <a:pt x="151917" y="52010"/>
                    <a:pt x="151917" y="74669"/>
                  </a:cubicBezTo>
                  <a:close/>
                  <a:moveTo>
                    <a:pt x="27600" y="63173"/>
                  </a:moveTo>
                  <a:lnTo>
                    <a:pt x="111177" y="63173"/>
                  </a:lnTo>
                  <a:cubicBezTo>
                    <a:pt x="111114" y="54751"/>
                    <a:pt x="109731" y="46394"/>
                    <a:pt x="107071" y="38401"/>
                  </a:cubicBezTo>
                  <a:cubicBezTo>
                    <a:pt x="104024" y="31207"/>
                    <a:pt x="98910" y="25080"/>
                    <a:pt x="92382" y="20791"/>
                  </a:cubicBezTo>
                  <a:cubicBezTo>
                    <a:pt x="86387" y="16686"/>
                    <a:pt x="79302" y="14459"/>
                    <a:pt x="72035" y="14405"/>
                  </a:cubicBezTo>
                  <a:cubicBezTo>
                    <a:pt x="60935" y="14491"/>
                    <a:pt x="50370" y="19167"/>
                    <a:pt x="42838" y="27315"/>
                  </a:cubicBezTo>
                  <a:cubicBezTo>
                    <a:pt x="33727" y="37101"/>
                    <a:pt x="28403" y="49815"/>
                    <a:pt x="27828" y="63173"/>
                  </a:cubicBezTo>
                </a:path>
              </a:pathLst>
            </a:custGeom>
            <a:grpFill/>
            <a:ln w="4553" cap="flat">
              <a:noFill/>
              <a:prstDash val="solid"/>
              <a:miter/>
            </a:ln>
          </p:spPr>
          <p:txBody>
            <a:bodyPr rtlCol="0" anchor="ctr"/>
            <a:lstStyle/>
            <a:p>
              <a:endParaRPr 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7B14C-06CA-EF60-5E16-0F72A299CA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C8046B-82BB-22BB-6E97-AC2514B8B5B6}"/>
              </a:ext>
            </a:extLst>
          </p:cNvPr>
          <p:cNvSpPr>
            <a:spLocks noGrp="1"/>
          </p:cNvSpPr>
          <p:nvPr>
            <p:ph type="title"/>
          </p:nvPr>
        </p:nvSpPr>
        <p:spPr>
          <a:xfrm>
            <a:off x="355599" y="237176"/>
            <a:ext cx="8421512" cy="584775"/>
          </a:xfrm>
        </p:spPr>
        <p:txBody>
          <a:bodyPr/>
          <a:lstStyle/>
          <a:p>
            <a:r>
              <a:rPr lang="en-US" sz="3200" dirty="0"/>
              <a:t>Wanting To Be Like Noble Gas Elements</a:t>
            </a:r>
          </a:p>
        </p:txBody>
      </p:sp>
      <p:sp>
        <p:nvSpPr>
          <p:cNvPr id="3" name="Content Placeholder 2">
            <a:extLst>
              <a:ext uri="{FF2B5EF4-FFF2-40B4-BE49-F238E27FC236}">
                <a16:creationId xmlns:a16="http://schemas.microsoft.com/office/drawing/2014/main" id="{70EE64B9-EE27-C220-5BA7-38DE620A4F04}"/>
              </a:ext>
            </a:extLst>
          </p:cNvPr>
          <p:cNvSpPr>
            <a:spLocks noGrp="1"/>
          </p:cNvSpPr>
          <p:nvPr>
            <p:ph idx="1"/>
          </p:nvPr>
        </p:nvSpPr>
        <p:spPr>
          <a:xfrm>
            <a:off x="372532" y="933884"/>
            <a:ext cx="8387645" cy="1300308"/>
          </a:xfrm>
        </p:spPr>
        <p:txBody>
          <a:bodyPr/>
          <a:lstStyle/>
          <a:p>
            <a:pPr marL="0" indent="0">
              <a:buNone/>
            </a:pPr>
            <a:r>
              <a:rPr lang="en-US" sz="2200" dirty="0"/>
              <a:t>Forming the octet through covalent bonding, or sharing.</a:t>
            </a:r>
          </a:p>
          <a:p>
            <a:pPr marL="0" indent="0">
              <a:buNone/>
            </a:pPr>
            <a:r>
              <a:rPr lang="en-US" sz="2200" dirty="0"/>
              <a:t>The boxes count 8 electrons in valence (outermost) shells</a:t>
            </a:r>
          </a:p>
          <a:p>
            <a:pPr marL="0" indent="0">
              <a:buNone/>
            </a:pPr>
            <a:r>
              <a:rPr lang="en-US" sz="2200" dirty="0"/>
              <a:t>Count them!</a:t>
            </a:r>
          </a:p>
        </p:txBody>
      </p:sp>
      <p:pic>
        <p:nvPicPr>
          <p:cNvPr id="12" name="Picture 11">
            <a:extLst>
              <a:ext uri="{FF2B5EF4-FFF2-40B4-BE49-F238E27FC236}">
                <a16:creationId xmlns:a16="http://schemas.microsoft.com/office/drawing/2014/main" id="{4381CEF8-1BF8-BEC5-8A18-6786E99FFBA3}"/>
              </a:ext>
            </a:extLst>
          </p:cNvPr>
          <p:cNvPicPr>
            <a:picLocks noChangeAspect="1"/>
          </p:cNvPicPr>
          <p:nvPr/>
        </p:nvPicPr>
        <p:blipFill>
          <a:blip r:embed="rId2"/>
          <a:stretch>
            <a:fillRect/>
          </a:stretch>
        </p:blipFill>
        <p:spPr>
          <a:xfrm>
            <a:off x="818534" y="2234191"/>
            <a:ext cx="7631925" cy="4475124"/>
          </a:xfrm>
          <a:prstGeom prst="rect">
            <a:avLst/>
          </a:prstGeom>
        </p:spPr>
      </p:pic>
      <p:sp>
        <p:nvSpPr>
          <p:cNvPr id="4" name="Slide Number Placeholder 3">
            <a:extLst>
              <a:ext uri="{FF2B5EF4-FFF2-40B4-BE49-F238E27FC236}">
                <a16:creationId xmlns:a16="http://schemas.microsoft.com/office/drawing/2014/main" id="{C83F6F76-A685-2ED6-9C10-0961CBC461DE}"/>
              </a:ext>
            </a:extLst>
          </p:cNvPr>
          <p:cNvSpPr>
            <a:spLocks noGrp="1"/>
          </p:cNvSpPr>
          <p:nvPr>
            <p:ph type="sldNum" sz="quarter" idx="10"/>
          </p:nvPr>
        </p:nvSpPr>
        <p:spPr/>
        <p:txBody>
          <a:bodyPr/>
          <a:lstStyle/>
          <a:p>
            <a:fld id="{5B6962B3-FD4C-44AA-AB11-79423C828F3E}" type="slidenum">
              <a:rPr lang="en-US" smtClean="0"/>
              <a:pPr/>
              <a:t>10</a:t>
            </a:fld>
            <a:endParaRPr lang="en-US" dirty="0"/>
          </a:p>
        </p:txBody>
      </p:sp>
    </p:spTree>
    <p:extLst>
      <p:ext uri="{BB962C8B-B14F-4D97-AF65-F5344CB8AC3E}">
        <p14:creationId xmlns:p14="http://schemas.microsoft.com/office/powerpoint/2010/main" val="2626069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ACC0FE-0761-3976-F681-3700ECC698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4A1130-E2D9-20F3-A39A-814A301D4021}"/>
              </a:ext>
            </a:extLst>
          </p:cNvPr>
          <p:cNvSpPr>
            <a:spLocks noGrp="1"/>
          </p:cNvSpPr>
          <p:nvPr>
            <p:ph type="title"/>
          </p:nvPr>
        </p:nvSpPr>
        <p:spPr>
          <a:xfrm>
            <a:off x="355599" y="237176"/>
            <a:ext cx="8421512" cy="584775"/>
          </a:xfrm>
        </p:spPr>
        <p:txBody>
          <a:bodyPr/>
          <a:lstStyle/>
          <a:p>
            <a:r>
              <a:rPr lang="en-US" sz="3200" dirty="0"/>
              <a:t>Wanting To Be Like Noble Gas Elements</a:t>
            </a:r>
          </a:p>
        </p:txBody>
      </p:sp>
      <p:sp>
        <p:nvSpPr>
          <p:cNvPr id="3" name="Content Placeholder 2">
            <a:extLst>
              <a:ext uri="{FF2B5EF4-FFF2-40B4-BE49-F238E27FC236}">
                <a16:creationId xmlns:a16="http://schemas.microsoft.com/office/drawing/2014/main" id="{3E8B958D-BB22-B49F-CC8A-7B791F14AC16}"/>
              </a:ext>
            </a:extLst>
          </p:cNvPr>
          <p:cNvSpPr>
            <a:spLocks noGrp="1"/>
          </p:cNvSpPr>
          <p:nvPr>
            <p:ph idx="1"/>
          </p:nvPr>
        </p:nvSpPr>
        <p:spPr>
          <a:xfrm>
            <a:off x="372532" y="933884"/>
            <a:ext cx="8387645" cy="1226756"/>
          </a:xfrm>
        </p:spPr>
        <p:txBody>
          <a:bodyPr/>
          <a:lstStyle/>
          <a:p>
            <a:pPr marL="0" indent="0">
              <a:buNone/>
            </a:pPr>
            <a:r>
              <a:rPr lang="en-US" sz="2200" dirty="0"/>
              <a:t>Forming the octet through covalent bonding, or sharing.</a:t>
            </a:r>
          </a:p>
          <a:p>
            <a:pPr marL="0" indent="0">
              <a:buNone/>
            </a:pPr>
            <a:r>
              <a:rPr lang="en-US" sz="2200" dirty="0"/>
              <a:t>The boxes count 8 electrons in valence (outermost) shells</a:t>
            </a:r>
          </a:p>
          <a:p>
            <a:pPr marL="0" indent="0">
              <a:buNone/>
            </a:pPr>
            <a:r>
              <a:rPr lang="en-US" sz="2200" dirty="0"/>
              <a:t>Count them!</a:t>
            </a:r>
          </a:p>
          <a:p>
            <a:pPr marL="0" indent="0">
              <a:buNone/>
            </a:pPr>
            <a:endParaRPr lang="en-US" sz="2200" dirty="0"/>
          </a:p>
        </p:txBody>
      </p:sp>
      <p:pic>
        <p:nvPicPr>
          <p:cNvPr id="6" name="Picture 5">
            <a:extLst>
              <a:ext uri="{FF2B5EF4-FFF2-40B4-BE49-F238E27FC236}">
                <a16:creationId xmlns:a16="http://schemas.microsoft.com/office/drawing/2014/main" id="{5AEB4771-D7F4-4EBE-5F7F-3329926F4FFB}"/>
              </a:ext>
            </a:extLst>
          </p:cNvPr>
          <p:cNvPicPr>
            <a:picLocks noChangeAspect="1"/>
          </p:cNvPicPr>
          <p:nvPr/>
        </p:nvPicPr>
        <p:blipFill>
          <a:blip r:embed="rId2"/>
          <a:stretch>
            <a:fillRect/>
          </a:stretch>
        </p:blipFill>
        <p:spPr>
          <a:xfrm>
            <a:off x="951272" y="2267231"/>
            <a:ext cx="7458102" cy="4471580"/>
          </a:xfrm>
          <a:prstGeom prst="rect">
            <a:avLst/>
          </a:prstGeom>
        </p:spPr>
      </p:pic>
      <p:sp>
        <p:nvSpPr>
          <p:cNvPr id="4" name="Slide Number Placeholder 3">
            <a:extLst>
              <a:ext uri="{FF2B5EF4-FFF2-40B4-BE49-F238E27FC236}">
                <a16:creationId xmlns:a16="http://schemas.microsoft.com/office/drawing/2014/main" id="{1C564667-669C-0A6B-5103-597EBF512160}"/>
              </a:ext>
            </a:extLst>
          </p:cNvPr>
          <p:cNvSpPr>
            <a:spLocks noGrp="1"/>
          </p:cNvSpPr>
          <p:nvPr>
            <p:ph type="sldNum" sz="quarter" idx="10"/>
          </p:nvPr>
        </p:nvSpPr>
        <p:spPr/>
        <p:txBody>
          <a:bodyPr/>
          <a:lstStyle/>
          <a:p>
            <a:fld id="{5B6962B3-FD4C-44AA-AB11-79423C828F3E}" type="slidenum">
              <a:rPr lang="en-US" smtClean="0"/>
              <a:pPr/>
              <a:t>11</a:t>
            </a:fld>
            <a:endParaRPr lang="en-US" dirty="0"/>
          </a:p>
        </p:txBody>
      </p:sp>
    </p:spTree>
    <p:extLst>
      <p:ext uri="{BB962C8B-B14F-4D97-AF65-F5344CB8AC3E}">
        <p14:creationId xmlns:p14="http://schemas.microsoft.com/office/powerpoint/2010/main" val="2193219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FE8A2-9840-849E-1F57-AC424D0CDEE2}"/>
              </a:ext>
            </a:extLst>
          </p:cNvPr>
          <p:cNvSpPr>
            <a:spLocks noGrp="1"/>
          </p:cNvSpPr>
          <p:nvPr>
            <p:ph type="title"/>
          </p:nvPr>
        </p:nvSpPr>
        <p:spPr>
          <a:xfrm>
            <a:off x="361244" y="319543"/>
            <a:ext cx="8421512" cy="830997"/>
          </a:xfrm>
        </p:spPr>
        <p:txBody>
          <a:bodyPr/>
          <a:lstStyle/>
          <a:p>
            <a:r>
              <a:rPr lang="en-US" dirty="0"/>
              <a:t>Electron Dot Diagramming</a:t>
            </a:r>
          </a:p>
        </p:txBody>
      </p:sp>
      <p:sp>
        <p:nvSpPr>
          <p:cNvPr id="29" name="Content Placeholder 28">
            <a:extLst>
              <a:ext uri="{FF2B5EF4-FFF2-40B4-BE49-F238E27FC236}">
                <a16:creationId xmlns:a16="http://schemas.microsoft.com/office/drawing/2014/main" id="{F399B1EF-6752-7FEA-0300-ADD041BFFF3D}"/>
              </a:ext>
            </a:extLst>
          </p:cNvPr>
          <p:cNvSpPr>
            <a:spLocks noGrp="1"/>
          </p:cNvSpPr>
          <p:nvPr>
            <p:ph idx="1"/>
          </p:nvPr>
        </p:nvSpPr>
        <p:spPr>
          <a:xfrm>
            <a:off x="372533" y="1224116"/>
            <a:ext cx="8387645" cy="5323439"/>
          </a:xfrm>
        </p:spPr>
        <p:txBody>
          <a:bodyPr/>
          <a:lstStyle/>
          <a:p>
            <a:r>
              <a:rPr lang="en-US" b="1" dirty="0">
                <a:solidFill>
                  <a:srgbClr val="00FF00"/>
                </a:solidFill>
              </a:rPr>
              <a:t>Lewis structures </a:t>
            </a:r>
            <a:r>
              <a:rPr lang="en-US" dirty="0"/>
              <a:t>are the presentation of </a:t>
            </a:r>
            <a:r>
              <a:rPr lang="en-US" dirty="0">
                <a:solidFill>
                  <a:srgbClr val="FFFF00"/>
                </a:solidFill>
              </a:rPr>
              <a:t>atoms</a:t>
            </a:r>
            <a:r>
              <a:rPr lang="en-US" dirty="0"/>
              <a:t> with their </a:t>
            </a:r>
            <a:r>
              <a:rPr lang="en-US" b="1" dirty="0">
                <a:solidFill>
                  <a:schemeClr val="accent1">
                    <a:lumMod val="60000"/>
                    <a:lumOff val="40000"/>
                  </a:schemeClr>
                </a:solidFill>
              </a:rPr>
              <a:t>valence</a:t>
            </a:r>
            <a:r>
              <a:rPr lang="en-US" dirty="0"/>
              <a:t> (outermost shell of) </a:t>
            </a:r>
            <a:r>
              <a:rPr lang="en-US" b="1" dirty="0">
                <a:solidFill>
                  <a:schemeClr val="accent1">
                    <a:lumMod val="60000"/>
                    <a:lumOff val="40000"/>
                  </a:schemeClr>
                </a:solidFill>
              </a:rPr>
              <a:t>electrons</a:t>
            </a:r>
            <a:r>
              <a:rPr lang="en-US" dirty="0"/>
              <a:t> represented as </a:t>
            </a:r>
            <a:r>
              <a:rPr lang="en-US" b="1" dirty="0">
                <a:solidFill>
                  <a:srgbClr val="FFFF00"/>
                </a:solidFill>
              </a:rPr>
              <a:t>dots</a:t>
            </a:r>
          </a:p>
          <a:p>
            <a:r>
              <a:rPr lang="en-US" dirty="0"/>
              <a:t>The dots can be placed around the element symbol top, right, bottom, left</a:t>
            </a:r>
          </a:p>
          <a:p>
            <a:pPr marL="0" indent="0">
              <a:buNone/>
            </a:pPr>
            <a:r>
              <a:rPr lang="en-US" dirty="0">
                <a:solidFill>
                  <a:srgbClr val="FFC000"/>
                </a:solidFill>
              </a:rPr>
              <a:t>The purpose of these diagrams are as an aid to chemists in showing the electrons available for BONDING of atoms to each other</a:t>
            </a:r>
          </a:p>
        </p:txBody>
      </p:sp>
      <p:pic>
        <p:nvPicPr>
          <p:cNvPr id="30" name="Content Placeholder 14">
            <a:extLst>
              <a:ext uri="{FF2B5EF4-FFF2-40B4-BE49-F238E27FC236}">
                <a16:creationId xmlns:a16="http://schemas.microsoft.com/office/drawing/2014/main" id="{3384039A-ED44-333A-DEBA-62C7E1647F46}"/>
              </a:ext>
            </a:extLst>
          </p:cNvPr>
          <p:cNvPicPr>
            <a:picLocks noChangeAspect="1"/>
          </p:cNvPicPr>
          <p:nvPr/>
        </p:nvPicPr>
        <p:blipFill>
          <a:blip r:embed="rId2"/>
          <a:stretch>
            <a:fillRect/>
          </a:stretch>
        </p:blipFill>
        <p:spPr bwMode="auto">
          <a:xfrm>
            <a:off x="1393306" y="5649122"/>
            <a:ext cx="628738" cy="495369"/>
          </a:xfrm>
          <a:prstGeom prst="rect">
            <a:avLst/>
          </a:prstGeom>
          <a:noFill/>
          <a:ln w="9525">
            <a:noFill/>
            <a:miter lim="800000"/>
            <a:headEnd/>
            <a:tailEnd/>
          </a:ln>
          <a:effectLst/>
        </p:spPr>
      </p:pic>
      <p:pic>
        <p:nvPicPr>
          <p:cNvPr id="31" name="Picture 30">
            <a:extLst>
              <a:ext uri="{FF2B5EF4-FFF2-40B4-BE49-F238E27FC236}">
                <a16:creationId xmlns:a16="http://schemas.microsoft.com/office/drawing/2014/main" id="{68D16497-FA5F-7DD4-4A85-325C36DA65F4}"/>
              </a:ext>
            </a:extLst>
          </p:cNvPr>
          <p:cNvPicPr>
            <a:picLocks noChangeAspect="1"/>
          </p:cNvPicPr>
          <p:nvPr/>
        </p:nvPicPr>
        <p:blipFill>
          <a:blip r:embed="rId3"/>
          <a:stretch>
            <a:fillRect/>
          </a:stretch>
        </p:blipFill>
        <p:spPr>
          <a:xfrm>
            <a:off x="657647" y="4880397"/>
            <a:ext cx="562053" cy="552527"/>
          </a:xfrm>
          <a:prstGeom prst="rect">
            <a:avLst/>
          </a:prstGeom>
        </p:spPr>
      </p:pic>
      <p:pic>
        <p:nvPicPr>
          <p:cNvPr id="32" name="Picture 31">
            <a:extLst>
              <a:ext uri="{FF2B5EF4-FFF2-40B4-BE49-F238E27FC236}">
                <a16:creationId xmlns:a16="http://schemas.microsoft.com/office/drawing/2014/main" id="{6496C997-0D87-9878-EA21-BC787285718F}"/>
              </a:ext>
            </a:extLst>
          </p:cNvPr>
          <p:cNvPicPr>
            <a:picLocks noChangeAspect="1"/>
          </p:cNvPicPr>
          <p:nvPr/>
        </p:nvPicPr>
        <p:blipFill>
          <a:blip r:embed="rId4"/>
          <a:stretch>
            <a:fillRect/>
          </a:stretch>
        </p:blipFill>
        <p:spPr>
          <a:xfrm>
            <a:off x="7135374" y="4974162"/>
            <a:ext cx="619211" cy="533474"/>
          </a:xfrm>
          <a:prstGeom prst="rect">
            <a:avLst/>
          </a:prstGeom>
        </p:spPr>
      </p:pic>
      <p:pic>
        <p:nvPicPr>
          <p:cNvPr id="33" name="Picture 32">
            <a:extLst>
              <a:ext uri="{FF2B5EF4-FFF2-40B4-BE49-F238E27FC236}">
                <a16:creationId xmlns:a16="http://schemas.microsoft.com/office/drawing/2014/main" id="{3DA252C6-71FC-EC60-12C1-08D3C0D3D259}"/>
              </a:ext>
            </a:extLst>
          </p:cNvPr>
          <p:cNvPicPr>
            <a:picLocks noChangeAspect="1"/>
          </p:cNvPicPr>
          <p:nvPr/>
        </p:nvPicPr>
        <p:blipFill>
          <a:blip r:embed="rId5"/>
          <a:stretch>
            <a:fillRect/>
          </a:stretch>
        </p:blipFill>
        <p:spPr>
          <a:xfrm>
            <a:off x="667174" y="5691991"/>
            <a:ext cx="543001" cy="438211"/>
          </a:xfrm>
          <a:prstGeom prst="rect">
            <a:avLst/>
          </a:prstGeom>
        </p:spPr>
      </p:pic>
      <p:pic>
        <p:nvPicPr>
          <p:cNvPr id="34" name="Picture 33">
            <a:extLst>
              <a:ext uri="{FF2B5EF4-FFF2-40B4-BE49-F238E27FC236}">
                <a16:creationId xmlns:a16="http://schemas.microsoft.com/office/drawing/2014/main" id="{038A7A89-0D3A-ACFA-2F92-0FBB2BDA7765}"/>
              </a:ext>
            </a:extLst>
          </p:cNvPr>
          <p:cNvPicPr>
            <a:picLocks noChangeAspect="1"/>
          </p:cNvPicPr>
          <p:nvPr/>
        </p:nvPicPr>
        <p:blipFill>
          <a:blip r:embed="rId6"/>
          <a:stretch>
            <a:fillRect/>
          </a:stretch>
        </p:blipFill>
        <p:spPr>
          <a:xfrm>
            <a:off x="3519142" y="5658648"/>
            <a:ext cx="514422" cy="447737"/>
          </a:xfrm>
          <a:prstGeom prst="rect">
            <a:avLst/>
          </a:prstGeom>
        </p:spPr>
      </p:pic>
      <p:pic>
        <p:nvPicPr>
          <p:cNvPr id="35" name="Picture 34">
            <a:extLst>
              <a:ext uri="{FF2B5EF4-FFF2-40B4-BE49-F238E27FC236}">
                <a16:creationId xmlns:a16="http://schemas.microsoft.com/office/drawing/2014/main" id="{C45EF1F7-288B-1FD5-7F79-E756B620527D}"/>
              </a:ext>
            </a:extLst>
          </p:cNvPr>
          <p:cNvPicPr>
            <a:picLocks noChangeAspect="1"/>
          </p:cNvPicPr>
          <p:nvPr/>
        </p:nvPicPr>
        <p:blipFill>
          <a:blip r:embed="rId7"/>
          <a:stretch>
            <a:fillRect/>
          </a:stretch>
        </p:blipFill>
        <p:spPr>
          <a:xfrm>
            <a:off x="4163377" y="5601490"/>
            <a:ext cx="666843" cy="562053"/>
          </a:xfrm>
          <a:prstGeom prst="rect">
            <a:avLst/>
          </a:prstGeom>
        </p:spPr>
      </p:pic>
      <p:pic>
        <p:nvPicPr>
          <p:cNvPr id="36" name="Picture 35">
            <a:extLst>
              <a:ext uri="{FF2B5EF4-FFF2-40B4-BE49-F238E27FC236}">
                <a16:creationId xmlns:a16="http://schemas.microsoft.com/office/drawing/2014/main" id="{5F912B1C-2C63-BDE1-0B26-FD71E5D546B3}"/>
              </a:ext>
            </a:extLst>
          </p:cNvPr>
          <p:cNvPicPr>
            <a:picLocks noChangeAspect="1"/>
          </p:cNvPicPr>
          <p:nvPr/>
        </p:nvPicPr>
        <p:blipFill>
          <a:blip r:embed="rId8"/>
          <a:stretch>
            <a:fillRect/>
          </a:stretch>
        </p:blipFill>
        <p:spPr>
          <a:xfrm>
            <a:off x="4960033" y="5649183"/>
            <a:ext cx="609685" cy="504895"/>
          </a:xfrm>
          <a:prstGeom prst="rect">
            <a:avLst/>
          </a:prstGeom>
        </p:spPr>
      </p:pic>
      <p:pic>
        <p:nvPicPr>
          <p:cNvPr id="37" name="Picture 36">
            <a:extLst>
              <a:ext uri="{FF2B5EF4-FFF2-40B4-BE49-F238E27FC236}">
                <a16:creationId xmlns:a16="http://schemas.microsoft.com/office/drawing/2014/main" id="{2657FBA4-79BA-1C35-6DD4-99D6A8E38C27}"/>
              </a:ext>
            </a:extLst>
          </p:cNvPr>
          <p:cNvPicPr>
            <a:picLocks noChangeAspect="1"/>
          </p:cNvPicPr>
          <p:nvPr/>
        </p:nvPicPr>
        <p:blipFill>
          <a:blip r:embed="rId9"/>
          <a:stretch>
            <a:fillRect/>
          </a:stretch>
        </p:blipFill>
        <p:spPr>
          <a:xfrm>
            <a:off x="5699531" y="5611078"/>
            <a:ext cx="552527" cy="533474"/>
          </a:xfrm>
          <a:prstGeom prst="rect">
            <a:avLst/>
          </a:prstGeom>
        </p:spPr>
      </p:pic>
      <p:pic>
        <p:nvPicPr>
          <p:cNvPr id="38" name="Picture 37">
            <a:extLst>
              <a:ext uri="{FF2B5EF4-FFF2-40B4-BE49-F238E27FC236}">
                <a16:creationId xmlns:a16="http://schemas.microsoft.com/office/drawing/2014/main" id="{B6BD8703-E177-1011-2710-058CD47E256D}"/>
              </a:ext>
            </a:extLst>
          </p:cNvPr>
          <p:cNvPicPr>
            <a:picLocks noChangeAspect="1"/>
          </p:cNvPicPr>
          <p:nvPr/>
        </p:nvPicPr>
        <p:blipFill>
          <a:blip r:embed="rId10"/>
          <a:stretch>
            <a:fillRect/>
          </a:stretch>
        </p:blipFill>
        <p:spPr>
          <a:xfrm>
            <a:off x="6396164" y="5658648"/>
            <a:ext cx="504895" cy="457264"/>
          </a:xfrm>
          <a:prstGeom prst="rect">
            <a:avLst/>
          </a:prstGeom>
        </p:spPr>
      </p:pic>
      <p:pic>
        <p:nvPicPr>
          <p:cNvPr id="39" name="Picture 38">
            <a:extLst>
              <a:ext uri="{FF2B5EF4-FFF2-40B4-BE49-F238E27FC236}">
                <a16:creationId xmlns:a16="http://schemas.microsoft.com/office/drawing/2014/main" id="{E7122C20-8508-FB9B-2933-71F9ABF1FB43}"/>
              </a:ext>
            </a:extLst>
          </p:cNvPr>
          <p:cNvPicPr>
            <a:picLocks noChangeAspect="1"/>
          </p:cNvPicPr>
          <p:nvPr/>
        </p:nvPicPr>
        <p:blipFill>
          <a:blip r:embed="rId11"/>
          <a:stretch>
            <a:fillRect/>
          </a:stretch>
        </p:blipFill>
        <p:spPr>
          <a:xfrm>
            <a:off x="7063927" y="5658648"/>
            <a:ext cx="762106" cy="485843"/>
          </a:xfrm>
          <a:prstGeom prst="rect">
            <a:avLst/>
          </a:prstGeom>
        </p:spPr>
      </p:pic>
      <p:sp>
        <p:nvSpPr>
          <p:cNvPr id="3" name="Slide Number Placeholder 2">
            <a:extLst>
              <a:ext uri="{FF2B5EF4-FFF2-40B4-BE49-F238E27FC236}">
                <a16:creationId xmlns:a16="http://schemas.microsoft.com/office/drawing/2014/main" id="{EE5A3A3A-6C58-5A91-2FA8-EB98EFC9E2A3}"/>
              </a:ext>
            </a:extLst>
          </p:cNvPr>
          <p:cNvSpPr>
            <a:spLocks noGrp="1"/>
          </p:cNvSpPr>
          <p:nvPr>
            <p:ph type="sldNum" sz="quarter" idx="10"/>
          </p:nvPr>
        </p:nvSpPr>
        <p:spPr/>
        <p:txBody>
          <a:bodyPr/>
          <a:lstStyle/>
          <a:p>
            <a:fld id="{5B6962B3-FD4C-44AA-AB11-79423C828F3E}" type="slidenum">
              <a:rPr lang="en-US" smtClean="0"/>
              <a:pPr/>
              <a:t>12</a:t>
            </a:fld>
            <a:endParaRPr lang="en-US" dirty="0"/>
          </a:p>
        </p:txBody>
      </p:sp>
    </p:spTree>
    <p:extLst>
      <p:ext uri="{BB962C8B-B14F-4D97-AF65-F5344CB8AC3E}">
        <p14:creationId xmlns:p14="http://schemas.microsoft.com/office/powerpoint/2010/main" val="2360608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5EDDA-0B50-1342-4CE2-9731CD41E004}"/>
              </a:ext>
            </a:extLst>
          </p:cNvPr>
          <p:cNvSpPr>
            <a:spLocks noGrp="1"/>
          </p:cNvSpPr>
          <p:nvPr>
            <p:ph type="title"/>
          </p:nvPr>
        </p:nvSpPr>
        <p:spPr>
          <a:xfrm>
            <a:off x="349955" y="456121"/>
            <a:ext cx="8421512" cy="646331"/>
          </a:xfrm>
        </p:spPr>
        <p:txBody>
          <a:bodyPr/>
          <a:lstStyle/>
          <a:p>
            <a:r>
              <a:rPr lang="en-US" sz="3600" dirty="0"/>
              <a:t>Formation of Ionic Compounds </a:t>
            </a:r>
          </a:p>
        </p:txBody>
      </p:sp>
      <p:sp>
        <p:nvSpPr>
          <p:cNvPr id="3" name="Content Placeholder 2">
            <a:extLst>
              <a:ext uri="{FF2B5EF4-FFF2-40B4-BE49-F238E27FC236}">
                <a16:creationId xmlns:a16="http://schemas.microsoft.com/office/drawing/2014/main" id="{185ADC53-6929-1568-28EC-1A9E953CD1E0}"/>
              </a:ext>
            </a:extLst>
          </p:cNvPr>
          <p:cNvSpPr>
            <a:spLocks noGrp="1"/>
          </p:cNvSpPr>
          <p:nvPr>
            <p:ph idx="1"/>
          </p:nvPr>
        </p:nvSpPr>
        <p:spPr/>
        <p:txBody>
          <a:bodyPr/>
          <a:lstStyle/>
          <a:p>
            <a:r>
              <a:rPr lang="en-US" sz="2000" dirty="0">
                <a:solidFill>
                  <a:schemeClr val="accent1">
                    <a:lumMod val="60000"/>
                    <a:lumOff val="40000"/>
                  </a:schemeClr>
                </a:solidFill>
              </a:rPr>
              <a:t>Sodium</a:t>
            </a:r>
            <a:r>
              <a:rPr lang="en-US" sz="2000" dirty="0"/>
              <a:t> (</a:t>
            </a:r>
            <a:r>
              <a:rPr lang="en-US" sz="2000" dirty="0">
                <a:solidFill>
                  <a:schemeClr val="accent1">
                    <a:lumMod val="60000"/>
                    <a:lumOff val="40000"/>
                  </a:schemeClr>
                </a:solidFill>
              </a:rPr>
              <a:t>Na</a:t>
            </a:r>
            <a:r>
              <a:rPr lang="en-US" sz="2000" dirty="0"/>
              <a:t>) in </a:t>
            </a:r>
            <a:r>
              <a:rPr lang="en-US" sz="2000" dirty="0">
                <a:solidFill>
                  <a:srgbClr val="FFFF00"/>
                </a:solidFill>
              </a:rPr>
              <a:t>Group 1</a:t>
            </a:r>
            <a:r>
              <a:rPr lang="en-US" sz="2000" dirty="0"/>
              <a:t> has </a:t>
            </a:r>
            <a:r>
              <a:rPr lang="en-US" sz="2000" dirty="0">
                <a:solidFill>
                  <a:schemeClr val="accent1">
                    <a:lumMod val="60000"/>
                    <a:lumOff val="40000"/>
                  </a:schemeClr>
                </a:solidFill>
              </a:rPr>
              <a:t>1</a:t>
            </a:r>
            <a:r>
              <a:rPr lang="en-US" sz="2000" dirty="0"/>
              <a:t> valence (outermost shell) electron. Getting rid of it will make it have the </a:t>
            </a:r>
            <a:r>
              <a:rPr lang="en-US" sz="2000" dirty="0">
                <a:solidFill>
                  <a:srgbClr val="FFFF00"/>
                </a:solidFill>
              </a:rPr>
              <a:t>octet</a:t>
            </a:r>
            <a:r>
              <a:rPr lang="en-US" sz="2000" dirty="0"/>
              <a:t> of the noble gas element of the previous period, </a:t>
            </a:r>
            <a:r>
              <a:rPr lang="en-US" sz="2000" dirty="0">
                <a:solidFill>
                  <a:schemeClr val="accent1">
                    <a:lumMod val="60000"/>
                    <a:lumOff val="40000"/>
                  </a:schemeClr>
                </a:solidFill>
              </a:rPr>
              <a:t>neon</a:t>
            </a:r>
            <a:r>
              <a:rPr lang="en-US" sz="2000" dirty="0"/>
              <a:t> (</a:t>
            </a:r>
            <a:r>
              <a:rPr lang="en-US" sz="2000" dirty="0">
                <a:solidFill>
                  <a:schemeClr val="accent1">
                    <a:lumMod val="60000"/>
                    <a:lumOff val="40000"/>
                  </a:schemeClr>
                </a:solidFill>
              </a:rPr>
              <a:t>Ne</a:t>
            </a:r>
            <a:r>
              <a:rPr lang="en-US" sz="2000" dirty="0"/>
              <a:t>). This provides an energy stability to sodium. It will become a +1 positive ion, so will be attracted to -1 negative ions.</a:t>
            </a:r>
          </a:p>
          <a:p>
            <a:r>
              <a:rPr lang="en-US" sz="2000" dirty="0">
                <a:solidFill>
                  <a:schemeClr val="accent1">
                    <a:lumMod val="60000"/>
                    <a:lumOff val="40000"/>
                  </a:schemeClr>
                </a:solidFill>
              </a:rPr>
              <a:t>Chlorine</a:t>
            </a:r>
            <a:r>
              <a:rPr lang="en-US" sz="2000" dirty="0"/>
              <a:t> (</a:t>
            </a:r>
            <a:r>
              <a:rPr lang="en-US" sz="2000" dirty="0">
                <a:solidFill>
                  <a:schemeClr val="accent1">
                    <a:lumMod val="60000"/>
                    <a:lumOff val="40000"/>
                  </a:schemeClr>
                </a:solidFill>
              </a:rPr>
              <a:t>Cl</a:t>
            </a:r>
            <a:r>
              <a:rPr lang="en-US" sz="2000" dirty="0"/>
              <a:t>) in </a:t>
            </a:r>
            <a:r>
              <a:rPr lang="en-US" sz="2000" dirty="0">
                <a:solidFill>
                  <a:srgbClr val="FFFF00"/>
                </a:solidFill>
              </a:rPr>
              <a:t>Group 17</a:t>
            </a:r>
            <a:r>
              <a:rPr lang="en-US" sz="2000" dirty="0"/>
              <a:t> has </a:t>
            </a:r>
            <a:r>
              <a:rPr lang="en-US" sz="2000" dirty="0">
                <a:solidFill>
                  <a:schemeClr val="accent1">
                    <a:lumMod val="60000"/>
                    <a:lumOff val="40000"/>
                  </a:schemeClr>
                </a:solidFill>
              </a:rPr>
              <a:t>7</a:t>
            </a:r>
            <a:r>
              <a:rPr lang="en-US" sz="2000" dirty="0"/>
              <a:t> valence electrons. If it just adds one more electron to that valence shell, it will have the </a:t>
            </a:r>
            <a:r>
              <a:rPr lang="en-US" sz="2000" dirty="0">
                <a:solidFill>
                  <a:srgbClr val="FFFF00"/>
                </a:solidFill>
              </a:rPr>
              <a:t>octet</a:t>
            </a:r>
            <a:r>
              <a:rPr lang="en-US" sz="2000" dirty="0"/>
              <a:t> of the noble gas element of its period, </a:t>
            </a:r>
            <a:r>
              <a:rPr lang="en-US" sz="2000" dirty="0">
                <a:solidFill>
                  <a:schemeClr val="accent1">
                    <a:lumMod val="60000"/>
                    <a:lumOff val="40000"/>
                  </a:schemeClr>
                </a:solidFill>
              </a:rPr>
              <a:t>argon</a:t>
            </a:r>
            <a:r>
              <a:rPr lang="en-US" sz="2000" dirty="0"/>
              <a:t> (</a:t>
            </a:r>
            <a:r>
              <a:rPr lang="en-US" sz="2000" dirty="0" err="1">
                <a:solidFill>
                  <a:schemeClr val="accent1">
                    <a:lumMod val="60000"/>
                    <a:lumOff val="40000"/>
                  </a:schemeClr>
                </a:solidFill>
              </a:rPr>
              <a:t>Ar</a:t>
            </a:r>
            <a:r>
              <a:rPr lang="en-US" sz="2000" dirty="0"/>
              <a:t>), providing energy stability to chlorine. It will become a -1 negative ion, so will be attracted to +1 positive ions</a:t>
            </a:r>
          </a:p>
          <a:p>
            <a:r>
              <a:rPr lang="en-US" sz="2000" dirty="0"/>
              <a:t>Sodium and chlorine thus form </a:t>
            </a:r>
            <a:r>
              <a:rPr lang="en-US" sz="2000" dirty="0">
                <a:solidFill>
                  <a:srgbClr val="00FF00"/>
                </a:solidFill>
              </a:rPr>
              <a:t>ionic compounds </a:t>
            </a:r>
            <a:r>
              <a:rPr lang="en-US" sz="2000" dirty="0"/>
              <a:t>with each other</a:t>
            </a:r>
          </a:p>
          <a:p>
            <a:r>
              <a:rPr lang="en-US" sz="2000" dirty="0">
                <a:solidFill>
                  <a:srgbClr val="FFFF00"/>
                </a:solidFill>
              </a:rPr>
              <a:t>Ionic compounds </a:t>
            </a:r>
            <a:r>
              <a:rPr lang="en-US" sz="2000" dirty="0"/>
              <a:t>are formed by </a:t>
            </a:r>
            <a:r>
              <a:rPr lang="en-US" sz="2000" dirty="0">
                <a:solidFill>
                  <a:schemeClr val="accent1">
                    <a:lumMod val="60000"/>
                    <a:lumOff val="40000"/>
                  </a:schemeClr>
                </a:solidFill>
              </a:rPr>
              <a:t>bonds</a:t>
            </a:r>
            <a:r>
              <a:rPr lang="en-US" sz="2000" dirty="0"/>
              <a:t> that are based on positive and negative electric charge points </a:t>
            </a:r>
          </a:p>
        </p:txBody>
      </p:sp>
      <p:sp>
        <p:nvSpPr>
          <p:cNvPr id="4" name="Slide Number Placeholder 3">
            <a:extLst>
              <a:ext uri="{FF2B5EF4-FFF2-40B4-BE49-F238E27FC236}">
                <a16:creationId xmlns:a16="http://schemas.microsoft.com/office/drawing/2014/main" id="{3374B0CE-DA70-4F6F-D76F-D88B022577D1}"/>
              </a:ext>
            </a:extLst>
          </p:cNvPr>
          <p:cNvSpPr>
            <a:spLocks noGrp="1"/>
          </p:cNvSpPr>
          <p:nvPr>
            <p:ph type="sldNum" sz="quarter" idx="10"/>
          </p:nvPr>
        </p:nvSpPr>
        <p:spPr/>
        <p:txBody>
          <a:bodyPr/>
          <a:lstStyle/>
          <a:p>
            <a:fld id="{5B6962B3-FD4C-44AA-AB11-79423C828F3E}" type="slidenum">
              <a:rPr lang="en-US" smtClean="0"/>
              <a:pPr/>
              <a:t>13</a:t>
            </a:fld>
            <a:endParaRPr lang="en-US" dirty="0"/>
          </a:p>
        </p:txBody>
      </p:sp>
    </p:spTree>
    <p:extLst>
      <p:ext uri="{BB962C8B-B14F-4D97-AF65-F5344CB8AC3E}">
        <p14:creationId xmlns:p14="http://schemas.microsoft.com/office/powerpoint/2010/main" val="539459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23EA72-5717-F070-2566-B503982AA1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3EA272-6182-0752-B523-3FC196982791}"/>
              </a:ext>
            </a:extLst>
          </p:cNvPr>
          <p:cNvSpPr>
            <a:spLocks noGrp="1"/>
          </p:cNvSpPr>
          <p:nvPr>
            <p:ph type="title"/>
          </p:nvPr>
        </p:nvSpPr>
        <p:spPr>
          <a:xfrm>
            <a:off x="349955" y="456121"/>
            <a:ext cx="8421512" cy="646331"/>
          </a:xfrm>
        </p:spPr>
        <p:txBody>
          <a:bodyPr/>
          <a:lstStyle/>
          <a:p>
            <a:r>
              <a:rPr lang="en-US" sz="3600" dirty="0"/>
              <a:t>Lewis Structures of Ionic Compounds </a:t>
            </a:r>
          </a:p>
        </p:txBody>
      </p:sp>
      <p:sp>
        <p:nvSpPr>
          <p:cNvPr id="3" name="Content Placeholder 2">
            <a:extLst>
              <a:ext uri="{FF2B5EF4-FFF2-40B4-BE49-F238E27FC236}">
                <a16:creationId xmlns:a16="http://schemas.microsoft.com/office/drawing/2014/main" id="{079FC8D2-2C9E-5D2E-CFFC-A5E98DAEC130}"/>
              </a:ext>
            </a:extLst>
          </p:cNvPr>
          <p:cNvSpPr>
            <a:spLocks noGrp="1"/>
          </p:cNvSpPr>
          <p:nvPr>
            <p:ph idx="1"/>
          </p:nvPr>
        </p:nvSpPr>
        <p:spPr>
          <a:xfrm>
            <a:off x="372533" y="1332090"/>
            <a:ext cx="5446633" cy="5215465"/>
          </a:xfrm>
        </p:spPr>
        <p:txBody>
          <a:bodyPr/>
          <a:lstStyle/>
          <a:p>
            <a:r>
              <a:rPr lang="en-US" sz="1800" dirty="0"/>
              <a:t>Initially the </a:t>
            </a:r>
            <a:r>
              <a:rPr lang="en-US" sz="1800" dirty="0">
                <a:solidFill>
                  <a:schemeClr val="accent1">
                    <a:lumMod val="60000"/>
                    <a:lumOff val="40000"/>
                  </a:schemeClr>
                </a:solidFill>
              </a:rPr>
              <a:t>Lewis structures </a:t>
            </a:r>
            <a:r>
              <a:rPr lang="en-US" sz="1800" dirty="0"/>
              <a:t>show the atoms with their natural number of valence electrons, having </a:t>
            </a:r>
            <a:r>
              <a:rPr lang="en-US" sz="1800" dirty="0">
                <a:solidFill>
                  <a:srgbClr val="FFFF00"/>
                </a:solidFill>
              </a:rPr>
              <a:t>zero</a:t>
            </a:r>
            <a:r>
              <a:rPr lang="en-US" sz="1800" dirty="0"/>
              <a:t> charge</a:t>
            </a:r>
          </a:p>
          <a:p>
            <a:r>
              <a:rPr lang="en-US" sz="1800" dirty="0"/>
              <a:t>For </a:t>
            </a:r>
            <a:r>
              <a:rPr lang="en-US" sz="1800" dirty="0">
                <a:solidFill>
                  <a:srgbClr val="FFFF00"/>
                </a:solidFill>
              </a:rPr>
              <a:t>sodium</a:t>
            </a:r>
            <a:r>
              <a:rPr lang="en-US" sz="1800" dirty="0"/>
              <a:t> (Na), there is 1 valence electron (dot). For </a:t>
            </a:r>
            <a:r>
              <a:rPr lang="en-US" sz="1800" dirty="0">
                <a:solidFill>
                  <a:srgbClr val="FFFF00"/>
                </a:solidFill>
              </a:rPr>
              <a:t>chlorine</a:t>
            </a:r>
            <a:r>
              <a:rPr lang="en-US" sz="1800" dirty="0"/>
              <a:t> (Cl), there are 7 electrons (dots)</a:t>
            </a:r>
          </a:p>
          <a:p>
            <a:r>
              <a:rPr lang="en-US" sz="1800" dirty="0"/>
              <a:t>Note the electron configurations: </a:t>
            </a:r>
            <a:r>
              <a:rPr lang="en-US" sz="1800" dirty="0">
                <a:solidFill>
                  <a:schemeClr val="accent1">
                    <a:lumMod val="60000"/>
                    <a:lumOff val="40000"/>
                  </a:schemeClr>
                </a:solidFill>
              </a:rPr>
              <a:t>Na</a:t>
            </a:r>
            <a:r>
              <a:rPr lang="en-US" sz="1800" baseline="30000" dirty="0">
                <a:solidFill>
                  <a:schemeClr val="accent1">
                    <a:lumMod val="60000"/>
                    <a:lumOff val="40000"/>
                  </a:schemeClr>
                </a:solidFill>
              </a:rPr>
              <a:t>0</a:t>
            </a:r>
            <a:r>
              <a:rPr lang="en-US" sz="1800" dirty="0"/>
              <a:t> has its valence shell at </a:t>
            </a:r>
            <a:r>
              <a:rPr lang="en-US" sz="1800" b="1" i="1" dirty="0">
                <a:solidFill>
                  <a:srgbClr val="FFC000"/>
                </a:solidFill>
              </a:rPr>
              <a:t>n</a:t>
            </a:r>
            <a:r>
              <a:rPr lang="en-US" sz="1800" dirty="0">
                <a:solidFill>
                  <a:srgbClr val="FFC000"/>
                </a:solidFill>
              </a:rPr>
              <a:t> = 3</a:t>
            </a:r>
            <a:r>
              <a:rPr lang="en-US" sz="1800" dirty="0"/>
              <a:t>. </a:t>
            </a:r>
            <a:r>
              <a:rPr lang="en-US" sz="1800" dirty="0">
                <a:solidFill>
                  <a:schemeClr val="accent1">
                    <a:lumMod val="60000"/>
                    <a:lumOff val="40000"/>
                  </a:schemeClr>
                </a:solidFill>
              </a:rPr>
              <a:t>Cl</a:t>
            </a:r>
            <a:r>
              <a:rPr lang="en-US" sz="1800" baseline="30000" dirty="0">
                <a:solidFill>
                  <a:schemeClr val="accent1">
                    <a:lumMod val="60000"/>
                    <a:lumOff val="40000"/>
                  </a:schemeClr>
                </a:solidFill>
              </a:rPr>
              <a:t>0</a:t>
            </a:r>
            <a:r>
              <a:rPr lang="en-US" sz="1800" dirty="0"/>
              <a:t> in same period has its valence shell at</a:t>
            </a:r>
            <a:br>
              <a:rPr lang="en-US" sz="1800" dirty="0"/>
            </a:br>
            <a:r>
              <a:rPr lang="en-US" sz="1800" b="1" i="1" dirty="0">
                <a:solidFill>
                  <a:srgbClr val="FFC000"/>
                </a:solidFill>
              </a:rPr>
              <a:t>n</a:t>
            </a:r>
            <a:r>
              <a:rPr lang="en-US" sz="1800" dirty="0">
                <a:solidFill>
                  <a:srgbClr val="FFC000"/>
                </a:solidFill>
              </a:rPr>
              <a:t> = 3 </a:t>
            </a:r>
            <a:r>
              <a:rPr lang="en-US" sz="1800" dirty="0"/>
              <a:t>too. (the </a:t>
            </a:r>
            <a:r>
              <a:rPr lang="en-US" sz="1800" b="1" i="1" dirty="0"/>
              <a:t>n</a:t>
            </a:r>
            <a:r>
              <a:rPr lang="en-US" sz="1800" dirty="0"/>
              <a:t> value is just a coincidence)</a:t>
            </a:r>
          </a:p>
          <a:p>
            <a:r>
              <a:rPr lang="en-US" sz="1800" dirty="0"/>
              <a:t>An electron moves from Na to Cl </a:t>
            </a:r>
            <a:r>
              <a:rPr lang="en-US" sz="1800" dirty="0">
                <a:sym typeface="Wingdings" panose="05000000000000000000" pitchFamily="2" charset="2"/>
              </a:rPr>
              <a:t> Na</a:t>
            </a:r>
            <a:r>
              <a:rPr lang="en-US" sz="1800" baseline="30000" dirty="0">
                <a:sym typeface="Wingdings" panose="05000000000000000000" pitchFamily="2" charset="2"/>
              </a:rPr>
              <a:t>+</a:t>
            </a:r>
            <a:r>
              <a:rPr lang="en-US" sz="1800" dirty="0">
                <a:sym typeface="Wingdings" panose="05000000000000000000" pitchFamily="2" charset="2"/>
              </a:rPr>
              <a:t> and Cl</a:t>
            </a:r>
            <a:r>
              <a:rPr lang="en-US" sz="1800" baseline="30000" dirty="0">
                <a:sym typeface="Wingdings" panose="05000000000000000000" pitchFamily="2" charset="2"/>
              </a:rPr>
              <a:t>- </a:t>
            </a:r>
            <a:r>
              <a:rPr lang="en-US" sz="1800" dirty="0">
                <a:sym typeface="Wingdings" panose="05000000000000000000" pitchFamily="2" charset="2"/>
              </a:rPr>
              <a:t>form</a:t>
            </a:r>
          </a:p>
          <a:p>
            <a:r>
              <a:rPr lang="en-US" sz="1800" dirty="0">
                <a:sym typeface="Wingdings" panose="05000000000000000000" pitchFamily="2" charset="2"/>
              </a:rPr>
              <a:t>Na</a:t>
            </a:r>
            <a:r>
              <a:rPr lang="en-US" sz="1800" baseline="30000" dirty="0">
                <a:sym typeface="Wingdings" panose="05000000000000000000" pitchFamily="2" charset="2"/>
              </a:rPr>
              <a:t>+</a:t>
            </a:r>
            <a:r>
              <a:rPr lang="en-US" sz="1800" dirty="0">
                <a:sym typeface="Wingdings" panose="05000000000000000000" pitchFamily="2" charset="2"/>
              </a:rPr>
              <a:t> has electron configuration of Ne now. [Ne] is also [He]2s</a:t>
            </a:r>
            <a:r>
              <a:rPr lang="en-US" sz="1800" baseline="30000" dirty="0">
                <a:sym typeface="Wingdings" panose="05000000000000000000" pitchFamily="2" charset="2"/>
              </a:rPr>
              <a:t>2</a:t>
            </a:r>
            <a:r>
              <a:rPr lang="en-US" sz="1800" dirty="0">
                <a:sym typeface="Wingdings" panose="05000000000000000000" pitchFamily="2" charset="2"/>
              </a:rPr>
              <a:t>2p</a:t>
            </a:r>
            <a:r>
              <a:rPr lang="en-US" sz="1800" baseline="30000" dirty="0">
                <a:sym typeface="Wingdings" panose="05000000000000000000" pitchFamily="2" charset="2"/>
              </a:rPr>
              <a:t>6</a:t>
            </a:r>
            <a:r>
              <a:rPr lang="en-US" sz="1800" dirty="0">
                <a:sym typeface="Wingdings" panose="05000000000000000000" pitchFamily="2" charset="2"/>
              </a:rPr>
              <a:t>, and Cl</a:t>
            </a:r>
            <a:r>
              <a:rPr lang="en-US" sz="1800" baseline="30000" dirty="0">
                <a:sym typeface="Wingdings" panose="05000000000000000000" pitchFamily="2" charset="2"/>
              </a:rPr>
              <a:t>-</a:t>
            </a:r>
            <a:r>
              <a:rPr lang="en-US" sz="1800" dirty="0">
                <a:sym typeface="Wingdings" panose="05000000000000000000" pitchFamily="2" charset="2"/>
              </a:rPr>
              <a:t> has configuration of [</a:t>
            </a:r>
            <a:r>
              <a:rPr lang="en-US" sz="1800" dirty="0" err="1">
                <a:sym typeface="Wingdings" panose="05000000000000000000" pitchFamily="2" charset="2"/>
              </a:rPr>
              <a:t>Ar</a:t>
            </a:r>
            <a:r>
              <a:rPr lang="en-US" sz="1800" dirty="0">
                <a:sym typeface="Wingdings" panose="05000000000000000000" pitchFamily="2" charset="2"/>
              </a:rPr>
              <a:t>], which is actually [Ne]3s</a:t>
            </a:r>
            <a:r>
              <a:rPr lang="en-US" sz="1800" baseline="30000" dirty="0">
                <a:sym typeface="Wingdings" panose="05000000000000000000" pitchFamily="2" charset="2"/>
              </a:rPr>
              <a:t>2</a:t>
            </a:r>
            <a:r>
              <a:rPr lang="en-US" sz="1800" dirty="0">
                <a:sym typeface="Wingdings" panose="05000000000000000000" pitchFamily="2" charset="2"/>
              </a:rPr>
              <a:t>3p</a:t>
            </a:r>
            <a:r>
              <a:rPr lang="en-US" sz="1800" baseline="30000" dirty="0">
                <a:sym typeface="Wingdings" panose="05000000000000000000" pitchFamily="2" charset="2"/>
              </a:rPr>
              <a:t>6. </a:t>
            </a:r>
            <a:endParaRPr lang="en-US" baseline="30000" dirty="0"/>
          </a:p>
        </p:txBody>
      </p:sp>
      <p:pic>
        <p:nvPicPr>
          <p:cNvPr id="7" name="Picture 6">
            <a:extLst>
              <a:ext uri="{FF2B5EF4-FFF2-40B4-BE49-F238E27FC236}">
                <a16:creationId xmlns:a16="http://schemas.microsoft.com/office/drawing/2014/main" id="{DB44EA35-94DE-4A5E-0F54-F284C1CE8E53}"/>
              </a:ext>
            </a:extLst>
          </p:cNvPr>
          <p:cNvPicPr>
            <a:picLocks noChangeAspect="1"/>
          </p:cNvPicPr>
          <p:nvPr/>
        </p:nvPicPr>
        <p:blipFill>
          <a:blip r:embed="rId2"/>
          <a:stretch>
            <a:fillRect/>
          </a:stretch>
        </p:blipFill>
        <p:spPr>
          <a:xfrm>
            <a:off x="6682545" y="3429000"/>
            <a:ext cx="1914792" cy="724001"/>
          </a:xfrm>
          <a:prstGeom prst="rect">
            <a:avLst/>
          </a:prstGeom>
        </p:spPr>
      </p:pic>
      <p:pic>
        <p:nvPicPr>
          <p:cNvPr id="9" name="Picture 8">
            <a:extLst>
              <a:ext uri="{FF2B5EF4-FFF2-40B4-BE49-F238E27FC236}">
                <a16:creationId xmlns:a16="http://schemas.microsoft.com/office/drawing/2014/main" id="{22BC40AC-8DC4-D119-308D-B27CBC5CF550}"/>
              </a:ext>
            </a:extLst>
          </p:cNvPr>
          <p:cNvPicPr>
            <a:picLocks noChangeAspect="1"/>
          </p:cNvPicPr>
          <p:nvPr/>
        </p:nvPicPr>
        <p:blipFill>
          <a:blip r:embed="rId3"/>
          <a:stretch>
            <a:fillRect/>
          </a:stretch>
        </p:blipFill>
        <p:spPr>
          <a:xfrm>
            <a:off x="5819166" y="1473039"/>
            <a:ext cx="2867425" cy="1228896"/>
          </a:xfrm>
          <a:prstGeom prst="rect">
            <a:avLst/>
          </a:prstGeom>
        </p:spPr>
      </p:pic>
      <p:pic>
        <p:nvPicPr>
          <p:cNvPr id="11" name="Picture 10">
            <a:extLst>
              <a:ext uri="{FF2B5EF4-FFF2-40B4-BE49-F238E27FC236}">
                <a16:creationId xmlns:a16="http://schemas.microsoft.com/office/drawing/2014/main" id="{19E56DB6-C410-603E-D105-ADA07960579F}"/>
              </a:ext>
            </a:extLst>
          </p:cNvPr>
          <p:cNvPicPr>
            <a:picLocks noChangeAspect="1"/>
          </p:cNvPicPr>
          <p:nvPr/>
        </p:nvPicPr>
        <p:blipFill>
          <a:blip r:embed="rId4"/>
          <a:stretch>
            <a:fillRect/>
          </a:stretch>
        </p:blipFill>
        <p:spPr>
          <a:xfrm>
            <a:off x="6063333" y="4916225"/>
            <a:ext cx="2534004" cy="1219370"/>
          </a:xfrm>
          <a:prstGeom prst="rect">
            <a:avLst/>
          </a:prstGeom>
        </p:spPr>
      </p:pic>
      <p:sp>
        <p:nvSpPr>
          <p:cNvPr id="4" name="Slide Number Placeholder 3">
            <a:extLst>
              <a:ext uri="{FF2B5EF4-FFF2-40B4-BE49-F238E27FC236}">
                <a16:creationId xmlns:a16="http://schemas.microsoft.com/office/drawing/2014/main" id="{5A87C060-2EC5-DE39-9E38-C6D29E12F1D3}"/>
              </a:ext>
            </a:extLst>
          </p:cNvPr>
          <p:cNvSpPr>
            <a:spLocks noGrp="1"/>
          </p:cNvSpPr>
          <p:nvPr>
            <p:ph type="sldNum" sz="quarter" idx="10"/>
          </p:nvPr>
        </p:nvSpPr>
        <p:spPr/>
        <p:txBody>
          <a:bodyPr/>
          <a:lstStyle/>
          <a:p>
            <a:fld id="{5B6962B3-FD4C-44AA-AB11-79423C828F3E}" type="slidenum">
              <a:rPr lang="en-US" smtClean="0"/>
              <a:pPr/>
              <a:t>14</a:t>
            </a:fld>
            <a:endParaRPr lang="en-US" dirty="0"/>
          </a:p>
        </p:txBody>
      </p:sp>
    </p:spTree>
    <p:extLst>
      <p:ext uri="{BB962C8B-B14F-4D97-AF65-F5344CB8AC3E}">
        <p14:creationId xmlns:p14="http://schemas.microsoft.com/office/powerpoint/2010/main" val="2426098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EDB207-7529-AB77-47BA-E5A0F38B67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3752DC-7241-D9C1-4858-BD5C89E13857}"/>
              </a:ext>
            </a:extLst>
          </p:cNvPr>
          <p:cNvSpPr>
            <a:spLocks noGrp="1"/>
          </p:cNvSpPr>
          <p:nvPr>
            <p:ph type="title"/>
          </p:nvPr>
        </p:nvSpPr>
        <p:spPr>
          <a:xfrm>
            <a:off x="349955" y="456121"/>
            <a:ext cx="8421512" cy="646331"/>
          </a:xfrm>
        </p:spPr>
        <p:txBody>
          <a:bodyPr/>
          <a:lstStyle/>
          <a:p>
            <a:r>
              <a:rPr lang="en-US" sz="3600" dirty="0"/>
              <a:t>Two Electrons Moved</a:t>
            </a:r>
          </a:p>
        </p:txBody>
      </p:sp>
      <p:sp>
        <p:nvSpPr>
          <p:cNvPr id="3" name="Content Placeholder 2">
            <a:extLst>
              <a:ext uri="{FF2B5EF4-FFF2-40B4-BE49-F238E27FC236}">
                <a16:creationId xmlns:a16="http://schemas.microsoft.com/office/drawing/2014/main" id="{7B7CF053-BCED-C7CC-5504-7578A02D491E}"/>
              </a:ext>
            </a:extLst>
          </p:cNvPr>
          <p:cNvSpPr>
            <a:spLocks noGrp="1"/>
          </p:cNvSpPr>
          <p:nvPr>
            <p:ph idx="1"/>
          </p:nvPr>
        </p:nvSpPr>
        <p:spPr>
          <a:xfrm>
            <a:off x="372533" y="1332090"/>
            <a:ext cx="5446633" cy="5215465"/>
          </a:xfrm>
        </p:spPr>
        <p:txBody>
          <a:bodyPr/>
          <a:lstStyle/>
          <a:p>
            <a:r>
              <a:rPr lang="en-US" sz="2000" dirty="0">
                <a:solidFill>
                  <a:srgbClr val="FFFF00"/>
                </a:solidFill>
              </a:rPr>
              <a:t>Group 2</a:t>
            </a:r>
            <a:r>
              <a:rPr lang="en-US" sz="2000" dirty="0"/>
              <a:t> element </a:t>
            </a:r>
            <a:r>
              <a:rPr lang="en-US" sz="2000" dirty="0">
                <a:solidFill>
                  <a:srgbClr val="00FF00"/>
                </a:solidFill>
              </a:rPr>
              <a:t>magnesium</a:t>
            </a:r>
            <a:r>
              <a:rPr lang="en-US" sz="2000" dirty="0"/>
              <a:t> (Mg) has </a:t>
            </a:r>
            <a:r>
              <a:rPr lang="en-US" sz="2000" dirty="0">
                <a:solidFill>
                  <a:schemeClr val="accent1">
                    <a:lumMod val="60000"/>
                    <a:lumOff val="40000"/>
                  </a:schemeClr>
                </a:solidFill>
              </a:rPr>
              <a:t>two</a:t>
            </a:r>
            <a:r>
              <a:rPr lang="en-US" sz="2000" dirty="0"/>
              <a:t> electrons in its valence shell. Note the Lewis structure and the electron configuration of Mg</a:t>
            </a:r>
            <a:r>
              <a:rPr lang="en-US" sz="2000" baseline="30000" dirty="0"/>
              <a:t>0</a:t>
            </a:r>
          </a:p>
          <a:p>
            <a:r>
              <a:rPr lang="en-US" sz="2000" dirty="0">
                <a:solidFill>
                  <a:srgbClr val="FFFF00"/>
                </a:solidFill>
              </a:rPr>
              <a:t>Group 16 </a:t>
            </a:r>
            <a:r>
              <a:rPr lang="en-US" sz="2000" dirty="0"/>
              <a:t>element </a:t>
            </a:r>
            <a:r>
              <a:rPr lang="en-US" sz="2000" dirty="0">
                <a:solidFill>
                  <a:srgbClr val="00FF00"/>
                </a:solidFill>
              </a:rPr>
              <a:t>oxygen</a:t>
            </a:r>
            <a:r>
              <a:rPr lang="en-US" sz="2000" dirty="0"/>
              <a:t> (O) has </a:t>
            </a:r>
            <a:r>
              <a:rPr lang="en-US" sz="2000" dirty="0">
                <a:solidFill>
                  <a:schemeClr val="accent1">
                    <a:lumMod val="60000"/>
                    <a:lumOff val="40000"/>
                  </a:schemeClr>
                </a:solidFill>
              </a:rPr>
              <a:t>six</a:t>
            </a:r>
            <a:r>
              <a:rPr lang="en-US" sz="2000" dirty="0"/>
              <a:t> electrons in its valence shell. See its Lewis structure and electron configuration of O</a:t>
            </a:r>
            <a:r>
              <a:rPr lang="en-US" sz="2000" baseline="30000" dirty="0"/>
              <a:t>0</a:t>
            </a:r>
          </a:p>
          <a:p>
            <a:r>
              <a:rPr lang="en-US" sz="2000" dirty="0"/>
              <a:t>Mg willingly gives its two electrons, which O willingly takes</a:t>
            </a:r>
          </a:p>
          <a:p>
            <a:r>
              <a:rPr lang="en-US" sz="2000" dirty="0"/>
              <a:t>The Mg</a:t>
            </a:r>
            <a:r>
              <a:rPr lang="en-US" sz="2000" baseline="30000" dirty="0"/>
              <a:t>2+ </a:t>
            </a:r>
            <a:r>
              <a:rPr lang="en-US" sz="2000" dirty="0"/>
              <a:t>ion now has the octet structure of the previous period noble gas, and O</a:t>
            </a:r>
            <a:r>
              <a:rPr lang="en-US" sz="2000" baseline="30000" dirty="0"/>
              <a:t>2-</a:t>
            </a:r>
            <a:r>
              <a:rPr lang="en-US" sz="2000" dirty="0"/>
              <a:t> has the structure of the noble gas element of its period</a:t>
            </a:r>
          </a:p>
        </p:txBody>
      </p:sp>
      <p:pic>
        <p:nvPicPr>
          <p:cNvPr id="20" name="Picture 19">
            <a:extLst>
              <a:ext uri="{FF2B5EF4-FFF2-40B4-BE49-F238E27FC236}">
                <a16:creationId xmlns:a16="http://schemas.microsoft.com/office/drawing/2014/main" id="{16ADDA33-EAA7-A5B0-CB11-DDF7B688EFD1}"/>
              </a:ext>
            </a:extLst>
          </p:cNvPr>
          <p:cNvPicPr>
            <a:picLocks noChangeAspect="1"/>
          </p:cNvPicPr>
          <p:nvPr/>
        </p:nvPicPr>
        <p:blipFill>
          <a:blip r:embed="rId2"/>
          <a:stretch>
            <a:fillRect/>
          </a:stretch>
        </p:blipFill>
        <p:spPr>
          <a:xfrm>
            <a:off x="6504968" y="1347418"/>
            <a:ext cx="2248214" cy="1619476"/>
          </a:xfrm>
          <a:prstGeom prst="rect">
            <a:avLst/>
          </a:prstGeom>
        </p:spPr>
      </p:pic>
      <p:pic>
        <p:nvPicPr>
          <p:cNvPr id="22" name="Picture 21">
            <a:extLst>
              <a:ext uri="{FF2B5EF4-FFF2-40B4-BE49-F238E27FC236}">
                <a16:creationId xmlns:a16="http://schemas.microsoft.com/office/drawing/2014/main" id="{A96744AF-E0AD-B24B-9917-54E4E1145BF0}"/>
              </a:ext>
            </a:extLst>
          </p:cNvPr>
          <p:cNvPicPr>
            <a:picLocks noChangeAspect="1"/>
          </p:cNvPicPr>
          <p:nvPr/>
        </p:nvPicPr>
        <p:blipFill>
          <a:blip r:embed="rId3"/>
          <a:stretch>
            <a:fillRect/>
          </a:stretch>
        </p:blipFill>
        <p:spPr>
          <a:xfrm>
            <a:off x="6323200" y="3758934"/>
            <a:ext cx="2448267" cy="1476581"/>
          </a:xfrm>
          <a:prstGeom prst="rect">
            <a:avLst/>
          </a:prstGeom>
        </p:spPr>
      </p:pic>
      <p:sp>
        <p:nvSpPr>
          <p:cNvPr id="4" name="Slide Number Placeholder 3">
            <a:extLst>
              <a:ext uri="{FF2B5EF4-FFF2-40B4-BE49-F238E27FC236}">
                <a16:creationId xmlns:a16="http://schemas.microsoft.com/office/drawing/2014/main" id="{20012C84-459B-3ECB-FEF8-58F2B07C529E}"/>
              </a:ext>
            </a:extLst>
          </p:cNvPr>
          <p:cNvSpPr>
            <a:spLocks noGrp="1"/>
          </p:cNvSpPr>
          <p:nvPr>
            <p:ph type="sldNum" sz="quarter" idx="10"/>
          </p:nvPr>
        </p:nvSpPr>
        <p:spPr/>
        <p:txBody>
          <a:bodyPr/>
          <a:lstStyle/>
          <a:p>
            <a:fld id="{5B6962B3-FD4C-44AA-AB11-79423C828F3E}" type="slidenum">
              <a:rPr lang="en-US" smtClean="0"/>
              <a:pPr/>
              <a:t>15</a:t>
            </a:fld>
            <a:endParaRPr lang="en-US" dirty="0"/>
          </a:p>
        </p:txBody>
      </p:sp>
    </p:spTree>
    <p:extLst>
      <p:ext uri="{BB962C8B-B14F-4D97-AF65-F5344CB8AC3E}">
        <p14:creationId xmlns:p14="http://schemas.microsoft.com/office/powerpoint/2010/main" val="3157186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D6412-A0D3-288E-2479-5B086C8736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8A00FE-F864-5567-E875-7CC33672E5A4}"/>
              </a:ext>
            </a:extLst>
          </p:cNvPr>
          <p:cNvSpPr>
            <a:spLocks noGrp="1"/>
          </p:cNvSpPr>
          <p:nvPr>
            <p:ph type="title"/>
          </p:nvPr>
        </p:nvSpPr>
        <p:spPr>
          <a:xfrm>
            <a:off x="349955" y="486899"/>
            <a:ext cx="8421512" cy="584775"/>
          </a:xfrm>
        </p:spPr>
        <p:txBody>
          <a:bodyPr/>
          <a:lstStyle/>
          <a:p>
            <a:r>
              <a:rPr lang="en-US" sz="3200" dirty="0"/>
              <a:t>Two Electrons Moved, But FROM Two Atoms</a:t>
            </a:r>
          </a:p>
        </p:txBody>
      </p:sp>
      <p:sp>
        <p:nvSpPr>
          <p:cNvPr id="3" name="Content Placeholder 2">
            <a:extLst>
              <a:ext uri="{FF2B5EF4-FFF2-40B4-BE49-F238E27FC236}">
                <a16:creationId xmlns:a16="http://schemas.microsoft.com/office/drawing/2014/main" id="{EA7E3D2C-863A-DA42-9CD0-9FF8AC45EA8D}"/>
              </a:ext>
            </a:extLst>
          </p:cNvPr>
          <p:cNvSpPr>
            <a:spLocks noGrp="1"/>
          </p:cNvSpPr>
          <p:nvPr>
            <p:ph idx="1"/>
          </p:nvPr>
        </p:nvSpPr>
        <p:spPr>
          <a:xfrm>
            <a:off x="372533" y="1332090"/>
            <a:ext cx="6122271" cy="5215465"/>
          </a:xfrm>
        </p:spPr>
        <p:txBody>
          <a:bodyPr/>
          <a:lstStyle/>
          <a:p>
            <a:r>
              <a:rPr lang="en-US" dirty="0"/>
              <a:t>Sulfur, in same Group 16 as oxygen, but one period down, is ready to take two electrons into its valence shell with 6 electrons, to complete the octet</a:t>
            </a:r>
          </a:p>
          <a:p>
            <a:r>
              <a:rPr lang="en-US" dirty="0"/>
              <a:t>It is not required that it be from a Group 2 element with two electrons. Instead it can be two Group 1 elements, like potassium (K) or lithium (Li), but in this case sodium (Na) again</a:t>
            </a:r>
          </a:p>
          <a:p>
            <a:r>
              <a:rPr lang="en-US" dirty="0"/>
              <a:t>Note the resulting electron configurations and Lewis structures</a:t>
            </a:r>
          </a:p>
          <a:p>
            <a:pPr marL="0" indent="0">
              <a:buNone/>
            </a:pPr>
            <a:endParaRPr lang="en-US" dirty="0"/>
          </a:p>
        </p:txBody>
      </p:sp>
      <p:pic>
        <p:nvPicPr>
          <p:cNvPr id="7" name="Picture 6">
            <a:extLst>
              <a:ext uri="{FF2B5EF4-FFF2-40B4-BE49-F238E27FC236}">
                <a16:creationId xmlns:a16="http://schemas.microsoft.com/office/drawing/2014/main" id="{83560500-9510-9FE2-C619-BDF91F3EE8BD}"/>
              </a:ext>
            </a:extLst>
          </p:cNvPr>
          <p:cNvPicPr>
            <a:picLocks noChangeAspect="1"/>
          </p:cNvPicPr>
          <p:nvPr/>
        </p:nvPicPr>
        <p:blipFill>
          <a:blip r:embed="rId2"/>
          <a:stretch>
            <a:fillRect/>
          </a:stretch>
        </p:blipFill>
        <p:spPr>
          <a:xfrm>
            <a:off x="6742632" y="1366582"/>
            <a:ext cx="2146242" cy="1797345"/>
          </a:xfrm>
          <a:prstGeom prst="rect">
            <a:avLst/>
          </a:prstGeom>
        </p:spPr>
      </p:pic>
      <p:pic>
        <p:nvPicPr>
          <p:cNvPr id="17" name="Picture 16">
            <a:extLst>
              <a:ext uri="{FF2B5EF4-FFF2-40B4-BE49-F238E27FC236}">
                <a16:creationId xmlns:a16="http://schemas.microsoft.com/office/drawing/2014/main" id="{9CA7CBE5-3F48-28A2-E068-BBF6A64D9D65}"/>
              </a:ext>
            </a:extLst>
          </p:cNvPr>
          <p:cNvPicPr>
            <a:picLocks noChangeAspect="1"/>
          </p:cNvPicPr>
          <p:nvPr/>
        </p:nvPicPr>
        <p:blipFill>
          <a:blip r:embed="rId3"/>
          <a:stretch>
            <a:fillRect/>
          </a:stretch>
        </p:blipFill>
        <p:spPr>
          <a:xfrm>
            <a:off x="6929804" y="3939822"/>
            <a:ext cx="1771897" cy="1705213"/>
          </a:xfrm>
          <a:prstGeom prst="rect">
            <a:avLst/>
          </a:prstGeom>
        </p:spPr>
      </p:pic>
      <p:sp>
        <p:nvSpPr>
          <p:cNvPr id="4" name="Slide Number Placeholder 3">
            <a:extLst>
              <a:ext uri="{FF2B5EF4-FFF2-40B4-BE49-F238E27FC236}">
                <a16:creationId xmlns:a16="http://schemas.microsoft.com/office/drawing/2014/main" id="{23AB12AF-DB97-EA5D-A84E-843573152A4F}"/>
              </a:ext>
            </a:extLst>
          </p:cNvPr>
          <p:cNvSpPr>
            <a:spLocks noGrp="1"/>
          </p:cNvSpPr>
          <p:nvPr>
            <p:ph type="sldNum" sz="quarter" idx="10"/>
          </p:nvPr>
        </p:nvSpPr>
        <p:spPr/>
        <p:txBody>
          <a:bodyPr/>
          <a:lstStyle/>
          <a:p>
            <a:fld id="{5B6962B3-FD4C-44AA-AB11-79423C828F3E}" type="slidenum">
              <a:rPr lang="en-US" smtClean="0"/>
              <a:pPr/>
              <a:t>16</a:t>
            </a:fld>
            <a:endParaRPr lang="en-US" dirty="0"/>
          </a:p>
        </p:txBody>
      </p:sp>
    </p:spTree>
    <p:extLst>
      <p:ext uri="{BB962C8B-B14F-4D97-AF65-F5344CB8AC3E}">
        <p14:creationId xmlns:p14="http://schemas.microsoft.com/office/powerpoint/2010/main" val="4158071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E46782-F069-A33D-5842-42150686CF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BD15D9-337E-5489-4A20-EF44B708CB59}"/>
              </a:ext>
            </a:extLst>
          </p:cNvPr>
          <p:cNvSpPr>
            <a:spLocks noGrp="1"/>
          </p:cNvSpPr>
          <p:nvPr>
            <p:ph type="title"/>
          </p:nvPr>
        </p:nvSpPr>
        <p:spPr>
          <a:xfrm>
            <a:off x="349955" y="486899"/>
            <a:ext cx="8421512" cy="584775"/>
          </a:xfrm>
        </p:spPr>
        <p:txBody>
          <a:bodyPr/>
          <a:lstStyle/>
          <a:p>
            <a:r>
              <a:rPr lang="en-US" sz="3200" dirty="0"/>
              <a:t>Two Electrons Moved, But TO Two Atoms</a:t>
            </a:r>
          </a:p>
        </p:txBody>
      </p:sp>
      <p:sp>
        <p:nvSpPr>
          <p:cNvPr id="3" name="Content Placeholder 2">
            <a:extLst>
              <a:ext uri="{FF2B5EF4-FFF2-40B4-BE49-F238E27FC236}">
                <a16:creationId xmlns:a16="http://schemas.microsoft.com/office/drawing/2014/main" id="{88AED53F-2340-C808-55B1-1F77637C3E28}"/>
              </a:ext>
            </a:extLst>
          </p:cNvPr>
          <p:cNvSpPr>
            <a:spLocks noGrp="1"/>
          </p:cNvSpPr>
          <p:nvPr>
            <p:ph idx="1"/>
          </p:nvPr>
        </p:nvSpPr>
        <p:spPr>
          <a:xfrm>
            <a:off x="372533" y="1332090"/>
            <a:ext cx="5446633" cy="5215465"/>
          </a:xfrm>
        </p:spPr>
        <p:txBody>
          <a:bodyPr/>
          <a:lstStyle/>
          <a:p>
            <a:r>
              <a:rPr lang="en-US" sz="2200" dirty="0"/>
              <a:t>This diagramming just demonstrates how the two valence shell electrons of calcium (Ca) in Ca</a:t>
            </a:r>
            <a:r>
              <a:rPr lang="en-US" sz="2200" baseline="30000" dirty="0"/>
              <a:t>0</a:t>
            </a:r>
            <a:r>
              <a:rPr lang="en-US" sz="2200" dirty="0"/>
              <a:t> where one each is used to add one electron to each of two chlorine (Cl) atoms in the Cl</a:t>
            </a:r>
            <a:r>
              <a:rPr lang="en-US" sz="2200" baseline="30000" dirty="0"/>
              <a:t>0</a:t>
            </a:r>
            <a:r>
              <a:rPr lang="en-US" sz="2200" dirty="0"/>
              <a:t> state</a:t>
            </a:r>
          </a:p>
          <a:p>
            <a:r>
              <a:rPr lang="en-US" sz="2200" dirty="0"/>
              <a:t>The result is a Ca</a:t>
            </a:r>
            <a:r>
              <a:rPr lang="en-US" sz="2200" baseline="30000" dirty="0"/>
              <a:t>2+ </a:t>
            </a:r>
            <a:r>
              <a:rPr lang="en-US" sz="2200" dirty="0"/>
              <a:t>ion, two Cl</a:t>
            </a:r>
            <a:r>
              <a:rPr lang="en-US" sz="2200" baseline="30000" dirty="0"/>
              <a:t>-</a:t>
            </a:r>
            <a:r>
              <a:rPr lang="en-US" sz="2200" dirty="0"/>
              <a:t> ions, and these will be the formula unit of ionic compound solid/crystal that is the compound</a:t>
            </a:r>
          </a:p>
          <a:p>
            <a:r>
              <a:rPr lang="en-US" sz="2200" dirty="0"/>
              <a:t>Note how the electron configurations of the ions in the compound show how they form the octet of a noble </a:t>
            </a:r>
            <a:r>
              <a:rPr lang="en-US" sz="2200"/>
              <a:t>gas element</a:t>
            </a:r>
            <a:endParaRPr lang="en-US" sz="2200" dirty="0"/>
          </a:p>
        </p:txBody>
      </p:sp>
      <p:pic>
        <p:nvPicPr>
          <p:cNvPr id="9" name="Picture 8">
            <a:extLst>
              <a:ext uri="{FF2B5EF4-FFF2-40B4-BE49-F238E27FC236}">
                <a16:creationId xmlns:a16="http://schemas.microsoft.com/office/drawing/2014/main" id="{C676229A-047B-7F9E-A005-2415FD4489BA}"/>
              </a:ext>
            </a:extLst>
          </p:cNvPr>
          <p:cNvPicPr>
            <a:picLocks noChangeAspect="1"/>
          </p:cNvPicPr>
          <p:nvPr/>
        </p:nvPicPr>
        <p:blipFill>
          <a:blip r:embed="rId2"/>
          <a:stretch>
            <a:fillRect/>
          </a:stretch>
        </p:blipFill>
        <p:spPr>
          <a:xfrm>
            <a:off x="6230798" y="1204219"/>
            <a:ext cx="2572109" cy="2333951"/>
          </a:xfrm>
          <a:prstGeom prst="rect">
            <a:avLst/>
          </a:prstGeom>
        </p:spPr>
      </p:pic>
      <p:pic>
        <p:nvPicPr>
          <p:cNvPr id="14" name="Picture 13">
            <a:extLst>
              <a:ext uri="{FF2B5EF4-FFF2-40B4-BE49-F238E27FC236}">
                <a16:creationId xmlns:a16="http://schemas.microsoft.com/office/drawing/2014/main" id="{9D6EADBD-9239-CBDE-77A2-7B38282DC891}"/>
              </a:ext>
            </a:extLst>
          </p:cNvPr>
          <p:cNvPicPr>
            <a:picLocks noChangeAspect="1"/>
          </p:cNvPicPr>
          <p:nvPr/>
        </p:nvPicPr>
        <p:blipFill>
          <a:blip r:embed="rId3"/>
          <a:stretch>
            <a:fillRect/>
          </a:stretch>
        </p:blipFill>
        <p:spPr>
          <a:xfrm>
            <a:off x="6488008" y="3745214"/>
            <a:ext cx="2057687" cy="2905530"/>
          </a:xfrm>
          <a:prstGeom prst="rect">
            <a:avLst/>
          </a:prstGeom>
        </p:spPr>
      </p:pic>
      <p:sp>
        <p:nvSpPr>
          <p:cNvPr id="4" name="Slide Number Placeholder 3">
            <a:extLst>
              <a:ext uri="{FF2B5EF4-FFF2-40B4-BE49-F238E27FC236}">
                <a16:creationId xmlns:a16="http://schemas.microsoft.com/office/drawing/2014/main" id="{A24040C4-8386-A16B-834F-8BAF9EB799FD}"/>
              </a:ext>
            </a:extLst>
          </p:cNvPr>
          <p:cNvSpPr>
            <a:spLocks noGrp="1"/>
          </p:cNvSpPr>
          <p:nvPr>
            <p:ph type="sldNum" sz="quarter" idx="10"/>
          </p:nvPr>
        </p:nvSpPr>
        <p:spPr/>
        <p:txBody>
          <a:bodyPr/>
          <a:lstStyle/>
          <a:p>
            <a:fld id="{5B6962B3-FD4C-44AA-AB11-79423C828F3E}" type="slidenum">
              <a:rPr lang="en-US" smtClean="0"/>
              <a:pPr/>
              <a:t>17</a:t>
            </a:fld>
            <a:endParaRPr lang="en-US" dirty="0"/>
          </a:p>
        </p:txBody>
      </p:sp>
    </p:spTree>
    <p:extLst>
      <p:ext uri="{BB962C8B-B14F-4D97-AF65-F5344CB8AC3E}">
        <p14:creationId xmlns:p14="http://schemas.microsoft.com/office/powerpoint/2010/main" val="280833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FE02D6-1B8B-97C7-EF44-E075BD7851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DE6A31-543A-6BEA-6A7B-F4CA49C82D22}"/>
              </a:ext>
            </a:extLst>
          </p:cNvPr>
          <p:cNvSpPr>
            <a:spLocks noGrp="1"/>
          </p:cNvSpPr>
          <p:nvPr>
            <p:ph type="title"/>
          </p:nvPr>
        </p:nvSpPr>
        <p:spPr/>
        <p:txBody>
          <a:bodyPr/>
          <a:lstStyle/>
          <a:p>
            <a:r>
              <a:rPr lang="en-US" sz="2800" dirty="0"/>
              <a:t>Summarizing Ionic Compound Lewis Structures</a:t>
            </a:r>
          </a:p>
        </p:txBody>
      </p:sp>
      <p:sp>
        <p:nvSpPr>
          <p:cNvPr id="4" name="Content Placeholder 3">
            <a:extLst>
              <a:ext uri="{FF2B5EF4-FFF2-40B4-BE49-F238E27FC236}">
                <a16:creationId xmlns:a16="http://schemas.microsoft.com/office/drawing/2014/main" id="{34235B8F-6A76-675F-CC3C-921052063986}"/>
              </a:ext>
            </a:extLst>
          </p:cNvPr>
          <p:cNvSpPr>
            <a:spLocks noGrp="1"/>
          </p:cNvSpPr>
          <p:nvPr>
            <p:ph idx="1"/>
          </p:nvPr>
        </p:nvSpPr>
        <p:spPr/>
        <p:txBody>
          <a:bodyPr/>
          <a:lstStyle/>
          <a:p>
            <a:r>
              <a:rPr lang="en-US" dirty="0">
                <a:solidFill>
                  <a:schemeClr val="accent1">
                    <a:lumMod val="60000"/>
                    <a:lumOff val="40000"/>
                  </a:schemeClr>
                </a:solidFill>
              </a:rPr>
              <a:t>Lewis structures </a:t>
            </a:r>
            <a:r>
              <a:rPr lang="en-US" dirty="0"/>
              <a:t>are </a:t>
            </a:r>
            <a:r>
              <a:rPr lang="en-US" dirty="0">
                <a:solidFill>
                  <a:srgbClr val="FFFF00"/>
                </a:solidFill>
              </a:rPr>
              <a:t>dot diagrams </a:t>
            </a:r>
            <a:r>
              <a:rPr lang="en-US" dirty="0"/>
              <a:t>of atoms where the dots around the atom represent the </a:t>
            </a:r>
            <a:r>
              <a:rPr lang="en-US" dirty="0">
                <a:solidFill>
                  <a:schemeClr val="accent1">
                    <a:lumMod val="60000"/>
                    <a:lumOff val="40000"/>
                  </a:schemeClr>
                </a:solidFill>
              </a:rPr>
              <a:t>valence</a:t>
            </a:r>
            <a:r>
              <a:rPr lang="en-US" dirty="0"/>
              <a:t> (outermost) </a:t>
            </a:r>
            <a:r>
              <a:rPr lang="en-US" dirty="0">
                <a:solidFill>
                  <a:schemeClr val="accent1">
                    <a:lumMod val="60000"/>
                    <a:lumOff val="40000"/>
                  </a:schemeClr>
                </a:solidFill>
              </a:rPr>
              <a:t>shell</a:t>
            </a:r>
            <a:r>
              <a:rPr lang="en-US" dirty="0"/>
              <a:t> of electrons</a:t>
            </a:r>
          </a:p>
          <a:p>
            <a:r>
              <a:rPr lang="en-US" dirty="0"/>
              <a:t>Electrons are involved in </a:t>
            </a:r>
            <a:r>
              <a:rPr lang="en-US" dirty="0">
                <a:solidFill>
                  <a:schemeClr val="accent1">
                    <a:lumMod val="60000"/>
                    <a:lumOff val="40000"/>
                  </a:schemeClr>
                </a:solidFill>
              </a:rPr>
              <a:t>bonding</a:t>
            </a:r>
            <a:r>
              <a:rPr lang="en-US" dirty="0"/>
              <a:t>. Bonding of the </a:t>
            </a:r>
            <a:r>
              <a:rPr lang="en-US" dirty="0">
                <a:solidFill>
                  <a:srgbClr val="00FF00"/>
                </a:solidFill>
              </a:rPr>
              <a:t>ionic</a:t>
            </a:r>
            <a:r>
              <a:rPr lang="en-US" dirty="0"/>
              <a:t> type is where one atom fully takes the electron(s) of another atom, and the resulting electric (positive and negative) charges are what creates the bond (attraction), a strong force keeping the atoms close to each other</a:t>
            </a:r>
          </a:p>
          <a:p>
            <a:r>
              <a:rPr lang="en-US" dirty="0"/>
              <a:t>Start with a Lewis structure of the </a:t>
            </a:r>
            <a:r>
              <a:rPr lang="en-US" dirty="0">
                <a:solidFill>
                  <a:srgbClr val="FFFF00"/>
                </a:solidFill>
              </a:rPr>
              <a:t>neutral</a:t>
            </a:r>
            <a:r>
              <a:rPr lang="en-US" dirty="0"/>
              <a:t> (</a:t>
            </a:r>
            <a:r>
              <a:rPr lang="en-US" dirty="0">
                <a:solidFill>
                  <a:srgbClr val="FFFF00"/>
                </a:solidFill>
              </a:rPr>
              <a:t>zero-charge, non-ionized</a:t>
            </a:r>
            <a:r>
              <a:rPr lang="en-US" dirty="0"/>
              <a:t>) atom with its proper number of electrons; then move the dots (electrons) as they interact with other atoms</a:t>
            </a:r>
          </a:p>
        </p:txBody>
      </p:sp>
      <p:sp>
        <p:nvSpPr>
          <p:cNvPr id="3" name="Slide Number Placeholder 2">
            <a:extLst>
              <a:ext uri="{FF2B5EF4-FFF2-40B4-BE49-F238E27FC236}">
                <a16:creationId xmlns:a16="http://schemas.microsoft.com/office/drawing/2014/main" id="{9CB4B068-1C21-9258-C5D3-2EE4B31AEAA5}"/>
              </a:ext>
            </a:extLst>
          </p:cNvPr>
          <p:cNvSpPr>
            <a:spLocks noGrp="1"/>
          </p:cNvSpPr>
          <p:nvPr>
            <p:ph type="sldNum" sz="quarter" idx="10"/>
          </p:nvPr>
        </p:nvSpPr>
        <p:spPr/>
        <p:txBody>
          <a:bodyPr/>
          <a:lstStyle/>
          <a:p>
            <a:fld id="{5B6962B3-FD4C-44AA-AB11-79423C828F3E}" type="slidenum">
              <a:rPr lang="en-US" smtClean="0"/>
              <a:pPr/>
              <a:t>18</a:t>
            </a:fld>
            <a:endParaRPr lang="en-US" dirty="0"/>
          </a:p>
        </p:txBody>
      </p:sp>
    </p:spTree>
    <p:extLst>
      <p:ext uri="{BB962C8B-B14F-4D97-AF65-F5344CB8AC3E}">
        <p14:creationId xmlns:p14="http://schemas.microsoft.com/office/powerpoint/2010/main" val="111729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D1098-815E-5191-BBF7-F446C868A3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176A1F-6CC9-3D76-DA47-12FE98AEBCD1}"/>
              </a:ext>
            </a:extLst>
          </p:cNvPr>
          <p:cNvSpPr>
            <a:spLocks noGrp="1"/>
          </p:cNvSpPr>
          <p:nvPr>
            <p:ph type="title"/>
          </p:nvPr>
        </p:nvSpPr>
        <p:spPr/>
        <p:txBody>
          <a:bodyPr/>
          <a:lstStyle/>
          <a:p>
            <a:r>
              <a:rPr lang="en-US" sz="4000" dirty="0"/>
              <a:t>More Detail on </a:t>
            </a:r>
            <a:r>
              <a:rPr lang="en-US" sz="4000" b="1" dirty="0">
                <a:solidFill>
                  <a:srgbClr val="00FF00"/>
                </a:solidFill>
              </a:rPr>
              <a:t>Formula Unit</a:t>
            </a:r>
          </a:p>
        </p:txBody>
      </p:sp>
      <p:sp>
        <p:nvSpPr>
          <p:cNvPr id="4" name="Content Placeholder 3">
            <a:extLst>
              <a:ext uri="{FF2B5EF4-FFF2-40B4-BE49-F238E27FC236}">
                <a16:creationId xmlns:a16="http://schemas.microsoft.com/office/drawing/2014/main" id="{9CB8B40F-2635-E728-51B1-590A16E2CC08}"/>
              </a:ext>
            </a:extLst>
          </p:cNvPr>
          <p:cNvSpPr>
            <a:spLocks noGrp="1"/>
          </p:cNvSpPr>
          <p:nvPr>
            <p:ph idx="1"/>
          </p:nvPr>
        </p:nvSpPr>
        <p:spPr>
          <a:xfrm>
            <a:off x="349955" y="1278747"/>
            <a:ext cx="4798070" cy="5215465"/>
          </a:xfrm>
        </p:spPr>
        <p:txBody>
          <a:bodyPr/>
          <a:lstStyle/>
          <a:p>
            <a:r>
              <a:rPr lang="en-US" dirty="0"/>
              <a:t>The </a:t>
            </a:r>
            <a:r>
              <a:rPr lang="en-US" dirty="0">
                <a:solidFill>
                  <a:srgbClr val="00FF00"/>
                </a:solidFill>
              </a:rPr>
              <a:t>formula unit </a:t>
            </a:r>
            <a:r>
              <a:rPr lang="en-US" dirty="0"/>
              <a:t>describes an </a:t>
            </a:r>
            <a:r>
              <a:rPr lang="en-US" dirty="0">
                <a:solidFill>
                  <a:schemeClr val="accent1">
                    <a:lumMod val="60000"/>
                    <a:lumOff val="40000"/>
                  </a:schemeClr>
                </a:solidFill>
              </a:rPr>
              <a:t>ionic compound </a:t>
            </a:r>
            <a:r>
              <a:rPr lang="en-US" dirty="0"/>
              <a:t>(</a:t>
            </a:r>
            <a:r>
              <a:rPr lang="en-US" dirty="0">
                <a:solidFill>
                  <a:srgbClr val="FFFF00"/>
                </a:solidFill>
              </a:rPr>
              <a:t>salt</a:t>
            </a:r>
            <a:r>
              <a:rPr lang="en-US" dirty="0"/>
              <a:t>) in the </a:t>
            </a:r>
            <a:r>
              <a:rPr lang="en-US" dirty="0">
                <a:solidFill>
                  <a:srgbClr val="FFC000"/>
                </a:solidFill>
              </a:rPr>
              <a:t>solid phase </a:t>
            </a:r>
          </a:p>
          <a:p>
            <a:r>
              <a:rPr lang="en-US" dirty="0"/>
              <a:t>It is the </a:t>
            </a:r>
            <a:r>
              <a:rPr lang="en-US" dirty="0">
                <a:solidFill>
                  <a:schemeClr val="accent1">
                    <a:lumMod val="60000"/>
                    <a:lumOff val="40000"/>
                  </a:schemeClr>
                </a:solidFill>
              </a:rPr>
              <a:t>smallest, electrically neutral ratio </a:t>
            </a:r>
            <a:r>
              <a:rPr lang="en-US" dirty="0"/>
              <a:t>of ions in a </a:t>
            </a:r>
            <a:r>
              <a:rPr lang="en-US" dirty="0">
                <a:solidFill>
                  <a:schemeClr val="accent1">
                    <a:lumMod val="60000"/>
                    <a:lumOff val="40000"/>
                  </a:schemeClr>
                </a:solidFill>
              </a:rPr>
              <a:t>3-dimensional crystal lattice</a:t>
            </a:r>
          </a:p>
          <a:p>
            <a:r>
              <a:rPr lang="en-US" dirty="0"/>
              <a:t>Unlike a </a:t>
            </a:r>
            <a:r>
              <a:rPr lang="en-US" dirty="0">
                <a:solidFill>
                  <a:srgbClr val="FFFF00"/>
                </a:solidFill>
              </a:rPr>
              <a:t>molecule</a:t>
            </a:r>
            <a:r>
              <a:rPr lang="en-US" dirty="0"/>
              <a:t>, it is </a:t>
            </a:r>
            <a:r>
              <a:rPr lang="en-US" b="1" dirty="0">
                <a:solidFill>
                  <a:srgbClr val="FFFF00"/>
                </a:solidFill>
              </a:rPr>
              <a:t>NOT</a:t>
            </a:r>
            <a:r>
              <a:rPr lang="en-US" dirty="0"/>
              <a:t> a </a:t>
            </a:r>
            <a:r>
              <a:rPr lang="en-US" dirty="0">
                <a:solidFill>
                  <a:schemeClr val="accent1">
                    <a:lumMod val="60000"/>
                    <a:lumOff val="40000"/>
                  </a:schemeClr>
                </a:solidFill>
              </a:rPr>
              <a:t>distinct independent particle</a:t>
            </a:r>
          </a:p>
          <a:p>
            <a:r>
              <a:rPr lang="en-US" dirty="0"/>
              <a:t>The </a:t>
            </a:r>
            <a:r>
              <a:rPr lang="en-US" dirty="0">
                <a:solidFill>
                  <a:srgbClr val="FFFF00"/>
                </a:solidFill>
              </a:rPr>
              <a:t>formula unit </a:t>
            </a:r>
            <a:r>
              <a:rPr lang="en-US" dirty="0"/>
              <a:t>does </a:t>
            </a:r>
            <a:r>
              <a:rPr lang="en-US" b="1" dirty="0">
                <a:solidFill>
                  <a:srgbClr val="FFFF00"/>
                </a:solidFill>
              </a:rPr>
              <a:t>NOT</a:t>
            </a:r>
            <a:r>
              <a:rPr lang="en-US" dirty="0"/>
              <a:t> describe </a:t>
            </a:r>
            <a:r>
              <a:rPr lang="en-US" dirty="0">
                <a:solidFill>
                  <a:srgbClr val="00FF00"/>
                </a:solidFill>
              </a:rPr>
              <a:t>solvated ions</a:t>
            </a:r>
            <a:r>
              <a:rPr lang="en-US" dirty="0"/>
              <a:t> (ions in the </a:t>
            </a:r>
            <a:r>
              <a:rPr lang="en-US" dirty="0">
                <a:solidFill>
                  <a:schemeClr val="accent1">
                    <a:lumMod val="60000"/>
                    <a:lumOff val="40000"/>
                  </a:schemeClr>
                </a:solidFill>
              </a:rPr>
              <a:t>aqueous phase</a:t>
            </a:r>
            <a:r>
              <a:rPr lang="en-US" dirty="0"/>
              <a:t>)</a:t>
            </a:r>
          </a:p>
        </p:txBody>
      </p:sp>
      <p:pic>
        <p:nvPicPr>
          <p:cNvPr id="8" name="Picture 7">
            <a:extLst>
              <a:ext uri="{FF2B5EF4-FFF2-40B4-BE49-F238E27FC236}">
                <a16:creationId xmlns:a16="http://schemas.microsoft.com/office/drawing/2014/main" id="{EE05A88D-1A67-1B93-3755-452506E454A8}"/>
              </a:ext>
            </a:extLst>
          </p:cNvPr>
          <p:cNvPicPr>
            <a:picLocks noChangeAspect="1"/>
          </p:cNvPicPr>
          <p:nvPr/>
        </p:nvPicPr>
        <p:blipFill>
          <a:blip r:embed="rId2"/>
          <a:stretch>
            <a:fillRect/>
          </a:stretch>
        </p:blipFill>
        <p:spPr>
          <a:xfrm>
            <a:off x="5148025" y="1451110"/>
            <a:ext cx="3919819" cy="3955780"/>
          </a:xfrm>
          <a:prstGeom prst="rect">
            <a:avLst/>
          </a:prstGeom>
        </p:spPr>
      </p:pic>
      <p:sp>
        <p:nvSpPr>
          <p:cNvPr id="3" name="Slide Number Placeholder 2">
            <a:extLst>
              <a:ext uri="{FF2B5EF4-FFF2-40B4-BE49-F238E27FC236}">
                <a16:creationId xmlns:a16="http://schemas.microsoft.com/office/drawing/2014/main" id="{26EEC780-762A-0BC2-32A0-BE0A3DD1AD89}"/>
              </a:ext>
            </a:extLst>
          </p:cNvPr>
          <p:cNvSpPr>
            <a:spLocks noGrp="1"/>
          </p:cNvSpPr>
          <p:nvPr>
            <p:ph type="sldNum" sz="quarter" idx="10"/>
          </p:nvPr>
        </p:nvSpPr>
        <p:spPr/>
        <p:txBody>
          <a:bodyPr/>
          <a:lstStyle/>
          <a:p>
            <a:fld id="{5B6962B3-FD4C-44AA-AB11-79423C828F3E}" type="slidenum">
              <a:rPr lang="en-US" smtClean="0"/>
              <a:pPr/>
              <a:t>19</a:t>
            </a:fld>
            <a:endParaRPr lang="en-US" dirty="0"/>
          </a:p>
        </p:txBody>
      </p:sp>
    </p:spTree>
    <p:extLst>
      <p:ext uri="{BB962C8B-B14F-4D97-AF65-F5344CB8AC3E}">
        <p14:creationId xmlns:p14="http://schemas.microsoft.com/office/powerpoint/2010/main" val="3764402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78178-09A5-760C-4B2B-FE5DCFDCDAC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24B865D-5DA3-6C23-2A19-B874111D5765}"/>
              </a:ext>
            </a:extLst>
          </p:cNvPr>
          <p:cNvSpPr>
            <a:spLocks noGrp="1"/>
          </p:cNvSpPr>
          <p:nvPr>
            <p:ph type="title"/>
          </p:nvPr>
        </p:nvSpPr>
        <p:spPr>
          <a:xfrm>
            <a:off x="364067" y="306073"/>
            <a:ext cx="8421512" cy="707886"/>
          </a:xfrm>
        </p:spPr>
        <p:txBody>
          <a:bodyPr/>
          <a:lstStyle/>
          <a:p>
            <a:endParaRPr lang="en-US" sz="4000" dirty="0"/>
          </a:p>
        </p:txBody>
      </p:sp>
      <p:sp>
        <p:nvSpPr>
          <p:cNvPr id="5" name="Content Placeholder 4">
            <a:extLst>
              <a:ext uri="{FF2B5EF4-FFF2-40B4-BE49-F238E27FC236}">
                <a16:creationId xmlns:a16="http://schemas.microsoft.com/office/drawing/2014/main" id="{661649CD-26F3-FDAC-6641-475A24C14B07}"/>
              </a:ext>
            </a:extLst>
          </p:cNvPr>
          <p:cNvSpPr>
            <a:spLocks noGrp="1"/>
          </p:cNvSpPr>
          <p:nvPr>
            <p:ph idx="1"/>
          </p:nvPr>
        </p:nvSpPr>
        <p:spPr/>
        <p:txBody>
          <a:bodyPr/>
          <a:lstStyle/>
          <a:p>
            <a:r>
              <a:rPr lang="en-US" sz="2800" dirty="0"/>
              <a:t>Lewis Structures: The Octet Rule</a:t>
            </a:r>
          </a:p>
          <a:p>
            <a:r>
              <a:rPr lang="en-US" sz="2800" dirty="0"/>
              <a:t>Showing Lewis Structures in Covalent Molecules</a:t>
            </a:r>
          </a:p>
          <a:p>
            <a:r>
              <a:rPr lang="en-US" sz="2800" dirty="0"/>
              <a:t>The Shapes of Molecules</a:t>
            </a:r>
          </a:p>
          <a:p>
            <a:r>
              <a:rPr lang="en-US" sz="2800" dirty="0"/>
              <a:t>Electronegativity &amp; Polarity</a:t>
            </a:r>
          </a:p>
          <a:p>
            <a:r>
              <a:rPr lang="en-US" sz="2800" dirty="0"/>
              <a:t>Interacting Forces Between Molecules: Dispersion, Dipole-Dipole, Hydrogen Bonding</a:t>
            </a:r>
          </a:p>
          <a:p>
            <a:endParaRPr lang="en-US" sz="2800" dirty="0"/>
          </a:p>
          <a:p>
            <a:endParaRPr lang="en-US" sz="2800" dirty="0"/>
          </a:p>
          <a:p>
            <a:pPr marL="0" indent="0">
              <a:buNone/>
            </a:pPr>
            <a:endParaRPr lang="en-US" sz="2800" dirty="0"/>
          </a:p>
          <a:p>
            <a:endParaRPr lang="en-US" sz="2800" dirty="0"/>
          </a:p>
        </p:txBody>
      </p:sp>
      <p:sp>
        <p:nvSpPr>
          <p:cNvPr id="2" name="Slide Number Placeholder 1">
            <a:extLst>
              <a:ext uri="{FF2B5EF4-FFF2-40B4-BE49-F238E27FC236}">
                <a16:creationId xmlns:a16="http://schemas.microsoft.com/office/drawing/2014/main" id="{46D5FD52-9B6C-43E6-8664-E42F721ECF11}"/>
              </a:ext>
            </a:extLst>
          </p:cNvPr>
          <p:cNvSpPr>
            <a:spLocks noGrp="1"/>
          </p:cNvSpPr>
          <p:nvPr>
            <p:ph type="sldNum" sz="quarter" idx="10"/>
          </p:nvPr>
        </p:nvSpPr>
        <p:spPr/>
        <p:txBody>
          <a:bodyPr/>
          <a:lstStyle/>
          <a:p>
            <a:fld id="{5B6962B3-FD4C-44AA-AB11-79423C828F3E}" type="slidenum">
              <a:rPr lang="en-US" smtClean="0"/>
              <a:pPr/>
              <a:t>2</a:t>
            </a:fld>
            <a:endParaRPr lang="en-US" dirty="0"/>
          </a:p>
        </p:txBody>
      </p:sp>
    </p:spTree>
    <p:extLst>
      <p:ext uri="{BB962C8B-B14F-4D97-AF65-F5344CB8AC3E}">
        <p14:creationId xmlns:p14="http://schemas.microsoft.com/office/powerpoint/2010/main" val="4269390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62AFA-0875-5ECB-17F9-A5B3C3544AAD}"/>
              </a:ext>
            </a:extLst>
          </p:cNvPr>
          <p:cNvSpPr>
            <a:spLocks noGrp="1"/>
          </p:cNvSpPr>
          <p:nvPr>
            <p:ph type="title"/>
          </p:nvPr>
        </p:nvSpPr>
        <p:spPr>
          <a:xfrm>
            <a:off x="349955" y="456121"/>
            <a:ext cx="8421512" cy="646331"/>
          </a:xfrm>
        </p:spPr>
        <p:txBody>
          <a:bodyPr/>
          <a:lstStyle/>
          <a:p>
            <a:r>
              <a:rPr lang="en-US" sz="3600" dirty="0"/>
              <a:t>Lewis Structures of Covalent Molecules</a:t>
            </a:r>
          </a:p>
        </p:txBody>
      </p:sp>
      <p:sp>
        <p:nvSpPr>
          <p:cNvPr id="3" name="Content Placeholder 2">
            <a:extLst>
              <a:ext uri="{FF2B5EF4-FFF2-40B4-BE49-F238E27FC236}">
                <a16:creationId xmlns:a16="http://schemas.microsoft.com/office/drawing/2014/main" id="{14DFD8BF-B16E-1DB5-37B8-A9CF1B844A15}"/>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0719070B-90EE-3115-48FB-01E511F2BD5A}"/>
              </a:ext>
            </a:extLst>
          </p:cNvPr>
          <p:cNvSpPr>
            <a:spLocks noGrp="1"/>
          </p:cNvSpPr>
          <p:nvPr>
            <p:ph type="sldNum" sz="quarter" idx="10"/>
          </p:nvPr>
        </p:nvSpPr>
        <p:spPr/>
        <p:txBody>
          <a:bodyPr/>
          <a:lstStyle/>
          <a:p>
            <a:fld id="{5B6962B3-FD4C-44AA-AB11-79423C828F3E}" type="slidenum">
              <a:rPr lang="en-US" smtClean="0"/>
              <a:pPr/>
              <a:t>20</a:t>
            </a:fld>
            <a:endParaRPr lang="en-US" dirty="0"/>
          </a:p>
        </p:txBody>
      </p:sp>
    </p:spTree>
    <p:extLst>
      <p:ext uri="{BB962C8B-B14F-4D97-AF65-F5344CB8AC3E}">
        <p14:creationId xmlns:p14="http://schemas.microsoft.com/office/powerpoint/2010/main" val="2898674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97FAE-4BA5-5A70-D8FC-7CE38B6E067B}"/>
              </a:ext>
            </a:extLst>
          </p:cNvPr>
          <p:cNvSpPr>
            <a:spLocks noGrp="1"/>
          </p:cNvSpPr>
          <p:nvPr>
            <p:ph type="title"/>
          </p:nvPr>
        </p:nvSpPr>
        <p:spPr/>
        <p:txBody>
          <a:bodyPr/>
          <a:lstStyle/>
          <a:p>
            <a:r>
              <a:rPr lang="en-US" dirty="0"/>
              <a:t>Resonance</a:t>
            </a:r>
          </a:p>
        </p:txBody>
      </p:sp>
      <p:sp>
        <p:nvSpPr>
          <p:cNvPr id="3" name="Content Placeholder 2">
            <a:extLst>
              <a:ext uri="{FF2B5EF4-FFF2-40B4-BE49-F238E27FC236}">
                <a16:creationId xmlns:a16="http://schemas.microsoft.com/office/drawing/2014/main" id="{9F0DAE0F-E55F-1BF4-D56A-557F06D27A0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E3A46996-6BA7-4A98-37F0-D327A167A7E1}"/>
              </a:ext>
            </a:extLst>
          </p:cNvPr>
          <p:cNvSpPr>
            <a:spLocks noGrp="1"/>
          </p:cNvSpPr>
          <p:nvPr>
            <p:ph type="sldNum" sz="quarter" idx="10"/>
          </p:nvPr>
        </p:nvSpPr>
        <p:spPr/>
        <p:txBody>
          <a:bodyPr/>
          <a:lstStyle/>
          <a:p>
            <a:fld id="{5B6962B3-FD4C-44AA-AB11-79423C828F3E}" type="slidenum">
              <a:rPr lang="en-US" smtClean="0"/>
              <a:pPr/>
              <a:t>21</a:t>
            </a:fld>
            <a:endParaRPr lang="en-US" dirty="0"/>
          </a:p>
        </p:txBody>
      </p:sp>
    </p:spTree>
    <p:extLst>
      <p:ext uri="{BB962C8B-B14F-4D97-AF65-F5344CB8AC3E}">
        <p14:creationId xmlns:p14="http://schemas.microsoft.com/office/powerpoint/2010/main" val="772213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07E30-C4E4-A821-7B67-3D003D75A9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2B5FA1-6F57-B25F-145F-2E4B9AF1C2D8}"/>
              </a:ext>
            </a:extLst>
          </p:cNvPr>
          <p:cNvSpPr>
            <a:spLocks noGrp="1"/>
          </p:cNvSpPr>
          <p:nvPr>
            <p:ph type="title"/>
          </p:nvPr>
        </p:nvSpPr>
        <p:spPr/>
        <p:txBody>
          <a:bodyPr/>
          <a:lstStyle/>
          <a:p>
            <a:r>
              <a:rPr lang="en-US" dirty="0"/>
              <a:t>Octet Rule Exceptions</a:t>
            </a:r>
          </a:p>
        </p:txBody>
      </p:sp>
      <p:sp>
        <p:nvSpPr>
          <p:cNvPr id="3" name="Content Placeholder 2">
            <a:extLst>
              <a:ext uri="{FF2B5EF4-FFF2-40B4-BE49-F238E27FC236}">
                <a16:creationId xmlns:a16="http://schemas.microsoft.com/office/drawing/2014/main" id="{1709CD72-5310-C51D-8229-51E82D7E2A79}"/>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1F12324A-4279-CCE3-656A-D78EE2995E58}"/>
              </a:ext>
            </a:extLst>
          </p:cNvPr>
          <p:cNvSpPr>
            <a:spLocks noGrp="1"/>
          </p:cNvSpPr>
          <p:nvPr>
            <p:ph type="sldNum" sz="quarter" idx="10"/>
          </p:nvPr>
        </p:nvSpPr>
        <p:spPr/>
        <p:txBody>
          <a:bodyPr/>
          <a:lstStyle/>
          <a:p>
            <a:fld id="{5B6962B3-FD4C-44AA-AB11-79423C828F3E}" type="slidenum">
              <a:rPr lang="en-US" smtClean="0"/>
              <a:pPr/>
              <a:t>22</a:t>
            </a:fld>
            <a:endParaRPr lang="en-US" dirty="0"/>
          </a:p>
        </p:txBody>
      </p:sp>
    </p:spTree>
    <p:extLst>
      <p:ext uri="{BB962C8B-B14F-4D97-AF65-F5344CB8AC3E}">
        <p14:creationId xmlns:p14="http://schemas.microsoft.com/office/powerpoint/2010/main" val="3268341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E3E0C7-F19B-C006-D2E9-397780B076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7ACE57-75AE-85A3-5144-054315EC9F25}"/>
              </a:ext>
            </a:extLst>
          </p:cNvPr>
          <p:cNvSpPr>
            <a:spLocks noGrp="1"/>
          </p:cNvSpPr>
          <p:nvPr>
            <p:ph type="title"/>
          </p:nvPr>
        </p:nvSpPr>
        <p:spPr/>
        <p:txBody>
          <a:bodyPr/>
          <a:lstStyle/>
          <a:p>
            <a:r>
              <a:rPr lang="en-US" dirty="0"/>
              <a:t>Molecular Shape Prediction</a:t>
            </a:r>
          </a:p>
        </p:txBody>
      </p:sp>
      <p:sp>
        <p:nvSpPr>
          <p:cNvPr id="3" name="Content Placeholder 2">
            <a:extLst>
              <a:ext uri="{FF2B5EF4-FFF2-40B4-BE49-F238E27FC236}">
                <a16:creationId xmlns:a16="http://schemas.microsoft.com/office/drawing/2014/main" id="{D75433B0-68E5-0D21-92EC-83B5A67E66C9}"/>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9D2A053-8F5C-6809-26F2-C94106A0D988}"/>
              </a:ext>
            </a:extLst>
          </p:cNvPr>
          <p:cNvSpPr>
            <a:spLocks noGrp="1"/>
          </p:cNvSpPr>
          <p:nvPr>
            <p:ph type="sldNum" sz="quarter" idx="10"/>
          </p:nvPr>
        </p:nvSpPr>
        <p:spPr/>
        <p:txBody>
          <a:bodyPr/>
          <a:lstStyle/>
          <a:p>
            <a:fld id="{5B6962B3-FD4C-44AA-AB11-79423C828F3E}" type="slidenum">
              <a:rPr lang="en-US" smtClean="0"/>
              <a:pPr/>
              <a:t>23</a:t>
            </a:fld>
            <a:endParaRPr lang="en-US" dirty="0"/>
          </a:p>
        </p:txBody>
      </p:sp>
    </p:spTree>
    <p:extLst>
      <p:ext uri="{BB962C8B-B14F-4D97-AF65-F5344CB8AC3E}">
        <p14:creationId xmlns:p14="http://schemas.microsoft.com/office/powerpoint/2010/main" val="3130631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9A81E-0C18-6C79-D140-F301E76474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674EB2-2138-FA29-BD33-36A4E6CC8189}"/>
              </a:ext>
            </a:extLst>
          </p:cNvPr>
          <p:cNvSpPr>
            <a:spLocks noGrp="1"/>
          </p:cNvSpPr>
          <p:nvPr>
            <p:ph type="title"/>
          </p:nvPr>
        </p:nvSpPr>
        <p:spPr/>
        <p:txBody>
          <a:bodyPr/>
          <a:lstStyle/>
          <a:p>
            <a:r>
              <a:rPr lang="en-US" dirty="0"/>
              <a:t>Electronegativity</a:t>
            </a:r>
          </a:p>
        </p:txBody>
      </p:sp>
      <p:sp>
        <p:nvSpPr>
          <p:cNvPr id="3" name="Content Placeholder 2">
            <a:extLst>
              <a:ext uri="{FF2B5EF4-FFF2-40B4-BE49-F238E27FC236}">
                <a16:creationId xmlns:a16="http://schemas.microsoft.com/office/drawing/2014/main" id="{0762AAB1-8EBE-9C1B-0DB8-3A7FFA1CD22C}"/>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409A82C4-4B41-6578-4C08-4DFA1C58A55E}"/>
              </a:ext>
            </a:extLst>
          </p:cNvPr>
          <p:cNvSpPr>
            <a:spLocks noGrp="1"/>
          </p:cNvSpPr>
          <p:nvPr>
            <p:ph type="sldNum" sz="quarter" idx="10"/>
          </p:nvPr>
        </p:nvSpPr>
        <p:spPr/>
        <p:txBody>
          <a:bodyPr/>
          <a:lstStyle/>
          <a:p>
            <a:fld id="{5B6962B3-FD4C-44AA-AB11-79423C828F3E}" type="slidenum">
              <a:rPr lang="en-US" smtClean="0"/>
              <a:pPr/>
              <a:t>24</a:t>
            </a:fld>
            <a:endParaRPr lang="en-US" dirty="0"/>
          </a:p>
        </p:txBody>
      </p:sp>
    </p:spTree>
    <p:extLst>
      <p:ext uri="{BB962C8B-B14F-4D97-AF65-F5344CB8AC3E}">
        <p14:creationId xmlns:p14="http://schemas.microsoft.com/office/powerpoint/2010/main" val="1843765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BC68D-6E41-C1A9-FE60-EE86C28B85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A720D8-EF8F-93C7-1366-586571C33193}"/>
              </a:ext>
            </a:extLst>
          </p:cNvPr>
          <p:cNvSpPr>
            <a:spLocks noGrp="1"/>
          </p:cNvSpPr>
          <p:nvPr>
            <p:ph type="title"/>
          </p:nvPr>
        </p:nvSpPr>
        <p:spPr/>
        <p:txBody>
          <a:bodyPr/>
          <a:lstStyle/>
          <a:p>
            <a:r>
              <a:rPr lang="en-US" dirty="0"/>
              <a:t>Polarity</a:t>
            </a:r>
          </a:p>
        </p:txBody>
      </p:sp>
      <p:sp>
        <p:nvSpPr>
          <p:cNvPr id="3" name="Content Placeholder 2">
            <a:extLst>
              <a:ext uri="{FF2B5EF4-FFF2-40B4-BE49-F238E27FC236}">
                <a16:creationId xmlns:a16="http://schemas.microsoft.com/office/drawing/2014/main" id="{7824EC9D-70C3-1D01-5A1A-A3D32242855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0469752A-963F-CDCC-43B1-DAFB23C3D138}"/>
              </a:ext>
            </a:extLst>
          </p:cNvPr>
          <p:cNvSpPr>
            <a:spLocks noGrp="1"/>
          </p:cNvSpPr>
          <p:nvPr>
            <p:ph type="sldNum" sz="quarter" idx="10"/>
          </p:nvPr>
        </p:nvSpPr>
        <p:spPr/>
        <p:txBody>
          <a:bodyPr/>
          <a:lstStyle/>
          <a:p>
            <a:fld id="{5B6962B3-FD4C-44AA-AB11-79423C828F3E}" type="slidenum">
              <a:rPr lang="en-US" smtClean="0"/>
              <a:pPr/>
              <a:t>25</a:t>
            </a:fld>
            <a:endParaRPr lang="en-US" dirty="0"/>
          </a:p>
        </p:txBody>
      </p:sp>
    </p:spTree>
    <p:extLst>
      <p:ext uri="{BB962C8B-B14F-4D97-AF65-F5344CB8AC3E}">
        <p14:creationId xmlns:p14="http://schemas.microsoft.com/office/powerpoint/2010/main" val="812849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D59C7-EAB7-D056-8BEE-345C569689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3592E3-5358-C90C-B671-459218D5C17F}"/>
              </a:ext>
            </a:extLst>
          </p:cNvPr>
          <p:cNvSpPr>
            <a:spLocks noGrp="1"/>
          </p:cNvSpPr>
          <p:nvPr>
            <p:ph type="title"/>
          </p:nvPr>
        </p:nvSpPr>
        <p:spPr/>
        <p:txBody>
          <a:bodyPr/>
          <a:lstStyle/>
          <a:p>
            <a:r>
              <a:rPr lang="en-US" dirty="0"/>
              <a:t>Intermolecular Forces</a:t>
            </a:r>
          </a:p>
        </p:txBody>
      </p:sp>
      <p:sp>
        <p:nvSpPr>
          <p:cNvPr id="3" name="Content Placeholder 2">
            <a:extLst>
              <a:ext uri="{FF2B5EF4-FFF2-40B4-BE49-F238E27FC236}">
                <a16:creationId xmlns:a16="http://schemas.microsoft.com/office/drawing/2014/main" id="{6FBBD043-958F-9869-DF75-98B4F4A969C2}"/>
              </a:ext>
            </a:extLst>
          </p:cNvPr>
          <p:cNvSpPr>
            <a:spLocks noGrp="1"/>
          </p:cNvSpPr>
          <p:nvPr>
            <p:ph idx="1"/>
          </p:nvPr>
        </p:nvSpPr>
        <p:spPr/>
        <p:txBody>
          <a:bodyPr/>
          <a:lstStyle/>
          <a:p>
            <a:r>
              <a:rPr lang="en-US" dirty="0"/>
              <a:t>Dispersion</a:t>
            </a:r>
          </a:p>
          <a:p>
            <a:r>
              <a:rPr lang="en-US" dirty="0"/>
              <a:t>Dipole-Dipole</a:t>
            </a:r>
          </a:p>
          <a:p>
            <a:r>
              <a:rPr lang="en-US"/>
              <a:t>Hydrogen Bonding</a:t>
            </a:r>
            <a:endParaRPr lang="en-US" dirty="0"/>
          </a:p>
        </p:txBody>
      </p:sp>
      <p:sp>
        <p:nvSpPr>
          <p:cNvPr id="4" name="Slide Number Placeholder 3">
            <a:extLst>
              <a:ext uri="{FF2B5EF4-FFF2-40B4-BE49-F238E27FC236}">
                <a16:creationId xmlns:a16="http://schemas.microsoft.com/office/drawing/2014/main" id="{CD52E4CE-5DE9-1893-87EE-CCA4E8813C3F}"/>
              </a:ext>
            </a:extLst>
          </p:cNvPr>
          <p:cNvSpPr>
            <a:spLocks noGrp="1"/>
          </p:cNvSpPr>
          <p:nvPr>
            <p:ph type="sldNum" sz="quarter" idx="10"/>
          </p:nvPr>
        </p:nvSpPr>
        <p:spPr/>
        <p:txBody>
          <a:bodyPr/>
          <a:lstStyle/>
          <a:p>
            <a:fld id="{5B6962B3-FD4C-44AA-AB11-79423C828F3E}" type="slidenum">
              <a:rPr lang="en-US" smtClean="0"/>
              <a:pPr/>
              <a:t>26</a:t>
            </a:fld>
            <a:endParaRPr lang="en-US" dirty="0"/>
          </a:p>
        </p:txBody>
      </p:sp>
    </p:spTree>
    <p:extLst>
      <p:ext uri="{BB962C8B-B14F-4D97-AF65-F5344CB8AC3E}">
        <p14:creationId xmlns:p14="http://schemas.microsoft.com/office/powerpoint/2010/main" val="1460777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6A56D-A9B2-7F41-5406-BF2E9BFFCF65}"/>
              </a:ext>
            </a:extLst>
          </p:cNvPr>
          <p:cNvSpPr>
            <a:spLocks noGrp="1"/>
          </p:cNvSpPr>
          <p:nvPr>
            <p:ph type="title"/>
          </p:nvPr>
        </p:nvSpPr>
        <p:spPr>
          <a:xfrm>
            <a:off x="349955" y="425344"/>
            <a:ext cx="8421512" cy="707886"/>
          </a:xfrm>
        </p:spPr>
        <p:txBody>
          <a:bodyPr/>
          <a:lstStyle/>
          <a:p>
            <a:r>
              <a:rPr lang="en-US" sz="4000" dirty="0"/>
              <a:t>Review of Periodic Table Patterns</a:t>
            </a:r>
          </a:p>
        </p:txBody>
      </p:sp>
      <p:sp>
        <p:nvSpPr>
          <p:cNvPr id="3" name="Content Placeholder 2">
            <a:extLst>
              <a:ext uri="{FF2B5EF4-FFF2-40B4-BE49-F238E27FC236}">
                <a16:creationId xmlns:a16="http://schemas.microsoft.com/office/drawing/2014/main" id="{884D796D-562F-2742-6FC6-9EEA48929810}"/>
              </a:ext>
            </a:extLst>
          </p:cNvPr>
          <p:cNvSpPr>
            <a:spLocks noGrp="1"/>
          </p:cNvSpPr>
          <p:nvPr>
            <p:ph idx="1"/>
          </p:nvPr>
        </p:nvSpPr>
        <p:spPr/>
        <p:txBody>
          <a:bodyPr/>
          <a:lstStyle/>
          <a:p>
            <a:r>
              <a:rPr lang="en-US" dirty="0"/>
              <a:t>The periods of the Periodic Table show a pattern of 2 elements in 1</a:t>
            </a:r>
            <a:r>
              <a:rPr lang="en-US" baseline="30000" dirty="0"/>
              <a:t>st</a:t>
            </a:r>
            <a:r>
              <a:rPr lang="en-US" dirty="0"/>
              <a:t> period, then 8 elements in the 2</a:t>
            </a:r>
            <a:r>
              <a:rPr lang="en-US" baseline="30000" dirty="0"/>
              <a:t>nd</a:t>
            </a:r>
            <a:r>
              <a:rPr lang="en-US" dirty="0"/>
              <a:t>  and 3</a:t>
            </a:r>
            <a:r>
              <a:rPr lang="en-US" baseline="30000" dirty="0"/>
              <a:t>rd</a:t>
            </a:r>
            <a:r>
              <a:rPr lang="en-US" dirty="0"/>
              <a:t> periods. (The 4</a:t>
            </a:r>
            <a:r>
              <a:rPr lang="en-US" baseline="30000" dirty="0"/>
              <a:t>th</a:t>
            </a:r>
            <a:r>
              <a:rPr lang="en-US" dirty="0"/>
              <a:t> &amp; 5</a:t>
            </a:r>
            <a:r>
              <a:rPr lang="en-US" baseline="30000" dirty="0"/>
              <a:t>th</a:t>
            </a:r>
            <a:r>
              <a:rPr lang="en-US" dirty="0"/>
              <a:t> have 18 each, then the 6</a:t>
            </a:r>
            <a:r>
              <a:rPr lang="en-US" baseline="30000" dirty="0"/>
              <a:t>th</a:t>
            </a:r>
            <a:r>
              <a:rPr lang="en-US" dirty="0"/>
              <a:t> &amp; 7</a:t>
            </a:r>
            <a:r>
              <a:rPr lang="en-US" baseline="30000" dirty="0"/>
              <a:t>th</a:t>
            </a:r>
            <a:r>
              <a:rPr lang="en-US" dirty="0"/>
              <a:t> have 32 each)</a:t>
            </a:r>
          </a:p>
          <a:p>
            <a:r>
              <a:rPr lang="en-US" dirty="0"/>
              <a:t>But it’s the elements of the 2nd &amp; 3</a:t>
            </a:r>
            <a:r>
              <a:rPr lang="en-US" baseline="30000" dirty="0"/>
              <a:t>rd</a:t>
            </a:r>
            <a:r>
              <a:rPr lang="en-US" dirty="0"/>
              <a:t> periods, particularly the 2</a:t>
            </a:r>
            <a:r>
              <a:rPr lang="en-US" baseline="30000" dirty="0"/>
              <a:t>nd</a:t>
            </a:r>
            <a:r>
              <a:rPr lang="en-US" dirty="0"/>
              <a:t>, that strongly interest us.</a:t>
            </a:r>
          </a:p>
          <a:p>
            <a:r>
              <a:rPr lang="en-US" dirty="0"/>
              <a:t>On the left side of PT, the metal elements want to lose electrons to become POSITIVELY ionized (as cations). They have only 1, 2, maybe 3 electrons in their valence (outermost) shell that they give up in a </a:t>
            </a:r>
            <a:r>
              <a:rPr lang="en-US" u="sng" dirty="0"/>
              <a:t>true ionization </a:t>
            </a:r>
            <a:r>
              <a:rPr lang="en-US" dirty="0"/>
              <a:t>of the atom.</a:t>
            </a:r>
          </a:p>
        </p:txBody>
      </p:sp>
      <p:sp>
        <p:nvSpPr>
          <p:cNvPr id="4" name="Slide Number Placeholder 3">
            <a:extLst>
              <a:ext uri="{FF2B5EF4-FFF2-40B4-BE49-F238E27FC236}">
                <a16:creationId xmlns:a16="http://schemas.microsoft.com/office/drawing/2014/main" id="{5FAC0549-96E6-5FD3-1F90-4E58A93E9391}"/>
              </a:ext>
            </a:extLst>
          </p:cNvPr>
          <p:cNvSpPr>
            <a:spLocks noGrp="1"/>
          </p:cNvSpPr>
          <p:nvPr>
            <p:ph type="sldNum" sz="quarter" idx="10"/>
          </p:nvPr>
        </p:nvSpPr>
        <p:spPr/>
        <p:txBody>
          <a:bodyPr/>
          <a:lstStyle/>
          <a:p>
            <a:fld id="{5B6962B3-FD4C-44AA-AB11-79423C828F3E}" type="slidenum">
              <a:rPr lang="en-US" smtClean="0"/>
              <a:pPr/>
              <a:t>3</a:t>
            </a:fld>
            <a:endParaRPr lang="en-US" dirty="0"/>
          </a:p>
        </p:txBody>
      </p:sp>
    </p:spTree>
    <p:extLst>
      <p:ext uri="{BB962C8B-B14F-4D97-AF65-F5344CB8AC3E}">
        <p14:creationId xmlns:p14="http://schemas.microsoft.com/office/powerpoint/2010/main" val="3176835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0C2AB4-C9B5-7763-67F7-CE61B90110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2D07E5-254D-35BF-4019-088405BA0619}"/>
              </a:ext>
            </a:extLst>
          </p:cNvPr>
          <p:cNvSpPr>
            <a:spLocks noGrp="1"/>
          </p:cNvSpPr>
          <p:nvPr>
            <p:ph type="title"/>
          </p:nvPr>
        </p:nvSpPr>
        <p:spPr>
          <a:xfrm>
            <a:off x="349955" y="425344"/>
            <a:ext cx="8421512" cy="707886"/>
          </a:xfrm>
        </p:spPr>
        <p:txBody>
          <a:bodyPr/>
          <a:lstStyle/>
          <a:p>
            <a:r>
              <a:rPr lang="en-US" sz="4000" dirty="0"/>
              <a:t>Review of Periodic Table Patterns</a:t>
            </a:r>
          </a:p>
        </p:txBody>
      </p:sp>
      <p:sp>
        <p:nvSpPr>
          <p:cNvPr id="3" name="Content Placeholder 2">
            <a:extLst>
              <a:ext uri="{FF2B5EF4-FFF2-40B4-BE49-F238E27FC236}">
                <a16:creationId xmlns:a16="http://schemas.microsoft.com/office/drawing/2014/main" id="{D8AF8F49-9C7F-784B-706C-4E4E3DBE288F}"/>
              </a:ext>
            </a:extLst>
          </p:cNvPr>
          <p:cNvSpPr>
            <a:spLocks noGrp="1"/>
          </p:cNvSpPr>
          <p:nvPr>
            <p:ph idx="1"/>
          </p:nvPr>
        </p:nvSpPr>
        <p:spPr/>
        <p:txBody>
          <a:bodyPr/>
          <a:lstStyle/>
          <a:p>
            <a:r>
              <a:rPr lang="en-US" dirty="0"/>
              <a:t>The electrons given up readily by the metal elements in the Groups 1 and 2 are taken by the Group 16 and 17 non-metal elements on the other (right) side of the Table, which want those electrons to become negatively charged ions (anions)</a:t>
            </a:r>
          </a:p>
          <a:p>
            <a:endParaRPr lang="en-US" dirty="0"/>
          </a:p>
          <a:p>
            <a:r>
              <a:rPr lang="en-US" sz="2800" dirty="0">
                <a:solidFill>
                  <a:srgbClr val="FFC000"/>
                </a:solidFill>
              </a:rPr>
              <a:t>This is all about stability, achieving the lowest energy state. It is about atoms ordering electrons in their orbits in an effort to become like the noble gas Group 18 elements</a:t>
            </a:r>
          </a:p>
          <a:p>
            <a:pPr marL="0" indent="0">
              <a:buNone/>
            </a:pPr>
            <a:endParaRPr lang="en-US" dirty="0"/>
          </a:p>
        </p:txBody>
      </p:sp>
      <p:sp>
        <p:nvSpPr>
          <p:cNvPr id="4" name="Slide Number Placeholder 3">
            <a:extLst>
              <a:ext uri="{FF2B5EF4-FFF2-40B4-BE49-F238E27FC236}">
                <a16:creationId xmlns:a16="http://schemas.microsoft.com/office/drawing/2014/main" id="{E54371A5-C153-4B8C-3420-979E2086DF25}"/>
              </a:ext>
            </a:extLst>
          </p:cNvPr>
          <p:cNvSpPr>
            <a:spLocks noGrp="1"/>
          </p:cNvSpPr>
          <p:nvPr>
            <p:ph type="sldNum" sz="quarter" idx="10"/>
          </p:nvPr>
        </p:nvSpPr>
        <p:spPr/>
        <p:txBody>
          <a:bodyPr/>
          <a:lstStyle/>
          <a:p>
            <a:fld id="{5B6962B3-FD4C-44AA-AB11-79423C828F3E}" type="slidenum">
              <a:rPr lang="en-US" smtClean="0"/>
              <a:pPr/>
              <a:t>4</a:t>
            </a:fld>
            <a:endParaRPr lang="en-US" dirty="0"/>
          </a:p>
        </p:txBody>
      </p:sp>
    </p:spTree>
    <p:extLst>
      <p:ext uri="{BB962C8B-B14F-4D97-AF65-F5344CB8AC3E}">
        <p14:creationId xmlns:p14="http://schemas.microsoft.com/office/powerpoint/2010/main" val="988168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EAC365-048E-8008-EF32-C991C8894D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F614DC-5A0F-DC31-C06F-6A04BCEF36F6}"/>
              </a:ext>
            </a:extLst>
          </p:cNvPr>
          <p:cNvSpPr>
            <a:spLocks noGrp="1"/>
          </p:cNvSpPr>
          <p:nvPr>
            <p:ph type="title"/>
          </p:nvPr>
        </p:nvSpPr>
        <p:spPr>
          <a:xfrm>
            <a:off x="349955" y="425344"/>
            <a:ext cx="8421512" cy="707886"/>
          </a:xfrm>
        </p:spPr>
        <p:txBody>
          <a:bodyPr/>
          <a:lstStyle/>
          <a:p>
            <a:r>
              <a:rPr lang="en-US" sz="4000" dirty="0"/>
              <a:t>Review of Periodic Table Patterns</a:t>
            </a:r>
          </a:p>
        </p:txBody>
      </p:sp>
      <p:sp>
        <p:nvSpPr>
          <p:cNvPr id="3" name="Content Placeholder 2">
            <a:extLst>
              <a:ext uri="{FF2B5EF4-FFF2-40B4-BE49-F238E27FC236}">
                <a16:creationId xmlns:a16="http://schemas.microsoft.com/office/drawing/2014/main" id="{B6B3CF3E-1542-98C3-345F-C92FEB6BC92C}"/>
              </a:ext>
            </a:extLst>
          </p:cNvPr>
          <p:cNvSpPr>
            <a:spLocks noGrp="1"/>
          </p:cNvSpPr>
          <p:nvPr>
            <p:ph idx="1"/>
          </p:nvPr>
        </p:nvSpPr>
        <p:spPr/>
        <p:txBody>
          <a:bodyPr/>
          <a:lstStyle/>
          <a:p>
            <a:r>
              <a:rPr lang="en-US" dirty="0"/>
              <a:t>For Period 2 elements</a:t>
            </a:r>
          </a:p>
          <a:p>
            <a:pPr lvl="1"/>
            <a:r>
              <a:rPr lang="en-US" dirty="0"/>
              <a:t>Li and Be will lose 1 and 2 electrons, respectively, to become Li</a:t>
            </a:r>
            <a:r>
              <a:rPr lang="en-US" baseline="30000" dirty="0"/>
              <a:t>+</a:t>
            </a:r>
            <a:r>
              <a:rPr lang="en-US" dirty="0"/>
              <a:t> and Be</a:t>
            </a:r>
            <a:r>
              <a:rPr lang="en-US" baseline="30000" dirty="0"/>
              <a:t>2</a:t>
            </a:r>
            <a:r>
              <a:rPr lang="en-US" dirty="0"/>
              <a:t>+, adopting a closed shell configuration looking like He, with its “duet” (2-electron) valence shell</a:t>
            </a:r>
          </a:p>
          <a:p>
            <a:pPr lvl="1"/>
            <a:r>
              <a:rPr lang="en-US" dirty="0"/>
              <a:t>On right side of table, F and O will acquire 1 or 2 electrons, respectively, to become F</a:t>
            </a:r>
            <a:r>
              <a:rPr lang="en-US" baseline="30000" dirty="0"/>
              <a:t>-</a:t>
            </a:r>
            <a:r>
              <a:rPr lang="en-US" dirty="0"/>
              <a:t> and O</a:t>
            </a:r>
            <a:r>
              <a:rPr lang="en-US" baseline="30000" dirty="0"/>
              <a:t>2-</a:t>
            </a:r>
            <a:r>
              <a:rPr lang="en-US" dirty="0"/>
              <a:t>, adopting a closed shell configuration looking like Ne, with its “octet” (8-electron) valence shell</a:t>
            </a:r>
          </a:p>
          <a:p>
            <a:r>
              <a:rPr lang="en-US" dirty="0"/>
              <a:t>For Period 3 elements</a:t>
            </a:r>
          </a:p>
          <a:p>
            <a:pPr lvl="1"/>
            <a:r>
              <a:rPr lang="en-US" dirty="0"/>
              <a:t>Na and Mg will lose 1 and 2 electrons, respectively, to become Na</a:t>
            </a:r>
            <a:r>
              <a:rPr lang="en-US" baseline="30000" dirty="0"/>
              <a:t>+</a:t>
            </a:r>
            <a:r>
              <a:rPr lang="en-US" dirty="0"/>
              <a:t> and Mg</a:t>
            </a:r>
            <a:r>
              <a:rPr lang="en-US" baseline="30000" dirty="0"/>
              <a:t>2</a:t>
            </a:r>
            <a:r>
              <a:rPr lang="en-US" dirty="0"/>
              <a:t>+, adopting a closed shell configuration looking like Ne, and “octet” valence shell</a:t>
            </a:r>
          </a:p>
          <a:p>
            <a:pPr lvl="1"/>
            <a:r>
              <a:rPr lang="en-US" dirty="0"/>
              <a:t>On right side of table, Cl and S will acquire 1 or 2 electrons, respectively, to become Cl</a:t>
            </a:r>
            <a:r>
              <a:rPr lang="en-US" baseline="30000" dirty="0"/>
              <a:t>-</a:t>
            </a:r>
            <a:r>
              <a:rPr lang="en-US" dirty="0"/>
              <a:t> and S</a:t>
            </a:r>
            <a:r>
              <a:rPr lang="en-US" baseline="30000" dirty="0"/>
              <a:t>2-</a:t>
            </a:r>
            <a:r>
              <a:rPr lang="en-US" dirty="0"/>
              <a:t>, adopting a closed shell configuration looking like </a:t>
            </a:r>
            <a:r>
              <a:rPr lang="en-US" dirty="0" err="1"/>
              <a:t>Ar</a:t>
            </a:r>
            <a:r>
              <a:rPr lang="en-US" dirty="0"/>
              <a:t>, with its “octet” valence shell</a:t>
            </a:r>
            <a:endParaRPr lang="en-US" baseline="30000" dirty="0"/>
          </a:p>
          <a:p>
            <a:pPr marL="231775" lvl="1" indent="0">
              <a:buNone/>
            </a:pPr>
            <a:endParaRPr lang="en-US" baseline="30000" dirty="0"/>
          </a:p>
          <a:p>
            <a:endParaRPr lang="en-US" baseline="30000"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9B331836-089A-1FEC-59F3-7E73F47BDB42}"/>
              </a:ext>
            </a:extLst>
          </p:cNvPr>
          <p:cNvSpPr>
            <a:spLocks noGrp="1"/>
          </p:cNvSpPr>
          <p:nvPr>
            <p:ph type="sldNum" sz="quarter" idx="10"/>
          </p:nvPr>
        </p:nvSpPr>
        <p:spPr/>
        <p:txBody>
          <a:bodyPr/>
          <a:lstStyle/>
          <a:p>
            <a:fld id="{5B6962B3-FD4C-44AA-AB11-79423C828F3E}" type="slidenum">
              <a:rPr lang="en-US" smtClean="0"/>
              <a:pPr/>
              <a:t>5</a:t>
            </a:fld>
            <a:endParaRPr lang="en-US" dirty="0"/>
          </a:p>
        </p:txBody>
      </p:sp>
    </p:spTree>
    <p:extLst>
      <p:ext uri="{BB962C8B-B14F-4D97-AF65-F5344CB8AC3E}">
        <p14:creationId xmlns:p14="http://schemas.microsoft.com/office/powerpoint/2010/main" val="2288442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F1C2D-8C2E-37B1-F94C-7BD003409D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1EE137-87DA-EAAA-E11F-65C23DBF5F77}"/>
              </a:ext>
            </a:extLst>
          </p:cNvPr>
          <p:cNvSpPr>
            <a:spLocks noGrp="1"/>
          </p:cNvSpPr>
          <p:nvPr>
            <p:ph type="title"/>
          </p:nvPr>
        </p:nvSpPr>
        <p:spPr>
          <a:xfrm>
            <a:off x="349955" y="425343"/>
            <a:ext cx="8421512" cy="707886"/>
          </a:xfrm>
        </p:spPr>
        <p:txBody>
          <a:bodyPr/>
          <a:lstStyle/>
          <a:p>
            <a:r>
              <a:rPr lang="en-US" sz="4000" dirty="0"/>
              <a:t>The Octet Rule (Ions)</a:t>
            </a:r>
          </a:p>
        </p:txBody>
      </p:sp>
      <p:sp>
        <p:nvSpPr>
          <p:cNvPr id="3" name="Content Placeholder 2">
            <a:extLst>
              <a:ext uri="{FF2B5EF4-FFF2-40B4-BE49-F238E27FC236}">
                <a16:creationId xmlns:a16="http://schemas.microsoft.com/office/drawing/2014/main" id="{242D4EE1-D664-E0FD-19AA-3639F8042389}"/>
              </a:ext>
            </a:extLst>
          </p:cNvPr>
          <p:cNvSpPr>
            <a:spLocks noGrp="1"/>
          </p:cNvSpPr>
          <p:nvPr>
            <p:ph idx="1"/>
          </p:nvPr>
        </p:nvSpPr>
        <p:spPr/>
        <p:txBody>
          <a:bodyPr/>
          <a:lstStyle/>
          <a:p>
            <a:r>
              <a:rPr lang="en-US" sz="2200" dirty="0"/>
              <a:t>The </a:t>
            </a:r>
            <a:r>
              <a:rPr lang="en-US" sz="2200" dirty="0">
                <a:solidFill>
                  <a:srgbClr val="00FF00"/>
                </a:solidFill>
              </a:rPr>
              <a:t>octet</a:t>
            </a:r>
            <a:r>
              <a:rPr lang="en-US" sz="2200" dirty="0"/>
              <a:t> name refers to particularly to atoms wanting to have a </a:t>
            </a:r>
            <a:r>
              <a:rPr lang="en-US" sz="2200" dirty="0">
                <a:solidFill>
                  <a:srgbClr val="00FF00"/>
                </a:solidFill>
              </a:rPr>
              <a:t>valence</a:t>
            </a:r>
            <a:r>
              <a:rPr lang="en-US" sz="2200" dirty="0"/>
              <a:t> shell of </a:t>
            </a:r>
            <a:r>
              <a:rPr lang="en-US" sz="2200" dirty="0">
                <a:solidFill>
                  <a:schemeClr val="accent1">
                    <a:lumMod val="60000"/>
                    <a:lumOff val="40000"/>
                  </a:schemeClr>
                </a:solidFill>
              </a:rPr>
              <a:t>8 electrons </a:t>
            </a:r>
            <a:r>
              <a:rPr lang="en-US" sz="2200" dirty="0"/>
              <a:t>that makes them look like the closest noble gas element</a:t>
            </a:r>
          </a:p>
          <a:p>
            <a:r>
              <a:rPr lang="en-US" sz="2200" dirty="0"/>
              <a:t>For elements on the </a:t>
            </a:r>
            <a:r>
              <a:rPr lang="en-US" sz="2200" dirty="0">
                <a:solidFill>
                  <a:srgbClr val="FFFF00"/>
                </a:solidFill>
              </a:rPr>
              <a:t>left</a:t>
            </a:r>
            <a:r>
              <a:rPr lang="en-US" sz="2200" dirty="0"/>
              <a:t> side of table, they will </a:t>
            </a:r>
            <a:r>
              <a:rPr lang="en-US" sz="2200" dirty="0">
                <a:solidFill>
                  <a:schemeClr val="accent1">
                    <a:lumMod val="60000"/>
                    <a:lumOff val="40000"/>
                  </a:schemeClr>
                </a:solidFill>
              </a:rPr>
              <a:t>lose</a:t>
            </a:r>
            <a:r>
              <a:rPr lang="en-US" sz="2200" dirty="0"/>
              <a:t> electrons to be like the </a:t>
            </a:r>
            <a:r>
              <a:rPr lang="en-US" sz="2200" dirty="0">
                <a:solidFill>
                  <a:srgbClr val="FFC000"/>
                </a:solidFill>
              </a:rPr>
              <a:t>noble gas element </a:t>
            </a:r>
            <a:r>
              <a:rPr lang="en-US" sz="2200" dirty="0"/>
              <a:t>of the </a:t>
            </a:r>
            <a:r>
              <a:rPr lang="en-US" sz="2200" dirty="0">
                <a:solidFill>
                  <a:srgbClr val="FFFF00"/>
                </a:solidFill>
              </a:rPr>
              <a:t>previous</a:t>
            </a:r>
            <a:r>
              <a:rPr lang="en-US" sz="2200" dirty="0"/>
              <a:t> period. They will become </a:t>
            </a:r>
            <a:r>
              <a:rPr lang="en-US" sz="2200" dirty="0">
                <a:solidFill>
                  <a:schemeClr val="accent1">
                    <a:lumMod val="60000"/>
                    <a:lumOff val="40000"/>
                  </a:schemeClr>
                </a:solidFill>
              </a:rPr>
              <a:t>positively</a:t>
            </a:r>
            <a:r>
              <a:rPr lang="en-US" sz="2200" dirty="0"/>
              <a:t> ionized (1+, 2+, …) in the process</a:t>
            </a:r>
          </a:p>
          <a:p>
            <a:r>
              <a:rPr lang="en-US" sz="2200" dirty="0"/>
              <a:t>For elements on the </a:t>
            </a:r>
            <a:r>
              <a:rPr lang="en-US" sz="2200" dirty="0">
                <a:solidFill>
                  <a:srgbClr val="FFFF00"/>
                </a:solidFill>
              </a:rPr>
              <a:t>right</a:t>
            </a:r>
            <a:r>
              <a:rPr lang="en-US" sz="2200" dirty="0"/>
              <a:t> side of table, they will </a:t>
            </a:r>
            <a:r>
              <a:rPr lang="en-US" sz="2200" dirty="0">
                <a:solidFill>
                  <a:schemeClr val="accent1">
                    <a:lumMod val="60000"/>
                    <a:lumOff val="40000"/>
                  </a:schemeClr>
                </a:solidFill>
              </a:rPr>
              <a:t>gain</a:t>
            </a:r>
            <a:r>
              <a:rPr lang="en-US" sz="2200" dirty="0"/>
              <a:t> electrons to be like the </a:t>
            </a:r>
            <a:r>
              <a:rPr lang="en-US" sz="2200" dirty="0">
                <a:solidFill>
                  <a:srgbClr val="FFC000"/>
                </a:solidFill>
              </a:rPr>
              <a:t>noble gas element </a:t>
            </a:r>
            <a:r>
              <a:rPr lang="en-US" sz="2200" dirty="0"/>
              <a:t>of the </a:t>
            </a:r>
            <a:r>
              <a:rPr lang="en-US" sz="2200" dirty="0">
                <a:solidFill>
                  <a:srgbClr val="FFFF00"/>
                </a:solidFill>
              </a:rPr>
              <a:t>current</a:t>
            </a:r>
            <a:r>
              <a:rPr lang="en-US" sz="2200" dirty="0"/>
              <a:t> period. They will become </a:t>
            </a:r>
            <a:r>
              <a:rPr lang="en-US" sz="2200" dirty="0">
                <a:solidFill>
                  <a:schemeClr val="accent1">
                    <a:lumMod val="60000"/>
                    <a:lumOff val="40000"/>
                  </a:schemeClr>
                </a:solidFill>
              </a:rPr>
              <a:t>negatively</a:t>
            </a:r>
            <a:r>
              <a:rPr lang="en-US" sz="2200" dirty="0"/>
              <a:t> ionized (1-, 2-, …) in the process</a:t>
            </a:r>
          </a:p>
          <a:p>
            <a:r>
              <a:rPr lang="en-US" sz="2200" dirty="0"/>
              <a:t>This is the case for metals and non-metals which will form </a:t>
            </a:r>
            <a:r>
              <a:rPr lang="en-US" sz="2200" dirty="0">
                <a:solidFill>
                  <a:srgbClr val="FFFF00"/>
                </a:solidFill>
              </a:rPr>
              <a:t>ions</a:t>
            </a:r>
            <a:r>
              <a:rPr lang="en-US" sz="2200" dirty="0"/>
              <a:t> and become </a:t>
            </a:r>
            <a:r>
              <a:rPr lang="en-US" sz="2200" dirty="0">
                <a:solidFill>
                  <a:schemeClr val="accent1">
                    <a:lumMod val="60000"/>
                    <a:lumOff val="40000"/>
                  </a:schemeClr>
                </a:solidFill>
              </a:rPr>
              <a:t>ionic compounds</a:t>
            </a:r>
          </a:p>
          <a:p>
            <a:pPr marL="0" indent="0">
              <a:buNone/>
            </a:pPr>
            <a:endParaRPr lang="en-US" sz="2200" dirty="0"/>
          </a:p>
        </p:txBody>
      </p:sp>
      <p:sp>
        <p:nvSpPr>
          <p:cNvPr id="4" name="Slide Number Placeholder 3">
            <a:extLst>
              <a:ext uri="{FF2B5EF4-FFF2-40B4-BE49-F238E27FC236}">
                <a16:creationId xmlns:a16="http://schemas.microsoft.com/office/drawing/2014/main" id="{B4139C7A-4BE0-70C8-4D02-FC44F9223791}"/>
              </a:ext>
            </a:extLst>
          </p:cNvPr>
          <p:cNvSpPr>
            <a:spLocks noGrp="1"/>
          </p:cNvSpPr>
          <p:nvPr>
            <p:ph type="sldNum" sz="quarter" idx="10"/>
          </p:nvPr>
        </p:nvSpPr>
        <p:spPr/>
        <p:txBody>
          <a:bodyPr/>
          <a:lstStyle/>
          <a:p>
            <a:fld id="{5B6962B3-FD4C-44AA-AB11-79423C828F3E}" type="slidenum">
              <a:rPr lang="en-US" smtClean="0"/>
              <a:pPr/>
              <a:t>6</a:t>
            </a:fld>
            <a:endParaRPr lang="en-US" dirty="0"/>
          </a:p>
        </p:txBody>
      </p:sp>
    </p:spTree>
    <p:extLst>
      <p:ext uri="{BB962C8B-B14F-4D97-AF65-F5344CB8AC3E}">
        <p14:creationId xmlns:p14="http://schemas.microsoft.com/office/powerpoint/2010/main" val="1626460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9A7FA-0DF7-595C-CAA5-8FB19A81AA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E1C031-50D3-A218-C548-CF94959239E3}"/>
              </a:ext>
            </a:extLst>
          </p:cNvPr>
          <p:cNvSpPr>
            <a:spLocks noGrp="1"/>
          </p:cNvSpPr>
          <p:nvPr>
            <p:ph type="title"/>
          </p:nvPr>
        </p:nvSpPr>
        <p:spPr>
          <a:xfrm>
            <a:off x="349955" y="425343"/>
            <a:ext cx="8421512" cy="707886"/>
          </a:xfrm>
        </p:spPr>
        <p:txBody>
          <a:bodyPr/>
          <a:lstStyle/>
          <a:p>
            <a:r>
              <a:rPr lang="en-US" sz="4000" dirty="0"/>
              <a:t>The Octet Rule (Molecules)</a:t>
            </a:r>
          </a:p>
        </p:txBody>
      </p:sp>
      <p:sp>
        <p:nvSpPr>
          <p:cNvPr id="3" name="Content Placeholder 2">
            <a:extLst>
              <a:ext uri="{FF2B5EF4-FFF2-40B4-BE49-F238E27FC236}">
                <a16:creationId xmlns:a16="http://schemas.microsoft.com/office/drawing/2014/main" id="{34867091-6B7B-FE71-D347-4C917CE10609}"/>
              </a:ext>
            </a:extLst>
          </p:cNvPr>
          <p:cNvSpPr>
            <a:spLocks noGrp="1"/>
          </p:cNvSpPr>
          <p:nvPr>
            <p:ph idx="1"/>
          </p:nvPr>
        </p:nvSpPr>
        <p:spPr/>
        <p:txBody>
          <a:bodyPr/>
          <a:lstStyle/>
          <a:p>
            <a:r>
              <a:rPr lang="en-US" sz="2200" dirty="0"/>
              <a:t>But when non-metal atoms form bonds with each other, they do NOT gain or lose electrons in the way metal and non-metal atoms do in ionization</a:t>
            </a:r>
          </a:p>
          <a:p>
            <a:r>
              <a:rPr lang="en-US" sz="2200" dirty="0"/>
              <a:t>Instead, the non-metal atoms will create a valence shell of 8 electrons around them, but these 8 electrons are shared between the atoms </a:t>
            </a:r>
          </a:p>
          <a:p>
            <a:pPr marL="0" indent="0">
              <a:buNone/>
            </a:pPr>
            <a:endParaRPr lang="en-US" sz="2200" dirty="0"/>
          </a:p>
        </p:txBody>
      </p:sp>
      <p:sp>
        <p:nvSpPr>
          <p:cNvPr id="4" name="Slide Number Placeholder 3">
            <a:extLst>
              <a:ext uri="{FF2B5EF4-FFF2-40B4-BE49-F238E27FC236}">
                <a16:creationId xmlns:a16="http://schemas.microsoft.com/office/drawing/2014/main" id="{56326269-DCF4-79D3-086F-9E86A5B36279}"/>
              </a:ext>
            </a:extLst>
          </p:cNvPr>
          <p:cNvSpPr>
            <a:spLocks noGrp="1"/>
          </p:cNvSpPr>
          <p:nvPr>
            <p:ph type="sldNum" sz="quarter" idx="10"/>
          </p:nvPr>
        </p:nvSpPr>
        <p:spPr/>
        <p:txBody>
          <a:bodyPr/>
          <a:lstStyle/>
          <a:p>
            <a:fld id="{5B6962B3-FD4C-44AA-AB11-79423C828F3E}" type="slidenum">
              <a:rPr lang="en-US" smtClean="0"/>
              <a:pPr/>
              <a:t>7</a:t>
            </a:fld>
            <a:endParaRPr lang="en-US" dirty="0"/>
          </a:p>
        </p:txBody>
      </p:sp>
    </p:spTree>
    <p:extLst>
      <p:ext uri="{BB962C8B-B14F-4D97-AF65-F5344CB8AC3E}">
        <p14:creationId xmlns:p14="http://schemas.microsoft.com/office/powerpoint/2010/main" val="1125363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19AB2-E03E-0C09-7737-5C3ED8C814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5070DA-75A9-6538-105F-9500782CCFBE}"/>
              </a:ext>
            </a:extLst>
          </p:cNvPr>
          <p:cNvSpPr>
            <a:spLocks noGrp="1"/>
          </p:cNvSpPr>
          <p:nvPr>
            <p:ph type="title"/>
          </p:nvPr>
        </p:nvSpPr>
        <p:spPr>
          <a:xfrm>
            <a:off x="355599" y="310445"/>
            <a:ext cx="8421512" cy="584775"/>
          </a:xfrm>
        </p:spPr>
        <p:txBody>
          <a:bodyPr/>
          <a:lstStyle/>
          <a:p>
            <a:r>
              <a:rPr lang="en-US" sz="3200" dirty="0"/>
              <a:t>Wanting To Be Like Noble Gas Elements</a:t>
            </a:r>
          </a:p>
        </p:txBody>
      </p:sp>
      <p:sp>
        <p:nvSpPr>
          <p:cNvPr id="3" name="Content Placeholder 2">
            <a:extLst>
              <a:ext uri="{FF2B5EF4-FFF2-40B4-BE49-F238E27FC236}">
                <a16:creationId xmlns:a16="http://schemas.microsoft.com/office/drawing/2014/main" id="{09345710-4F96-64EB-060D-83D57DC10251}"/>
              </a:ext>
            </a:extLst>
          </p:cNvPr>
          <p:cNvSpPr>
            <a:spLocks noGrp="1"/>
          </p:cNvSpPr>
          <p:nvPr>
            <p:ph idx="1"/>
          </p:nvPr>
        </p:nvSpPr>
        <p:spPr>
          <a:xfrm>
            <a:off x="372533" y="1084006"/>
            <a:ext cx="8387645" cy="1437969"/>
          </a:xfrm>
        </p:spPr>
        <p:txBody>
          <a:bodyPr/>
          <a:lstStyle/>
          <a:p>
            <a:pPr marL="0" indent="0">
              <a:buNone/>
            </a:pPr>
            <a:r>
              <a:rPr lang="en-US" sz="2200" dirty="0"/>
              <a:t>Forming the octet (or duet) by ionization, to be an ionic compound</a:t>
            </a:r>
          </a:p>
        </p:txBody>
      </p:sp>
      <p:pic>
        <p:nvPicPr>
          <p:cNvPr id="7" name="Picture 6">
            <a:extLst>
              <a:ext uri="{FF2B5EF4-FFF2-40B4-BE49-F238E27FC236}">
                <a16:creationId xmlns:a16="http://schemas.microsoft.com/office/drawing/2014/main" id="{331F1543-2DA8-33DD-76B9-FC3532B5FA55}"/>
              </a:ext>
            </a:extLst>
          </p:cNvPr>
          <p:cNvPicPr>
            <a:picLocks noChangeAspect="1"/>
          </p:cNvPicPr>
          <p:nvPr/>
        </p:nvPicPr>
        <p:blipFill>
          <a:blip r:embed="rId2"/>
          <a:stretch>
            <a:fillRect/>
          </a:stretch>
        </p:blipFill>
        <p:spPr>
          <a:xfrm>
            <a:off x="1104899" y="2578200"/>
            <a:ext cx="7138811" cy="4079320"/>
          </a:xfrm>
          <a:prstGeom prst="rect">
            <a:avLst/>
          </a:prstGeom>
        </p:spPr>
      </p:pic>
      <p:sp>
        <p:nvSpPr>
          <p:cNvPr id="4" name="Slide Number Placeholder 3">
            <a:extLst>
              <a:ext uri="{FF2B5EF4-FFF2-40B4-BE49-F238E27FC236}">
                <a16:creationId xmlns:a16="http://schemas.microsoft.com/office/drawing/2014/main" id="{495B2D20-AD79-EB7A-2606-B54D65010675}"/>
              </a:ext>
            </a:extLst>
          </p:cNvPr>
          <p:cNvSpPr>
            <a:spLocks noGrp="1"/>
          </p:cNvSpPr>
          <p:nvPr>
            <p:ph type="sldNum" sz="quarter" idx="10"/>
          </p:nvPr>
        </p:nvSpPr>
        <p:spPr/>
        <p:txBody>
          <a:bodyPr/>
          <a:lstStyle/>
          <a:p>
            <a:fld id="{5B6962B3-FD4C-44AA-AB11-79423C828F3E}" type="slidenum">
              <a:rPr lang="en-US" smtClean="0"/>
              <a:pPr/>
              <a:t>8</a:t>
            </a:fld>
            <a:endParaRPr lang="en-US" dirty="0"/>
          </a:p>
        </p:txBody>
      </p:sp>
    </p:spTree>
    <p:extLst>
      <p:ext uri="{BB962C8B-B14F-4D97-AF65-F5344CB8AC3E}">
        <p14:creationId xmlns:p14="http://schemas.microsoft.com/office/powerpoint/2010/main" val="911986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7FFBF-5F05-BA96-AC12-144A2A1EF2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E13636-D736-FF9C-F995-0905DA7C1A1C}"/>
              </a:ext>
            </a:extLst>
          </p:cNvPr>
          <p:cNvSpPr>
            <a:spLocks noGrp="1"/>
          </p:cNvSpPr>
          <p:nvPr>
            <p:ph type="title"/>
          </p:nvPr>
        </p:nvSpPr>
        <p:spPr>
          <a:xfrm>
            <a:off x="355598" y="215053"/>
            <a:ext cx="8421512" cy="584775"/>
          </a:xfrm>
        </p:spPr>
        <p:txBody>
          <a:bodyPr/>
          <a:lstStyle/>
          <a:p>
            <a:r>
              <a:rPr lang="en-US" sz="3200" dirty="0"/>
              <a:t>Wanting To Be Like Noble Gas Elements</a:t>
            </a:r>
          </a:p>
        </p:txBody>
      </p:sp>
      <p:sp>
        <p:nvSpPr>
          <p:cNvPr id="3" name="Content Placeholder 2">
            <a:extLst>
              <a:ext uri="{FF2B5EF4-FFF2-40B4-BE49-F238E27FC236}">
                <a16:creationId xmlns:a16="http://schemas.microsoft.com/office/drawing/2014/main" id="{5E52474E-CD2B-008E-1A77-9D2AD849FB71}"/>
              </a:ext>
            </a:extLst>
          </p:cNvPr>
          <p:cNvSpPr>
            <a:spLocks noGrp="1"/>
          </p:cNvSpPr>
          <p:nvPr>
            <p:ph idx="1"/>
          </p:nvPr>
        </p:nvSpPr>
        <p:spPr>
          <a:xfrm>
            <a:off x="372532" y="933884"/>
            <a:ext cx="8387645" cy="1418484"/>
          </a:xfrm>
        </p:spPr>
        <p:txBody>
          <a:bodyPr/>
          <a:lstStyle/>
          <a:p>
            <a:pPr marL="0" indent="0">
              <a:buNone/>
            </a:pPr>
            <a:r>
              <a:rPr lang="en-US" sz="2200" dirty="0"/>
              <a:t>Forming the octet by ionization, to be an ionic compound</a:t>
            </a:r>
          </a:p>
          <a:p>
            <a:pPr marL="0" indent="0">
              <a:buNone/>
            </a:pPr>
            <a:endParaRPr lang="en-US" sz="2200" dirty="0"/>
          </a:p>
        </p:txBody>
      </p:sp>
      <p:pic>
        <p:nvPicPr>
          <p:cNvPr id="8" name="Picture 7">
            <a:extLst>
              <a:ext uri="{FF2B5EF4-FFF2-40B4-BE49-F238E27FC236}">
                <a16:creationId xmlns:a16="http://schemas.microsoft.com/office/drawing/2014/main" id="{CA6AB371-B3DC-C0A6-9FD1-9BCE65523572}"/>
              </a:ext>
            </a:extLst>
          </p:cNvPr>
          <p:cNvPicPr>
            <a:picLocks noChangeAspect="1"/>
          </p:cNvPicPr>
          <p:nvPr/>
        </p:nvPicPr>
        <p:blipFill>
          <a:blip r:embed="rId2"/>
          <a:stretch>
            <a:fillRect/>
          </a:stretch>
        </p:blipFill>
        <p:spPr>
          <a:xfrm>
            <a:off x="1031184" y="2352367"/>
            <a:ext cx="7419232" cy="4373442"/>
          </a:xfrm>
          <a:prstGeom prst="rect">
            <a:avLst/>
          </a:prstGeom>
        </p:spPr>
      </p:pic>
      <p:sp>
        <p:nvSpPr>
          <p:cNvPr id="4" name="Slide Number Placeholder 3">
            <a:extLst>
              <a:ext uri="{FF2B5EF4-FFF2-40B4-BE49-F238E27FC236}">
                <a16:creationId xmlns:a16="http://schemas.microsoft.com/office/drawing/2014/main" id="{86E618A5-C159-9296-BCF1-DEC3B56A57ED}"/>
              </a:ext>
            </a:extLst>
          </p:cNvPr>
          <p:cNvSpPr>
            <a:spLocks noGrp="1"/>
          </p:cNvSpPr>
          <p:nvPr>
            <p:ph type="sldNum" sz="quarter" idx="10"/>
          </p:nvPr>
        </p:nvSpPr>
        <p:spPr/>
        <p:txBody>
          <a:bodyPr/>
          <a:lstStyle/>
          <a:p>
            <a:fld id="{5B6962B3-FD4C-44AA-AB11-79423C828F3E}" type="slidenum">
              <a:rPr lang="en-US" smtClean="0"/>
              <a:pPr/>
              <a:t>9</a:t>
            </a:fld>
            <a:endParaRPr lang="en-US" dirty="0"/>
          </a:p>
        </p:txBody>
      </p:sp>
    </p:spTree>
    <p:extLst>
      <p:ext uri="{BB962C8B-B14F-4D97-AF65-F5344CB8AC3E}">
        <p14:creationId xmlns:p14="http://schemas.microsoft.com/office/powerpoint/2010/main" val="2926968946"/>
      </p:ext>
    </p:extLst>
  </p:cSld>
  <p:clrMapOvr>
    <a:masterClrMapping/>
  </p:clrMapOvr>
</p:sld>
</file>

<file path=ppt/theme/theme1.xml><?xml version="1.0" encoding="utf-8"?>
<a:theme xmlns:a="http://schemas.openxmlformats.org/drawingml/2006/main" name="Light-on-dark-standard-presentation">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29539</TotalTime>
  <Words>1563</Words>
  <Application>Microsoft Office PowerPoint</Application>
  <PresentationFormat>On-screen Show (4:3)</PresentationFormat>
  <Paragraphs>120</Paragraphs>
  <Slides>26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Cambria</vt:lpstr>
      <vt:lpstr>Courier New</vt:lpstr>
      <vt:lpstr>Tahoma</vt:lpstr>
      <vt:lpstr>Times New Roman</vt:lpstr>
      <vt:lpstr>Verdana</vt:lpstr>
      <vt:lpstr>Wingdings</vt:lpstr>
      <vt:lpstr>Light-on-dark-standard-presentation</vt:lpstr>
      <vt:lpstr>Introductory General Chemistry</vt:lpstr>
      <vt:lpstr>PowerPoint Presentation</vt:lpstr>
      <vt:lpstr>Review of Periodic Table Patterns</vt:lpstr>
      <vt:lpstr>Review of Periodic Table Patterns</vt:lpstr>
      <vt:lpstr>Review of Periodic Table Patterns</vt:lpstr>
      <vt:lpstr>The Octet Rule (Ions)</vt:lpstr>
      <vt:lpstr>The Octet Rule (Molecules)</vt:lpstr>
      <vt:lpstr>Wanting To Be Like Noble Gas Elements</vt:lpstr>
      <vt:lpstr>Wanting To Be Like Noble Gas Elements</vt:lpstr>
      <vt:lpstr>Wanting To Be Like Noble Gas Elements</vt:lpstr>
      <vt:lpstr>Wanting To Be Like Noble Gas Elements</vt:lpstr>
      <vt:lpstr>Electron Dot Diagramming</vt:lpstr>
      <vt:lpstr>Formation of Ionic Compounds </vt:lpstr>
      <vt:lpstr>Lewis Structures of Ionic Compounds </vt:lpstr>
      <vt:lpstr>Two Electrons Moved</vt:lpstr>
      <vt:lpstr>Two Electrons Moved, But FROM Two Atoms</vt:lpstr>
      <vt:lpstr>Two Electrons Moved, But TO Two Atoms</vt:lpstr>
      <vt:lpstr>Summarizing Ionic Compound Lewis Structures</vt:lpstr>
      <vt:lpstr>More Detail on Formula Unit</vt:lpstr>
      <vt:lpstr>Lewis Structures of Covalent Molecules</vt:lpstr>
      <vt:lpstr>Resonance</vt:lpstr>
      <vt:lpstr>Octet Rule Exceptions</vt:lpstr>
      <vt:lpstr>Molecular Shape Prediction</vt:lpstr>
      <vt:lpstr>Electronegativity</vt:lpstr>
      <vt:lpstr>Polarity</vt:lpstr>
      <vt:lpstr>Intermolecular Forces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sm h</cp:lastModifiedBy>
  <cp:revision>1007</cp:revision>
  <cp:lastPrinted>2016-03-14T04:22:58Z</cp:lastPrinted>
  <dcterms:created xsi:type="dcterms:W3CDTF">2005-12-08T13:54:14Z</dcterms:created>
  <dcterms:modified xsi:type="dcterms:W3CDTF">2025-09-11T21:13:43Z</dcterms:modified>
</cp:coreProperties>
</file>