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sldIdLst>
    <p:sldId id="508" r:id="rId2"/>
    <p:sldId id="656" r:id="rId3"/>
    <p:sldId id="544" r:id="rId4"/>
    <p:sldId id="657" r:id="rId5"/>
    <p:sldId id="646" r:id="rId6"/>
    <p:sldId id="659" r:id="rId7"/>
    <p:sldId id="658" r:id="rId8"/>
    <p:sldId id="645" r:id="rId9"/>
    <p:sldId id="647" r:id="rId10"/>
    <p:sldId id="664" r:id="rId11"/>
    <p:sldId id="660" r:id="rId12"/>
    <p:sldId id="665" r:id="rId13"/>
    <p:sldId id="661" r:id="rId14"/>
    <p:sldId id="666" r:id="rId15"/>
    <p:sldId id="662" r:id="rId16"/>
    <p:sldId id="648" r:id="rId17"/>
    <p:sldId id="667" r:id="rId18"/>
    <p:sldId id="663" r:id="rId19"/>
    <p:sldId id="649" r:id="rId20"/>
    <p:sldId id="668" r:id="rId21"/>
    <p:sldId id="650" r:id="rId22"/>
    <p:sldId id="652" r:id="rId23"/>
    <p:sldId id="653" r:id="rId24"/>
    <p:sldId id="655" r:id="rId25"/>
    <p:sldId id="643" r:id="rId26"/>
    <p:sldId id="64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FFFF99"/>
    <a:srgbClr val="FF99FF"/>
    <a:srgbClr val="FFFFCC"/>
    <a:srgbClr val="800080"/>
    <a:srgbClr val="006600"/>
    <a:srgbClr val="00CC00"/>
    <a:srgbClr val="66CC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-90" y="-22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  <a:lvl5pPr marL="11430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formational Slide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401107"/>
            <a:ext cx="8473863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482754" cy="50489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2" r:id="rId3"/>
    <p:sldLayoutId id="2147483801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797" r:id="rId14"/>
    <p:sldLayoutId id="2147483799" r:id="rId15"/>
    <p:sldLayoutId id="2147483800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2677656"/>
          </a:xfrm>
        </p:spPr>
        <p:txBody>
          <a:bodyPr/>
          <a:lstStyle/>
          <a:p>
            <a:r>
              <a:rPr lang="en-US" dirty="0" smtClean="0"/>
              <a:t>Bulk Transport:</a:t>
            </a:r>
            <a:br>
              <a:rPr lang="en-US" dirty="0" smtClean="0"/>
            </a:br>
            <a:r>
              <a:rPr lang="en-US" dirty="0" smtClean="0"/>
              <a:t>Exocytosis &amp;</a:t>
            </a:r>
            <a:br>
              <a:rPr lang="en-US" dirty="0" smtClean="0"/>
            </a:br>
            <a:r>
              <a:rPr lang="en-US" dirty="0" smtClean="0"/>
              <a:t>Endocytosis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8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941" y="360010"/>
            <a:ext cx="8407400" cy="762000"/>
          </a:xfrm>
        </p:spPr>
        <p:txBody>
          <a:bodyPr/>
          <a:lstStyle/>
          <a:p>
            <a:r>
              <a:rPr lang="en-US" dirty="0" smtClean="0"/>
              <a:t>Phagocytosis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91802"/>
            <a:ext cx="8390466" cy="4938065"/>
          </a:xfrm>
        </p:spPr>
        <p:txBody>
          <a:bodyPr/>
          <a:lstStyle/>
          <a:p>
            <a:r>
              <a:rPr lang="en-US" sz="2200" dirty="0" smtClean="0"/>
              <a:t>Phagocytes (cells capable of </a:t>
            </a:r>
            <a:r>
              <a:rPr lang="en-US" sz="2200" dirty="0" err="1" smtClean="0"/>
              <a:t>phagocytsis</a:t>
            </a:r>
            <a:r>
              <a:rPr lang="en-US" sz="2200" dirty="0" smtClean="0"/>
              <a:t>) move by an </a:t>
            </a:r>
            <a:r>
              <a:rPr lang="en-US" sz="2200" dirty="0" err="1" smtClean="0"/>
              <a:t>ameboid</a:t>
            </a:r>
            <a:r>
              <a:rPr lang="en-US" sz="2200" dirty="0" smtClean="0"/>
              <a:t> motion in which cytoplasm flows into cell membranes to cause membranes to envelop target</a:t>
            </a:r>
          </a:p>
          <a:p>
            <a:r>
              <a:rPr lang="en-US" sz="2200" dirty="0" smtClean="0"/>
              <a:t>This happens in response to the target activating cell receptors</a:t>
            </a:r>
          </a:p>
          <a:p>
            <a:r>
              <a:rPr lang="en-US" sz="2200" dirty="0" smtClean="0"/>
              <a:t>The cytoplasmic extensions are called </a:t>
            </a:r>
            <a:r>
              <a:rPr lang="en-US" sz="2200" dirty="0" smtClean="0">
                <a:solidFill>
                  <a:srgbClr val="00FF00"/>
                </a:solidFill>
              </a:rPr>
              <a:t>pseudopods</a:t>
            </a:r>
          </a:p>
          <a:p>
            <a:pPr marL="517525" lvl="2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pseudo</a:t>
            </a:r>
            <a:r>
              <a:rPr lang="en-US" dirty="0" smtClean="0"/>
              <a:t>: sham, mock, deceptive, ersatz;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podia</a:t>
            </a:r>
            <a:r>
              <a:rPr lang="en-US" dirty="0" smtClean="0"/>
              <a:t>: feet</a:t>
            </a:r>
          </a:p>
          <a:p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FFFF00"/>
                </a:solidFill>
              </a:rPr>
              <a:t>vesicle</a:t>
            </a:r>
            <a:r>
              <a:rPr lang="en-US" sz="2200" dirty="0" smtClean="0"/>
              <a:t> forms around the target called a </a:t>
            </a:r>
            <a:r>
              <a:rPr lang="en-US" sz="2200" dirty="0" smtClean="0">
                <a:solidFill>
                  <a:srgbClr val="00FF00"/>
                </a:solidFill>
              </a:rPr>
              <a:t>phagosome</a:t>
            </a:r>
          </a:p>
          <a:p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FF00"/>
                </a:solidFill>
              </a:rPr>
              <a:t>phagosome</a:t>
            </a:r>
            <a:r>
              <a:rPr lang="en-US" sz="2200" dirty="0" smtClean="0"/>
              <a:t> fuses with a </a:t>
            </a:r>
            <a:r>
              <a:rPr lang="en-US" sz="2200" dirty="0" smtClean="0">
                <a:solidFill>
                  <a:srgbClr val="00FF00"/>
                </a:solidFill>
              </a:rPr>
              <a:t>lysosome</a:t>
            </a:r>
            <a:r>
              <a:rPr lang="en-US" sz="2200" dirty="0" smtClean="0"/>
              <a:t> to form a </a:t>
            </a:r>
            <a:r>
              <a:rPr lang="en-US" sz="2200" dirty="0" err="1" smtClean="0">
                <a:solidFill>
                  <a:srgbClr val="00FF00"/>
                </a:solidFill>
              </a:rPr>
              <a:t>phagolysosome</a:t>
            </a:r>
            <a:endParaRPr lang="en-US" sz="2200" dirty="0" smtClean="0">
              <a:solidFill>
                <a:srgbClr val="00FF00"/>
              </a:solidFill>
            </a:endParaRPr>
          </a:p>
          <a:p>
            <a:r>
              <a:rPr lang="en-US" sz="2200" dirty="0" smtClean="0"/>
              <a:t>The </a:t>
            </a:r>
            <a:r>
              <a:rPr lang="en-US" sz="2200" dirty="0" err="1" smtClean="0"/>
              <a:t>phagolysosome</a:t>
            </a:r>
            <a:r>
              <a:rPr lang="en-US" sz="2200" dirty="0" smtClean="0"/>
              <a:t> vesicle activates H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-transporting membrane proteins that </a:t>
            </a:r>
            <a:r>
              <a:rPr lang="en-US" sz="2200" dirty="0" smtClean="0"/>
              <a:t>pump H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from the cytosol into the vesicle interior, greatly acidifying 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473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Phagocytosis Mechanism   </a:t>
            </a:r>
            <a:r>
              <a:rPr lang="en-US" sz="2400" dirty="0" smtClean="0"/>
              <a:t>1 of 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70000"/>
            <a:ext cx="8390466" cy="48598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Cell </a:t>
            </a:r>
            <a:r>
              <a:rPr lang="en-US" dirty="0"/>
              <a:t>membrane folds around </a:t>
            </a:r>
            <a:r>
              <a:rPr lang="en-US" dirty="0" smtClean="0"/>
              <a:t>particle </a:t>
            </a:r>
            <a:r>
              <a:rPr lang="en-US" dirty="0"/>
              <a:t>to form </a:t>
            </a:r>
            <a:r>
              <a:rPr lang="en-US" dirty="0" smtClean="0">
                <a:solidFill>
                  <a:srgbClr val="00FF00"/>
                </a:solidFill>
              </a:rPr>
              <a:t>food cup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Membrane </a:t>
            </a:r>
            <a:r>
              <a:rPr lang="en-US" dirty="0" err="1"/>
              <a:t>invaginates</a:t>
            </a:r>
            <a:r>
              <a:rPr lang="en-US" dirty="0"/>
              <a:t> and folds extend further around the </a:t>
            </a:r>
            <a:r>
              <a:rPr lang="en-US" dirty="0" smtClean="0"/>
              <a:t>particle</a:t>
            </a:r>
          </a:p>
          <a:p>
            <a:pPr marL="292100" lvl="1" indent="0">
              <a:buNone/>
            </a:pPr>
            <a:r>
              <a:rPr lang="en-US" sz="2200" dirty="0" smtClean="0"/>
              <a:t>Eventually the </a:t>
            </a:r>
            <a:r>
              <a:rPr lang="en-US" sz="2200" dirty="0"/>
              <a:t>particle is completely </a:t>
            </a:r>
            <a:r>
              <a:rPr lang="en-US" sz="2200" dirty="0" smtClean="0"/>
              <a:t>engulfed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Membrane </a:t>
            </a:r>
            <a:r>
              <a:rPr lang="en-US" dirty="0"/>
              <a:t>pinches off to form a free phagocytic vacuole in </a:t>
            </a:r>
            <a:r>
              <a:rPr lang="en-US" dirty="0" smtClean="0"/>
              <a:t>cytoplasm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Phagocytic </a:t>
            </a:r>
            <a:r>
              <a:rPr lang="en-US" dirty="0"/>
              <a:t>vacuole moves towards Golgi </a:t>
            </a:r>
            <a:r>
              <a:rPr lang="en-US" dirty="0" smtClean="0"/>
              <a:t>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Phagocytic </a:t>
            </a:r>
            <a:r>
              <a:rPr lang="en-US" dirty="0"/>
              <a:t>vacuole merges with a primary </a:t>
            </a:r>
            <a:r>
              <a:rPr lang="en-US" dirty="0" smtClean="0"/>
              <a:t>lysosome:  this forms a secondary </a:t>
            </a:r>
            <a:r>
              <a:rPr lang="en-US" dirty="0" err="1"/>
              <a:t>heterophagic</a:t>
            </a:r>
            <a:r>
              <a:rPr lang="en-US" dirty="0"/>
              <a:t> </a:t>
            </a:r>
            <a:r>
              <a:rPr lang="en-US" dirty="0" smtClean="0"/>
              <a:t>lysosome</a:t>
            </a:r>
          </a:p>
        </p:txBody>
      </p:sp>
    </p:spTree>
    <p:extLst>
      <p:ext uri="{BB962C8B-B14F-4D97-AF65-F5344CB8AC3E}">
        <p14:creationId xmlns:p14="http://schemas.microsoft.com/office/powerpoint/2010/main" val="94978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Phagocytosis Mechanism   </a:t>
            </a:r>
            <a:r>
              <a:rPr lang="en-US" sz="2400" dirty="0" smtClean="0"/>
              <a:t>2 of 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70000"/>
            <a:ext cx="8390466" cy="4859867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The internal </a:t>
            </a:r>
            <a:r>
              <a:rPr lang="en-US" dirty="0"/>
              <a:t>pH of lysosome is reduced by proton pumps in lysosomal </a:t>
            </a:r>
            <a:r>
              <a:rPr lang="en-US" dirty="0" smtClean="0"/>
              <a:t>membrane</a:t>
            </a:r>
            <a:endParaRPr lang="en-US" dirty="0"/>
          </a:p>
          <a:p>
            <a:pPr marL="228600" lvl="1" indent="0">
              <a:buNone/>
            </a:pPr>
            <a:r>
              <a:rPr lang="en-US" sz="2200" dirty="0" smtClean="0"/>
              <a:t>At low pH (&lt; pH 5) lysosomal </a:t>
            </a:r>
            <a:r>
              <a:rPr lang="en-US" sz="2200" dirty="0"/>
              <a:t>enzymes are </a:t>
            </a:r>
            <a:r>
              <a:rPr lang="en-US" sz="2200" dirty="0" smtClean="0"/>
              <a:t>activated</a:t>
            </a:r>
            <a:r>
              <a:rPr lang="en-US" sz="2200" dirty="0"/>
              <a:t>, </a:t>
            </a:r>
            <a:r>
              <a:rPr lang="en-US" sz="2200" dirty="0" smtClean="0"/>
              <a:t>and these digestive enzymes break down the particle into smaller molecules (destroying biological activity)</a:t>
            </a:r>
          </a:p>
          <a:p>
            <a:pPr marL="393700" indent="-457200">
              <a:buFont typeface="+mj-lt"/>
              <a:buAutoNum type="arabicPeriod" startAt="6"/>
            </a:pPr>
            <a:r>
              <a:rPr lang="en-US" dirty="0" err="1" smtClean="0"/>
              <a:t>Undigestible</a:t>
            </a:r>
            <a:r>
              <a:rPr lang="en-US" dirty="0" smtClean="0"/>
              <a:t> </a:t>
            </a:r>
            <a:r>
              <a:rPr lang="en-US" dirty="0"/>
              <a:t>waste may have </a:t>
            </a:r>
            <a:r>
              <a:rPr lang="en-US" dirty="0" smtClean="0"/>
              <a:t>any of </a:t>
            </a:r>
            <a:r>
              <a:rPr lang="en-US" dirty="0"/>
              <a:t>these fates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In lower organisms, it is excreted by </a:t>
            </a:r>
            <a:r>
              <a:rPr lang="en-US" dirty="0" smtClean="0"/>
              <a:t>exocytosis</a:t>
            </a:r>
            <a:endParaRPr lang="en-US" dirty="0"/>
          </a:p>
          <a:p>
            <a:pPr lvl="1"/>
            <a:r>
              <a:rPr lang="en-US" dirty="0"/>
              <a:t>In mammalian phagocytes, some stay in the cell and contributes to cell </a:t>
            </a:r>
            <a:r>
              <a:rPr lang="en-US" dirty="0" smtClean="0"/>
              <a:t>aging</a:t>
            </a:r>
            <a:endParaRPr lang="en-US" dirty="0"/>
          </a:p>
          <a:p>
            <a:pPr lvl="1"/>
            <a:r>
              <a:rPr lang="en-US" dirty="0"/>
              <a:t>Neutrophils may "eat until they burst" because they don't release old </a:t>
            </a:r>
            <a:r>
              <a:rPr lang="en-US" dirty="0" smtClean="0"/>
              <a:t>waste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1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4" descr="http://classes.midlandstech.edu/carterp/Courses/bio225/chap16/16-08a_Phagocytosis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303337"/>
            <a:ext cx="76200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10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0" y="255741"/>
            <a:ext cx="8473863" cy="646331"/>
          </a:xfrm>
        </p:spPr>
        <p:txBody>
          <a:bodyPr/>
          <a:lstStyle/>
          <a:p>
            <a:r>
              <a:rPr lang="en-US" sz="3600" dirty="0" smtClean="0"/>
              <a:t>Macrophages Have Additional Function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927100"/>
            <a:ext cx="8482754" cy="5519420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Macrophages not only break down foreign material</a:t>
            </a:r>
          </a:p>
          <a:p>
            <a:r>
              <a:rPr lang="en-US" sz="2000" dirty="0" err="1" smtClean="0">
                <a:latin typeface="+mj-lt"/>
              </a:rPr>
              <a:t>Oligopeptide</a:t>
            </a:r>
            <a:r>
              <a:rPr lang="en-US" sz="2000" dirty="0" smtClean="0">
                <a:latin typeface="+mj-lt"/>
              </a:rPr>
              <a:t> (short polypeptide) fragments (from 9-11 amino acids long) are allowed to bind to major histocompatibility (MHC) class II molecules and presented on the macrophage cell surface</a:t>
            </a:r>
          </a:p>
          <a:p>
            <a:r>
              <a:rPr lang="en-US" sz="2000" dirty="0" smtClean="0">
                <a:latin typeface="+mj-lt"/>
              </a:rPr>
              <a:t>If a T lymphocyte recognizes the MHC II-</a:t>
            </a:r>
            <a:r>
              <a:rPr lang="en-US" sz="2000" dirty="0" err="1" smtClean="0">
                <a:latin typeface="+mj-lt"/>
              </a:rPr>
              <a:t>oligopeptide</a:t>
            </a:r>
            <a:r>
              <a:rPr lang="en-US" sz="2000" dirty="0" smtClean="0">
                <a:latin typeface="+mj-lt"/>
              </a:rPr>
              <a:t> antigen complex, it gets activated, because the MHC II-</a:t>
            </a:r>
            <a:r>
              <a:rPr lang="en-US" sz="2000" dirty="0" err="1" smtClean="0">
                <a:latin typeface="+mj-lt"/>
              </a:rPr>
              <a:t>oligopeptide</a:t>
            </a:r>
            <a:r>
              <a:rPr lang="en-US" sz="2000" dirty="0" smtClean="0">
                <a:latin typeface="+mj-lt"/>
              </a:rPr>
              <a:t> antigen complex is foreign!  This causes an immune reaction that builds up antibodies and also cytotoxic cells that recognize the complex</a:t>
            </a:r>
          </a:p>
          <a:p>
            <a:pPr marL="6091238"/>
            <a:r>
              <a:rPr lang="en-US" sz="1600" dirty="0" smtClean="0">
                <a:latin typeface="+mj-lt"/>
              </a:rPr>
              <a:t>Self antigens don't activate T lymphocytes because all T lymphocytes that could recognize them were exterminated a long time ago during the development of the immune system</a:t>
            </a:r>
            <a:endParaRPr lang="en-US" sz="1600" dirty="0">
              <a:latin typeface="+mj-lt"/>
            </a:endParaRPr>
          </a:p>
        </p:txBody>
      </p:sp>
      <p:pic>
        <p:nvPicPr>
          <p:cNvPr id="3074" name="Picture 2" descr="http://www.highlands.edu/academics/divisions/scipe/biology/faculty/harnden/2122/images/agpresen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544261"/>
            <a:ext cx="6016624" cy="313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0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Pinocytosis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81100"/>
            <a:ext cx="8390466" cy="4948767"/>
          </a:xfrm>
        </p:spPr>
        <p:txBody>
          <a:bodyPr/>
          <a:lstStyle/>
          <a:p>
            <a:pPr marL="292100" lvl="1" indent="0">
              <a:buNone/>
            </a:pPr>
            <a:r>
              <a:rPr lang="en-US" i="1" dirty="0" err="1" smtClean="0"/>
              <a:t>pino</a:t>
            </a:r>
            <a:r>
              <a:rPr lang="en-US" dirty="0" smtClean="0"/>
              <a:t>-: drinking; -</a:t>
            </a:r>
            <a:r>
              <a:rPr lang="en-US" i="1" dirty="0" err="1" smtClean="0"/>
              <a:t>cyt</a:t>
            </a:r>
            <a:r>
              <a:rPr lang="en-US" dirty="0" smtClean="0"/>
              <a:t>-: cell; -</a:t>
            </a:r>
            <a:r>
              <a:rPr lang="en-US" i="1" dirty="0" err="1" smtClean="0"/>
              <a:t>osis</a:t>
            </a:r>
            <a:r>
              <a:rPr lang="en-US" dirty="0" smtClean="0"/>
              <a:t>: condition of</a:t>
            </a:r>
          </a:p>
          <a:p>
            <a:pPr marL="228600" lvl="1" indent="0">
              <a:buNone/>
            </a:pPr>
            <a:r>
              <a:rPr lang="en-US" dirty="0" smtClean="0"/>
              <a:t>also called </a:t>
            </a:r>
            <a:r>
              <a:rPr lang="en-US" dirty="0" smtClean="0">
                <a:solidFill>
                  <a:srgbClr val="00FF00"/>
                </a:solidFill>
              </a:rPr>
              <a:t>fluid-phase endocytosis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err="1" smtClean="0"/>
              <a:t>Infolding</a:t>
            </a:r>
            <a:r>
              <a:rPr lang="en-US" dirty="0" smtClean="0"/>
              <a:t> </a:t>
            </a:r>
            <a:r>
              <a:rPr lang="en-US" dirty="0"/>
              <a:t>plasma membrane </a:t>
            </a:r>
            <a:r>
              <a:rPr lang="en-US" dirty="0" smtClean="0"/>
              <a:t>surrounds very </a:t>
            </a:r>
            <a:r>
              <a:rPr lang="en-US" dirty="0"/>
              <a:t>small volume of extracellular fluid </a:t>
            </a:r>
            <a:r>
              <a:rPr lang="en-US" dirty="0" smtClean="0"/>
              <a:t>containing dissolved molecules ("droplet"):  droplet enters </a:t>
            </a:r>
            <a:r>
              <a:rPr lang="en-US" dirty="0"/>
              <a:t>the </a:t>
            </a:r>
            <a:r>
              <a:rPr lang="en-US" dirty="0" smtClean="0"/>
              <a:t>cell</a:t>
            </a:r>
          </a:p>
          <a:p>
            <a:r>
              <a:rPr lang="en-US" dirty="0" smtClean="0"/>
              <a:t>Pinocytosis </a:t>
            </a:r>
            <a:r>
              <a:rPr lang="en-US" dirty="0"/>
              <a:t>is </a:t>
            </a:r>
            <a:r>
              <a:rPr lang="en-US" dirty="0" smtClean="0"/>
              <a:t>a routine </a:t>
            </a:r>
            <a:r>
              <a:rPr lang="en-US" dirty="0"/>
              <a:t>activity of most cells, </a:t>
            </a:r>
            <a:r>
              <a:rPr lang="en-US" dirty="0" smtClean="0"/>
              <a:t>because they sample </a:t>
            </a:r>
            <a:r>
              <a:rPr lang="en-US" dirty="0"/>
              <a:t>extracellular </a:t>
            </a:r>
            <a:r>
              <a:rPr lang="en-US" dirty="0" smtClean="0"/>
              <a:t>fluid in nonselective way</a:t>
            </a:r>
            <a:endParaRPr lang="en-US" dirty="0"/>
          </a:p>
          <a:p>
            <a:r>
              <a:rPr lang="en-US" dirty="0" smtClean="0"/>
              <a:t>Intestinal epithelial cells use pinocytosis a great deal in order to absorb nutrients</a:t>
            </a:r>
            <a:endParaRPr lang="en-US" dirty="0"/>
          </a:p>
          <a:p>
            <a:r>
              <a:rPr lang="en-US" dirty="0" err="1" smtClean="0"/>
              <a:t>Pinocytic</a:t>
            </a:r>
            <a:r>
              <a:rPr lang="en-US" dirty="0" smtClean="0"/>
              <a:t> vesicles are returned to surface after contents absorbed intracellular to restore membrane phospholipids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3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24907"/>
            <a:ext cx="8407400" cy="762000"/>
          </a:xfrm>
        </p:spPr>
        <p:txBody>
          <a:bodyPr/>
          <a:lstStyle/>
          <a:p>
            <a:r>
              <a:rPr lang="en-US" dirty="0" smtClean="0"/>
              <a:t>Pinocytosis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81100"/>
            <a:ext cx="8390466" cy="4948767"/>
          </a:xfrm>
        </p:spPr>
        <p:txBody>
          <a:bodyPr/>
          <a:lstStyle/>
          <a:p>
            <a:pPr marL="355600" indent="-355600">
              <a:buFont typeface="+mj-lt"/>
              <a:buAutoNum type="arabicPeriod"/>
            </a:pPr>
            <a:r>
              <a:rPr lang="en-US" sz="2200" dirty="0" smtClean="0"/>
              <a:t>Macromolecules </a:t>
            </a:r>
            <a:r>
              <a:rPr lang="en-US" sz="2200" dirty="0"/>
              <a:t>bind to general receptors on plasma </a:t>
            </a:r>
            <a:r>
              <a:rPr lang="en-US" sz="2200" dirty="0" smtClean="0"/>
              <a:t>membrane</a:t>
            </a:r>
            <a:endParaRPr lang="en-US" sz="2200" dirty="0"/>
          </a:p>
          <a:p>
            <a:pPr marL="355600" indent="-355600">
              <a:buFont typeface="+mj-lt"/>
              <a:buAutoNum type="arabicPeriod"/>
            </a:pPr>
            <a:r>
              <a:rPr lang="en-US" sz="2200" dirty="0" smtClean="0"/>
              <a:t>Membrane </a:t>
            </a:r>
            <a:r>
              <a:rPr lang="en-US" sz="2200" dirty="0" err="1"/>
              <a:t>invaginates</a:t>
            </a:r>
            <a:r>
              <a:rPr lang="en-US" sz="2200" dirty="0"/>
              <a:t>, drawing particles into a "cupped" </a:t>
            </a:r>
            <a:r>
              <a:rPr lang="en-US" sz="2200" dirty="0" smtClean="0"/>
              <a:t>region</a:t>
            </a:r>
            <a:endParaRPr lang="en-US" sz="2200" dirty="0"/>
          </a:p>
          <a:p>
            <a:pPr marL="622300" lvl="1" indent="0">
              <a:buNone/>
            </a:pPr>
            <a:r>
              <a:rPr lang="en-US" sz="1900" dirty="0" smtClean="0"/>
              <a:t>Different </a:t>
            </a:r>
            <a:r>
              <a:rPr lang="en-US" sz="1900" dirty="0"/>
              <a:t>from a phagocytic "food cup" because </a:t>
            </a:r>
            <a:r>
              <a:rPr lang="en-US" sz="1900" dirty="0" smtClean="0"/>
              <a:t>there are no </a:t>
            </a:r>
            <a:r>
              <a:rPr lang="en-US" sz="1900" dirty="0"/>
              <a:t>externally projecting </a:t>
            </a:r>
            <a:r>
              <a:rPr lang="en-US" sz="1900" dirty="0" smtClean="0"/>
              <a:t>folds</a:t>
            </a:r>
            <a:endParaRPr lang="en-US" sz="1900" dirty="0"/>
          </a:p>
          <a:p>
            <a:pPr marL="355600" indent="-355600">
              <a:buFont typeface="+mj-lt"/>
              <a:buAutoNum type="arabicPeriod"/>
            </a:pPr>
            <a:r>
              <a:rPr lang="en-US" sz="2200" dirty="0" smtClean="0"/>
              <a:t>Cupped </a:t>
            </a:r>
            <a:r>
              <a:rPr lang="en-US" sz="2200" dirty="0"/>
              <a:t>region becomes completely enclosed by </a:t>
            </a:r>
            <a:r>
              <a:rPr lang="en-US" sz="2200" dirty="0" smtClean="0"/>
              <a:t>invagination</a:t>
            </a:r>
            <a:endParaRPr lang="en-US" sz="2200" dirty="0"/>
          </a:p>
          <a:p>
            <a:pPr marL="355600" indent="-355600">
              <a:buFont typeface="+mj-lt"/>
              <a:buAutoNum type="arabicPeriod"/>
            </a:pPr>
            <a:r>
              <a:rPr lang="en-US" sz="2200" dirty="0" smtClean="0"/>
              <a:t>Pinches </a:t>
            </a:r>
            <a:r>
              <a:rPr lang="en-US" sz="2200" dirty="0"/>
              <a:t>off </a:t>
            </a:r>
            <a:r>
              <a:rPr lang="en-US" sz="2200" dirty="0" smtClean="0"/>
              <a:t>to </a:t>
            </a:r>
            <a:r>
              <a:rPr lang="en-US" sz="2200" dirty="0"/>
              <a:t>form a free </a:t>
            </a:r>
            <a:r>
              <a:rPr lang="en-US" sz="2200" dirty="0" err="1"/>
              <a:t>pinocytic</a:t>
            </a:r>
            <a:r>
              <a:rPr lang="en-US" sz="2200" dirty="0"/>
              <a:t> vesicle within the </a:t>
            </a:r>
            <a:r>
              <a:rPr lang="en-US" sz="2200" dirty="0" smtClean="0"/>
              <a:t>cytoplasm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9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24907"/>
            <a:ext cx="8407400" cy="762000"/>
          </a:xfrm>
        </p:spPr>
        <p:txBody>
          <a:bodyPr/>
          <a:lstStyle/>
          <a:p>
            <a:r>
              <a:rPr lang="en-US" dirty="0" smtClean="0"/>
              <a:t>Pinocytosis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81100"/>
            <a:ext cx="8390466" cy="494876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Two outcomes have been </a:t>
            </a:r>
            <a:r>
              <a:rPr lang="en-US" sz="2200" dirty="0" smtClean="0"/>
              <a:t>observed</a:t>
            </a:r>
            <a:endParaRPr lang="en-US" sz="2200" dirty="0"/>
          </a:p>
          <a:p>
            <a:pPr marL="355600" indent="-355600">
              <a:buFont typeface="+mj-lt"/>
              <a:buAutoNum type="arabicPeriod"/>
            </a:pPr>
            <a:r>
              <a:rPr lang="en-US" sz="2200" dirty="0" smtClean="0">
                <a:solidFill>
                  <a:srgbClr val="00FF00"/>
                </a:solidFill>
              </a:rPr>
              <a:t>micropinocytosis</a:t>
            </a:r>
          </a:p>
          <a:p>
            <a:pPr marL="292100" lvl="1" indent="0">
              <a:buNone/>
            </a:pPr>
            <a:r>
              <a:rPr lang="en-US" dirty="0" err="1" smtClean="0"/>
              <a:t>pinocytic</a:t>
            </a:r>
            <a:r>
              <a:rPr lang="en-US" dirty="0" smtClean="0"/>
              <a:t> </a:t>
            </a:r>
            <a:r>
              <a:rPr lang="en-US" dirty="0"/>
              <a:t>vesicles may fragment into smaller </a:t>
            </a:r>
            <a:r>
              <a:rPr lang="en-US" dirty="0" smtClean="0"/>
              <a:t>vesicles</a:t>
            </a:r>
            <a:endParaRPr lang="en-US" dirty="0" smtClean="0">
              <a:solidFill>
                <a:srgbClr val="00FF00"/>
              </a:solidFill>
            </a:endParaRPr>
          </a:p>
          <a:p>
            <a:pPr marL="292100" lvl="1" indent="0">
              <a:buNone/>
            </a:pPr>
            <a:r>
              <a:rPr lang="en-US" dirty="0" smtClean="0"/>
              <a:t>Ingested </a:t>
            </a:r>
            <a:r>
              <a:rPr lang="en-US" dirty="0"/>
              <a:t>molecules are transported to lysosomes by the small vesicles, which have been called endosomes in the most recent </a:t>
            </a:r>
            <a:r>
              <a:rPr lang="en-US" dirty="0" smtClean="0"/>
              <a:t>studies</a:t>
            </a:r>
            <a:endParaRPr lang="en-US" dirty="0"/>
          </a:p>
          <a:p>
            <a:pPr marL="355600" indent="-355600">
              <a:buFont typeface="+mj-lt"/>
              <a:buAutoNum type="arabicPeriod"/>
            </a:pPr>
            <a:r>
              <a:rPr lang="en-US" sz="2200" dirty="0" err="1" smtClean="0">
                <a:solidFill>
                  <a:srgbClr val="00FF00"/>
                </a:solidFill>
              </a:rPr>
              <a:t>macropinocytosis</a:t>
            </a:r>
            <a:endParaRPr lang="en-US" sz="2200" dirty="0" smtClean="0">
              <a:solidFill>
                <a:srgbClr val="00FF00"/>
              </a:solidFill>
            </a:endParaRPr>
          </a:p>
          <a:p>
            <a:pPr marL="292100" lvl="1" indent="0">
              <a:buNone/>
            </a:pPr>
            <a:r>
              <a:rPr lang="en-US" dirty="0" err="1" smtClean="0"/>
              <a:t>pinocytic</a:t>
            </a:r>
            <a:r>
              <a:rPr lang="en-US" dirty="0" smtClean="0"/>
              <a:t> </a:t>
            </a:r>
            <a:r>
              <a:rPr lang="en-US" dirty="0"/>
              <a:t>vesicles may coalesce to form larger </a:t>
            </a:r>
            <a:r>
              <a:rPr lang="en-US" dirty="0" smtClean="0"/>
              <a:t>vesicles</a:t>
            </a:r>
            <a:endParaRPr lang="en-US" dirty="0"/>
          </a:p>
          <a:p>
            <a:pPr marL="292100" lvl="1" indent="0">
              <a:buNone/>
            </a:pPr>
            <a:r>
              <a:rPr lang="en-US" dirty="0"/>
              <a:t>This usually happens during </a:t>
            </a:r>
            <a:r>
              <a:rPr lang="en-US" dirty="0" err="1"/>
              <a:t>transcellular</a:t>
            </a:r>
            <a:r>
              <a:rPr lang="en-US" dirty="0"/>
              <a:t> transport, e.g. GI epithelial cells</a:t>
            </a:r>
            <a:r>
              <a:rPr lang="en-US" dirty="0" smtClean="0"/>
              <a:t>. The </a:t>
            </a:r>
            <a:r>
              <a:rPr lang="en-US" dirty="0"/>
              <a:t>final stages of pinocytosis are not understood completely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33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266700"/>
            <a:ext cx="8390466" cy="5863167"/>
          </a:xfrm>
        </p:spPr>
        <p:txBody>
          <a:bodyPr/>
          <a:lstStyle/>
          <a:p>
            <a:r>
              <a:rPr lang="en-US" sz="2000" dirty="0" smtClean="0"/>
              <a:t>illustration below shows difference</a:t>
            </a:r>
            <a:br>
              <a:rPr lang="en-US" sz="2000" dirty="0" smtClean="0"/>
            </a:br>
            <a:r>
              <a:rPr lang="en-US" sz="2000" dirty="0" smtClean="0"/>
              <a:t>between phagocytosis &amp; pinocytosis</a:t>
            </a:r>
            <a:endParaRPr lang="en-US" sz="2000" dirty="0"/>
          </a:p>
        </p:txBody>
      </p:sp>
      <p:pic>
        <p:nvPicPr>
          <p:cNvPr id="4098" name="Picture 2" descr="http://science.halleyhosting.com/sci/ibbio/cells/notes/ch6/pics/pi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773237"/>
            <a:ext cx="25241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3484563"/>
            <a:ext cx="7278688" cy="2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28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99507"/>
            <a:ext cx="8407400" cy="762000"/>
          </a:xfrm>
        </p:spPr>
        <p:txBody>
          <a:bodyPr/>
          <a:lstStyle/>
          <a:p>
            <a:r>
              <a:rPr lang="en-US" dirty="0" smtClean="0"/>
              <a:t>Receptor-Mediated Endocytosis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82700"/>
            <a:ext cx="8390466" cy="4847167"/>
          </a:xfrm>
        </p:spPr>
        <p:txBody>
          <a:bodyPr/>
          <a:lstStyle/>
          <a:p>
            <a:r>
              <a:rPr lang="en-US" dirty="0"/>
              <a:t>Also called </a:t>
            </a:r>
            <a:r>
              <a:rPr lang="en-US" dirty="0" smtClean="0">
                <a:solidFill>
                  <a:srgbClr val="FFFF00"/>
                </a:solidFill>
              </a:rPr>
              <a:t>adsorptive pinocytosis</a:t>
            </a:r>
          </a:p>
          <a:p>
            <a:r>
              <a:rPr lang="en-US" dirty="0" smtClean="0"/>
              <a:t>Allows cells </a:t>
            </a:r>
            <a:r>
              <a:rPr lang="en-US" dirty="0"/>
              <a:t>to </a:t>
            </a:r>
            <a:r>
              <a:rPr lang="en-US" dirty="0">
                <a:solidFill>
                  <a:srgbClr val="FFFF00"/>
                </a:solidFill>
              </a:rPr>
              <a:t>concentrate</a:t>
            </a:r>
            <a:r>
              <a:rPr lang="en-US" dirty="0"/>
              <a:t> material </a:t>
            </a:r>
            <a:r>
              <a:rPr lang="en-US" dirty="0" smtClean="0"/>
              <a:t>present </a:t>
            </a:r>
            <a:r>
              <a:rPr lang="en-US" dirty="0"/>
              <a:t>only in small amounts in </a:t>
            </a:r>
            <a:r>
              <a:rPr lang="en-US" dirty="0" smtClean="0"/>
              <a:t>extracellular fluid</a:t>
            </a:r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specialized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membrane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receptors </a:t>
            </a:r>
            <a:r>
              <a:rPr lang="en-US" dirty="0" smtClean="0"/>
              <a:t>(as seen in cell signaling) that target molecules outside cell</a:t>
            </a:r>
          </a:p>
          <a:p>
            <a:r>
              <a:rPr lang="en-US" dirty="0" smtClean="0"/>
              <a:t>Process leads to </a:t>
            </a:r>
            <a:r>
              <a:rPr lang="en-US" dirty="0" smtClean="0">
                <a:solidFill>
                  <a:srgbClr val="FFFF00"/>
                </a:solidFill>
              </a:rPr>
              <a:t>membrane </a:t>
            </a:r>
            <a:r>
              <a:rPr lang="en-US" dirty="0" err="1" smtClean="0">
                <a:solidFill>
                  <a:srgbClr val="FFFF00"/>
                </a:solidFill>
              </a:rPr>
              <a:t>infolding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to form vesicle with many accumulated target ligand molecules brought into the vesicle</a:t>
            </a:r>
          </a:p>
          <a:p>
            <a:r>
              <a:rPr lang="en-US" dirty="0" smtClean="0"/>
              <a:t>On inside of cell,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scaffold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FF00"/>
                </a:solidFill>
              </a:rPr>
              <a:t>proteins</a:t>
            </a:r>
            <a:r>
              <a:rPr lang="en-US" dirty="0" smtClean="0"/>
              <a:t> of different kinds helps to form a vesicle:  the scaffolding plus the pit are called </a:t>
            </a:r>
            <a:r>
              <a:rPr lang="en-US" dirty="0" smtClean="0">
                <a:solidFill>
                  <a:srgbClr val="00FF00"/>
                </a:solidFill>
              </a:rPr>
              <a:t>coated vesicles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FF00"/>
                </a:solidFill>
              </a:rPr>
              <a:t>coated pits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rgbClr val="FFFF00"/>
                </a:solidFill>
              </a:rPr>
              <a:t>receptors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00FF00"/>
                </a:solidFill>
              </a:rPr>
              <a:t>NOT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FF00"/>
                </a:solidFill>
              </a:rPr>
              <a:t>scaffolding proteins</a:t>
            </a:r>
            <a:r>
              <a:rPr lang="en-US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8760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Understand/know/focus on/note</a:t>
            </a:r>
          </a:p>
          <a:p>
            <a:r>
              <a:rPr lang="en-US" dirty="0" smtClean="0"/>
              <a:t>what a vesicle is and how it has multiple purposes</a:t>
            </a:r>
          </a:p>
          <a:p>
            <a:r>
              <a:rPr lang="en-US" dirty="0" smtClean="0"/>
              <a:t>the mechanisms and purposes of</a:t>
            </a:r>
          </a:p>
          <a:p>
            <a:pPr lvl="1"/>
            <a:r>
              <a:rPr lang="en-US" dirty="0" smtClean="0"/>
              <a:t>endocytosis</a:t>
            </a:r>
          </a:p>
          <a:p>
            <a:pPr lvl="1"/>
            <a:r>
              <a:rPr lang="en-US" dirty="0" smtClean="0"/>
              <a:t>exocytosis</a:t>
            </a:r>
          </a:p>
          <a:p>
            <a:pPr lvl="1"/>
            <a:r>
              <a:rPr lang="en-US" dirty="0" smtClean="0"/>
              <a:t>phagocytosis</a:t>
            </a:r>
          </a:p>
          <a:p>
            <a:pPr lvl="1"/>
            <a:r>
              <a:rPr lang="en-US" dirty="0" smtClean="0"/>
              <a:t>pinocytosis</a:t>
            </a:r>
          </a:p>
          <a:p>
            <a:pPr lvl="1"/>
            <a:r>
              <a:rPr lang="en-US" dirty="0" smtClean="0"/>
              <a:t>receptor-mediated endocytosis</a:t>
            </a:r>
          </a:p>
          <a:p>
            <a:r>
              <a:rPr lang="en-US" dirty="0" smtClean="0"/>
              <a:t>examples of how these processes occur in human cells</a:t>
            </a:r>
          </a:p>
        </p:txBody>
      </p:sp>
    </p:spTree>
    <p:extLst>
      <p:ext uri="{BB962C8B-B14F-4D97-AF65-F5344CB8AC3E}">
        <p14:creationId xmlns:p14="http://schemas.microsoft.com/office/powerpoint/2010/main" val="2415837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88119"/>
            <a:ext cx="8407400" cy="584775"/>
          </a:xfrm>
        </p:spPr>
        <p:txBody>
          <a:bodyPr/>
          <a:lstStyle/>
          <a:p>
            <a:r>
              <a:rPr lang="en-US" sz="3200" dirty="0" smtClean="0"/>
              <a:t>Receptor-Mediated Endocytosis Features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54100"/>
            <a:ext cx="8390466" cy="5075767"/>
          </a:xfrm>
        </p:spPr>
        <p:txBody>
          <a:bodyPr/>
          <a:lstStyle/>
          <a:p>
            <a:r>
              <a:rPr lang="en-US" dirty="0" smtClean="0"/>
              <a:t>Identified scaffolding proteins</a:t>
            </a:r>
          </a:p>
          <a:p>
            <a:pPr lvl="1"/>
            <a:r>
              <a:rPr lang="en-US" dirty="0" err="1" smtClean="0">
                <a:solidFill>
                  <a:srgbClr val="00FF00"/>
                </a:solidFill>
              </a:rPr>
              <a:t>clathrin</a:t>
            </a:r>
            <a:endParaRPr lang="en-US" dirty="0" smtClean="0">
              <a:solidFill>
                <a:srgbClr val="00FF00"/>
              </a:solidFill>
            </a:endParaRP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caveolin</a:t>
            </a:r>
            <a:r>
              <a:rPr lang="en-US" dirty="0" smtClean="0"/>
              <a:t>  (supposedly not widely accepted: status?)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Examples of receptor-mediated endocytosis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Receptors for low-density </a:t>
            </a:r>
            <a:r>
              <a:rPr lang="en-US" dirty="0"/>
              <a:t>lipoprotein (LDL</a:t>
            </a:r>
            <a:r>
              <a:rPr lang="en-US" dirty="0" smtClean="0"/>
              <a:t>) collect &amp; take in LDL particles, largely to obtain cholesterol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iron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</a:t>
            </a:r>
            <a:r>
              <a:rPr lang="en-US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3+</a:t>
            </a:r>
            <a:r>
              <a:rPr lang="en-US" dirty="0" smtClean="0"/>
              <a:t>)-carrying </a:t>
            </a:r>
            <a:r>
              <a:rPr lang="en-US" dirty="0" smtClean="0">
                <a:solidFill>
                  <a:srgbClr val="FFFF00"/>
                </a:solidFill>
              </a:rPr>
              <a:t>plasma</a:t>
            </a:r>
            <a:r>
              <a:rPr lang="en-US" dirty="0" smtClean="0"/>
              <a:t> protein </a:t>
            </a:r>
            <a:r>
              <a:rPr lang="en-US" dirty="0" smtClean="0">
                <a:solidFill>
                  <a:srgbClr val="00FF00"/>
                </a:solidFill>
              </a:rPr>
              <a:t>transferrin</a:t>
            </a:r>
            <a:r>
              <a:rPr lang="en-US" dirty="0" smtClean="0"/>
              <a:t> (TRF) is taken in by the RME process for cells with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TRF receptors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Pathogenic bacteria </a:t>
            </a:r>
            <a:r>
              <a:rPr lang="en-US" dirty="0" smtClean="0"/>
              <a:t>have adapted to make use of RME </a:t>
            </a:r>
            <a:r>
              <a:rPr lang="en-US" dirty="0"/>
              <a:t>process </a:t>
            </a:r>
            <a:r>
              <a:rPr lang="en-US" dirty="0" smtClean="0"/>
              <a:t>in order to introduce their </a:t>
            </a:r>
            <a:r>
              <a:rPr lang="en-US" dirty="0" smtClean="0">
                <a:solidFill>
                  <a:srgbClr val="00FF00"/>
                </a:solidFill>
              </a:rPr>
              <a:t>toxins</a:t>
            </a:r>
            <a:r>
              <a:rPr lang="en-US" dirty="0" smtClean="0"/>
              <a:t> into the cell:  e.g. </a:t>
            </a:r>
            <a:r>
              <a:rPr lang="en-US" dirty="0" smtClean="0">
                <a:solidFill>
                  <a:srgbClr val="00FF00"/>
                </a:solidFill>
              </a:rPr>
              <a:t>diphtheria toxin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8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89719"/>
            <a:ext cx="8407400" cy="584775"/>
          </a:xfrm>
        </p:spPr>
        <p:txBody>
          <a:bodyPr/>
          <a:lstStyle/>
          <a:p>
            <a:r>
              <a:rPr lang="en-US" sz="3200" dirty="0"/>
              <a:t>Receptor-Mediated </a:t>
            </a:r>
            <a:r>
              <a:rPr lang="en-US" sz="3200" dirty="0" smtClean="0"/>
              <a:t>Endocytosis Mechanism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55700"/>
            <a:ext cx="8390466" cy="49868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Ligand </a:t>
            </a:r>
            <a:r>
              <a:rPr lang="en-US" sz="2000" dirty="0"/>
              <a:t>binds to specific receptors on the cell </a:t>
            </a:r>
            <a:r>
              <a:rPr lang="en-US" sz="2000" dirty="0" smtClean="0"/>
              <a:t>membrane, triggering internalization process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Ligand-receptor </a:t>
            </a:r>
            <a:r>
              <a:rPr lang="en-US" sz="2000" dirty="0"/>
              <a:t>complexes move laterally </a:t>
            </a:r>
            <a:r>
              <a:rPr lang="en-US" sz="2000" dirty="0" smtClean="0"/>
              <a:t>within </a:t>
            </a:r>
            <a:r>
              <a:rPr lang="en-US" sz="2000" dirty="0"/>
              <a:t>membrane to </a:t>
            </a:r>
            <a:r>
              <a:rPr lang="en-US" sz="2000" dirty="0" smtClean="0"/>
              <a:t>collect into forming coated vesicles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Endocytosis </a:t>
            </a:r>
            <a:r>
              <a:rPr lang="en-US" sz="2000" dirty="0"/>
              <a:t>occurs in </a:t>
            </a:r>
            <a:r>
              <a:rPr lang="en-US" sz="2000" dirty="0" smtClean="0"/>
              <a:t>region </a:t>
            </a:r>
            <a:r>
              <a:rPr lang="en-US" sz="2000" dirty="0"/>
              <a:t>of </a:t>
            </a:r>
            <a:r>
              <a:rPr lang="en-US" sz="2000" dirty="0" smtClean="0"/>
              <a:t>coated vesicle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Coated </a:t>
            </a:r>
            <a:r>
              <a:rPr lang="en-US" sz="2000" dirty="0"/>
              <a:t>vesicle </a:t>
            </a:r>
            <a:r>
              <a:rPr lang="en-US" sz="2000" dirty="0" smtClean="0"/>
              <a:t>forms in cytoplasm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Coated </a:t>
            </a:r>
            <a:r>
              <a:rPr lang="en-US" sz="2000" dirty="0"/>
              <a:t>vesicle may fuse with other vesicles which are not </a:t>
            </a:r>
            <a:r>
              <a:rPr lang="en-US" sz="2000" dirty="0" smtClean="0"/>
              <a:t>coated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 err="1"/>
              <a:t>clathrin</a:t>
            </a:r>
            <a:r>
              <a:rPr lang="en-US" sz="2000" dirty="0"/>
              <a:t> coat </a:t>
            </a:r>
            <a:r>
              <a:rPr lang="en-US" sz="2000" dirty="0" smtClean="0"/>
              <a:t>dis-assembles </a:t>
            </a:r>
            <a:r>
              <a:rPr lang="en-US" sz="2000" dirty="0"/>
              <a:t>and </a:t>
            </a:r>
            <a:r>
              <a:rPr lang="en-US" sz="2000" dirty="0" smtClean="0"/>
              <a:t>proteins recycled back plasma membrane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Vesicle membrane has ATP-dependent </a:t>
            </a:r>
            <a:r>
              <a:rPr lang="en-US" sz="2000" dirty="0"/>
              <a:t>proton pump </a:t>
            </a:r>
            <a:r>
              <a:rPr lang="en-US" sz="2000" dirty="0" smtClean="0"/>
              <a:t>that acidifies </a:t>
            </a:r>
            <a:r>
              <a:rPr lang="en-US" sz="2000" dirty="0"/>
              <a:t>the </a:t>
            </a:r>
            <a:r>
              <a:rPr lang="en-US" sz="2000" dirty="0" smtClean="0"/>
              <a:t>vesicle:  acidification causes ligand separation from receptors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Ligands </a:t>
            </a:r>
            <a:r>
              <a:rPr lang="en-US" sz="2000" dirty="0"/>
              <a:t>are processed </a:t>
            </a:r>
            <a:r>
              <a:rPr lang="en-US" sz="2000" dirty="0" smtClean="0"/>
              <a:t>further to obtain substance (cholesterol, </a:t>
            </a:r>
            <a:r>
              <a:rPr lang="en-US" sz="2000" dirty="0"/>
              <a:t>iron) </a:t>
            </a:r>
            <a:r>
              <a:rPr lang="en-US" sz="2000" dirty="0" smtClean="0"/>
              <a:t>for cell utilization. Receptors are </a:t>
            </a:r>
            <a:r>
              <a:rPr lang="en-US" sz="2000" dirty="0"/>
              <a:t>recycled back to </a:t>
            </a:r>
            <a:r>
              <a:rPr lang="en-US" sz="2000" dirty="0" smtClean="0"/>
              <a:t>plasma </a:t>
            </a:r>
            <a:r>
              <a:rPr lang="en-US" sz="2000" dirty="0"/>
              <a:t>membrane.</a:t>
            </a:r>
          </a:p>
        </p:txBody>
      </p:sp>
    </p:spTree>
    <p:extLst>
      <p:ext uri="{BB962C8B-B14F-4D97-AF65-F5344CB8AC3E}">
        <p14:creationId xmlns:p14="http://schemas.microsoft.com/office/powerpoint/2010/main" val="3364419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78" y="1005839"/>
            <a:ext cx="3404149" cy="643510"/>
          </a:xfrm>
        </p:spPr>
        <p:txBody>
          <a:bodyPr/>
          <a:lstStyle/>
          <a:p>
            <a:r>
              <a:rPr lang="en-US" sz="1800" dirty="0" smtClean="0"/>
              <a:t>Becker, p 345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27" y="1005839"/>
            <a:ext cx="4986317" cy="510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2" y="1649348"/>
            <a:ext cx="33432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581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Transport Visual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5" y="1838129"/>
            <a:ext cx="8571158" cy="421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8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71" y="1397530"/>
            <a:ext cx="2729061" cy="4732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General review of endocytosis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rom Raven </a:t>
            </a:r>
            <a:r>
              <a:rPr lang="en-US" i="1" dirty="0" smtClean="0"/>
              <a:t>Biology</a:t>
            </a:r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7" y="821932"/>
            <a:ext cx="5706475" cy="592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9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(Sources)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Becker's </a:t>
            </a:r>
            <a:r>
              <a:rPr lang="en-US" dirty="0" err="1"/>
              <a:t>WotC</a:t>
            </a:r>
            <a:r>
              <a:rPr lang="en-US" dirty="0"/>
              <a:t>:  </a:t>
            </a:r>
            <a:r>
              <a:rPr lang="en-US" dirty="0" smtClean="0"/>
              <a:t>pp 341-355</a:t>
            </a:r>
            <a:endParaRPr lang="en-US" dirty="0"/>
          </a:p>
          <a:p>
            <a:r>
              <a:rPr lang="en-US" dirty="0"/>
              <a:t>Raven:  Chap </a:t>
            </a:r>
            <a:r>
              <a:rPr lang="en-US" dirty="0" smtClean="0"/>
              <a:t>5.6</a:t>
            </a:r>
          </a:p>
          <a:p>
            <a:r>
              <a:rPr lang="en-US" dirty="0" err="1" smtClean="0"/>
              <a:t>Marieb</a:t>
            </a:r>
            <a:r>
              <a:rPr lang="en-US" dirty="0" smtClean="0"/>
              <a:t>: pp 79-81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25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Crossing the Membrane Comparison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682490"/>
              </p:ext>
            </p:extLst>
          </p:nvPr>
        </p:nvGraphicFramePr>
        <p:xfrm>
          <a:off x="363538" y="1397000"/>
          <a:ext cx="8439994" cy="35970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19081"/>
                <a:gridCol w="1081051"/>
                <a:gridCol w="1259659"/>
                <a:gridCol w="1212884"/>
                <a:gridCol w="1167319"/>
              </a:tblGrid>
              <a:tr h="74719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 marL="88364" marR="8836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Passive Diffusion</a:t>
                      </a:r>
                      <a:endParaRPr lang="en-US" sz="1400" dirty="0"/>
                    </a:p>
                  </a:txBody>
                  <a:tcPr marL="88364" marR="8836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Facilitated</a:t>
                      </a:r>
                      <a:r>
                        <a:rPr lang="en-US" sz="1400" baseline="0" dirty="0" smtClean="0"/>
                        <a:t> Diffusion</a:t>
                      </a:r>
                      <a:endParaRPr lang="en-US" sz="1400" dirty="0"/>
                    </a:p>
                  </a:txBody>
                  <a:tcPr marL="88364" marR="8836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Active</a:t>
                      </a:r>
                      <a:r>
                        <a:rPr lang="en-US" sz="1400" baseline="0" dirty="0" smtClean="0"/>
                        <a:t> Transport</a:t>
                      </a:r>
                      <a:endParaRPr lang="en-US" sz="1400" dirty="0"/>
                    </a:p>
                  </a:txBody>
                  <a:tcPr marL="88364" marR="8836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Co-Transport</a:t>
                      </a:r>
                      <a:endParaRPr lang="en-US" sz="1400" dirty="0"/>
                    </a:p>
                  </a:txBody>
                  <a:tcPr marL="88364" marR="88364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specific</a:t>
                      </a:r>
                      <a:r>
                        <a:rPr lang="en-US" sz="1600" baseline="0" dirty="0" smtClean="0"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latin typeface="+mj-lt"/>
                        </a:rPr>
                        <a:t>membrane protein</a:t>
                      </a:r>
                      <a:r>
                        <a:rPr lang="en-US" sz="1600" baseline="0" dirty="0" smtClean="0">
                          <a:latin typeface="+mj-lt"/>
                        </a:rPr>
                        <a:t> required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8364" marR="883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solute transported</a:t>
                      </a:r>
                      <a:r>
                        <a:rPr lang="en-US" sz="1600" baseline="0" dirty="0" smtClean="0">
                          <a:latin typeface="+mj-lt"/>
                        </a:rPr>
                        <a:t> against gradient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8364" marR="883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coupled to ATP hydrolysis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88364" marR="883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coupled to movement of </a:t>
                      </a:r>
                      <a:r>
                        <a:rPr lang="en-US" sz="1600" dirty="0" err="1" smtClean="0">
                          <a:latin typeface="+mj-lt"/>
                        </a:rPr>
                        <a:t>cotransported</a:t>
                      </a:r>
                      <a:r>
                        <a:rPr lang="en-US" sz="1600" dirty="0" smtClean="0">
                          <a:latin typeface="+mj-lt"/>
                        </a:rPr>
                        <a:t> molecule/ion</a:t>
                      </a:r>
                      <a:r>
                        <a:rPr lang="en-US" sz="1600" baseline="0" dirty="0" smtClean="0">
                          <a:latin typeface="+mj-lt"/>
                        </a:rPr>
                        <a:t> down its gradient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8364" marR="883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examples of molecules</a:t>
                      </a:r>
                      <a:r>
                        <a:rPr lang="en-US" sz="1600" baseline="0" dirty="0" smtClean="0">
                          <a:latin typeface="+mj-lt"/>
                        </a:rPr>
                        <a:t> transported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O</a:t>
                      </a:r>
                      <a:r>
                        <a:rPr lang="en-US" sz="1600" baseline="-25000" dirty="0" smtClean="0">
                          <a:latin typeface="+mj-lt"/>
                        </a:rPr>
                        <a:t>2</a:t>
                      </a:r>
                      <a:r>
                        <a:rPr lang="en-US" sz="1600" dirty="0" smtClean="0">
                          <a:latin typeface="+mj-lt"/>
                        </a:rPr>
                        <a:t>, CO</a:t>
                      </a:r>
                      <a:r>
                        <a:rPr lang="en-US" sz="1600" baseline="-25000" dirty="0" smtClean="0">
                          <a:latin typeface="+mj-lt"/>
                        </a:rPr>
                        <a:t>2</a:t>
                      </a:r>
                      <a:r>
                        <a:rPr lang="en-US" sz="1600" dirty="0" smtClean="0">
                          <a:latin typeface="+mj-lt"/>
                        </a:rPr>
                        <a:t>, steroid</a:t>
                      </a:r>
                      <a:r>
                        <a:rPr lang="en-US" sz="1600" baseline="0" dirty="0" smtClean="0">
                          <a:latin typeface="+mj-lt"/>
                        </a:rPr>
                        <a:t> hormones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glucose, amino acids, ions, water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ions, lipids, small hydrophilic </a:t>
                      </a:r>
                      <a:r>
                        <a:rPr lang="en-US" sz="1400" dirty="0" err="1" smtClean="0">
                          <a:latin typeface="+mj-lt"/>
                        </a:rPr>
                        <a:t>molecues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8364" marR="88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glucose, amino acids, various ions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sucrose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8364" marR="88364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 rot="16200000">
            <a:off x="7165935" y="3173927"/>
            <a:ext cx="34630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Lodish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eds.,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Cell Biology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</a:t>
            </a:r>
            <a:r>
              <a:rPr lang="en-US" sz="1000" baseline="30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7" y="5171207"/>
            <a:ext cx="787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This table compares the various ways solutes move across the cell membrane</a:t>
            </a:r>
          </a:p>
        </p:txBody>
      </p:sp>
    </p:spTree>
    <p:extLst>
      <p:ext uri="{BB962C8B-B14F-4D97-AF65-F5344CB8AC3E}">
        <p14:creationId xmlns:p14="http://schemas.microsoft.com/office/powerpoint/2010/main" val="302326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Vesicles in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Vesicles are membranous containers </a:t>
            </a:r>
          </a:p>
          <a:p>
            <a:r>
              <a:rPr lang="en-US" dirty="0" smtClean="0"/>
              <a:t>The membrane is the same phospholipid bilayer that makes up all membranes</a:t>
            </a:r>
          </a:p>
          <a:p>
            <a:r>
              <a:rPr lang="en-US" dirty="0" smtClean="0"/>
              <a:t>The membrane proteins may differ from those on the cell surface (the plasma membrane), unless the vesicle is being prepared for becoming part of the plasma membrane</a:t>
            </a:r>
          </a:p>
          <a:p>
            <a:r>
              <a:rPr lang="en-US" dirty="0" smtClean="0"/>
              <a:t>The inner contents of a vesicle can</a:t>
            </a:r>
            <a:br>
              <a:rPr lang="en-US" dirty="0" smtClean="0"/>
            </a:br>
            <a:r>
              <a:rPr lang="en-US" dirty="0" smtClean="0"/>
              <a:t>vary greatly, depending on the</a:t>
            </a:r>
            <a:br>
              <a:rPr lang="en-US" dirty="0" smtClean="0"/>
            </a:br>
            <a:r>
              <a:rPr lang="en-US" dirty="0" smtClean="0"/>
              <a:t>fated function of the vesicle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44" y="3859431"/>
            <a:ext cx="1681353" cy="26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7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Vesicle Formation &amp; Fusion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proteins and phospholipids that make up the plasma membrane start forming in the endoplasmic reticulum (ER), a network of flattened membranous sacs. The ER may be associated with ribosomes, where protein synthesis is occurring</a:t>
            </a:r>
          </a:p>
          <a:p>
            <a:r>
              <a:rPr lang="en-US" sz="2000" dirty="0" smtClean="0"/>
              <a:t>Vesicles form off the ER and move to another series of flattened membranous sacs called the Golgi complex, where</a:t>
            </a:r>
          </a:p>
          <a:p>
            <a:pPr marL="4449762" indent="0">
              <a:buNone/>
            </a:pPr>
            <a:r>
              <a:rPr lang="en-US" sz="2000" dirty="0" smtClean="0"/>
              <a:t>particularly glycoproteins will get modified with their oligosaccharides</a:t>
            </a:r>
            <a:endParaRPr lang="en-US" sz="2000" dirty="0"/>
          </a:p>
          <a:p>
            <a:pPr marL="4668838" indent="-220663"/>
            <a:r>
              <a:rPr lang="en-US" sz="2000" dirty="0" smtClean="0"/>
              <a:t>Some vesicles will eventually make their way to the surface of the plasma membrane and fuse with it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3" y="3796452"/>
            <a:ext cx="4523733" cy="282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4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54803"/>
            <a:ext cx="8407400" cy="762000"/>
          </a:xfrm>
        </p:spPr>
        <p:txBody>
          <a:bodyPr/>
          <a:lstStyle/>
          <a:p>
            <a:r>
              <a:rPr lang="en-US" dirty="0" smtClean="0"/>
              <a:t>Exocytosis   </a:t>
            </a:r>
            <a:r>
              <a:rPr lang="en-US" sz="2400" dirty="0" smtClean="0"/>
              <a:t>1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09472"/>
            <a:ext cx="8390466" cy="5020395"/>
          </a:xfrm>
        </p:spPr>
        <p:txBody>
          <a:bodyPr/>
          <a:lstStyle/>
          <a:p>
            <a:r>
              <a:rPr lang="en-US" sz="2000" dirty="0" smtClean="0"/>
              <a:t>Exocytosis refers to any process in which the cell forms a system for expelling or secreting contents from within its cellular container</a:t>
            </a:r>
          </a:p>
          <a:p>
            <a:r>
              <a:rPr lang="en-US" sz="2200" dirty="0" smtClean="0"/>
              <a:t>In exocytosis, the inner space of the vesicle will fill with a substance that is to be secreted from the cell</a:t>
            </a:r>
          </a:p>
          <a:p>
            <a:pPr marL="228600" lvl="1" indent="0">
              <a:buNone/>
            </a:pPr>
            <a:r>
              <a:rPr lang="en-US" dirty="0" smtClean="0"/>
              <a:t>For example, neurons produce vesicles containing neurotransmitters such as acetylcholine or epinephrine</a:t>
            </a:r>
          </a:p>
          <a:p>
            <a:r>
              <a:rPr lang="en-US" sz="2200" dirty="0" smtClean="0"/>
              <a:t>As the vesicle matures with the filling of its space, it approaches the surface of the plasma membrane and makes contact with it</a:t>
            </a:r>
            <a:endParaRPr lang="en-US" sz="2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68" y="4309818"/>
            <a:ext cx="2638235" cy="224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78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54803"/>
            <a:ext cx="8407400" cy="762000"/>
          </a:xfrm>
        </p:spPr>
        <p:txBody>
          <a:bodyPr/>
          <a:lstStyle/>
          <a:p>
            <a:r>
              <a:rPr lang="en-US" dirty="0"/>
              <a:t>Exocytosis </a:t>
            </a:r>
            <a:r>
              <a:rPr lang="en-US" dirty="0" smtClean="0"/>
              <a:t>   </a:t>
            </a:r>
            <a:r>
              <a:rPr lang="en-US" sz="2400" dirty="0" smtClean="0"/>
              <a:t>2 </a:t>
            </a:r>
            <a:r>
              <a:rPr lang="en-US" sz="2400" dirty="0"/>
              <a:t>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09472"/>
            <a:ext cx="8390466" cy="5020395"/>
          </a:xfrm>
        </p:spPr>
        <p:txBody>
          <a:bodyPr/>
          <a:lstStyle/>
          <a:p>
            <a:r>
              <a:rPr lang="en-US" sz="2200" dirty="0" smtClean="0"/>
              <a:t>A signal will then be transmitted to the plasma membrane</a:t>
            </a:r>
          </a:p>
          <a:p>
            <a:pPr marL="228600" lvl="1" indent="0">
              <a:buNone/>
            </a:pPr>
            <a:r>
              <a:rPr lang="en-US" sz="1800" dirty="0" smtClean="0"/>
              <a:t>for neurons, it can be an action potential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signal will then cause Ca</a:t>
            </a:r>
            <a:r>
              <a:rPr lang="en-US" sz="2200" baseline="30000" dirty="0"/>
              <a:t>2+</a:t>
            </a:r>
            <a:r>
              <a:rPr lang="en-US" sz="2200" dirty="0"/>
              <a:t> channels </a:t>
            </a:r>
            <a:r>
              <a:rPr lang="en-US" sz="2200" dirty="0" smtClean="0"/>
              <a:t>on the plasma membrane to open</a:t>
            </a:r>
          </a:p>
          <a:p>
            <a:r>
              <a:rPr lang="en-US" sz="2200" dirty="0" smtClean="0"/>
              <a:t>with </a:t>
            </a:r>
            <a:r>
              <a:rPr lang="en-US" sz="2200" dirty="0"/>
              <a:t>Ca</a:t>
            </a:r>
            <a:r>
              <a:rPr lang="en-US" sz="2200" baseline="30000" dirty="0"/>
              <a:t>2+</a:t>
            </a:r>
            <a:r>
              <a:rPr lang="en-US" sz="2200" dirty="0"/>
              <a:t> levels higher outside of a cell then inside, Ca</a:t>
            </a:r>
            <a:r>
              <a:rPr lang="en-US" sz="2200" baseline="30000" dirty="0"/>
              <a:t>2+</a:t>
            </a:r>
            <a:r>
              <a:rPr lang="en-US" sz="2200" dirty="0"/>
              <a:t> rushes in</a:t>
            </a:r>
          </a:p>
          <a:p>
            <a:pPr marL="292100" lvl="1" indent="0">
              <a:buNone/>
            </a:pPr>
            <a:r>
              <a:rPr lang="en-US" sz="1800" dirty="0"/>
              <a:t>In neurons, the Ca</a:t>
            </a:r>
            <a:r>
              <a:rPr lang="en-US" sz="1800" baseline="30000" dirty="0"/>
              <a:t>2+</a:t>
            </a:r>
            <a:r>
              <a:rPr lang="en-US" sz="1800" dirty="0"/>
              <a:t> channels can be triggered by membrane voltage: voltage-gated Ca</a:t>
            </a:r>
            <a:r>
              <a:rPr lang="en-US" sz="1800" baseline="30000" dirty="0"/>
              <a:t>2+</a:t>
            </a:r>
            <a:r>
              <a:rPr lang="en-US" sz="1800" dirty="0"/>
              <a:t> channels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" y="4317982"/>
            <a:ext cx="6425184" cy="227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5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54803"/>
            <a:ext cx="8407400" cy="762000"/>
          </a:xfrm>
        </p:spPr>
        <p:txBody>
          <a:bodyPr/>
          <a:lstStyle/>
          <a:p>
            <a:r>
              <a:rPr lang="en-US" dirty="0"/>
              <a:t>Exocytosis </a:t>
            </a:r>
            <a:r>
              <a:rPr lang="en-US" dirty="0" smtClean="0"/>
              <a:t>   </a:t>
            </a:r>
            <a:r>
              <a:rPr lang="en-US" sz="2400" dirty="0" smtClean="0"/>
              <a:t>3 </a:t>
            </a:r>
            <a:r>
              <a:rPr lang="en-US" sz="2400" dirty="0"/>
              <a:t>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09472"/>
            <a:ext cx="8390466" cy="5020395"/>
          </a:xfrm>
        </p:spPr>
        <p:txBody>
          <a:bodyPr/>
          <a:lstStyle/>
          <a:p>
            <a:r>
              <a:rPr lang="en-US" sz="2200" dirty="0" smtClean="0"/>
              <a:t>The increased Ca</a:t>
            </a:r>
            <a:r>
              <a:rPr lang="en-US" sz="2200" baseline="30000" dirty="0" smtClean="0"/>
              <a:t>2+</a:t>
            </a:r>
            <a:r>
              <a:rPr lang="en-US" sz="2200" dirty="0" smtClean="0"/>
              <a:t> then starts a chain of events that make the membranes of the vesicle fuse with the plasma membrane, and the chemical contents of the vesicle are released to the outside of the cell</a:t>
            </a:r>
          </a:p>
          <a:p>
            <a:pPr marL="4986337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  <a:p>
            <a:pPr marL="4986337" indent="0">
              <a:buNone/>
            </a:pPr>
            <a:endParaRPr lang="en-US" sz="1600" dirty="0" smtClean="0"/>
          </a:p>
          <a:p>
            <a:pPr marL="4986337" indent="0">
              <a:buNone/>
            </a:pPr>
            <a:endParaRPr lang="en-US" sz="1600" dirty="0"/>
          </a:p>
          <a:p>
            <a:pPr marL="4986337" indent="0">
              <a:buNone/>
            </a:pPr>
            <a:endParaRPr lang="en-US" sz="1600" dirty="0" smtClean="0"/>
          </a:p>
          <a:p>
            <a:pPr marL="4986337" indent="0">
              <a:buNone/>
            </a:pPr>
            <a:endParaRPr lang="en-US" sz="1600" dirty="0"/>
          </a:p>
          <a:p>
            <a:pPr marL="4986337" indent="0">
              <a:buNone/>
            </a:pPr>
            <a:r>
              <a:rPr lang="en-US" sz="1600" dirty="0" smtClean="0"/>
              <a:t>The figure at left shows a lot of the molecular details of Ca</a:t>
            </a:r>
            <a:r>
              <a:rPr lang="en-US" sz="1600" baseline="30000" dirty="0" smtClean="0"/>
              <a:t>2+</a:t>
            </a:r>
            <a:r>
              <a:rPr lang="en-US" sz="1600" dirty="0" smtClean="0"/>
              <a:t>-mediated vesicle fusion in a neuron that are known but beyond the scope of this course</a:t>
            </a:r>
            <a:endParaRPr lang="en-US" sz="1600" dirty="0"/>
          </a:p>
        </p:txBody>
      </p:sp>
      <p:pic>
        <p:nvPicPr>
          <p:cNvPr id="7170" name="Picture 2" descr="SNARE-mediated synaptic vesicle exocytosis.&#10;Prior to exocytosis, the sy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" y="3732658"/>
            <a:ext cx="4998721" cy="26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4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Endocytosis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Endocytosis is about the cell using a process in which the cell membrane </a:t>
            </a:r>
            <a:r>
              <a:rPr lang="en-US" dirty="0" err="1" smtClean="0"/>
              <a:t>invaginates</a:t>
            </a:r>
            <a:r>
              <a:rPr lang="en-US" dirty="0" smtClean="0"/>
              <a:t>, enclosing something from the extracellular medium within the invagination, and then fusing the plasma membrane to form a vesicle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phagocytosis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pinocytosis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receptor-mediated endocytosis</a:t>
            </a:r>
          </a:p>
          <a:p>
            <a:pPr marL="292100" lvl="1" indent="0">
              <a:buNone/>
            </a:pPr>
            <a:r>
              <a:rPr lang="en-US" dirty="0" smtClean="0"/>
              <a:t>also referred to as adsorptive pinocytosis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6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941" y="360010"/>
            <a:ext cx="8407400" cy="762000"/>
          </a:xfrm>
        </p:spPr>
        <p:txBody>
          <a:bodyPr/>
          <a:lstStyle/>
          <a:p>
            <a:r>
              <a:rPr lang="en-US" dirty="0" smtClean="0"/>
              <a:t>Phagocytosis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91802"/>
            <a:ext cx="8390466" cy="4938065"/>
          </a:xfrm>
        </p:spPr>
        <p:txBody>
          <a:bodyPr/>
          <a:lstStyle/>
          <a:p>
            <a:r>
              <a:rPr lang="en-US" dirty="0" smtClean="0"/>
              <a:t>Cells "eating" </a:t>
            </a:r>
            <a:r>
              <a:rPr lang="en-US" dirty="0" smtClean="0">
                <a:solidFill>
                  <a:srgbClr val="FFFF00"/>
                </a:solidFill>
              </a:rPr>
              <a:t>large particles</a:t>
            </a:r>
          </a:p>
          <a:p>
            <a:r>
              <a:rPr lang="en-US" dirty="0" smtClean="0"/>
              <a:t>Cell </a:t>
            </a:r>
            <a:r>
              <a:rPr lang="en-US" dirty="0"/>
              <a:t>engulfs </a:t>
            </a:r>
            <a:r>
              <a:rPr lang="en-US" dirty="0" smtClean="0"/>
              <a:t>large </a:t>
            </a:r>
            <a:r>
              <a:rPr lang="en-US" dirty="0"/>
              <a:t>or solid </a:t>
            </a:r>
            <a:r>
              <a:rPr lang="en-US" dirty="0" smtClean="0"/>
              <a:t>material (&gt; 0.5 µm)</a:t>
            </a:r>
          </a:p>
          <a:p>
            <a:pPr marL="228600" lvl="1" indent="0">
              <a:buNone/>
            </a:pPr>
            <a:r>
              <a:rPr lang="en-US" dirty="0" smtClean="0"/>
              <a:t>clump of bacteria, cell debris, inanimate particles (e.g. asbestos fibers or glass)</a:t>
            </a:r>
          </a:p>
          <a:p>
            <a:r>
              <a:rPr lang="en-US" dirty="0" smtClean="0"/>
              <a:t>Lower animals </a:t>
            </a:r>
            <a:r>
              <a:rPr lang="en-US" dirty="0"/>
              <a:t>use this process for their </a:t>
            </a:r>
            <a:r>
              <a:rPr lang="en-US" dirty="0" smtClean="0"/>
              <a:t>nutrition</a:t>
            </a:r>
          </a:p>
          <a:p>
            <a:pPr marL="228600" lvl="1" indent="0">
              <a:buNone/>
            </a:pPr>
            <a:r>
              <a:rPr lang="en-US" dirty="0" smtClean="0"/>
              <a:t>e.g</a:t>
            </a:r>
            <a:r>
              <a:rPr lang="en-US" dirty="0"/>
              <a:t>. protozoa, sponges, </a:t>
            </a:r>
            <a:r>
              <a:rPr lang="en-US" dirty="0" smtClean="0"/>
              <a:t>flatworms</a:t>
            </a:r>
          </a:p>
          <a:p>
            <a:r>
              <a:rPr lang="en-US" dirty="0" smtClean="0"/>
              <a:t>Phagocytic cells in humans are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neutrophils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macrophages</a:t>
            </a:r>
          </a:p>
          <a:p>
            <a:pPr marL="228600" lvl="1" indent="0">
              <a:buNone/>
            </a:pPr>
            <a:r>
              <a:rPr lang="en-US" dirty="0" smtClean="0"/>
              <a:t>not used for nutrition, but rather body defense against bacteria, foreign substances, and eliminating debris from dead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45697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34568</TotalTime>
  <Words>1529</Words>
  <Application>Microsoft Office PowerPoint</Application>
  <PresentationFormat>On-screen Show (4:3)</PresentationFormat>
  <Paragraphs>171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4_LightOnDark</vt:lpstr>
      <vt:lpstr>Bulk Transport: Exocytosis &amp; Endocytosis</vt:lpstr>
      <vt:lpstr>Objectives</vt:lpstr>
      <vt:lpstr>Vesicles in Cells</vt:lpstr>
      <vt:lpstr>Vesicle Formation &amp; Fusion</vt:lpstr>
      <vt:lpstr>Exocytosis   1 of 3</vt:lpstr>
      <vt:lpstr>Exocytosis    2 of 3</vt:lpstr>
      <vt:lpstr>Exocytosis    3 of 3</vt:lpstr>
      <vt:lpstr>Endocytosis</vt:lpstr>
      <vt:lpstr>Phagocytosis</vt:lpstr>
      <vt:lpstr>Phagocytosis Overview</vt:lpstr>
      <vt:lpstr>Phagocytosis Mechanism   1 of 2</vt:lpstr>
      <vt:lpstr>Phagocytosis Mechanism   2 of 2</vt:lpstr>
      <vt:lpstr>PowerPoint Presentation</vt:lpstr>
      <vt:lpstr>Macrophages Have Additional Function</vt:lpstr>
      <vt:lpstr>Pinocytosis</vt:lpstr>
      <vt:lpstr>Pinocytosis Mechanism</vt:lpstr>
      <vt:lpstr>Pinocytosis</vt:lpstr>
      <vt:lpstr>PowerPoint Presentation</vt:lpstr>
      <vt:lpstr>Receptor-Mediated Endocytosis</vt:lpstr>
      <vt:lpstr>Receptor-Mediated Endocytosis Features</vt:lpstr>
      <vt:lpstr>Receptor-Mediated Endocytosis Mechanism</vt:lpstr>
      <vt:lpstr>PowerPoint Presentation</vt:lpstr>
      <vt:lpstr>Bulk Transport Visual Summary</vt:lpstr>
      <vt:lpstr>PowerPoint Presentation</vt:lpstr>
      <vt:lpstr>Reading (Sources)</vt:lpstr>
      <vt:lpstr>Crossing the Membrane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1660</cp:revision>
  <dcterms:created xsi:type="dcterms:W3CDTF">2005-12-08T13:54:14Z</dcterms:created>
  <dcterms:modified xsi:type="dcterms:W3CDTF">2015-06-04T21:20:18Z</dcterms:modified>
</cp:coreProperties>
</file>