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509" r:id="rId2"/>
    <p:sldId id="707" r:id="rId3"/>
    <p:sldId id="682" r:id="rId4"/>
    <p:sldId id="684" r:id="rId5"/>
    <p:sldId id="705" r:id="rId6"/>
    <p:sldId id="680" r:id="rId7"/>
    <p:sldId id="685" r:id="rId8"/>
    <p:sldId id="686" r:id="rId9"/>
    <p:sldId id="687" r:id="rId10"/>
    <p:sldId id="688" r:id="rId11"/>
    <p:sldId id="689" r:id="rId12"/>
    <p:sldId id="706" r:id="rId13"/>
    <p:sldId id="690" r:id="rId14"/>
    <p:sldId id="691" r:id="rId15"/>
    <p:sldId id="692" r:id="rId16"/>
    <p:sldId id="545" r:id="rId17"/>
    <p:sldId id="694" r:id="rId18"/>
    <p:sldId id="693" r:id="rId19"/>
    <p:sldId id="695" r:id="rId20"/>
    <p:sldId id="696" r:id="rId21"/>
    <p:sldId id="697" r:id="rId22"/>
    <p:sldId id="698" r:id="rId23"/>
    <p:sldId id="702" r:id="rId24"/>
    <p:sldId id="699" r:id="rId25"/>
    <p:sldId id="703" r:id="rId26"/>
    <p:sldId id="704" r:id="rId27"/>
    <p:sldId id="700" r:id="rId28"/>
    <p:sldId id="64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FF99"/>
    <a:srgbClr val="FF99FF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22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446550"/>
          </a:xfrm>
        </p:spPr>
        <p:txBody>
          <a:bodyPr/>
          <a:lstStyle/>
          <a:p>
            <a:r>
              <a:rPr lang="en-US" dirty="0" smtClean="0"/>
              <a:t>Metabolism &amp; ATP</a:t>
            </a:r>
            <a:br>
              <a:rPr lang="en-US" dirty="0" smtClean="0"/>
            </a:br>
            <a:r>
              <a:rPr lang="en-US" sz="3200" b="0" dirty="0" smtClean="0"/>
              <a:t>(Part 1 of 2)</a:t>
            </a:r>
            <a:endParaRPr lang="en-US" sz="32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5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0" y="1092198"/>
            <a:ext cx="7872799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7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Energy Source for Producing ATP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57300"/>
            <a:ext cx="8390466" cy="4872567"/>
          </a:xfrm>
        </p:spPr>
        <p:txBody>
          <a:bodyPr/>
          <a:lstStyle/>
          <a:p>
            <a:r>
              <a:rPr lang="en-US" sz="2000" dirty="0"/>
              <a:t>ATP is produced during a process called </a:t>
            </a:r>
            <a:r>
              <a:rPr lang="en-US" sz="2000" dirty="0" smtClean="0">
                <a:solidFill>
                  <a:srgbClr val="00FF00"/>
                </a:solidFill>
              </a:rPr>
              <a:t>cellular respiration</a:t>
            </a:r>
          </a:p>
          <a:p>
            <a:r>
              <a:rPr lang="en-US" sz="2000" dirty="0" smtClean="0"/>
              <a:t>The energy comes ultimately sunlight, which was used to drive glucose formation by photosynthesis, which is utilized by the cell, and creates again the materials for photosynthesis: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energy which is stored in the whole glucose molecule is </a:t>
            </a:r>
            <a:r>
              <a:rPr lang="en-US" sz="2000" dirty="0" smtClean="0"/>
              <a:t>approximately 100-fold </a:t>
            </a:r>
            <a:r>
              <a:rPr lang="en-US" sz="2000" dirty="0"/>
              <a:t>the amount of energy which is stored in a high-energy phosphate bond in </a:t>
            </a:r>
            <a:r>
              <a:rPr lang="en-US" sz="2000" dirty="0" smtClean="0"/>
              <a:t>1 ATP molecule</a:t>
            </a:r>
            <a:endParaRPr lang="en-US" sz="2000" dirty="0"/>
          </a:p>
          <a:p>
            <a:r>
              <a:rPr lang="en-US" sz="2000" dirty="0" smtClean="0"/>
              <a:t>Therefore</a:t>
            </a:r>
            <a:r>
              <a:rPr lang="en-US" sz="2000" dirty="0"/>
              <a:t>, we release the energy from glucose step-wise, releasing tiny packets </a:t>
            </a:r>
            <a:r>
              <a:rPr lang="en-US" sz="2000" dirty="0" smtClean="0"/>
              <a:t>of energy </a:t>
            </a:r>
            <a:r>
              <a:rPr lang="en-US" sz="2000" dirty="0"/>
              <a:t>so that </a:t>
            </a:r>
            <a:r>
              <a:rPr lang="en-US" sz="2000" dirty="0" smtClean="0"/>
              <a:t>ATP </a:t>
            </a:r>
            <a:r>
              <a:rPr lang="en-US" sz="2000" dirty="0"/>
              <a:t>can be synthesized </a:t>
            </a:r>
            <a:r>
              <a:rPr lang="en-US" sz="2000" dirty="0" smtClean="0"/>
              <a:t>one </a:t>
            </a:r>
            <a:r>
              <a:rPr lang="en-US" sz="2000" dirty="0"/>
              <a:t>molecule at a time, where possible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0" y="3119435"/>
            <a:ext cx="7648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29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43553"/>
            <a:ext cx="8407400" cy="677108"/>
          </a:xfrm>
        </p:spPr>
        <p:txBody>
          <a:bodyPr/>
          <a:lstStyle/>
          <a:p>
            <a:r>
              <a:rPr lang="en-US" sz="3800" dirty="0" smtClean="0"/>
              <a:t>Cellular Pathways for Producing ATP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57300"/>
            <a:ext cx="8390466" cy="48725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ATP may be made in 2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FF00"/>
                </a:solidFill>
              </a:rPr>
              <a:t>Substrate-level </a:t>
            </a:r>
            <a:r>
              <a:rPr lang="en-US" dirty="0">
                <a:solidFill>
                  <a:srgbClr val="00FF00"/>
                </a:solidFill>
              </a:rPr>
              <a:t>phosphorylation </a:t>
            </a:r>
            <a:r>
              <a:rPr lang="en-US" dirty="0"/>
              <a:t>utilizes the energy of a single exergonic substrate </a:t>
            </a:r>
            <a:r>
              <a:rPr lang="en-US" dirty="0" smtClean="0"/>
              <a:t>conversion </a:t>
            </a:r>
            <a:r>
              <a:rPr lang="en-US" dirty="0"/>
              <a:t>to directly power the phosphorylation of ADP to make </a:t>
            </a:r>
            <a:r>
              <a:rPr lang="en-US" dirty="0" smtClean="0"/>
              <a:t>ATP</a:t>
            </a:r>
          </a:p>
          <a:p>
            <a:pPr lvl="1"/>
            <a:r>
              <a:rPr lang="en-US" dirty="0" smtClean="0"/>
              <a:t>This is ATP that is formed by biochemical reactions within metabolic pathways like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glycolysis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TCA (Krebs) cycle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FF00"/>
                </a:solidFill>
              </a:rPr>
              <a:t>Oxidative </a:t>
            </a:r>
            <a:r>
              <a:rPr lang="en-US" dirty="0">
                <a:solidFill>
                  <a:srgbClr val="00FF00"/>
                </a:solidFill>
              </a:rPr>
              <a:t>phosphorylation </a:t>
            </a:r>
            <a:r>
              <a:rPr lang="en-US" dirty="0"/>
              <a:t>utilizes the energy of alternating oxidation and reduction of coenzymes in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electron transport system (ETS)</a:t>
            </a:r>
            <a:r>
              <a:rPr lang="en-US" dirty="0" smtClean="0"/>
              <a:t> </a:t>
            </a:r>
            <a:r>
              <a:rPr lang="en-US" dirty="0"/>
              <a:t>to make </a:t>
            </a:r>
            <a:r>
              <a:rPr lang="en-US" dirty="0" smtClean="0"/>
              <a:t>ATP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 smtClean="0"/>
              <a:t>Glucose </a:t>
            </a:r>
            <a:r>
              <a:rPr lang="en-US" sz="3600" dirty="0" smtClean="0">
                <a:sym typeface="Wingdings" panose="05000000000000000000" pitchFamily="2" charset="2"/>
              </a:rPr>
              <a:t> ATP Metabolic Pathways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93800"/>
            <a:ext cx="8390466" cy="4936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pathways in fundamental cellular metabolism: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FF00"/>
                </a:solidFill>
              </a:rPr>
              <a:t>Glycolysis</a:t>
            </a:r>
          </a:p>
          <a:p>
            <a:pPr marL="292100" lvl="1" indent="0">
              <a:buNone/>
            </a:pPr>
            <a:r>
              <a:rPr lang="en-US" dirty="0" smtClean="0"/>
              <a:t>occurs </a:t>
            </a:r>
            <a:r>
              <a:rPr lang="en-US" dirty="0"/>
              <a:t>in </a:t>
            </a:r>
            <a:r>
              <a:rPr lang="en-US" dirty="0" smtClean="0">
                <a:solidFill>
                  <a:srgbClr val="FFFF00"/>
                </a:solidFill>
              </a:rPr>
              <a:t>cytosol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>
                <a:solidFill>
                  <a:srgbClr val="00FF00"/>
                </a:solidFill>
              </a:rPr>
              <a:t>Tricarboxylic acid (TCA) cycle</a:t>
            </a:r>
          </a:p>
          <a:p>
            <a:pPr marL="635000" lvl="1" indent="-342900"/>
            <a:r>
              <a:rPr lang="en-US" dirty="0" smtClean="0"/>
              <a:t>also called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Krebs cycle </a:t>
            </a:r>
            <a:r>
              <a:rPr lang="en-US" dirty="0" smtClean="0"/>
              <a:t>after its discoverer</a:t>
            </a:r>
          </a:p>
          <a:p>
            <a:pPr marL="635000" lvl="1" indent="-342900"/>
            <a:r>
              <a:rPr lang="en-US" dirty="0" smtClean="0"/>
              <a:t>occurs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mitochondria matrix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FF00"/>
                </a:solidFill>
              </a:rPr>
              <a:t>Electron Transport Chain or System (ETS/ETC)</a:t>
            </a:r>
          </a:p>
          <a:p>
            <a:pPr marL="292100" lvl="1" indent="0">
              <a:buNone/>
            </a:pPr>
            <a:r>
              <a:rPr lang="en-US" dirty="0" smtClean="0"/>
              <a:t>occurs </a:t>
            </a:r>
            <a:r>
              <a:rPr lang="en-US" dirty="0"/>
              <a:t>in the </a:t>
            </a:r>
            <a:r>
              <a:rPr lang="en-US" dirty="0" smtClean="0">
                <a:solidFill>
                  <a:srgbClr val="FFFF00"/>
                </a:solidFill>
              </a:rPr>
              <a:t>mitochondria inner membrane</a:t>
            </a:r>
          </a:p>
          <a:p>
            <a:r>
              <a:rPr lang="en-US" sz="2200" dirty="0" smtClean="0"/>
              <a:t>These </a:t>
            </a:r>
            <a:r>
              <a:rPr lang="en-US" sz="2200" dirty="0"/>
              <a:t>three pathways will produce a </a:t>
            </a:r>
            <a:r>
              <a:rPr lang="en-US" sz="2200" dirty="0" smtClean="0"/>
              <a:t>net total </a:t>
            </a:r>
            <a:r>
              <a:rPr lang="en-US" sz="2200" dirty="0"/>
              <a:t>of </a:t>
            </a:r>
            <a:r>
              <a:rPr lang="en-US" sz="2200" dirty="0">
                <a:solidFill>
                  <a:srgbClr val="FFFF00"/>
                </a:solidFill>
              </a:rPr>
              <a:t>36</a:t>
            </a:r>
            <a:r>
              <a:rPr lang="en-US" sz="2200" dirty="0"/>
              <a:t> ATP </a:t>
            </a:r>
            <a:r>
              <a:rPr lang="en-US" sz="2200" dirty="0" smtClean="0"/>
              <a:t>molecules: </a:t>
            </a:r>
            <a:r>
              <a:rPr lang="en-US" sz="2200" dirty="0" smtClean="0">
                <a:solidFill>
                  <a:srgbClr val="FFFF00"/>
                </a:solidFill>
              </a:rPr>
              <a:t>2</a:t>
            </a:r>
            <a:r>
              <a:rPr lang="en-US" sz="2200" dirty="0" smtClean="0"/>
              <a:t> from glycolysis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2</a:t>
            </a:r>
            <a:r>
              <a:rPr lang="en-US" sz="2200" dirty="0"/>
              <a:t> from Krebs cycle, and </a:t>
            </a:r>
            <a:r>
              <a:rPr lang="en-US" sz="2200" dirty="0">
                <a:solidFill>
                  <a:srgbClr val="FFFF00"/>
                </a:solidFill>
              </a:rPr>
              <a:t>32</a:t>
            </a:r>
            <a:r>
              <a:rPr lang="en-US" sz="2200" dirty="0"/>
              <a:t> from </a:t>
            </a:r>
            <a:r>
              <a:rPr lang="en-US" sz="2200" dirty="0" smtClean="0"/>
              <a:t>ETS, </a:t>
            </a:r>
            <a:r>
              <a:rPr lang="en-US" sz="2200" dirty="0" smtClean="0"/>
              <a:t>all from </a:t>
            </a:r>
            <a:r>
              <a:rPr lang="en-US" sz="2200" dirty="0"/>
              <a:t>one </a:t>
            </a:r>
            <a:r>
              <a:rPr lang="en-US" sz="2200" dirty="0" smtClean="0"/>
              <a:t>glucose molecule</a:t>
            </a:r>
            <a:endParaRPr lang="en-US" sz="2200" dirty="0"/>
          </a:p>
          <a:p>
            <a:r>
              <a:rPr lang="en-US" sz="2200" dirty="0"/>
              <a:t>These metabolic pathways occur in a definite order, and we </a:t>
            </a:r>
            <a:r>
              <a:rPr lang="en-US" sz="2200" dirty="0" smtClean="0"/>
              <a:t>will consider them </a:t>
            </a:r>
            <a:r>
              <a:rPr lang="en-US" sz="2200" dirty="0" smtClean="0"/>
              <a:t>in that order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486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50" y="1397000"/>
            <a:ext cx="6024901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Cofactors / Coenzymes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4600"/>
            <a:ext cx="8390466" cy="5232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It should be noted that many components in these pathways rely on molecules that are derived from vitamins</a:t>
            </a:r>
          </a:p>
          <a:p>
            <a:r>
              <a:rPr lang="en-US" sz="2000" dirty="0" err="1" smtClean="0">
                <a:solidFill>
                  <a:srgbClr val="00FF00"/>
                </a:solidFill>
              </a:rPr>
              <a:t>Nicotinamide</a:t>
            </a:r>
            <a:r>
              <a:rPr lang="en-US" sz="2000" dirty="0" smtClean="0">
                <a:solidFill>
                  <a:srgbClr val="00FF00"/>
                </a:solidFill>
              </a:rPr>
              <a:t> </a:t>
            </a:r>
            <a:r>
              <a:rPr lang="en-US" sz="2000" dirty="0">
                <a:solidFill>
                  <a:srgbClr val="00FF00"/>
                </a:solidFill>
              </a:rPr>
              <a:t>adenine </a:t>
            </a:r>
            <a:r>
              <a:rPr lang="en-US" sz="2000" dirty="0" smtClean="0">
                <a:solidFill>
                  <a:srgbClr val="00FF00"/>
                </a:solidFill>
              </a:rPr>
              <a:t>dinucleotide </a:t>
            </a:r>
            <a:r>
              <a:rPr lang="en-US" sz="2000" dirty="0" smtClean="0"/>
              <a:t>(NAD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 is involved in redox reaction and is </a:t>
            </a:r>
            <a:r>
              <a:rPr lang="en-US" sz="2000" dirty="0"/>
              <a:t>made from </a:t>
            </a:r>
            <a:r>
              <a:rPr lang="en-US" sz="2000" dirty="0" err="1"/>
              <a:t>nicotinamide</a:t>
            </a:r>
            <a:r>
              <a:rPr lang="en-US" sz="2000" dirty="0"/>
              <a:t> </a:t>
            </a:r>
            <a:r>
              <a:rPr lang="en-US" sz="2000" dirty="0" smtClean="0"/>
              <a:t>or niacin</a:t>
            </a:r>
            <a:r>
              <a:rPr lang="en-US" sz="2000" dirty="0"/>
              <a:t>, </a:t>
            </a:r>
            <a:r>
              <a:rPr lang="en-US" sz="2000" dirty="0" smtClean="0"/>
              <a:t>vitamin B</a:t>
            </a:r>
            <a:r>
              <a:rPr lang="en-US" sz="2000" baseline="-25000" dirty="0" smtClean="0"/>
              <a:t>3</a:t>
            </a:r>
            <a:endParaRPr lang="en-US" sz="2000" dirty="0"/>
          </a:p>
          <a:p>
            <a:r>
              <a:rPr lang="en-US" sz="2000" dirty="0" smtClean="0">
                <a:solidFill>
                  <a:srgbClr val="00FF00"/>
                </a:solidFill>
              </a:rPr>
              <a:t>Flavin </a:t>
            </a:r>
            <a:r>
              <a:rPr lang="en-US" sz="2000" dirty="0">
                <a:solidFill>
                  <a:srgbClr val="00FF00"/>
                </a:solidFill>
              </a:rPr>
              <a:t>adenine </a:t>
            </a:r>
            <a:r>
              <a:rPr lang="en-US" sz="2000" dirty="0" smtClean="0">
                <a:solidFill>
                  <a:srgbClr val="00FF00"/>
                </a:solidFill>
              </a:rPr>
              <a:t>dinucleotide </a:t>
            </a:r>
            <a:r>
              <a:rPr lang="en-US" sz="2000" dirty="0" smtClean="0"/>
              <a:t>(FAD) </a:t>
            </a:r>
            <a:r>
              <a:rPr lang="en-US" sz="2000" dirty="0"/>
              <a:t>is made from riboflavin, or vitamin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2 </a:t>
            </a:r>
            <a:r>
              <a:rPr lang="en-US" sz="2000" dirty="0"/>
              <a:t>and involved in redox reactions</a:t>
            </a:r>
          </a:p>
          <a:p>
            <a:r>
              <a:rPr lang="en-US" sz="2000" dirty="0" smtClean="0">
                <a:solidFill>
                  <a:srgbClr val="00FF00"/>
                </a:solidFill>
              </a:rPr>
              <a:t>Flavin mononucleotide</a:t>
            </a:r>
            <a:r>
              <a:rPr lang="en-US" sz="2000" dirty="0" smtClean="0"/>
              <a:t> (FMN) is a derivative of riboflavin</a:t>
            </a:r>
            <a:endParaRPr lang="en-US" sz="2000" dirty="0"/>
          </a:p>
          <a:p>
            <a:r>
              <a:rPr lang="en-US" sz="2000" dirty="0" smtClean="0">
                <a:solidFill>
                  <a:srgbClr val="00FF00"/>
                </a:solidFill>
              </a:rPr>
              <a:t>Coenzyme Q</a:t>
            </a:r>
            <a:r>
              <a:rPr lang="en-US" sz="2000" dirty="0" smtClean="0"/>
              <a:t> is </a:t>
            </a:r>
            <a:r>
              <a:rPr lang="en-US" sz="2000" dirty="0"/>
              <a:t>not derived from a </a:t>
            </a:r>
            <a:r>
              <a:rPr lang="en-US" sz="2000" dirty="0" smtClean="0"/>
              <a:t>vitamin, but an important redox component</a:t>
            </a:r>
            <a:endParaRPr lang="en-US" sz="2000" dirty="0"/>
          </a:p>
          <a:p>
            <a:r>
              <a:rPr lang="en-US" sz="2000" dirty="0" smtClean="0">
                <a:solidFill>
                  <a:srgbClr val="00FF00"/>
                </a:solidFill>
              </a:rPr>
              <a:t>Cytochromes</a:t>
            </a:r>
            <a:r>
              <a:rPr lang="en-US" sz="2000" dirty="0" smtClean="0"/>
              <a:t> </a:t>
            </a:r>
            <a:r>
              <a:rPr lang="en-US" sz="2000" dirty="0"/>
              <a:t>are </a:t>
            </a:r>
            <a:r>
              <a:rPr lang="en-US" sz="2000" dirty="0" smtClean="0"/>
              <a:t>redox proteins with iron- </a:t>
            </a:r>
            <a:r>
              <a:rPr lang="en-US" sz="2000" dirty="0"/>
              <a:t>and </a:t>
            </a:r>
            <a:r>
              <a:rPr lang="en-US" sz="2000" dirty="0" smtClean="0"/>
              <a:t>copper-containing </a:t>
            </a:r>
            <a:r>
              <a:rPr lang="en-US" sz="2000" dirty="0" err="1" smtClean="0"/>
              <a:t>heme</a:t>
            </a:r>
            <a:r>
              <a:rPr lang="en-US" sz="2000" dirty="0" smtClean="0"/>
              <a:t> components</a:t>
            </a:r>
          </a:p>
          <a:p>
            <a:r>
              <a:rPr lang="en-US" sz="2000" dirty="0" smtClean="0">
                <a:solidFill>
                  <a:srgbClr val="00FF00"/>
                </a:solidFill>
              </a:rPr>
              <a:t>Thiamine pyrophosphate</a:t>
            </a:r>
            <a:r>
              <a:rPr lang="en-US" sz="2000" dirty="0" smtClean="0"/>
              <a:t> (TPP) </a:t>
            </a:r>
            <a:r>
              <a:rPr lang="en-US" sz="2000" dirty="0"/>
              <a:t>is made from thiamine, vitamin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1</a:t>
            </a:r>
            <a:r>
              <a:rPr lang="en-US" sz="2000" dirty="0"/>
              <a:t> </a:t>
            </a:r>
            <a:r>
              <a:rPr lang="en-US" sz="2000" dirty="0" smtClean="0"/>
              <a:t>and is involved in the pyruvate dehydrogenase reaction</a:t>
            </a:r>
            <a:endParaRPr lang="en-US" sz="2000" dirty="0"/>
          </a:p>
          <a:p>
            <a:r>
              <a:rPr lang="en-US" sz="2000" dirty="0" smtClean="0">
                <a:solidFill>
                  <a:srgbClr val="00FF00"/>
                </a:solidFill>
              </a:rPr>
              <a:t>Coenzyme </a:t>
            </a:r>
            <a:r>
              <a:rPr lang="en-US" sz="2000" dirty="0">
                <a:solidFill>
                  <a:srgbClr val="00FF00"/>
                </a:solidFill>
              </a:rPr>
              <a:t>A </a:t>
            </a:r>
            <a:r>
              <a:rPr lang="en-US" sz="2000" dirty="0"/>
              <a:t>is made from </a:t>
            </a:r>
            <a:r>
              <a:rPr lang="en-US" sz="2000" dirty="0" err="1"/>
              <a:t>pantothenate</a:t>
            </a:r>
            <a:r>
              <a:rPr lang="en-US" sz="2000" dirty="0"/>
              <a:t>, vitamin B</a:t>
            </a:r>
            <a:r>
              <a:rPr lang="en-US" sz="2000" baseline="-25000" dirty="0"/>
              <a:t>5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47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19200"/>
            <a:ext cx="8390466" cy="491066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enzymatic</a:t>
            </a:r>
            <a:r>
              <a:rPr lang="en-US" dirty="0" smtClean="0"/>
              <a:t> reactions all in the </a:t>
            </a:r>
            <a:r>
              <a:rPr lang="en-US" dirty="0" smtClean="0">
                <a:solidFill>
                  <a:srgbClr val="FFFF00"/>
                </a:solidFill>
              </a:rPr>
              <a:t>cytosol</a:t>
            </a:r>
          </a:p>
          <a:p>
            <a:r>
              <a:rPr lang="en-US" dirty="0" smtClean="0"/>
              <a:t>Starts with </a:t>
            </a:r>
            <a:r>
              <a:rPr lang="en-US" dirty="0" smtClean="0">
                <a:solidFill>
                  <a:srgbClr val="FFFF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6-carbon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glucose</a:t>
            </a:r>
            <a:r>
              <a:rPr lang="en-US" dirty="0" smtClean="0"/>
              <a:t> and finishes with </a:t>
            </a:r>
            <a:r>
              <a:rPr lang="en-US" dirty="0" smtClean="0">
                <a:solidFill>
                  <a:srgbClr val="FFFF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3-carbon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pyruvate</a:t>
            </a:r>
            <a:r>
              <a:rPr lang="en-US" dirty="0" smtClean="0"/>
              <a:t> molecules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ATP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FF00"/>
                </a:solidFill>
              </a:rPr>
              <a:t>used</a:t>
            </a:r>
            <a:r>
              <a:rPr lang="en-US" dirty="0" smtClean="0"/>
              <a:t> at first</a:t>
            </a:r>
          </a:p>
          <a:p>
            <a:pPr lvl="1"/>
            <a:r>
              <a:rPr lang="en-US" dirty="0" smtClean="0"/>
              <a:t>one by enzyme </a:t>
            </a:r>
            <a:r>
              <a:rPr lang="en-US" dirty="0" smtClean="0">
                <a:solidFill>
                  <a:srgbClr val="00FF00"/>
                </a:solidFill>
              </a:rPr>
              <a:t>hexokinase</a:t>
            </a:r>
            <a:r>
              <a:rPr lang="en-US" dirty="0" smtClean="0"/>
              <a:t> to phosphorylate </a:t>
            </a:r>
            <a:r>
              <a:rPr lang="en-US" dirty="0" smtClean="0">
                <a:solidFill>
                  <a:srgbClr val="FFFF00"/>
                </a:solidFill>
              </a:rPr>
              <a:t>glucose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FF00"/>
                </a:solidFill>
              </a:rPr>
              <a:t>Glc</a:t>
            </a:r>
            <a:r>
              <a:rPr lang="en-US" dirty="0" smtClean="0"/>
              <a:t>) to </a:t>
            </a:r>
            <a:r>
              <a:rPr lang="en-US" dirty="0" smtClean="0">
                <a:solidFill>
                  <a:srgbClr val="00FF00"/>
                </a:solidFill>
              </a:rPr>
              <a:t>glucose-6-phosphate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FF00"/>
                </a:solidFill>
              </a:rPr>
              <a:t>G6P</a:t>
            </a:r>
            <a:r>
              <a:rPr lang="en-US" dirty="0" smtClean="0"/>
              <a:t>) as it enter cells through the </a:t>
            </a:r>
            <a:r>
              <a:rPr lang="en-US" dirty="0" smtClean="0">
                <a:solidFill>
                  <a:srgbClr val="FFFF00"/>
                </a:solidFill>
              </a:rPr>
              <a:t>glucose</a:t>
            </a:r>
            <a:r>
              <a:rPr lang="en-US" dirty="0" smtClean="0"/>
              <a:t> transporter</a:t>
            </a:r>
          </a:p>
          <a:p>
            <a:pPr marL="457200" lvl="2" indent="0">
              <a:buNone/>
            </a:pPr>
            <a:r>
              <a:rPr lang="en-US" sz="2000" dirty="0" smtClean="0"/>
              <a:t>this traps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Glc</a:t>
            </a:r>
            <a:r>
              <a:rPr lang="en-US" sz="2000" dirty="0" smtClean="0"/>
              <a:t>, since it can actually diffuse out of the cell</a:t>
            </a:r>
          </a:p>
          <a:p>
            <a:pPr marL="511175" lvl="1" indent="-342900"/>
            <a:r>
              <a:rPr lang="en-US" dirty="0" smtClean="0"/>
              <a:t>the other is by </a:t>
            </a:r>
            <a:r>
              <a:rPr lang="en-US" dirty="0" smtClean="0">
                <a:solidFill>
                  <a:srgbClr val="00FF00"/>
                </a:solidFill>
              </a:rPr>
              <a:t>phosphofructokinase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FF00"/>
                </a:solidFill>
              </a:rPr>
              <a:t>PFK</a:t>
            </a:r>
            <a:r>
              <a:rPr lang="en-US" dirty="0" smtClean="0"/>
              <a:t>), which phosphorylates </a:t>
            </a:r>
            <a:r>
              <a:rPr lang="en-US" dirty="0" smtClean="0">
                <a:solidFill>
                  <a:srgbClr val="00FF00"/>
                </a:solidFill>
              </a:rPr>
              <a:t>fructose-6-phosphate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FF00"/>
                </a:solidFill>
              </a:rPr>
              <a:t>F6P</a:t>
            </a:r>
            <a:r>
              <a:rPr lang="en-US" dirty="0" smtClean="0"/>
              <a:t>)–isomerized from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G6P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FF00"/>
                </a:solidFill>
              </a:rPr>
              <a:t>fructose-1,6-bisphosphate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FF00"/>
                </a:solidFill>
              </a:rPr>
              <a:t>FBP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Glycolysis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19200"/>
            <a:ext cx="8390466" cy="4910667"/>
          </a:xfrm>
        </p:spPr>
        <p:txBody>
          <a:bodyPr/>
          <a:lstStyle/>
          <a:p>
            <a:r>
              <a:rPr lang="en-US" dirty="0" smtClean="0"/>
              <a:t>Later, </a:t>
            </a:r>
            <a:r>
              <a:rPr lang="en-US" dirty="0" smtClean="0">
                <a:solidFill>
                  <a:srgbClr val="FFFF00"/>
                </a:solidFill>
              </a:rPr>
              <a:t>four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ATP</a:t>
            </a:r>
            <a:r>
              <a:rPr lang="en-US" dirty="0" smtClean="0"/>
              <a:t> molecules will be produced from </a:t>
            </a:r>
            <a:r>
              <a:rPr lang="en-US" dirty="0" smtClean="0">
                <a:solidFill>
                  <a:srgbClr val="FFFF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Glc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Thus a net </a:t>
            </a:r>
            <a:r>
              <a:rPr lang="en-US" dirty="0"/>
              <a:t>gain </a:t>
            </a:r>
            <a:r>
              <a:rPr lang="en-US" dirty="0" smtClean="0"/>
              <a:t>of two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ATP</a:t>
            </a:r>
            <a:r>
              <a:rPr lang="en-US" dirty="0" smtClean="0"/>
              <a:t> is produced from the </a:t>
            </a:r>
            <a:r>
              <a:rPr lang="en-US" dirty="0" smtClean="0">
                <a:solidFill>
                  <a:srgbClr val="FFFF00"/>
                </a:solidFill>
              </a:rPr>
              <a:t>one</a:t>
            </a:r>
            <a:r>
              <a:rPr lang="en-US" dirty="0" smtClean="0"/>
              <a:t> metabolic pathway that 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glycolysis</a:t>
            </a:r>
          </a:p>
          <a:p>
            <a:r>
              <a:rPr lang="en-US" dirty="0" smtClean="0"/>
              <a:t>This ATP produced is called </a:t>
            </a:r>
            <a:r>
              <a:rPr lang="en-US" dirty="0" smtClean="0">
                <a:solidFill>
                  <a:srgbClr val="00FF00"/>
                </a:solidFill>
              </a:rPr>
              <a:t>substrate </a:t>
            </a:r>
            <a:r>
              <a:rPr lang="en-US" dirty="0">
                <a:solidFill>
                  <a:srgbClr val="00FF00"/>
                </a:solidFill>
              </a:rPr>
              <a:t>level </a:t>
            </a:r>
            <a:r>
              <a:rPr lang="en-US" dirty="0" smtClean="0">
                <a:solidFill>
                  <a:srgbClr val="00FF00"/>
                </a:solidFill>
              </a:rPr>
              <a:t>phosphorylation</a:t>
            </a:r>
            <a:r>
              <a:rPr lang="en-US" dirty="0" smtClean="0"/>
              <a:t>, because all the ATP produced are from reactions with metabolic pathway substrates (carbohydrate molecules)</a:t>
            </a:r>
          </a:p>
          <a:p>
            <a:pPr marL="228600" lvl="1" indent="0">
              <a:buNone/>
            </a:pPr>
            <a:r>
              <a:rPr lang="en-US" dirty="0" smtClean="0"/>
              <a:t>Later, far more ATP molecules will be generated by </a:t>
            </a:r>
            <a:r>
              <a:rPr lang="en-US" dirty="0" smtClean="0">
                <a:solidFill>
                  <a:srgbClr val="00FF00"/>
                </a:solidFill>
              </a:rPr>
              <a:t>oxidative phosphorylation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/>
              <a:t>Another important energy-producing step is the generation of two NADH molecules from NAD</a:t>
            </a:r>
            <a:r>
              <a:rPr lang="en-US" baseline="30000" dirty="0" smtClean="0"/>
              <a:t>+</a:t>
            </a:r>
            <a:r>
              <a:rPr lang="en-US" dirty="0" smtClean="0"/>
              <a:t> + H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6159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563" y="1397530"/>
            <a:ext cx="3208970" cy="4732337"/>
          </a:xfrm>
        </p:spPr>
        <p:txBody>
          <a:bodyPr/>
          <a:lstStyle/>
          <a:p>
            <a:r>
              <a:rPr lang="en-US" dirty="0" smtClean="0"/>
              <a:t>10 enzymatic steps from glucose to pyruvate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5725"/>
            <a:ext cx="5286375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the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Reactions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1-3</a:t>
            </a:r>
            <a:r>
              <a:rPr lang="en-US" dirty="0" smtClean="0"/>
              <a:t>: preparation</a:t>
            </a:r>
          </a:p>
          <a:p>
            <a:pPr marL="0" indent="0">
              <a:buNone/>
            </a:pPr>
            <a:r>
              <a:rPr lang="en-US" dirty="0" smtClean="0"/>
              <a:t>Glucose </a:t>
            </a:r>
            <a:r>
              <a:rPr lang="en-US" dirty="0"/>
              <a:t>is phosphorylated to make fructose </a:t>
            </a:r>
            <a:r>
              <a:rPr lang="en-US" dirty="0" smtClean="0"/>
              <a:t>1,6- bisphosphate</a:t>
            </a:r>
            <a:r>
              <a:rPr lang="en-US" dirty="0"/>
              <a:t>. Two molecules of ATP are used up in this </a:t>
            </a:r>
            <a:r>
              <a:rPr lang="en-US" dirty="0" smtClean="0"/>
              <a:t>process.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Reactions 4-5</a:t>
            </a:r>
            <a:r>
              <a:rPr lang="en-US" dirty="0" smtClean="0"/>
              <a:t>: cleavage</a:t>
            </a:r>
          </a:p>
          <a:p>
            <a:pPr marL="0" indent="0">
              <a:buNone/>
            </a:pPr>
            <a:r>
              <a:rPr lang="en-US" dirty="0" smtClean="0"/>
              <a:t>Fructose </a:t>
            </a:r>
            <a:r>
              <a:rPr lang="en-US" dirty="0"/>
              <a:t>1,6-bisphosphate is split into two </a:t>
            </a:r>
            <a:r>
              <a:rPr lang="en-US" dirty="0" smtClean="0"/>
              <a:t>molecules, which </a:t>
            </a:r>
            <a:r>
              <a:rPr lang="en-US" dirty="0"/>
              <a:t>at first are slightly different from each other</a:t>
            </a:r>
            <a:r>
              <a:rPr lang="en-US" dirty="0" smtClean="0"/>
              <a:t>. One </a:t>
            </a:r>
            <a:r>
              <a:rPr lang="en-US" dirty="0"/>
              <a:t>of them undergoes </a:t>
            </a:r>
            <a:r>
              <a:rPr lang="en-US" dirty="0" smtClean="0"/>
              <a:t>an isomerization </a:t>
            </a:r>
            <a:r>
              <a:rPr lang="en-US" dirty="0"/>
              <a:t>to make them the same, so we end up with </a:t>
            </a:r>
            <a:r>
              <a:rPr lang="en-US" dirty="0" smtClean="0"/>
              <a:t>two </a:t>
            </a:r>
            <a:r>
              <a:rPr lang="en-US" dirty="0"/>
              <a:t>identical molecules </a:t>
            </a:r>
            <a:r>
              <a:rPr lang="en-US" dirty="0" smtClean="0"/>
              <a:t>of glyceraldehyde-3-phosphate</a:t>
            </a:r>
            <a:r>
              <a:rPr lang="en-US" dirty="0"/>
              <a:t>. From this point, the process is in duplicate if </a:t>
            </a:r>
            <a:r>
              <a:rPr lang="en-US" dirty="0" smtClean="0"/>
              <a:t>we think </a:t>
            </a:r>
            <a:r>
              <a:rPr lang="en-US" dirty="0"/>
              <a:t>on a "per glucose" basis.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707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80618"/>
            <a:ext cx="8390466" cy="4949249"/>
          </a:xfrm>
        </p:spPr>
        <p:txBody>
          <a:bodyPr/>
          <a:lstStyle/>
          <a:p>
            <a:r>
              <a:rPr lang="en-US" sz="2000" dirty="0"/>
              <a:t>Define the term </a:t>
            </a:r>
            <a:r>
              <a:rPr lang="en-US" sz="2000" dirty="0" smtClean="0">
                <a:solidFill>
                  <a:srgbClr val="00FF00"/>
                </a:solidFill>
              </a:rPr>
              <a:t>metabolism</a:t>
            </a:r>
            <a:r>
              <a:rPr lang="en-US" sz="2000" dirty="0" smtClean="0"/>
              <a:t> </a:t>
            </a:r>
            <a:r>
              <a:rPr lang="en-US" sz="2000" dirty="0"/>
              <a:t>and describe </a:t>
            </a:r>
            <a:r>
              <a:rPr lang="en-US" sz="2000" dirty="0" smtClean="0"/>
              <a:t>its </a:t>
            </a:r>
            <a:r>
              <a:rPr lang="en-US" sz="2000" dirty="0"/>
              <a:t>main two </a:t>
            </a:r>
            <a:r>
              <a:rPr lang="en-US" sz="2000" dirty="0" smtClean="0"/>
              <a:t>pathways</a:t>
            </a:r>
            <a:endParaRPr lang="en-US" sz="2000" dirty="0"/>
          </a:p>
          <a:p>
            <a:r>
              <a:rPr lang="en-US" sz="2000" dirty="0" smtClean="0"/>
              <a:t>Describe </a:t>
            </a:r>
            <a:r>
              <a:rPr lang="en-US" sz="2000" dirty="0"/>
              <a:t>the structure of </a:t>
            </a:r>
            <a:r>
              <a:rPr lang="en-US" sz="2000" dirty="0">
                <a:solidFill>
                  <a:srgbClr val="00FF00"/>
                </a:solidFill>
              </a:rPr>
              <a:t>ATP</a:t>
            </a:r>
            <a:r>
              <a:rPr lang="en-US" sz="2000" dirty="0"/>
              <a:t> and explain how it is used to carry </a:t>
            </a:r>
            <a:r>
              <a:rPr lang="en-US" sz="2000" dirty="0" smtClean="0"/>
              <a:t>and provide </a:t>
            </a:r>
            <a:r>
              <a:rPr lang="en-US" sz="2000" dirty="0"/>
              <a:t>energy to the </a:t>
            </a:r>
            <a:r>
              <a:rPr lang="en-US" sz="2000" dirty="0" smtClean="0"/>
              <a:t>cell</a:t>
            </a:r>
            <a:endParaRPr lang="en-US" sz="2000" dirty="0"/>
          </a:p>
          <a:p>
            <a:r>
              <a:rPr lang="en-US" sz="2000" dirty="0" smtClean="0"/>
              <a:t>List </a:t>
            </a:r>
            <a:r>
              <a:rPr lang="en-US" sz="2000" dirty="0"/>
              <a:t>the </a:t>
            </a:r>
            <a:r>
              <a:rPr lang="en-US" sz="2000" dirty="0" smtClean="0">
                <a:solidFill>
                  <a:srgbClr val="FFFF00"/>
                </a:solidFill>
              </a:rPr>
              <a:t>two</a:t>
            </a:r>
            <a:r>
              <a:rPr lang="en-US" sz="2000" dirty="0" smtClean="0"/>
              <a:t> </a:t>
            </a:r>
            <a:r>
              <a:rPr lang="en-US" sz="2000" dirty="0"/>
              <a:t>main ways of ATP production in the </a:t>
            </a:r>
            <a:r>
              <a:rPr lang="en-US" sz="2000" dirty="0" smtClean="0"/>
              <a:t>body</a:t>
            </a:r>
            <a:endParaRPr lang="en-US" sz="2000" dirty="0"/>
          </a:p>
          <a:p>
            <a:r>
              <a:rPr lang="en-US" sz="2000" dirty="0" smtClean="0"/>
              <a:t>List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three </a:t>
            </a:r>
            <a:r>
              <a:rPr lang="en-US" sz="2000" dirty="0"/>
              <a:t>main pathways of cellular respiration and </a:t>
            </a:r>
            <a:r>
              <a:rPr lang="en-US" sz="2000" dirty="0" smtClean="0"/>
              <a:t>know the site </a:t>
            </a:r>
            <a:r>
              <a:rPr lang="en-US" sz="2000" dirty="0"/>
              <a:t>of each </a:t>
            </a:r>
            <a:r>
              <a:rPr lang="en-US" sz="2000" dirty="0" smtClean="0"/>
              <a:t>process</a:t>
            </a:r>
            <a:endParaRPr lang="en-US" sz="2000" dirty="0"/>
          </a:p>
          <a:p>
            <a:r>
              <a:rPr lang="en-US" sz="2000" dirty="0" smtClean="0"/>
              <a:t>List </a:t>
            </a:r>
            <a:r>
              <a:rPr lang="en-US" sz="2000" dirty="0"/>
              <a:t>the electron acceptor and non-electron acceptor </a:t>
            </a:r>
            <a:r>
              <a:rPr lang="en-US" sz="2000" dirty="0">
                <a:solidFill>
                  <a:srgbClr val="00FF00"/>
                </a:solidFill>
              </a:rPr>
              <a:t>coenzymes</a:t>
            </a:r>
            <a:r>
              <a:rPr lang="en-US" sz="2000" dirty="0"/>
              <a:t> </a:t>
            </a:r>
            <a:r>
              <a:rPr lang="en-US" sz="2000" dirty="0" smtClean="0"/>
              <a:t>and show </a:t>
            </a:r>
            <a:r>
              <a:rPr lang="en-US" sz="2000" dirty="0"/>
              <a:t>their related </a:t>
            </a:r>
            <a:r>
              <a:rPr lang="en-US" sz="2000" dirty="0" smtClean="0">
                <a:solidFill>
                  <a:srgbClr val="FFFF00"/>
                </a:solidFill>
              </a:rPr>
              <a:t>vitamins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/>
              <a:t>Describe </a:t>
            </a:r>
            <a:r>
              <a:rPr lang="en-US" sz="2000" dirty="0"/>
              <a:t>BRIEFLY the process of </a:t>
            </a:r>
            <a:r>
              <a:rPr lang="en-US" sz="2000" dirty="0" smtClean="0">
                <a:solidFill>
                  <a:srgbClr val="00FF00"/>
                </a:solidFill>
              </a:rPr>
              <a:t>glycolysis</a:t>
            </a:r>
          </a:p>
          <a:p>
            <a:pPr lvl="1"/>
            <a:r>
              <a:rPr lang="en-US" sz="1800" dirty="0" smtClean="0"/>
              <a:t>its </a:t>
            </a:r>
            <a:r>
              <a:rPr lang="en-US" sz="1800" dirty="0"/>
              <a:t>main </a:t>
            </a:r>
            <a:r>
              <a:rPr lang="en-US" sz="1800" dirty="0" smtClean="0"/>
              <a:t>purpose</a:t>
            </a:r>
          </a:p>
          <a:p>
            <a:pPr lvl="1"/>
            <a:r>
              <a:rPr lang="en-US" sz="1800" dirty="0" smtClean="0"/>
              <a:t>ATP</a:t>
            </a:r>
            <a:r>
              <a:rPr lang="en-US" sz="1800" dirty="0"/>
              <a:t> </a:t>
            </a:r>
            <a:r>
              <a:rPr lang="en-US" sz="1800" dirty="0" smtClean="0"/>
              <a:t>accounting</a:t>
            </a:r>
          </a:p>
          <a:p>
            <a:pPr lvl="1"/>
            <a:r>
              <a:rPr lang="en-US" sz="1800" dirty="0" smtClean="0"/>
              <a:t>its resulting products</a:t>
            </a:r>
            <a:endParaRPr lang="en-US" sz="1800" dirty="0"/>
          </a:p>
          <a:p>
            <a:r>
              <a:rPr lang="en-US" sz="2000" dirty="0" smtClean="0"/>
              <a:t>List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three</a:t>
            </a:r>
            <a:r>
              <a:rPr lang="en-US" sz="2000" dirty="0"/>
              <a:t> possible fates of </a:t>
            </a:r>
            <a:r>
              <a:rPr lang="en-US" sz="2000" dirty="0">
                <a:solidFill>
                  <a:srgbClr val="00FF00"/>
                </a:solidFill>
              </a:rPr>
              <a:t>pyruvate</a:t>
            </a:r>
            <a:r>
              <a:rPr lang="en-US" sz="2000" dirty="0"/>
              <a:t> after it is produced </a:t>
            </a:r>
            <a:r>
              <a:rPr lang="en-US" sz="2000" dirty="0" smtClean="0"/>
              <a:t>from glycolysis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48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the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31900"/>
            <a:ext cx="8390466" cy="4897967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Reactions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6-7</a:t>
            </a:r>
            <a:r>
              <a:rPr lang="en-US" dirty="0" smtClean="0"/>
              <a:t>: </a:t>
            </a:r>
            <a:r>
              <a:rPr lang="en-US" dirty="0"/>
              <a:t>oxidation &amp; ATP </a:t>
            </a:r>
            <a:r>
              <a:rPr lang="en-US" dirty="0" smtClean="0"/>
              <a:t>production</a:t>
            </a:r>
          </a:p>
          <a:p>
            <a:pPr marL="0" indent="0">
              <a:buNone/>
            </a:pPr>
            <a:r>
              <a:rPr lang="en-US" dirty="0" smtClean="0"/>
              <a:t>Glyceraldehyde-3-phosphate is oxidized </a:t>
            </a:r>
            <a:r>
              <a:rPr lang="en-US" dirty="0"/>
              <a:t>to 3-phosphoglycerate. (Note that this reaction oxidizes an aldehyde to </a:t>
            </a:r>
            <a:r>
              <a:rPr lang="en-US" dirty="0" smtClean="0"/>
              <a:t>a carboxylic </a:t>
            </a:r>
            <a:r>
              <a:rPr lang="en-US" dirty="0"/>
              <a:t>acid). This is an oxidation, so it requires an electron acceptor, </a:t>
            </a:r>
            <a:r>
              <a:rPr lang="en-US" dirty="0" smtClean="0"/>
              <a:t>which is </a:t>
            </a:r>
            <a:r>
              <a:rPr lang="en-US" dirty="0"/>
              <a:t>NAD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NADH </a:t>
            </a:r>
            <a:r>
              <a:rPr lang="en-US" dirty="0"/>
              <a:t>+ H</a:t>
            </a:r>
            <a:r>
              <a:rPr lang="en-US" baseline="30000" dirty="0"/>
              <a:t>+</a:t>
            </a:r>
            <a:r>
              <a:rPr lang="en-US" dirty="0"/>
              <a:t>. </a:t>
            </a:r>
            <a:r>
              <a:rPr lang="en-US" dirty="0" smtClean="0"/>
              <a:t> ATP </a:t>
            </a:r>
            <a:r>
              <a:rPr lang="en-US" dirty="0"/>
              <a:t>is produced through </a:t>
            </a:r>
            <a:r>
              <a:rPr lang="en-US" dirty="0" smtClean="0"/>
              <a:t>substrate-level phosphorylation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Reactions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8-10</a:t>
            </a:r>
            <a:r>
              <a:rPr lang="en-US" dirty="0" smtClean="0"/>
              <a:t>: </a:t>
            </a:r>
            <a:r>
              <a:rPr lang="en-US" dirty="0"/>
              <a:t>molecular rearrangement &amp; ATP </a:t>
            </a:r>
            <a:r>
              <a:rPr lang="en-US" dirty="0" smtClean="0"/>
              <a:t>production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3-phosphoglycerate undergoes </a:t>
            </a:r>
            <a:r>
              <a:rPr lang="en-US" dirty="0" smtClean="0"/>
              <a:t>three </a:t>
            </a:r>
            <a:r>
              <a:rPr lang="en-US" dirty="0"/>
              <a:t>rearrangements, and then its energy is in the </a:t>
            </a:r>
            <a:r>
              <a:rPr lang="en-US" dirty="0" smtClean="0"/>
              <a:t>right place </a:t>
            </a:r>
            <a:r>
              <a:rPr lang="en-US" dirty="0"/>
              <a:t>for it to be used for substrate-level </a:t>
            </a:r>
            <a:r>
              <a:rPr lang="en-US" dirty="0" err="1"/>
              <a:t>phosphrylation</a:t>
            </a:r>
            <a:r>
              <a:rPr lang="en-US" dirty="0"/>
              <a:t> to make more ATP</a:t>
            </a:r>
            <a:r>
              <a:rPr lang="en-US" dirty="0" smtClean="0"/>
              <a:t>. The </a:t>
            </a:r>
            <a:r>
              <a:rPr lang="en-US" dirty="0"/>
              <a:t>final product is pyruvate.</a:t>
            </a:r>
          </a:p>
        </p:txBody>
      </p:sp>
    </p:spTree>
    <p:extLst>
      <p:ext uri="{BB962C8B-B14F-4D97-AF65-F5344CB8AC3E}">
        <p14:creationId xmlns:p14="http://schemas.microsoft.com/office/powerpoint/2010/main" val="373548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4779433" cy="4732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Taken from a previous lecture, this shows</a:t>
            </a:r>
          </a:p>
          <a:p>
            <a:r>
              <a:rPr lang="en-US" dirty="0" smtClean="0"/>
              <a:t>the energy-using and –producing steps </a:t>
            </a:r>
          </a:p>
          <a:p>
            <a:r>
              <a:rPr lang="en-US" dirty="0" smtClean="0"/>
              <a:t>the metabolic pathway from GAP </a:t>
            </a:r>
            <a:r>
              <a:rPr lang="en-US" dirty="0" smtClean="0">
                <a:sym typeface="Wingdings" panose="05000000000000000000" pitchFamily="2" charset="2"/>
              </a:rPr>
              <a:t> pyruvate is duplicated because 6C molecules split to two 3C molecules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554" y="1527174"/>
            <a:ext cx="312781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5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Pyruvate </a:t>
            </a:r>
            <a:r>
              <a:rPr lang="en-US" dirty="0" smtClean="0">
                <a:sym typeface="Wingdings" panose="05000000000000000000" pitchFamily="2" charset="2"/>
              </a:rPr>
              <a:t> Acetyl-CoA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forming in glycolysis, pyruvate enters into the mitochondrial matrix: it must be transported across inner membrane</a:t>
            </a:r>
          </a:p>
          <a:p>
            <a:r>
              <a:rPr lang="en-US" dirty="0" smtClean="0"/>
              <a:t>Pyruvate dehydrogenase is a protein complex with multiple enzymatic activities and intermediate metabolites</a:t>
            </a:r>
          </a:p>
          <a:p>
            <a:r>
              <a:rPr lang="en-US" dirty="0" smtClean="0"/>
              <a:t>It will produce one NADH and one</a:t>
            </a:r>
            <a:br>
              <a:rPr lang="en-US" dirty="0" smtClean="0"/>
            </a:b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molecule</a:t>
            </a:r>
          </a:p>
          <a:p>
            <a:r>
              <a:rPr lang="en-US" dirty="0" smtClean="0"/>
              <a:t>It will use Coenzyme A to store a</a:t>
            </a:r>
            <a:br>
              <a:rPr lang="en-US" dirty="0" smtClean="0"/>
            </a:br>
            <a:r>
              <a:rPr lang="en-US" dirty="0" smtClean="0"/>
              <a:t>high energy bond in the 2-carbon</a:t>
            </a:r>
            <a:br>
              <a:rPr lang="en-US" dirty="0" smtClean="0"/>
            </a:br>
            <a:r>
              <a:rPr lang="en-US" dirty="0" smtClean="0"/>
              <a:t>acetyl product: acetyl-CoA, which</a:t>
            </a:r>
            <a:br>
              <a:rPr lang="en-US" dirty="0" smtClean="0"/>
            </a:br>
            <a:r>
              <a:rPr lang="en-US" dirty="0" smtClean="0"/>
              <a:t>then enter the TCA (Krebs) cycle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3557588"/>
            <a:ext cx="23907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60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099" y="1397530"/>
            <a:ext cx="4017433" cy="4732337"/>
          </a:xfrm>
        </p:spPr>
        <p:txBody>
          <a:bodyPr/>
          <a:lstStyle/>
          <a:p>
            <a:r>
              <a:rPr lang="en-US" dirty="0" smtClean="0"/>
              <a:t>The pyruvate dehydrogenase reaction is shown in the reaction outlined in red</a:t>
            </a:r>
          </a:p>
          <a:p>
            <a:r>
              <a:rPr lang="en-US" dirty="0" smtClean="0"/>
              <a:t>It joins glycolysis with the TCA (Krebs) cycle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341438"/>
            <a:ext cx="4419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1200" y="1473200"/>
            <a:ext cx="2984500" cy="11938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7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 smtClean="0"/>
              <a:t>Fermentation (Anaerobic Metabolism)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1100"/>
            <a:ext cx="8390466" cy="4948767"/>
          </a:xfrm>
        </p:spPr>
        <p:txBody>
          <a:bodyPr/>
          <a:lstStyle/>
          <a:p>
            <a:r>
              <a:rPr lang="en-US" dirty="0" smtClean="0"/>
              <a:t>When oxygen is not available for production of ATP by respiration, NAD</a:t>
            </a:r>
            <a:r>
              <a:rPr lang="en-US" baseline="30000" dirty="0" smtClean="0"/>
              <a:t>+</a:t>
            </a:r>
            <a:r>
              <a:rPr lang="en-US" dirty="0" smtClean="0"/>
              <a:t> used by the reaction of glyceraldehyde-3-phosphate dehydrogenase is depleted</a:t>
            </a:r>
          </a:p>
          <a:p>
            <a:r>
              <a:rPr lang="en-US" dirty="0" smtClean="0"/>
              <a:t>Cells have an "escape" pathway to regenerate NAD+ so that glycolysis can at least continue</a:t>
            </a:r>
          </a:p>
          <a:p>
            <a:r>
              <a:rPr lang="en-US" dirty="0" smtClean="0"/>
              <a:t>This is called fermentation</a:t>
            </a:r>
          </a:p>
          <a:p>
            <a:pPr marL="0" indent="0">
              <a:buNone/>
            </a:pPr>
            <a:r>
              <a:rPr lang="en-US" dirty="0" smtClean="0"/>
              <a:t>There are two types of fermentation pathways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Lactate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Ethanol + carbon dioxide</a:t>
            </a:r>
          </a:p>
        </p:txBody>
      </p:sp>
    </p:spTree>
    <p:extLst>
      <p:ext uri="{BB962C8B-B14F-4D97-AF65-F5344CB8AC3E}">
        <p14:creationId xmlns:p14="http://schemas.microsoft.com/office/powerpoint/2010/main" val="124518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 smtClean="0"/>
              <a:t>Lactate Fermentation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1100"/>
            <a:ext cx="8390466" cy="4948767"/>
          </a:xfrm>
        </p:spPr>
        <p:txBody>
          <a:bodyPr/>
          <a:lstStyle/>
          <a:p>
            <a:r>
              <a:rPr lang="en-US" dirty="0" smtClean="0"/>
              <a:t>This happens when skeletal muscle cannot get oxygen to make it work</a:t>
            </a:r>
          </a:p>
          <a:p>
            <a:r>
              <a:rPr lang="en-US" dirty="0" smtClean="0"/>
              <a:t>Pyruvate builds up as glycolysis occurs rapidly in muscle movement</a:t>
            </a:r>
          </a:p>
          <a:p>
            <a:pPr marL="4833938"/>
            <a:r>
              <a:rPr lang="en-US" sz="2200" dirty="0" smtClean="0"/>
              <a:t>The pyruvate is converted to lactate by the enzyme </a:t>
            </a:r>
            <a:r>
              <a:rPr lang="en-US" sz="2200" dirty="0" smtClean="0">
                <a:solidFill>
                  <a:srgbClr val="00FF00"/>
                </a:solidFill>
              </a:rPr>
              <a:t>lactate dehydrogenase</a:t>
            </a:r>
            <a:r>
              <a:rPr lang="en-US" sz="2200" dirty="0" smtClean="0"/>
              <a:t>, which uses NADH to reduce pyruvate to lactate: this restores NAD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concentrations so glycolysis can continue</a:t>
            </a:r>
            <a:endParaRPr lang="en-US" sz="2200" baseline="30000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3060700"/>
            <a:ext cx="4610149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73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 smtClean="0"/>
              <a:t>Alcoholic Fermentation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1100"/>
            <a:ext cx="8390466" cy="4948767"/>
          </a:xfrm>
        </p:spPr>
        <p:txBody>
          <a:bodyPr/>
          <a:lstStyle/>
          <a:p>
            <a:r>
              <a:rPr lang="en-US" dirty="0" smtClean="0"/>
              <a:t>This metabolic pathway occurs in yeast and is the basis for wine, beer, and distilled spirits production</a:t>
            </a:r>
          </a:p>
          <a:p>
            <a:r>
              <a:rPr lang="en-US" dirty="0" smtClean="0"/>
              <a:t>Instead of one enzyme (LDH) for the lactate pathway, this pathway uses </a:t>
            </a:r>
            <a:r>
              <a:rPr lang="en-US" dirty="0" smtClean="0">
                <a:solidFill>
                  <a:srgbClr val="FFFF00"/>
                </a:solidFill>
              </a:rPr>
              <a:t>two</a:t>
            </a:r>
            <a:r>
              <a:rPr lang="en-US" dirty="0" smtClean="0"/>
              <a:t> enzymes:</a:t>
            </a:r>
          </a:p>
          <a:p>
            <a:pPr marL="4927600" indent="-355600">
              <a:buFont typeface="+mj-lt"/>
              <a:buAutoNum type="arabicPeriod"/>
            </a:pPr>
            <a:r>
              <a:rPr lang="en-US" sz="2000" dirty="0" smtClean="0">
                <a:solidFill>
                  <a:srgbClr val="00FF00"/>
                </a:solidFill>
              </a:rPr>
              <a:t>pyruvate decarboxylase </a:t>
            </a:r>
            <a:r>
              <a:rPr lang="en-US" sz="2000" dirty="0" smtClean="0"/>
              <a:t>catalyzes the loss of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from pyruvate to form acetaldehyde</a:t>
            </a:r>
          </a:p>
          <a:p>
            <a:pPr marL="4927600" indent="-355600">
              <a:buFont typeface="+mj-lt"/>
              <a:buAutoNum type="arabicPeriod"/>
            </a:pPr>
            <a:r>
              <a:rPr lang="en-US" sz="2000" dirty="0" smtClean="0">
                <a:solidFill>
                  <a:srgbClr val="00FF00"/>
                </a:solidFill>
              </a:rPr>
              <a:t>alcohol dehydrogenase </a:t>
            </a:r>
            <a:r>
              <a:rPr lang="en-US" sz="2000" dirty="0" smtClean="0"/>
              <a:t>converts acetaldehyde to ethanol, and is the enzymatic step restoring NAD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from NADH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91838"/>
            <a:ext cx="4578350" cy="349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3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355600"/>
            <a:ext cx="6986588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6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Becker's </a:t>
            </a:r>
            <a:r>
              <a:rPr lang="en-US" dirty="0" err="1" smtClean="0"/>
              <a:t>WotC</a:t>
            </a:r>
            <a:r>
              <a:rPr lang="en-US" dirty="0" smtClean="0"/>
              <a:t>: 224-236, 252-263, 267-272, 274-288</a:t>
            </a:r>
          </a:p>
          <a:p>
            <a:r>
              <a:rPr lang="en-US" dirty="0" smtClean="0"/>
              <a:t>Raven:  pp 108-110, 112-113, 117-119, 123-138</a:t>
            </a:r>
          </a:p>
        </p:txBody>
      </p:sp>
    </p:spTree>
    <p:extLst>
      <p:ext uri="{BB962C8B-B14F-4D97-AF65-F5344CB8AC3E}">
        <p14:creationId xmlns:p14="http://schemas.microsoft.com/office/powerpoint/2010/main" val="21788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etymology (Gr. "to change")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catabolism</a:t>
            </a:r>
          </a:p>
          <a:p>
            <a:pPr marL="0" indent="0">
              <a:buNone/>
            </a:pPr>
            <a:r>
              <a:rPr lang="en-US" dirty="0" smtClean="0"/>
              <a:t>biochemical reactions that liberate the energy and couple it to the synthesis of ATP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anabolism/biosynthesis</a:t>
            </a:r>
          </a:p>
          <a:p>
            <a:pPr marL="0" indent="0">
              <a:buNone/>
            </a:pPr>
            <a:r>
              <a:rPr lang="en-US" dirty="0"/>
              <a:t>biochemical reactions that </a:t>
            </a:r>
            <a:r>
              <a:rPr lang="en-US" dirty="0" smtClean="0"/>
              <a:t>utilize cell </a:t>
            </a:r>
            <a:r>
              <a:rPr lang="en-US" dirty="0"/>
              <a:t>energy </a:t>
            </a:r>
            <a:r>
              <a:rPr lang="en-US" dirty="0" smtClean="0"/>
              <a:t>in ATP in order to synthesize larger molecules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Anabolic pathways </a:t>
            </a:r>
            <a:r>
              <a:rPr lang="en-US" dirty="0"/>
              <a:t>(Greek “</a:t>
            </a:r>
            <a:r>
              <a:rPr lang="en-US" dirty="0" err="1"/>
              <a:t>ana</a:t>
            </a:r>
            <a:r>
              <a:rPr lang="en-US" dirty="0"/>
              <a:t>” = “up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Pathways synthesizing cellular </a:t>
            </a:r>
            <a:r>
              <a:rPr lang="en-US" dirty="0"/>
              <a:t>components </a:t>
            </a:r>
            <a:r>
              <a:rPr lang="en-US" dirty="0" smtClean="0"/>
              <a:t>which often increase molecular size and require energy</a:t>
            </a:r>
          </a:p>
          <a:p>
            <a:r>
              <a:rPr lang="en-US" dirty="0" smtClean="0"/>
              <a:t>Polymer </a:t>
            </a:r>
            <a:r>
              <a:rPr lang="en-US" dirty="0"/>
              <a:t>synthesis &amp; </a:t>
            </a:r>
            <a:r>
              <a:rPr lang="en-US" dirty="0" smtClean="0"/>
              <a:t>biological reduction </a:t>
            </a:r>
            <a:r>
              <a:rPr lang="en-US" dirty="0"/>
              <a:t>of CO</a:t>
            </a:r>
            <a:r>
              <a:rPr lang="en-US" baseline="-25000" dirty="0"/>
              <a:t>2</a:t>
            </a:r>
            <a:r>
              <a:rPr lang="en-US" dirty="0"/>
              <a:t> to sugar are examples of anabolic </a:t>
            </a:r>
            <a:r>
              <a:rPr lang="en-US" dirty="0" smtClean="0"/>
              <a:t>pathways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97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Catabolic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pathways </a:t>
            </a:r>
            <a:r>
              <a:rPr lang="en-US" dirty="0"/>
              <a:t>(Greek ”kata”= “down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Pathways involving breakdown </a:t>
            </a:r>
            <a:r>
              <a:rPr lang="en-US" dirty="0"/>
              <a:t>of cellular </a:t>
            </a:r>
            <a:r>
              <a:rPr lang="en-US" dirty="0" smtClean="0"/>
              <a:t>constituents which decrease molecule size and are energy-releasing</a:t>
            </a:r>
          </a:p>
          <a:p>
            <a:r>
              <a:rPr lang="en-US" dirty="0" smtClean="0"/>
              <a:t>Biochemical reactions are usually oxidations or hydrolysis</a:t>
            </a:r>
          </a:p>
          <a:p>
            <a:r>
              <a:rPr lang="en-US" dirty="0"/>
              <a:t>Catabolic pathways play two roles: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release the free energy needed to drive cellular </a:t>
            </a:r>
            <a:r>
              <a:rPr lang="en-US" dirty="0" smtClean="0"/>
              <a:t>functions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give rise to small organic molecules (metabolites</a:t>
            </a:r>
            <a:r>
              <a:rPr lang="en-US" dirty="0" smtClean="0"/>
              <a:t>) </a:t>
            </a:r>
            <a:r>
              <a:rPr lang="en-US" dirty="0"/>
              <a:t>that are the building blocks for biosynthesis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1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67" y="274107"/>
            <a:ext cx="8407400" cy="762000"/>
          </a:xfrm>
        </p:spPr>
        <p:txBody>
          <a:bodyPr/>
          <a:lstStyle/>
          <a:p>
            <a:r>
              <a:rPr lang="en-US" dirty="0" smtClean="0"/>
              <a:t>ATP As The Energy Go-Between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67" y="1066800"/>
            <a:ext cx="8390466" cy="493606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Primary "Energy </a:t>
            </a:r>
            <a:r>
              <a:rPr lang="en-US" sz="2200" dirty="0"/>
              <a:t>Currency of the Biological </a:t>
            </a:r>
            <a:r>
              <a:rPr lang="en-US" sz="2200" dirty="0" smtClean="0"/>
              <a:t>World"</a:t>
            </a:r>
            <a:endParaRPr lang="en-US" sz="2200" dirty="0"/>
          </a:p>
          <a:p>
            <a:r>
              <a:rPr lang="en-US" sz="2200" dirty="0"/>
              <a:t>Food fuels cannot be used to energize body activities </a:t>
            </a:r>
            <a:r>
              <a:rPr lang="en-US" sz="2200" dirty="0" smtClean="0"/>
              <a:t>directly</a:t>
            </a:r>
          </a:p>
          <a:p>
            <a:r>
              <a:rPr lang="en-US" sz="2200" dirty="0" smtClean="0"/>
              <a:t>Energy from food (glucose catabolism) is stored </a:t>
            </a:r>
            <a:r>
              <a:rPr lang="en-US" sz="2200" dirty="0"/>
              <a:t>in the bonds of </a:t>
            </a:r>
            <a:r>
              <a:rPr lang="en-US" sz="2200" dirty="0" smtClean="0">
                <a:solidFill>
                  <a:srgbClr val="00FF00"/>
                </a:solidFill>
              </a:rPr>
              <a:t>adenosine </a:t>
            </a:r>
            <a:r>
              <a:rPr lang="en-US" sz="2200" dirty="0">
                <a:solidFill>
                  <a:srgbClr val="00FF00"/>
                </a:solidFill>
              </a:rPr>
              <a:t>triphosphate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FF00"/>
                </a:solidFill>
              </a:rPr>
              <a:t>ATP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Energy for cellular processes of all kinds is then coupled to the break-and-transfer of ATP phosphate anhydride bond energy</a:t>
            </a:r>
          </a:p>
          <a:p>
            <a:r>
              <a:rPr lang="en-US" sz="2200" dirty="0" smtClean="0"/>
              <a:t>Many metabolic (catabolic and anabolic) </a:t>
            </a:r>
            <a:r>
              <a:rPr lang="en-US" sz="2200" dirty="0" smtClean="0"/>
              <a:t>utilize ATP </a:t>
            </a:r>
            <a:r>
              <a:rPr lang="en-US" sz="2200" dirty="0" smtClean="0"/>
              <a:t>or create ATP</a:t>
            </a:r>
          </a:p>
          <a:p>
            <a:r>
              <a:rPr lang="en-US" sz="2200" dirty="0" smtClean="0"/>
              <a:t>ATP can be regenerated in metabolic processes fundamental to photosynthesis in the plant chloroplast and respiration in mitochondria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455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37607"/>
            <a:ext cx="8407400" cy="762000"/>
          </a:xfrm>
        </p:spPr>
        <p:txBody>
          <a:bodyPr/>
          <a:lstStyle/>
          <a:p>
            <a:r>
              <a:rPr lang="en-US" dirty="0" smtClean="0"/>
              <a:t>ATP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93800"/>
            <a:ext cx="8390466" cy="4936067"/>
          </a:xfrm>
        </p:spPr>
        <p:txBody>
          <a:bodyPr/>
          <a:lstStyle/>
          <a:p>
            <a:r>
              <a:rPr lang="en-US" sz="2200" dirty="0"/>
              <a:t>ATP consists of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adenine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ribose</a:t>
            </a:r>
            <a:r>
              <a:rPr lang="en-US" sz="2200" dirty="0"/>
              <a:t> + </a:t>
            </a:r>
            <a:r>
              <a:rPr lang="en-US" sz="2200" dirty="0" smtClean="0">
                <a:solidFill>
                  <a:srgbClr val="FFFF00"/>
                </a:solidFill>
              </a:rPr>
              <a:t>three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phosphates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200" dirty="0"/>
              <a:t>Adenine + ribose = </a:t>
            </a:r>
            <a:r>
              <a:rPr lang="en-US" sz="2200" dirty="0" smtClean="0"/>
              <a:t>adenosine</a:t>
            </a:r>
            <a:endParaRPr lang="en-US" sz="2200" dirty="0"/>
          </a:p>
          <a:p>
            <a:r>
              <a:rPr lang="en-US" sz="2200" dirty="0" smtClean="0"/>
              <a:t>AMP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adenosine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monophosphate</a:t>
            </a:r>
            <a:r>
              <a:rPr lang="en-US" sz="2200" dirty="0" smtClean="0"/>
              <a:t>:  this </a:t>
            </a:r>
            <a:r>
              <a:rPr lang="en-US" sz="2200" dirty="0"/>
              <a:t>phosphate is attached by an ester </a:t>
            </a:r>
            <a:r>
              <a:rPr lang="en-US" sz="2200" dirty="0" smtClean="0"/>
              <a:t>bond </a:t>
            </a:r>
            <a:r>
              <a:rPr lang="en-US" sz="2200" dirty="0" smtClean="0">
                <a:solidFill>
                  <a:srgbClr val="FFFF00"/>
                </a:solidFill>
              </a:rPr>
              <a:t>without</a:t>
            </a:r>
            <a:r>
              <a:rPr lang="en-US" sz="2200" dirty="0" smtClean="0"/>
              <a:t> </a:t>
            </a:r>
            <a:r>
              <a:rPr lang="en-US" sz="2200" dirty="0"/>
              <a:t>high </a:t>
            </a:r>
            <a:r>
              <a:rPr lang="en-US" sz="2200" dirty="0" smtClean="0"/>
              <a:t>energy</a:t>
            </a:r>
            <a:endParaRPr lang="en-US" sz="2200" dirty="0"/>
          </a:p>
          <a:p>
            <a:r>
              <a:rPr lang="en-US" sz="2200" dirty="0" smtClean="0"/>
              <a:t>ADP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adenosine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diphosphate</a:t>
            </a:r>
            <a:r>
              <a:rPr lang="en-US" sz="2200" dirty="0" smtClean="0"/>
              <a:t>:  the </a:t>
            </a:r>
            <a:r>
              <a:rPr lang="en-US" sz="2200" dirty="0"/>
              <a:t>second phosphate is attached by a </a:t>
            </a:r>
            <a:r>
              <a:rPr lang="en-US" sz="2200" dirty="0" smtClean="0">
                <a:solidFill>
                  <a:srgbClr val="FFFF00"/>
                </a:solidFill>
              </a:rPr>
              <a:t>high energy</a:t>
            </a:r>
            <a:r>
              <a:rPr lang="en-US" sz="2200" dirty="0" smtClean="0"/>
              <a:t> </a:t>
            </a:r>
            <a:r>
              <a:rPr lang="en-US" sz="2200" dirty="0"/>
              <a:t>phosphate </a:t>
            </a:r>
            <a:r>
              <a:rPr lang="en-US" sz="2200" dirty="0" smtClean="0"/>
              <a:t>bond</a:t>
            </a:r>
            <a:endParaRPr lang="en-US" sz="2200" dirty="0"/>
          </a:p>
          <a:p>
            <a:r>
              <a:rPr lang="en-US" sz="2200" dirty="0" smtClean="0"/>
              <a:t>In ATP:  </a:t>
            </a:r>
            <a:r>
              <a:rPr lang="en-US" sz="2200" dirty="0"/>
              <a:t>the third phosphate is attached by an even </a:t>
            </a:r>
            <a:r>
              <a:rPr lang="en-US" sz="2200" dirty="0">
                <a:solidFill>
                  <a:srgbClr val="FFFF00"/>
                </a:solidFill>
              </a:rPr>
              <a:t>higher energy </a:t>
            </a:r>
            <a:r>
              <a:rPr lang="en-US" sz="2200" dirty="0"/>
              <a:t>phosphate </a:t>
            </a:r>
            <a:r>
              <a:rPr lang="en-US" sz="2200" dirty="0" smtClean="0"/>
              <a:t>bond</a:t>
            </a:r>
            <a:endParaRPr lang="en-US" sz="2200" dirty="0"/>
          </a:p>
          <a:p>
            <a:r>
              <a:rPr lang="en-US" sz="2000" dirty="0" smtClean="0"/>
              <a:t>High </a:t>
            </a:r>
            <a:r>
              <a:rPr lang="en-US" sz="2000" dirty="0"/>
              <a:t>energy phosphate bonds in ATP are NOT </a:t>
            </a:r>
            <a:r>
              <a:rPr lang="en-US" sz="2000" dirty="0" smtClean="0"/>
              <a:t>highest energy phosphate </a:t>
            </a:r>
            <a:r>
              <a:rPr lang="en-US" sz="2000" dirty="0"/>
              <a:t>bonds </a:t>
            </a:r>
            <a:r>
              <a:rPr lang="en-US" sz="2000" dirty="0" smtClean="0"/>
              <a:t>possible in </a:t>
            </a:r>
            <a:r>
              <a:rPr lang="en-US" sz="2000" dirty="0"/>
              <a:t>the </a:t>
            </a:r>
            <a:r>
              <a:rPr lang="en-US" sz="2000" dirty="0" smtClean="0"/>
              <a:t>cell:  </a:t>
            </a:r>
            <a:r>
              <a:rPr lang="en-US" sz="2000" dirty="0"/>
              <a:t>they are intermediate on </a:t>
            </a:r>
            <a:r>
              <a:rPr lang="en-US" sz="2000" dirty="0" smtClean="0"/>
              <a:t>the energy scale of phosphate bonds</a:t>
            </a:r>
            <a:endParaRPr lang="en-US" sz="2000" dirty="0"/>
          </a:p>
          <a:p>
            <a:r>
              <a:rPr lang="en-US" sz="2000" dirty="0"/>
              <a:t>This makes </a:t>
            </a:r>
            <a:r>
              <a:rPr lang="en-US" sz="2000" dirty="0" smtClean="0"/>
              <a:t>ATP </a:t>
            </a:r>
            <a:r>
              <a:rPr lang="en-US" sz="2000" dirty="0"/>
              <a:t>a useful </a:t>
            </a:r>
            <a:r>
              <a:rPr lang="en-US" sz="2000" dirty="0" smtClean="0"/>
              <a:t>because </a:t>
            </a:r>
            <a:r>
              <a:rPr lang="en-US" sz="2000" dirty="0"/>
              <a:t>the </a:t>
            </a:r>
            <a:r>
              <a:rPr lang="en-US" sz="2000" dirty="0" smtClean="0"/>
              <a:t>3rd </a:t>
            </a:r>
            <a:r>
              <a:rPr lang="en-US" sz="2000" dirty="0"/>
              <a:t>phosphate bond </a:t>
            </a:r>
            <a:r>
              <a:rPr lang="en-US" sz="2000" dirty="0" smtClean="0"/>
              <a:t>is of </a:t>
            </a:r>
            <a:r>
              <a:rPr lang="en-US" sz="2000" dirty="0"/>
              <a:t>sufficiently high </a:t>
            </a:r>
            <a:r>
              <a:rPr lang="en-US" sz="2000" dirty="0" smtClean="0"/>
              <a:t>energy to enable metabolism, but not </a:t>
            </a:r>
            <a:r>
              <a:rPr lang="en-US" sz="2000" dirty="0"/>
              <a:t>so high that </a:t>
            </a:r>
            <a:r>
              <a:rPr lang="en-US" sz="2000" dirty="0" smtClean="0"/>
              <a:t>it is </a:t>
            </a:r>
            <a:r>
              <a:rPr lang="en-US" sz="2000" dirty="0"/>
              <a:t>difficult </a:t>
            </a:r>
            <a:r>
              <a:rPr lang="en-US" sz="2000" dirty="0" smtClean="0"/>
              <a:t>for cell to make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70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7788"/>
            <a:ext cx="80772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0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energy is stored in the </a:t>
            </a:r>
            <a:r>
              <a:rPr lang="en-US" dirty="0">
                <a:solidFill>
                  <a:srgbClr val="FFFF00"/>
                </a:solidFill>
              </a:rPr>
              <a:t>bonds</a:t>
            </a:r>
            <a:r>
              <a:rPr lang="en-US" dirty="0"/>
              <a:t> of </a:t>
            </a:r>
            <a:r>
              <a:rPr lang="en-US" dirty="0" smtClean="0"/>
              <a:t>ATP: </a:t>
            </a:r>
            <a:r>
              <a:rPr lang="en-US" dirty="0" smtClean="0">
                <a:solidFill>
                  <a:srgbClr val="FFFF00"/>
                </a:solidFill>
              </a:rPr>
              <a:t>breaking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FF00"/>
                </a:solidFill>
              </a:rPr>
              <a:t>bond</a:t>
            </a:r>
            <a:r>
              <a:rPr lang="en-US" dirty="0" smtClean="0"/>
              <a:t> releases </a:t>
            </a:r>
            <a:r>
              <a:rPr lang="en-US" dirty="0"/>
              <a:t>the </a:t>
            </a:r>
            <a:r>
              <a:rPr lang="en-US" dirty="0" smtClean="0"/>
              <a:t>energy</a:t>
            </a:r>
            <a:endParaRPr lang="en-US" dirty="0"/>
          </a:p>
          <a:p>
            <a:r>
              <a:rPr lang="en-US" dirty="0"/>
              <a:t>When the cell has energy available it can store this energy </a:t>
            </a:r>
            <a:r>
              <a:rPr lang="en-US" dirty="0" smtClean="0"/>
              <a:t>by adding </a:t>
            </a: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phosphate group </a:t>
            </a:r>
            <a:r>
              <a:rPr lang="en-US" dirty="0"/>
              <a:t>to ADP, producing </a:t>
            </a:r>
            <a:r>
              <a:rPr lang="en-US" dirty="0">
                <a:solidFill>
                  <a:srgbClr val="FFFF00"/>
                </a:solidFill>
              </a:rPr>
              <a:t>ATP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3648914"/>
            <a:ext cx="5367338" cy="289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700109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34932</TotalTime>
  <Words>1565</Words>
  <Application>Microsoft Office PowerPoint</Application>
  <PresentationFormat>On-screen Show (4:3)</PresentationFormat>
  <Paragraphs>135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4_LightOnDark</vt:lpstr>
      <vt:lpstr>Metabolism &amp; ATP (Part 1 of 2)</vt:lpstr>
      <vt:lpstr>Objectives</vt:lpstr>
      <vt:lpstr>Metabolism</vt:lpstr>
      <vt:lpstr>Anabolism</vt:lpstr>
      <vt:lpstr>Catabolism</vt:lpstr>
      <vt:lpstr>ATP As The Energy Go-Between</vt:lpstr>
      <vt:lpstr>ATP Structure</vt:lpstr>
      <vt:lpstr>PowerPoint Presentation</vt:lpstr>
      <vt:lpstr>PowerPoint Presentation</vt:lpstr>
      <vt:lpstr>PowerPoint Presentation</vt:lpstr>
      <vt:lpstr>Energy Source for Producing ATP</vt:lpstr>
      <vt:lpstr>Cellular Pathways for Producing ATP</vt:lpstr>
      <vt:lpstr>Glucose  ATP Metabolic Pathways</vt:lpstr>
      <vt:lpstr>PowerPoint Presentation</vt:lpstr>
      <vt:lpstr>Cofactors / Coenzymes</vt:lpstr>
      <vt:lpstr>Glycolysis Overview</vt:lpstr>
      <vt:lpstr>Glycolysis Overview</vt:lpstr>
      <vt:lpstr>PowerPoint Presentation</vt:lpstr>
      <vt:lpstr>Summarizing the Detail</vt:lpstr>
      <vt:lpstr>Summarizing the Detail</vt:lpstr>
      <vt:lpstr>PowerPoint Presentation</vt:lpstr>
      <vt:lpstr>Pyruvate  Acetyl-CoA</vt:lpstr>
      <vt:lpstr>PowerPoint Presentation</vt:lpstr>
      <vt:lpstr>Fermentation (Anaerobic Metabolism)</vt:lpstr>
      <vt:lpstr>Lactate Fermentation</vt:lpstr>
      <vt:lpstr>Alcoholic Fermentation</vt:lpstr>
      <vt:lpstr>PowerPoint Presentation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1650</cp:revision>
  <dcterms:created xsi:type="dcterms:W3CDTF">2005-12-08T13:54:14Z</dcterms:created>
  <dcterms:modified xsi:type="dcterms:W3CDTF">2015-06-04T21:34:21Z</dcterms:modified>
</cp:coreProperties>
</file>