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sldIdLst>
    <p:sldId id="506" r:id="rId2"/>
    <p:sldId id="695" r:id="rId3"/>
    <p:sldId id="696" r:id="rId4"/>
    <p:sldId id="697" r:id="rId5"/>
    <p:sldId id="674" r:id="rId6"/>
    <p:sldId id="668" r:id="rId7"/>
    <p:sldId id="676" r:id="rId8"/>
    <p:sldId id="669" r:id="rId9"/>
    <p:sldId id="670" r:id="rId10"/>
    <p:sldId id="541" r:id="rId11"/>
    <p:sldId id="666" r:id="rId12"/>
    <p:sldId id="671" r:id="rId13"/>
    <p:sldId id="673" r:id="rId14"/>
    <p:sldId id="689" r:id="rId15"/>
    <p:sldId id="690" r:id="rId16"/>
    <p:sldId id="693" r:id="rId17"/>
    <p:sldId id="691" r:id="rId18"/>
    <p:sldId id="661" r:id="rId19"/>
    <p:sldId id="660" r:id="rId20"/>
    <p:sldId id="692" r:id="rId21"/>
    <p:sldId id="651" r:id="rId22"/>
    <p:sldId id="678" r:id="rId23"/>
    <p:sldId id="679" r:id="rId24"/>
    <p:sldId id="694" r:id="rId25"/>
    <p:sldId id="682" r:id="rId26"/>
    <p:sldId id="683" r:id="rId27"/>
    <p:sldId id="684" r:id="rId28"/>
    <p:sldId id="685" r:id="rId29"/>
    <p:sldId id="686" r:id="rId30"/>
    <p:sldId id="680" r:id="rId31"/>
    <p:sldId id="681" r:id="rId32"/>
    <p:sldId id="687" r:id="rId33"/>
    <p:sldId id="688" r:id="rId34"/>
    <p:sldId id="64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FF"/>
    <a:srgbClr val="FFFF99"/>
    <a:srgbClr val="FFFF00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22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44146" y="6381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006D7C-2F58-4893-B534-DA79EFC437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719455" y="63480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1F006D7C-2F58-4893-B534-DA79EFC43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2677656"/>
          </a:xfrm>
        </p:spPr>
        <p:txBody>
          <a:bodyPr/>
          <a:lstStyle/>
          <a:p>
            <a:r>
              <a:rPr lang="en-US" dirty="0" smtClean="0"/>
              <a:t>Cell Membrane Transport:</a:t>
            </a:r>
            <a:br>
              <a:rPr lang="en-US" dirty="0" smtClean="0"/>
            </a:br>
            <a:r>
              <a:rPr lang="en-US" b="0" dirty="0" smtClean="0"/>
              <a:t>Passive Transport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9375"/>
            <a:ext cx="8407400" cy="707886"/>
          </a:xfrm>
        </p:spPr>
        <p:txBody>
          <a:bodyPr/>
          <a:lstStyle/>
          <a:p>
            <a:r>
              <a:rPr lang="en-US" sz="4000" dirty="0" smtClean="0"/>
              <a:t>Fluid Differences Across Membrane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59100"/>
            <a:ext cx="4851400" cy="4302133"/>
          </a:xfrm>
        </p:spPr>
        <p:txBody>
          <a:bodyPr/>
          <a:lstStyle/>
          <a:p>
            <a:r>
              <a:rPr lang="en-US" sz="2200" dirty="0" smtClean="0">
                <a:latin typeface="+mj-lt"/>
              </a:rPr>
              <a:t>The figure shows the differences between the medium outside the cell and inside the cell. Of special note: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j-lt"/>
              </a:rPr>
              <a:t>The total concentration of solutes is higher inside a cell than outside (200 </a:t>
            </a:r>
            <a:r>
              <a:rPr lang="en-US" sz="2200" dirty="0" err="1" smtClean="0">
                <a:latin typeface="+mj-lt"/>
              </a:rPr>
              <a:t>mEq</a:t>
            </a:r>
            <a:r>
              <a:rPr lang="en-US" sz="2200" dirty="0" smtClean="0">
                <a:latin typeface="+mj-lt"/>
              </a:rPr>
              <a:t>/L vs 153-4 </a:t>
            </a:r>
            <a:r>
              <a:rPr lang="en-US" sz="2200" dirty="0" err="1" smtClean="0">
                <a:latin typeface="+mj-lt"/>
              </a:rPr>
              <a:t>mEq</a:t>
            </a:r>
            <a:r>
              <a:rPr lang="en-US" sz="2200" dirty="0" smtClean="0">
                <a:latin typeface="+mj-lt"/>
              </a:rPr>
              <a:t>/L)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j-lt"/>
              </a:rPr>
              <a:t>K</a:t>
            </a:r>
            <a:r>
              <a:rPr lang="en-US" sz="2200" baseline="30000" dirty="0" smtClean="0">
                <a:latin typeface="+mj-lt"/>
              </a:rPr>
              <a:t>+</a:t>
            </a:r>
            <a:r>
              <a:rPr lang="en-US" sz="2200" dirty="0" smtClean="0">
                <a:latin typeface="+mj-lt"/>
              </a:rPr>
              <a:t> is the major </a:t>
            </a:r>
            <a:r>
              <a:rPr lang="en-US" sz="2200" dirty="0" err="1" smtClean="0">
                <a:latin typeface="+mj-lt"/>
              </a:rPr>
              <a:t>cation</a:t>
            </a:r>
            <a:r>
              <a:rPr lang="en-US" sz="2200" dirty="0" smtClean="0">
                <a:latin typeface="+mj-lt"/>
              </a:rPr>
              <a:t> inside the cell, while Na</a:t>
            </a:r>
            <a:r>
              <a:rPr lang="en-US" sz="2200" baseline="30000" dirty="0" smtClean="0">
                <a:latin typeface="+mj-lt"/>
              </a:rPr>
              <a:t>+</a:t>
            </a:r>
            <a:r>
              <a:rPr lang="en-US" sz="2200" dirty="0" smtClean="0">
                <a:latin typeface="+mj-lt"/>
              </a:rPr>
              <a:t> is outside; phosphates are the major anions in the cell while chloride is outside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/>
            </a:r>
            <a:br>
              <a:rPr lang="en-US" sz="2200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223838" lvl="1" indent="-223838">
              <a:buFontTx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Cells that are weakened lose that selectivity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1" y="1555832"/>
            <a:ext cx="38576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 smtClean="0"/>
              <a:t>Chemistry of Membrane Permeability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06500"/>
            <a:ext cx="4495800" cy="5156200"/>
          </a:xfrm>
        </p:spPr>
        <p:txBody>
          <a:bodyPr/>
          <a:lstStyle/>
          <a:p>
            <a:r>
              <a:rPr lang="en-US" sz="2100" dirty="0" smtClean="0">
                <a:latin typeface="+mj-lt"/>
              </a:rPr>
              <a:t>Molecules having no net polarity ("dipole"), especially hydrophobic or lipophilic, cross the lipophilic lipid bilayer of cell membranes without difficulty</a:t>
            </a:r>
          </a:p>
          <a:p>
            <a:r>
              <a:rPr lang="en-US" sz="2100" dirty="0" smtClean="0">
                <a:latin typeface="+mj-lt"/>
              </a:rPr>
              <a:t>Molecules having a net polarity or having many polar groups or having electric charges (ions) do not cross the membrane</a:t>
            </a:r>
          </a:p>
          <a:p>
            <a:r>
              <a:rPr lang="en-US" sz="2100" dirty="0" smtClean="0">
                <a:latin typeface="+mj-lt"/>
              </a:rPr>
              <a:t>Impermeable molecules must have special channel or transport proteins in membrane to open</a:t>
            </a:r>
            <a:br>
              <a:rPr lang="en-US" sz="2100" dirty="0" smtClean="0">
                <a:latin typeface="+mj-lt"/>
              </a:rPr>
            </a:br>
            <a:r>
              <a:rPr lang="en-US" sz="2100" dirty="0" smtClean="0">
                <a:latin typeface="+mj-lt"/>
              </a:rPr>
              <a:t>gate for them to cross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67" y="1342970"/>
            <a:ext cx="4126710" cy="510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35885"/>
            <a:ext cx="8407400" cy="707886"/>
          </a:xfrm>
        </p:spPr>
        <p:txBody>
          <a:bodyPr/>
          <a:lstStyle/>
          <a:p>
            <a:r>
              <a:rPr lang="en-US" sz="4000" dirty="0" smtClean="0"/>
              <a:t>Weak Acids &amp; Weak Bases Again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33182"/>
            <a:ext cx="8390466" cy="4896685"/>
          </a:xfrm>
        </p:spPr>
        <p:txBody>
          <a:bodyPr/>
          <a:lstStyle/>
          <a:p>
            <a:r>
              <a:rPr lang="en-US" sz="2200" dirty="0" smtClean="0"/>
              <a:t>Permeability is also affected by electrical charge on a molecule</a:t>
            </a:r>
          </a:p>
          <a:p>
            <a:r>
              <a:rPr lang="en-US" sz="2200" dirty="0" smtClean="0"/>
              <a:t>Acids and bases are about releasing or binding protons (H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)</a:t>
            </a:r>
          </a:p>
          <a:p>
            <a:pPr lvl="1"/>
            <a:r>
              <a:rPr lang="en-US" sz="1800" dirty="0" smtClean="0"/>
              <a:t>If an uncharged molecule is basic, it will bind H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and become positively charged (+1), if [H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] is quite high</a:t>
            </a:r>
          </a:p>
          <a:p>
            <a:pPr lvl="1"/>
            <a:r>
              <a:rPr lang="en-US" sz="1800" dirty="0" smtClean="0"/>
              <a:t>If it has a –1 charge, binding H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gives it a net zero charge</a:t>
            </a:r>
          </a:p>
          <a:p>
            <a:r>
              <a:rPr lang="en-US" sz="2200" dirty="0" smtClean="0"/>
              <a:t>Similarly a molecule mildly acidic could give up H</a:t>
            </a:r>
            <a:r>
              <a:rPr lang="en-US" sz="2200" baseline="30000" dirty="0" smtClean="0"/>
              <a:t>+</a:t>
            </a:r>
          </a:p>
          <a:p>
            <a:pPr lvl="1"/>
            <a:r>
              <a:rPr lang="en-US" sz="1800" dirty="0" smtClean="0"/>
              <a:t>if the molecule were uncharged, it now has a –1 charge</a:t>
            </a:r>
          </a:p>
          <a:p>
            <a:pPr lvl="1"/>
            <a:r>
              <a:rPr lang="en-US" sz="1800" dirty="0" smtClean="0"/>
              <a:t>if it had a –1 charge, then giving up H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gives it a  zero charge</a:t>
            </a:r>
          </a:p>
          <a:p>
            <a:r>
              <a:rPr lang="en-US" sz="2000" dirty="0" smtClean="0"/>
              <a:t>What is important is the level of H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in solution, and whether a molecule will become charged or not by proton addition or loss</a:t>
            </a:r>
          </a:p>
          <a:p>
            <a:r>
              <a:rPr lang="en-US" sz="2200" dirty="0" smtClean="0"/>
              <a:t>This affects the permeability through a cell membrane in a pH-dependent way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686609" y="4644844"/>
            <a:ext cx="3924635" cy="1782843"/>
            <a:chOff x="1102179" y="2302269"/>
            <a:chExt cx="3924635" cy="1782843"/>
          </a:xfrm>
        </p:grpSpPr>
        <p:sp>
          <p:nvSpPr>
            <p:cNvPr id="5" name="Oval 4"/>
            <p:cNvSpPr/>
            <p:nvPr/>
          </p:nvSpPr>
          <p:spPr>
            <a:xfrm>
              <a:off x="1128149" y="387430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102179" y="2612571"/>
              <a:ext cx="65314" cy="644980"/>
            </a:xfrm>
            <a:custGeom>
              <a:avLst/>
              <a:gdLst>
                <a:gd name="connsiteX0" fmla="*/ 48985 w 65314"/>
                <a:gd name="connsiteY0" fmla="*/ 0 h 644980"/>
                <a:gd name="connsiteX1" fmla="*/ 32657 w 65314"/>
                <a:gd name="connsiteY1" fmla="*/ 40822 h 644980"/>
                <a:gd name="connsiteX2" fmla="*/ 24492 w 65314"/>
                <a:gd name="connsiteY2" fmla="*/ 65315 h 644980"/>
                <a:gd name="connsiteX3" fmla="*/ 0 w 65314"/>
                <a:gd name="connsiteY3" fmla="*/ 114300 h 644980"/>
                <a:gd name="connsiteX4" fmla="*/ 16328 w 65314"/>
                <a:gd name="connsiteY4" fmla="*/ 179615 h 644980"/>
                <a:gd name="connsiteX5" fmla="*/ 32657 w 65314"/>
                <a:gd name="connsiteY5" fmla="*/ 204108 h 644980"/>
                <a:gd name="connsiteX6" fmla="*/ 57150 w 65314"/>
                <a:gd name="connsiteY6" fmla="*/ 310243 h 644980"/>
                <a:gd name="connsiteX7" fmla="*/ 65314 w 65314"/>
                <a:gd name="connsiteY7" fmla="*/ 334736 h 644980"/>
                <a:gd name="connsiteX8" fmla="*/ 57150 w 65314"/>
                <a:gd name="connsiteY8" fmla="*/ 391886 h 644980"/>
                <a:gd name="connsiteX9" fmla="*/ 48985 w 65314"/>
                <a:gd name="connsiteY9" fmla="*/ 416379 h 644980"/>
                <a:gd name="connsiteX10" fmla="*/ 65314 w 65314"/>
                <a:gd name="connsiteY10" fmla="*/ 644979 h 64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14" h="644980">
                  <a:moveTo>
                    <a:pt x="48985" y="0"/>
                  </a:moveTo>
                  <a:cubicBezTo>
                    <a:pt x="43542" y="13607"/>
                    <a:pt x="37803" y="27100"/>
                    <a:pt x="32657" y="40822"/>
                  </a:cubicBezTo>
                  <a:cubicBezTo>
                    <a:pt x="29635" y="48880"/>
                    <a:pt x="28341" y="57618"/>
                    <a:pt x="24492" y="65315"/>
                  </a:cubicBezTo>
                  <a:cubicBezTo>
                    <a:pt x="-7159" y="128617"/>
                    <a:pt x="20519" y="52743"/>
                    <a:pt x="0" y="114300"/>
                  </a:cubicBezTo>
                  <a:cubicBezTo>
                    <a:pt x="3105" y="129825"/>
                    <a:pt x="7960" y="162879"/>
                    <a:pt x="16328" y="179615"/>
                  </a:cubicBezTo>
                  <a:cubicBezTo>
                    <a:pt x="20716" y="188391"/>
                    <a:pt x="27214" y="195944"/>
                    <a:pt x="32657" y="204108"/>
                  </a:cubicBezTo>
                  <a:cubicBezTo>
                    <a:pt x="43256" y="278300"/>
                    <a:pt x="34735" y="242999"/>
                    <a:pt x="57150" y="310243"/>
                  </a:cubicBezTo>
                  <a:lnTo>
                    <a:pt x="65314" y="334736"/>
                  </a:lnTo>
                  <a:cubicBezTo>
                    <a:pt x="62593" y="353786"/>
                    <a:pt x="60924" y="373016"/>
                    <a:pt x="57150" y="391886"/>
                  </a:cubicBezTo>
                  <a:cubicBezTo>
                    <a:pt x="55462" y="400325"/>
                    <a:pt x="48985" y="407773"/>
                    <a:pt x="48985" y="416379"/>
                  </a:cubicBezTo>
                  <a:cubicBezTo>
                    <a:pt x="48985" y="647699"/>
                    <a:pt x="-18804" y="644979"/>
                    <a:pt x="65314" y="64497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00150" y="2628900"/>
              <a:ext cx="74270" cy="636814"/>
            </a:xfrm>
            <a:custGeom>
              <a:avLst/>
              <a:gdLst>
                <a:gd name="connsiteX0" fmla="*/ 8164 w 74270"/>
                <a:gd name="connsiteY0" fmla="*/ 0 h 636814"/>
                <a:gd name="connsiteX1" fmla="*/ 16329 w 74270"/>
                <a:gd name="connsiteY1" fmla="*/ 81643 h 636814"/>
                <a:gd name="connsiteX2" fmla="*/ 32657 w 74270"/>
                <a:gd name="connsiteY2" fmla="*/ 106136 h 636814"/>
                <a:gd name="connsiteX3" fmla="*/ 8164 w 74270"/>
                <a:gd name="connsiteY3" fmla="*/ 163286 h 636814"/>
                <a:gd name="connsiteX4" fmla="*/ 0 w 74270"/>
                <a:gd name="connsiteY4" fmla="*/ 187779 h 636814"/>
                <a:gd name="connsiteX5" fmla="*/ 16329 w 74270"/>
                <a:gd name="connsiteY5" fmla="*/ 261257 h 636814"/>
                <a:gd name="connsiteX6" fmla="*/ 32657 w 74270"/>
                <a:gd name="connsiteY6" fmla="*/ 285750 h 636814"/>
                <a:gd name="connsiteX7" fmla="*/ 57150 w 74270"/>
                <a:gd name="connsiteY7" fmla="*/ 375557 h 636814"/>
                <a:gd name="connsiteX8" fmla="*/ 65314 w 74270"/>
                <a:gd name="connsiteY8" fmla="*/ 579664 h 636814"/>
                <a:gd name="connsiteX9" fmla="*/ 73479 w 74270"/>
                <a:gd name="connsiteY9" fmla="*/ 604157 h 636814"/>
                <a:gd name="connsiteX10" fmla="*/ 48986 w 74270"/>
                <a:gd name="connsiteY10" fmla="*/ 612321 h 636814"/>
                <a:gd name="connsiteX11" fmla="*/ 57150 w 74270"/>
                <a:gd name="connsiteY11" fmla="*/ 636814 h 6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70" h="636814">
                  <a:moveTo>
                    <a:pt x="8164" y="0"/>
                  </a:moveTo>
                  <a:cubicBezTo>
                    <a:pt x="10886" y="27214"/>
                    <a:pt x="10179" y="54993"/>
                    <a:pt x="16329" y="81643"/>
                  </a:cubicBezTo>
                  <a:cubicBezTo>
                    <a:pt x="18535" y="91204"/>
                    <a:pt x="31269" y="96422"/>
                    <a:pt x="32657" y="106136"/>
                  </a:cubicBezTo>
                  <a:cubicBezTo>
                    <a:pt x="35758" y="127845"/>
                    <a:pt x="18785" y="147355"/>
                    <a:pt x="8164" y="163286"/>
                  </a:cubicBezTo>
                  <a:cubicBezTo>
                    <a:pt x="5443" y="171450"/>
                    <a:pt x="0" y="179173"/>
                    <a:pt x="0" y="187779"/>
                  </a:cubicBezTo>
                  <a:cubicBezTo>
                    <a:pt x="0" y="200327"/>
                    <a:pt x="7909" y="244417"/>
                    <a:pt x="16329" y="261257"/>
                  </a:cubicBezTo>
                  <a:cubicBezTo>
                    <a:pt x="20717" y="270033"/>
                    <a:pt x="27214" y="277586"/>
                    <a:pt x="32657" y="285750"/>
                  </a:cubicBezTo>
                  <a:cubicBezTo>
                    <a:pt x="51073" y="359413"/>
                    <a:pt x="41890" y="329774"/>
                    <a:pt x="57150" y="375557"/>
                  </a:cubicBezTo>
                  <a:cubicBezTo>
                    <a:pt x="59871" y="443593"/>
                    <a:pt x="60463" y="511747"/>
                    <a:pt x="65314" y="579664"/>
                  </a:cubicBezTo>
                  <a:cubicBezTo>
                    <a:pt x="65927" y="588248"/>
                    <a:pt x="77328" y="596459"/>
                    <a:pt x="73479" y="604157"/>
                  </a:cubicBezTo>
                  <a:cubicBezTo>
                    <a:pt x="69630" y="611854"/>
                    <a:pt x="57150" y="609600"/>
                    <a:pt x="48986" y="612321"/>
                  </a:cubicBezTo>
                  <a:lnTo>
                    <a:pt x="57150" y="636814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73929" y="387686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87602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36984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0740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94184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13877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97944" y="38974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84764" y="2302269"/>
              <a:ext cx="279070" cy="1782843"/>
            </a:xfrm>
            <a:custGeom>
              <a:avLst/>
              <a:gdLst>
                <a:gd name="connsiteX0" fmla="*/ 0 w 279070"/>
                <a:gd name="connsiteY0" fmla="*/ 102484 h 1782843"/>
                <a:gd name="connsiteX1" fmla="*/ 0 w 279070"/>
                <a:gd name="connsiteY1" fmla="*/ 102484 h 1782843"/>
                <a:gd name="connsiteX2" fmla="*/ 5937 w 279070"/>
                <a:gd name="connsiteY2" fmla="*/ 49045 h 1782843"/>
                <a:gd name="connsiteX3" fmla="*/ 17813 w 279070"/>
                <a:gd name="connsiteY3" fmla="*/ 37170 h 1782843"/>
                <a:gd name="connsiteX4" fmla="*/ 47501 w 279070"/>
                <a:gd name="connsiteY4" fmla="*/ 1544 h 1782843"/>
                <a:gd name="connsiteX5" fmla="*/ 77189 w 279070"/>
                <a:gd name="connsiteY5" fmla="*/ 1544 h 1782843"/>
                <a:gd name="connsiteX6" fmla="*/ 160317 w 279070"/>
                <a:gd name="connsiteY6" fmla="*/ 54983 h 1782843"/>
                <a:gd name="connsiteX7" fmla="*/ 267194 w 279070"/>
                <a:gd name="connsiteY7" fmla="*/ 138110 h 1782843"/>
                <a:gd name="connsiteX8" fmla="*/ 160317 w 279070"/>
                <a:gd name="connsiteY8" fmla="*/ 203425 h 1782843"/>
                <a:gd name="connsiteX9" fmla="*/ 178130 w 279070"/>
                <a:gd name="connsiteY9" fmla="*/ 363741 h 1782843"/>
                <a:gd name="connsiteX10" fmla="*/ 249381 w 279070"/>
                <a:gd name="connsiteY10" fmla="*/ 518121 h 1782843"/>
                <a:gd name="connsiteX11" fmla="*/ 279070 w 279070"/>
                <a:gd name="connsiteY11" fmla="*/ 898131 h 1782843"/>
                <a:gd name="connsiteX12" fmla="*/ 213755 w 279070"/>
                <a:gd name="connsiteY12" fmla="*/ 951570 h 1782843"/>
                <a:gd name="connsiteX13" fmla="*/ 195942 w 279070"/>
                <a:gd name="connsiteY13" fmla="*/ 1028760 h 1782843"/>
                <a:gd name="connsiteX14" fmla="*/ 178130 w 279070"/>
                <a:gd name="connsiteY14" fmla="*/ 1076261 h 1782843"/>
                <a:gd name="connsiteX15" fmla="*/ 201880 w 279070"/>
                <a:gd name="connsiteY15" fmla="*/ 1349393 h 1782843"/>
                <a:gd name="connsiteX16" fmla="*/ 106878 w 279070"/>
                <a:gd name="connsiteY16" fmla="*/ 1450334 h 1782843"/>
                <a:gd name="connsiteX17" fmla="*/ 243444 w 279070"/>
                <a:gd name="connsiteY17" fmla="*/ 1711591 h 1782843"/>
                <a:gd name="connsiteX18" fmla="*/ 89065 w 279070"/>
                <a:gd name="connsiteY18" fmla="*/ 1782843 h 1782843"/>
                <a:gd name="connsiteX19" fmla="*/ 65314 w 279070"/>
                <a:gd name="connsiteY19" fmla="*/ 1616588 h 1782843"/>
                <a:gd name="connsiteX20" fmla="*/ 47501 w 279070"/>
                <a:gd name="connsiteY20" fmla="*/ 1379082 h 1782843"/>
                <a:gd name="connsiteX21" fmla="*/ 89065 w 279070"/>
                <a:gd name="connsiteY21" fmla="*/ 1349393 h 1782843"/>
                <a:gd name="connsiteX22" fmla="*/ 89065 w 279070"/>
                <a:gd name="connsiteY22" fmla="*/ 1260328 h 1782843"/>
                <a:gd name="connsiteX23" fmla="*/ 106878 w 279070"/>
                <a:gd name="connsiteY23" fmla="*/ 1212827 h 1782843"/>
                <a:gd name="connsiteX24" fmla="*/ 118753 w 279070"/>
                <a:gd name="connsiteY24" fmla="*/ 898131 h 1782843"/>
                <a:gd name="connsiteX25" fmla="*/ 190005 w 279070"/>
                <a:gd name="connsiteY25" fmla="*/ 856567 h 1782843"/>
                <a:gd name="connsiteX26" fmla="*/ 148441 w 279070"/>
                <a:gd name="connsiteY26" fmla="*/ 601248 h 1782843"/>
                <a:gd name="connsiteX27" fmla="*/ 148441 w 279070"/>
                <a:gd name="connsiteY27" fmla="*/ 494370 h 1782843"/>
                <a:gd name="connsiteX28" fmla="*/ 100940 w 279070"/>
                <a:gd name="connsiteY28" fmla="*/ 470619 h 1782843"/>
                <a:gd name="connsiteX29" fmla="*/ 83127 w 279070"/>
                <a:gd name="connsiteY29" fmla="*/ 452806 h 1782843"/>
                <a:gd name="connsiteX30" fmla="*/ 65314 w 279070"/>
                <a:gd name="connsiteY30" fmla="*/ 434993 h 1782843"/>
                <a:gd name="connsiteX31" fmla="*/ 71252 w 279070"/>
                <a:gd name="connsiteY31" fmla="*/ 405305 h 1782843"/>
                <a:gd name="connsiteX32" fmla="*/ 100940 w 279070"/>
                <a:gd name="connsiteY32" fmla="*/ 262801 h 1782843"/>
                <a:gd name="connsiteX33" fmla="*/ 65314 w 279070"/>
                <a:gd name="connsiteY33" fmla="*/ 191549 h 1782843"/>
                <a:gd name="connsiteX34" fmla="*/ 0 w 279070"/>
                <a:gd name="connsiteY34" fmla="*/ 102484 h 17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9070" h="1782843">
                  <a:moveTo>
                    <a:pt x="0" y="102484"/>
                  </a:moveTo>
                  <a:lnTo>
                    <a:pt x="0" y="102484"/>
                  </a:lnTo>
                  <a:cubicBezTo>
                    <a:pt x="1979" y="84671"/>
                    <a:pt x="1221" y="66336"/>
                    <a:pt x="5937" y="49045"/>
                  </a:cubicBezTo>
                  <a:cubicBezTo>
                    <a:pt x="7410" y="43644"/>
                    <a:pt x="14316" y="41541"/>
                    <a:pt x="17813" y="37170"/>
                  </a:cubicBezTo>
                  <a:cubicBezTo>
                    <a:pt x="25195" y="27943"/>
                    <a:pt x="35410" y="6078"/>
                    <a:pt x="47501" y="1544"/>
                  </a:cubicBezTo>
                  <a:cubicBezTo>
                    <a:pt x="56767" y="-1931"/>
                    <a:pt x="67293" y="1544"/>
                    <a:pt x="77189" y="1544"/>
                  </a:cubicBezTo>
                  <a:lnTo>
                    <a:pt x="160317" y="54983"/>
                  </a:lnTo>
                  <a:lnTo>
                    <a:pt x="267194" y="138110"/>
                  </a:lnTo>
                  <a:lnTo>
                    <a:pt x="160317" y="203425"/>
                  </a:lnTo>
                  <a:lnTo>
                    <a:pt x="178130" y="363741"/>
                  </a:lnTo>
                  <a:lnTo>
                    <a:pt x="249381" y="518121"/>
                  </a:lnTo>
                  <a:lnTo>
                    <a:pt x="279070" y="898131"/>
                  </a:lnTo>
                  <a:lnTo>
                    <a:pt x="213755" y="951570"/>
                  </a:lnTo>
                  <a:lnTo>
                    <a:pt x="195942" y="1028760"/>
                  </a:lnTo>
                  <a:lnTo>
                    <a:pt x="178130" y="1076261"/>
                  </a:lnTo>
                  <a:lnTo>
                    <a:pt x="201880" y="1349393"/>
                  </a:lnTo>
                  <a:lnTo>
                    <a:pt x="106878" y="1450334"/>
                  </a:lnTo>
                  <a:lnTo>
                    <a:pt x="243444" y="1711591"/>
                  </a:lnTo>
                  <a:lnTo>
                    <a:pt x="89065" y="1782843"/>
                  </a:lnTo>
                  <a:lnTo>
                    <a:pt x="65314" y="1616588"/>
                  </a:lnTo>
                  <a:lnTo>
                    <a:pt x="47501" y="1379082"/>
                  </a:lnTo>
                  <a:lnTo>
                    <a:pt x="89065" y="1349393"/>
                  </a:lnTo>
                  <a:lnTo>
                    <a:pt x="89065" y="1260328"/>
                  </a:lnTo>
                  <a:lnTo>
                    <a:pt x="106878" y="1212827"/>
                  </a:lnTo>
                  <a:lnTo>
                    <a:pt x="118753" y="898131"/>
                  </a:lnTo>
                  <a:lnTo>
                    <a:pt x="190005" y="856567"/>
                  </a:lnTo>
                  <a:lnTo>
                    <a:pt x="148441" y="601248"/>
                  </a:lnTo>
                  <a:lnTo>
                    <a:pt x="148441" y="494370"/>
                  </a:lnTo>
                  <a:cubicBezTo>
                    <a:pt x="132607" y="486453"/>
                    <a:pt x="115875" y="480123"/>
                    <a:pt x="100940" y="470619"/>
                  </a:cubicBezTo>
                  <a:cubicBezTo>
                    <a:pt x="93856" y="466111"/>
                    <a:pt x="88503" y="459257"/>
                    <a:pt x="83127" y="452806"/>
                  </a:cubicBezTo>
                  <a:cubicBezTo>
                    <a:pt x="66911" y="433346"/>
                    <a:pt x="79288" y="434993"/>
                    <a:pt x="65314" y="434993"/>
                  </a:cubicBezTo>
                  <a:lnTo>
                    <a:pt x="71252" y="405305"/>
                  </a:lnTo>
                  <a:lnTo>
                    <a:pt x="100940" y="262801"/>
                  </a:lnTo>
                  <a:lnTo>
                    <a:pt x="65314" y="191549"/>
                  </a:lnTo>
                  <a:cubicBezTo>
                    <a:pt x="10475" y="136710"/>
                    <a:pt x="10886" y="117328"/>
                    <a:pt x="0" y="102484"/>
                  </a:cubicBez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34145" y="2327564"/>
              <a:ext cx="344385" cy="1745672"/>
            </a:xfrm>
            <a:custGeom>
              <a:avLst/>
              <a:gdLst>
                <a:gd name="connsiteX0" fmla="*/ 148442 w 344385"/>
                <a:gd name="connsiteY0" fmla="*/ 89065 h 1745672"/>
                <a:gd name="connsiteX1" fmla="*/ 178130 w 344385"/>
                <a:gd name="connsiteY1" fmla="*/ 0 h 1745672"/>
                <a:gd name="connsiteX2" fmla="*/ 344385 w 344385"/>
                <a:gd name="connsiteY2" fmla="*/ 29688 h 1745672"/>
                <a:gd name="connsiteX3" fmla="*/ 237507 w 344385"/>
                <a:gd name="connsiteY3" fmla="*/ 172192 h 1745672"/>
                <a:gd name="connsiteX4" fmla="*/ 195943 w 344385"/>
                <a:gd name="connsiteY4" fmla="*/ 273132 h 1745672"/>
                <a:gd name="connsiteX5" fmla="*/ 195943 w 344385"/>
                <a:gd name="connsiteY5" fmla="*/ 463137 h 1745672"/>
                <a:gd name="connsiteX6" fmla="*/ 184068 w 344385"/>
                <a:gd name="connsiteY6" fmla="*/ 617517 h 1745672"/>
                <a:gd name="connsiteX7" fmla="*/ 219694 w 344385"/>
                <a:gd name="connsiteY7" fmla="*/ 801584 h 1745672"/>
                <a:gd name="connsiteX8" fmla="*/ 166255 w 344385"/>
                <a:gd name="connsiteY8" fmla="*/ 926275 h 1745672"/>
                <a:gd name="connsiteX9" fmla="*/ 249382 w 344385"/>
                <a:gd name="connsiteY9" fmla="*/ 1157844 h 1745672"/>
                <a:gd name="connsiteX10" fmla="*/ 160317 w 344385"/>
                <a:gd name="connsiteY10" fmla="*/ 1264722 h 1745672"/>
                <a:gd name="connsiteX11" fmla="*/ 124691 w 344385"/>
                <a:gd name="connsiteY11" fmla="*/ 1324098 h 1745672"/>
                <a:gd name="connsiteX12" fmla="*/ 118754 w 344385"/>
                <a:gd name="connsiteY12" fmla="*/ 1454727 h 1745672"/>
                <a:gd name="connsiteX13" fmla="*/ 219694 w 344385"/>
                <a:gd name="connsiteY13" fmla="*/ 1531917 h 1745672"/>
                <a:gd name="connsiteX14" fmla="*/ 219694 w 344385"/>
                <a:gd name="connsiteY14" fmla="*/ 1644732 h 1745672"/>
                <a:gd name="connsiteX15" fmla="*/ 172193 w 344385"/>
                <a:gd name="connsiteY15" fmla="*/ 1745672 h 1745672"/>
                <a:gd name="connsiteX16" fmla="*/ 136567 w 344385"/>
                <a:gd name="connsiteY16" fmla="*/ 1698171 h 1745672"/>
                <a:gd name="connsiteX17" fmla="*/ 59377 w 344385"/>
                <a:gd name="connsiteY17" fmla="*/ 1615044 h 1745672"/>
                <a:gd name="connsiteX18" fmla="*/ 0 w 344385"/>
                <a:gd name="connsiteY18" fmla="*/ 1472540 h 1745672"/>
                <a:gd name="connsiteX19" fmla="*/ 53439 w 344385"/>
                <a:gd name="connsiteY19" fmla="*/ 1430976 h 1745672"/>
                <a:gd name="connsiteX20" fmla="*/ 59377 w 344385"/>
                <a:gd name="connsiteY20" fmla="*/ 1335974 h 1745672"/>
                <a:gd name="connsiteX21" fmla="*/ 142504 w 344385"/>
                <a:gd name="connsiteY21" fmla="*/ 1211283 h 1745672"/>
                <a:gd name="connsiteX22" fmla="*/ 41564 w 344385"/>
                <a:gd name="connsiteY22" fmla="*/ 1104405 h 1745672"/>
                <a:gd name="connsiteX23" fmla="*/ 136567 w 344385"/>
                <a:gd name="connsiteY23" fmla="*/ 1062841 h 1745672"/>
                <a:gd name="connsiteX24" fmla="*/ 136567 w 344385"/>
                <a:gd name="connsiteY24" fmla="*/ 896587 h 1745672"/>
                <a:gd name="connsiteX25" fmla="*/ 100941 w 344385"/>
                <a:gd name="connsiteY25" fmla="*/ 813459 h 1745672"/>
                <a:gd name="connsiteX26" fmla="*/ 130629 w 344385"/>
                <a:gd name="connsiteY26" fmla="*/ 742207 h 1745672"/>
                <a:gd name="connsiteX27" fmla="*/ 130629 w 344385"/>
                <a:gd name="connsiteY27" fmla="*/ 688768 h 1745672"/>
                <a:gd name="connsiteX28" fmla="*/ 95003 w 344385"/>
                <a:gd name="connsiteY28" fmla="*/ 540327 h 1745672"/>
                <a:gd name="connsiteX29" fmla="*/ 136567 w 344385"/>
                <a:gd name="connsiteY29" fmla="*/ 469075 h 1745672"/>
                <a:gd name="connsiteX30" fmla="*/ 118754 w 344385"/>
                <a:gd name="connsiteY30" fmla="*/ 380010 h 1745672"/>
                <a:gd name="connsiteX31" fmla="*/ 77190 w 344385"/>
                <a:gd name="connsiteY31" fmla="*/ 344384 h 1745672"/>
                <a:gd name="connsiteX32" fmla="*/ 53439 w 344385"/>
                <a:gd name="connsiteY32" fmla="*/ 326571 h 1745672"/>
                <a:gd name="connsiteX33" fmla="*/ 47502 w 344385"/>
                <a:gd name="connsiteY33" fmla="*/ 267194 h 1745672"/>
                <a:gd name="connsiteX34" fmla="*/ 77190 w 344385"/>
                <a:gd name="connsiteY34" fmla="*/ 255319 h 1745672"/>
                <a:gd name="connsiteX35" fmla="*/ 190006 w 344385"/>
                <a:gd name="connsiteY35" fmla="*/ 190005 h 1745672"/>
                <a:gd name="connsiteX36" fmla="*/ 100941 w 344385"/>
                <a:gd name="connsiteY36" fmla="*/ 130628 h 1745672"/>
                <a:gd name="connsiteX37" fmla="*/ 148442 w 344385"/>
                <a:gd name="connsiteY37" fmla="*/ 89065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4385" h="1745672">
                  <a:moveTo>
                    <a:pt x="148442" y="89065"/>
                  </a:moveTo>
                  <a:lnTo>
                    <a:pt x="178130" y="0"/>
                  </a:lnTo>
                  <a:lnTo>
                    <a:pt x="344385" y="29688"/>
                  </a:lnTo>
                  <a:lnTo>
                    <a:pt x="237507" y="172192"/>
                  </a:lnTo>
                  <a:lnTo>
                    <a:pt x="195943" y="273132"/>
                  </a:lnTo>
                  <a:lnTo>
                    <a:pt x="195943" y="463137"/>
                  </a:lnTo>
                  <a:lnTo>
                    <a:pt x="184068" y="617517"/>
                  </a:lnTo>
                  <a:lnTo>
                    <a:pt x="219694" y="801584"/>
                  </a:lnTo>
                  <a:lnTo>
                    <a:pt x="166255" y="926275"/>
                  </a:lnTo>
                  <a:lnTo>
                    <a:pt x="249382" y="1157844"/>
                  </a:lnTo>
                  <a:lnTo>
                    <a:pt x="160317" y="1264722"/>
                  </a:lnTo>
                  <a:lnTo>
                    <a:pt x="124691" y="1324098"/>
                  </a:lnTo>
                  <a:lnTo>
                    <a:pt x="118754" y="1454727"/>
                  </a:lnTo>
                  <a:lnTo>
                    <a:pt x="219694" y="1531917"/>
                  </a:lnTo>
                  <a:lnTo>
                    <a:pt x="219694" y="1644732"/>
                  </a:lnTo>
                  <a:lnTo>
                    <a:pt x="172193" y="1745672"/>
                  </a:lnTo>
                  <a:lnTo>
                    <a:pt x="136567" y="1698171"/>
                  </a:lnTo>
                  <a:lnTo>
                    <a:pt x="59377" y="1615044"/>
                  </a:lnTo>
                  <a:lnTo>
                    <a:pt x="0" y="1472540"/>
                  </a:lnTo>
                  <a:lnTo>
                    <a:pt x="53439" y="1430976"/>
                  </a:lnTo>
                  <a:lnTo>
                    <a:pt x="59377" y="1335974"/>
                  </a:lnTo>
                  <a:lnTo>
                    <a:pt x="142504" y="1211283"/>
                  </a:lnTo>
                  <a:lnTo>
                    <a:pt x="41564" y="1104405"/>
                  </a:lnTo>
                  <a:lnTo>
                    <a:pt x="136567" y="1062841"/>
                  </a:lnTo>
                  <a:lnTo>
                    <a:pt x="136567" y="896587"/>
                  </a:lnTo>
                  <a:lnTo>
                    <a:pt x="100941" y="813459"/>
                  </a:lnTo>
                  <a:lnTo>
                    <a:pt x="130629" y="742207"/>
                  </a:lnTo>
                  <a:lnTo>
                    <a:pt x="130629" y="688768"/>
                  </a:lnTo>
                  <a:lnTo>
                    <a:pt x="95003" y="540327"/>
                  </a:lnTo>
                  <a:lnTo>
                    <a:pt x="136567" y="469075"/>
                  </a:lnTo>
                  <a:lnTo>
                    <a:pt x="118754" y="380010"/>
                  </a:lnTo>
                  <a:cubicBezTo>
                    <a:pt x="75579" y="349172"/>
                    <a:pt x="77190" y="367348"/>
                    <a:pt x="77190" y="344384"/>
                  </a:cubicBezTo>
                  <a:lnTo>
                    <a:pt x="53439" y="326571"/>
                  </a:lnTo>
                  <a:cubicBezTo>
                    <a:pt x="47283" y="271165"/>
                    <a:pt x="47502" y="291055"/>
                    <a:pt x="47502" y="267194"/>
                  </a:cubicBezTo>
                  <a:lnTo>
                    <a:pt x="77190" y="255319"/>
                  </a:lnTo>
                  <a:lnTo>
                    <a:pt x="190006" y="190005"/>
                  </a:lnTo>
                  <a:lnTo>
                    <a:pt x="100941" y="130628"/>
                  </a:lnTo>
                  <a:lnTo>
                    <a:pt x="148442" y="89065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58891" y="2630384"/>
              <a:ext cx="42397" cy="623455"/>
            </a:xfrm>
            <a:custGeom>
              <a:avLst/>
              <a:gdLst>
                <a:gd name="connsiteX0" fmla="*/ 42397 w 42397"/>
                <a:gd name="connsiteY0" fmla="*/ 0 h 623455"/>
                <a:gd name="connsiteX1" fmla="*/ 36460 w 42397"/>
                <a:gd name="connsiteY1" fmla="*/ 41564 h 623455"/>
                <a:gd name="connsiteX2" fmla="*/ 24584 w 42397"/>
                <a:gd name="connsiteY2" fmla="*/ 77190 h 623455"/>
                <a:gd name="connsiteX3" fmla="*/ 12709 w 42397"/>
                <a:gd name="connsiteY3" fmla="*/ 112816 h 623455"/>
                <a:gd name="connsiteX4" fmla="*/ 6771 w 42397"/>
                <a:gd name="connsiteY4" fmla="*/ 130629 h 623455"/>
                <a:gd name="connsiteX5" fmla="*/ 834 w 42397"/>
                <a:gd name="connsiteY5" fmla="*/ 154380 h 623455"/>
                <a:gd name="connsiteX6" fmla="*/ 18647 w 42397"/>
                <a:gd name="connsiteY6" fmla="*/ 261258 h 623455"/>
                <a:gd name="connsiteX7" fmla="*/ 30522 w 42397"/>
                <a:gd name="connsiteY7" fmla="*/ 285008 h 623455"/>
                <a:gd name="connsiteX8" fmla="*/ 42397 w 42397"/>
                <a:gd name="connsiteY8" fmla="*/ 320634 h 623455"/>
                <a:gd name="connsiteX9" fmla="*/ 36460 w 42397"/>
                <a:gd name="connsiteY9" fmla="*/ 403761 h 623455"/>
                <a:gd name="connsiteX10" fmla="*/ 30522 w 42397"/>
                <a:gd name="connsiteY10" fmla="*/ 451263 h 623455"/>
                <a:gd name="connsiteX11" fmla="*/ 24584 w 42397"/>
                <a:gd name="connsiteY11" fmla="*/ 552203 h 623455"/>
                <a:gd name="connsiteX12" fmla="*/ 834 w 42397"/>
                <a:gd name="connsiteY12" fmla="*/ 605642 h 623455"/>
                <a:gd name="connsiteX13" fmla="*/ 834 w 42397"/>
                <a:gd name="connsiteY13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397" h="623455">
                  <a:moveTo>
                    <a:pt x="42397" y="0"/>
                  </a:moveTo>
                  <a:cubicBezTo>
                    <a:pt x="40418" y="13855"/>
                    <a:pt x="39607" y="27927"/>
                    <a:pt x="36460" y="41564"/>
                  </a:cubicBezTo>
                  <a:cubicBezTo>
                    <a:pt x="33645" y="53761"/>
                    <a:pt x="28542" y="65315"/>
                    <a:pt x="24584" y="77190"/>
                  </a:cubicBezTo>
                  <a:lnTo>
                    <a:pt x="12709" y="112816"/>
                  </a:lnTo>
                  <a:cubicBezTo>
                    <a:pt x="10730" y="118754"/>
                    <a:pt x="8289" y="124557"/>
                    <a:pt x="6771" y="130629"/>
                  </a:cubicBezTo>
                  <a:lnTo>
                    <a:pt x="834" y="154380"/>
                  </a:lnTo>
                  <a:cubicBezTo>
                    <a:pt x="4115" y="193762"/>
                    <a:pt x="1175" y="226313"/>
                    <a:pt x="18647" y="261258"/>
                  </a:cubicBezTo>
                  <a:cubicBezTo>
                    <a:pt x="22605" y="269175"/>
                    <a:pt x="27235" y="276790"/>
                    <a:pt x="30522" y="285008"/>
                  </a:cubicBezTo>
                  <a:cubicBezTo>
                    <a:pt x="35171" y="296630"/>
                    <a:pt x="42397" y="320634"/>
                    <a:pt x="42397" y="320634"/>
                  </a:cubicBezTo>
                  <a:cubicBezTo>
                    <a:pt x="40418" y="348343"/>
                    <a:pt x="38975" y="376095"/>
                    <a:pt x="36460" y="403761"/>
                  </a:cubicBezTo>
                  <a:cubicBezTo>
                    <a:pt x="35015" y="419653"/>
                    <a:pt x="31795" y="435357"/>
                    <a:pt x="30522" y="451263"/>
                  </a:cubicBezTo>
                  <a:cubicBezTo>
                    <a:pt x="27834" y="484860"/>
                    <a:pt x="28943" y="518781"/>
                    <a:pt x="24584" y="552203"/>
                  </a:cubicBezTo>
                  <a:cubicBezTo>
                    <a:pt x="13973" y="633553"/>
                    <a:pt x="17645" y="555207"/>
                    <a:pt x="834" y="605642"/>
                  </a:cubicBezTo>
                  <a:cubicBezTo>
                    <a:pt x="-1044" y="611275"/>
                    <a:pt x="834" y="617517"/>
                    <a:pt x="834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30977" y="2660073"/>
              <a:ext cx="65356" cy="570015"/>
            </a:xfrm>
            <a:custGeom>
              <a:avLst/>
              <a:gdLst>
                <a:gd name="connsiteX0" fmla="*/ 29688 w 65356"/>
                <a:gd name="connsiteY0" fmla="*/ 0 h 570015"/>
                <a:gd name="connsiteX1" fmla="*/ 17813 w 65356"/>
                <a:gd name="connsiteY1" fmla="*/ 95002 h 570015"/>
                <a:gd name="connsiteX2" fmla="*/ 11875 w 65356"/>
                <a:gd name="connsiteY2" fmla="*/ 130628 h 570015"/>
                <a:gd name="connsiteX3" fmla="*/ 0 w 65356"/>
                <a:gd name="connsiteY3" fmla="*/ 148441 h 570015"/>
                <a:gd name="connsiteX4" fmla="*/ 23750 w 65356"/>
                <a:gd name="connsiteY4" fmla="*/ 285008 h 570015"/>
                <a:gd name="connsiteX5" fmla="*/ 29688 w 65356"/>
                <a:gd name="connsiteY5" fmla="*/ 302821 h 570015"/>
                <a:gd name="connsiteX6" fmla="*/ 35626 w 65356"/>
                <a:gd name="connsiteY6" fmla="*/ 320633 h 570015"/>
                <a:gd name="connsiteX7" fmla="*/ 35626 w 65356"/>
                <a:gd name="connsiteY7" fmla="*/ 498763 h 570015"/>
                <a:gd name="connsiteX8" fmla="*/ 47501 w 65356"/>
                <a:gd name="connsiteY8" fmla="*/ 534389 h 570015"/>
                <a:gd name="connsiteX9" fmla="*/ 53439 w 65356"/>
                <a:gd name="connsiteY9" fmla="*/ 552202 h 570015"/>
                <a:gd name="connsiteX10" fmla="*/ 65314 w 65356"/>
                <a:gd name="connsiteY10" fmla="*/ 570015 h 57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56" h="570015">
                  <a:moveTo>
                    <a:pt x="29688" y="0"/>
                  </a:moveTo>
                  <a:cubicBezTo>
                    <a:pt x="17203" y="62421"/>
                    <a:pt x="29558" y="-4833"/>
                    <a:pt x="17813" y="95002"/>
                  </a:cubicBezTo>
                  <a:cubicBezTo>
                    <a:pt x="16406" y="106959"/>
                    <a:pt x="15682" y="119207"/>
                    <a:pt x="11875" y="130628"/>
                  </a:cubicBezTo>
                  <a:cubicBezTo>
                    <a:pt x="9618" y="137398"/>
                    <a:pt x="3958" y="142503"/>
                    <a:pt x="0" y="148441"/>
                  </a:cubicBezTo>
                  <a:cubicBezTo>
                    <a:pt x="7274" y="250296"/>
                    <a:pt x="-2848" y="205216"/>
                    <a:pt x="23750" y="285008"/>
                  </a:cubicBezTo>
                  <a:lnTo>
                    <a:pt x="29688" y="302821"/>
                  </a:lnTo>
                  <a:lnTo>
                    <a:pt x="35626" y="320633"/>
                  </a:lnTo>
                  <a:cubicBezTo>
                    <a:pt x="21212" y="392700"/>
                    <a:pt x="23219" y="370562"/>
                    <a:pt x="35626" y="498763"/>
                  </a:cubicBezTo>
                  <a:cubicBezTo>
                    <a:pt x="36832" y="511222"/>
                    <a:pt x="43543" y="522514"/>
                    <a:pt x="47501" y="534389"/>
                  </a:cubicBezTo>
                  <a:cubicBezTo>
                    <a:pt x="49480" y="540327"/>
                    <a:pt x="49013" y="547776"/>
                    <a:pt x="53439" y="552202"/>
                  </a:cubicBezTo>
                  <a:cubicBezTo>
                    <a:pt x="66713" y="565477"/>
                    <a:pt x="65314" y="558480"/>
                    <a:pt x="65314" y="57001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79418" y="2660073"/>
              <a:ext cx="53439" cy="623454"/>
            </a:xfrm>
            <a:custGeom>
              <a:avLst/>
              <a:gdLst>
                <a:gd name="connsiteX0" fmla="*/ 53439 w 53439"/>
                <a:gd name="connsiteY0" fmla="*/ 0 h 623454"/>
                <a:gd name="connsiteX1" fmla="*/ 47501 w 53439"/>
                <a:gd name="connsiteY1" fmla="*/ 29688 h 623454"/>
                <a:gd name="connsiteX2" fmla="*/ 41564 w 53439"/>
                <a:gd name="connsiteY2" fmla="*/ 47501 h 623454"/>
                <a:gd name="connsiteX3" fmla="*/ 35626 w 53439"/>
                <a:gd name="connsiteY3" fmla="*/ 83127 h 623454"/>
                <a:gd name="connsiteX4" fmla="*/ 17813 w 53439"/>
                <a:gd name="connsiteY4" fmla="*/ 100940 h 623454"/>
                <a:gd name="connsiteX5" fmla="*/ 0 w 53439"/>
                <a:gd name="connsiteY5" fmla="*/ 166254 h 623454"/>
                <a:gd name="connsiteX6" fmla="*/ 5938 w 53439"/>
                <a:gd name="connsiteY6" fmla="*/ 296883 h 623454"/>
                <a:gd name="connsiteX7" fmla="*/ 17813 w 53439"/>
                <a:gd name="connsiteY7" fmla="*/ 332509 h 623454"/>
                <a:gd name="connsiteX8" fmla="*/ 35626 w 53439"/>
                <a:gd name="connsiteY8" fmla="*/ 344384 h 623454"/>
                <a:gd name="connsiteX9" fmla="*/ 41564 w 53439"/>
                <a:gd name="connsiteY9" fmla="*/ 415636 h 623454"/>
                <a:gd name="connsiteX10" fmla="*/ 29688 w 53439"/>
                <a:gd name="connsiteY10" fmla="*/ 492826 h 623454"/>
                <a:gd name="connsiteX11" fmla="*/ 23751 w 53439"/>
                <a:gd name="connsiteY11" fmla="*/ 587828 h 623454"/>
                <a:gd name="connsiteX12" fmla="*/ 11876 w 53439"/>
                <a:gd name="connsiteY12" fmla="*/ 599704 h 623454"/>
                <a:gd name="connsiteX13" fmla="*/ 5938 w 53439"/>
                <a:gd name="connsiteY13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9" h="623454">
                  <a:moveTo>
                    <a:pt x="53439" y="0"/>
                  </a:moveTo>
                  <a:cubicBezTo>
                    <a:pt x="51460" y="9896"/>
                    <a:pt x="49949" y="19897"/>
                    <a:pt x="47501" y="29688"/>
                  </a:cubicBezTo>
                  <a:cubicBezTo>
                    <a:pt x="45983" y="35760"/>
                    <a:pt x="42922" y="41391"/>
                    <a:pt x="41564" y="47501"/>
                  </a:cubicBezTo>
                  <a:cubicBezTo>
                    <a:pt x="38952" y="59253"/>
                    <a:pt x="40516" y="72126"/>
                    <a:pt x="35626" y="83127"/>
                  </a:cubicBezTo>
                  <a:cubicBezTo>
                    <a:pt x="32216" y="90800"/>
                    <a:pt x="23751" y="95002"/>
                    <a:pt x="17813" y="100940"/>
                  </a:cubicBezTo>
                  <a:cubicBezTo>
                    <a:pt x="2747" y="146140"/>
                    <a:pt x="8393" y="124291"/>
                    <a:pt x="0" y="166254"/>
                  </a:cubicBezTo>
                  <a:cubicBezTo>
                    <a:pt x="1979" y="209797"/>
                    <a:pt x="1294" y="253543"/>
                    <a:pt x="5938" y="296883"/>
                  </a:cubicBezTo>
                  <a:cubicBezTo>
                    <a:pt x="7272" y="309329"/>
                    <a:pt x="7398" y="325566"/>
                    <a:pt x="17813" y="332509"/>
                  </a:cubicBezTo>
                  <a:lnTo>
                    <a:pt x="35626" y="344384"/>
                  </a:lnTo>
                  <a:cubicBezTo>
                    <a:pt x="37605" y="368135"/>
                    <a:pt x="41564" y="391803"/>
                    <a:pt x="41564" y="415636"/>
                  </a:cubicBezTo>
                  <a:cubicBezTo>
                    <a:pt x="41564" y="449830"/>
                    <a:pt x="36859" y="464143"/>
                    <a:pt x="29688" y="492826"/>
                  </a:cubicBezTo>
                  <a:cubicBezTo>
                    <a:pt x="27709" y="524493"/>
                    <a:pt x="28967" y="556531"/>
                    <a:pt x="23751" y="587828"/>
                  </a:cubicBezTo>
                  <a:cubicBezTo>
                    <a:pt x="22831" y="593350"/>
                    <a:pt x="14756" y="594904"/>
                    <a:pt x="11876" y="599704"/>
                  </a:cubicBezTo>
                  <a:cubicBezTo>
                    <a:pt x="5312" y="610644"/>
                    <a:pt x="5938" y="614025"/>
                    <a:pt x="5938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686296" y="2642260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2552" y="2628901"/>
              <a:ext cx="53540" cy="623454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25631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53540 w 71353"/>
                <a:gd name="connsiteY3" fmla="*/ 575953 h 617517"/>
                <a:gd name="connsiteX4" fmla="*/ 71353 w 71353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11977 w 71353"/>
                <a:gd name="connsiteY3" fmla="*/ 575953 h 617517"/>
                <a:gd name="connsiteX4" fmla="*/ 71353 w 71353"/>
                <a:gd name="connsiteY4" fmla="*/ 617517 h 617517"/>
                <a:gd name="connsiteX0" fmla="*/ 23852 w 53540"/>
                <a:gd name="connsiteY0" fmla="*/ 0 h 623454"/>
                <a:gd name="connsiteX1" fmla="*/ 29790 w 53540"/>
                <a:gd name="connsiteY1" fmla="*/ 225631 h 623454"/>
                <a:gd name="connsiteX2" fmla="*/ 101 w 53540"/>
                <a:gd name="connsiteY2" fmla="*/ 409698 h 623454"/>
                <a:gd name="connsiteX3" fmla="*/ 11977 w 53540"/>
                <a:gd name="connsiteY3" fmla="*/ 575953 h 623454"/>
                <a:gd name="connsiteX4" fmla="*/ 53540 w 53540"/>
                <a:gd name="connsiteY4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0" h="623454">
                  <a:moveTo>
                    <a:pt x="23852" y="0"/>
                  </a:moveTo>
                  <a:cubicBezTo>
                    <a:pt x="24864" y="41507"/>
                    <a:pt x="33749" y="157348"/>
                    <a:pt x="29790" y="225631"/>
                  </a:cubicBezTo>
                  <a:cubicBezTo>
                    <a:pt x="25832" y="293914"/>
                    <a:pt x="-1878" y="403760"/>
                    <a:pt x="101" y="409698"/>
                  </a:cubicBezTo>
                  <a:cubicBezTo>
                    <a:pt x="2632" y="450199"/>
                    <a:pt x="3071" y="540327"/>
                    <a:pt x="11977" y="575953"/>
                  </a:cubicBezTo>
                  <a:cubicBezTo>
                    <a:pt x="20883" y="611579"/>
                    <a:pt x="31762" y="612564"/>
                    <a:pt x="535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933699" y="2632278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54316" y="2636322"/>
              <a:ext cx="45719" cy="64126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6719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6460 w 53961"/>
                <a:gd name="connsiteY0" fmla="*/ 0 h 617517"/>
                <a:gd name="connsiteX1" fmla="*/ 12398 w 53961"/>
                <a:gd name="connsiteY1" fmla="*/ 267195 h 617517"/>
                <a:gd name="connsiteX2" fmla="*/ 24273 w 53961"/>
                <a:gd name="connsiteY2" fmla="*/ 409698 h 617517"/>
                <a:gd name="connsiteX3" fmla="*/ 522 w 53961"/>
                <a:gd name="connsiteY3" fmla="*/ 516577 h 617517"/>
                <a:gd name="connsiteX4" fmla="*/ 53961 w 53961"/>
                <a:gd name="connsiteY4" fmla="*/ 617517 h 617517"/>
                <a:gd name="connsiteX0" fmla="*/ 12418 w 30422"/>
                <a:gd name="connsiteY0" fmla="*/ 0 h 641267"/>
                <a:gd name="connsiteX1" fmla="*/ 18356 w 30422"/>
                <a:gd name="connsiteY1" fmla="*/ 267195 h 641267"/>
                <a:gd name="connsiteX2" fmla="*/ 30231 w 30422"/>
                <a:gd name="connsiteY2" fmla="*/ 409698 h 641267"/>
                <a:gd name="connsiteX3" fmla="*/ 6480 w 30422"/>
                <a:gd name="connsiteY3" fmla="*/ 516577 h 641267"/>
                <a:gd name="connsiteX4" fmla="*/ 12418 w 30422"/>
                <a:gd name="connsiteY4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22" h="641267">
                  <a:moveTo>
                    <a:pt x="12418" y="0"/>
                  </a:moveTo>
                  <a:cubicBezTo>
                    <a:pt x="13430" y="41507"/>
                    <a:pt x="12917" y="191042"/>
                    <a:pt x="18356" y="267195"/>
                  </a:cubicBezTo>
                  <a:cubicBezTo>
                    <a:pt x="18802" y="273438"/>
                    <a:pt x="28252" y="403760"/>
                    <a:pt x="30231" y="409698"/>
                  </a:cubicBezTo>
                  <a:cubicBezTo>
                    <a:pt x="32762" y="450199"/>
                    <a:pt x="9449" y="477982"/>
                    <a:pt x="6480" y="516577"/>
                  </a:cubicBezTo>
                  <a:cubicBezTo>
                    <a:pt x="3511" y="555172"/>
                    <a:pt x="-9360" y="630377"/>
                    <a:pt x="12418" y="64126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47511" y="2626302"/>
              <a:ext cx="50910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208 w 49709"/>
                <a:gd name="connsiteY0" fmla="*/ 0 h 617517"/>
                <a:gd name="connsiteX1" fmla="*/ 2207 w 49709"/>
                <a:gd name="connsiteY1" fmla="*/ 261257 h 617517"/>
                <a:gd name="connsiteX2" fmla="*/ 20021 w 49709"/>
                <a:gd name="connsiteY2" fmla="*/ 409698 h 617517"/>
                <a:gd name="connsiteX3" fmla="*/ 31896 w 49709"/>
                <a:gd name="connsiteY3" fmla="*/ 575953 h 617517"/>
                <a:gd name="connsiteX4" fmla="*/ 49709 w 49709"/>
                <a:gd name="connsiteY4" fmla="*/ 617517 h 617517"/>
                <a:gd name="connsiteX0" fmla="*/ 3305 w 51023"/>
                <a:gd name="connsiteY0" fmla="*/ 0 h 617517"/>
                <a:gd name="connsiteX1" fmla="*/ 3304 w 51023"/>
                <a:gd name="connsiteY1" fmla="*/ 261257 h 617517"/>
                <a:gd name="connsiteX2" fmla="*/ 50806 w 51023"/>
                <a:gd name="connsiteY2" fmla="*/ 409698 h 617517"/>
                <a:gd name="connsiteX3" fmla="*/ 32993 w 51023"/>
                <a:gd name="connsiteY3" fmla="*/ 575953 h 617517"/>
                <a:gd name="connsiteX4" fmla="*/ 50806 w 51023"/>
                <a:gd name="connsiteY4" fmla="*/ 617517 h 617517"/>
                <a:gd name="connsiteX0" fmla="*/ 3305 w 50910"/>
                <a:gd name="connsiteY0" fmla="*/ 0 h 617517"/>
                <a:gd name="connsiteX1" fmla="*/ 3304 w 50910"/>
                <a:gd name="connsiteY1" fmla="*/ 261257 h 617517"/>
                <a:gd name="connsiteX2" fmla="*/ 50806 w 50910"/>
                <a:gd name="connsiteY2" fmla="*/ 409698 h 617517"/>
                <a:gd name="connsiteX3" fmla="*/ 9242 w 50910"/>
                <a:gd name="connsiteY3" fmla="*/ 552202 h 617517"/>
                <a:gd name="connsiteX4" fmla="*/ 50806 w 50910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10" h="617517">
                  <a:moveTo>
                    <a:pt x="3305" y="0"/>
                  </a:moveTo>
                  <a:cubicBezTo>
                    <a:pt x="4317" y="41507"/>
                    <a:pt x="-4613" y="192974"/>
                    <a:pt x="3304" y="261257"/>
                  </a:cubicBezTo>
                  <a:cubicBezTo>
                    <a:pt x="11221" y="329540"/>
                    <a:pt x="48827" y="403760"/>
                    <a:pt x="50806" y="409698"/>
                  </a:cubicBezTo>
                  <a:cubicBezTo>
                    <a:pt x="53337" y="450199"/>
                    <a:pt x="9242" y="517566"/>
                    <a:pt x="9242" y="552202"/>
                  </a:cubicBezTo>
                  <a:cubicBezTo>
                    <a:pt x="9242" y="586838"/>
                    <a:pt x="29028" y="606627"/>
                    <a:pt x="5080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286000" y="2642260"/>
              <a:ext cx="53439" cy="616020"/>
            </a:xfrm>
            <a:custGeom>
              <a:avLst/>
              <a:gdLst>
                <a:gd name="connsiteX0" fmla="*/ 53439 w 53439"/>
                <a:gd name="connsiteY0" fmla="*/ 0 h 616020"/>
                <a:gd name="connsiteX1" fmla="*/ 35626 w 53439"/>
                <a:gd name="connsiteY1" fmla="*/ 59376 h 616020"/>
                <a:gd name="connsiteX2" fmla="*/ 29688 w 53439"/>
                <a:gd name="connsiteY2" fmla="*/ 95002 h 616020"/>
                <a:gd name="connsiteX3" fmla="*/ 17813 w 53439"/>
                <a:gd name="connsiteY3" fmla="*/ 118753 h 616020"/>
                <a:gd name="connsiteX4" fmla="*/ 0 w 53439"/>
                <a:gd name="connsiteY4" fmla="*/ 166254 h 616020"/>
                <a:gd name="connsiteX5" fmla="*/ 5938 w 53439"/>
                <a:gd name="connsiteY5" fmla="*/ 279070 h 616020"/>
                <a:gd name="connsiteX6" fmla="*/ 11875 w 53439"/>
                <a:gd name="connsiteY6" fmla="*/ 296883 h 616020"/>
                <a:gd name="connsiteX7" fmla="*/ 17813 w 53439"/>
                <a:gd name="connsiteY7" fmla="*/ 320634 h 616020"/>
                <a:gd name="connsiteX8" fmla="*/ 11875 w 53439"/>
                <a:gd name="connsiteY8" fmla="*/ 492826 h 616020"/>
                <a:gd name="connsiteX9" fmla="*/ 23751 w 53439"/>
                <a:gd name="connsiteY9" fmla="*/ 593766 h 61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39" h="616020">
                  <a:moveTo>
                    <a:pt x="53439" y="0"/>
                  </a:moveTo>
                  <a:cubicBezTo>
                    <a:pt x="45868" y="22714"/>
                    <a:pt x="40112" y="36947"/>
                    <a:pt x="35626" y="59376"/>
                  </a:cubicBezTo>
                  <a:cubicBezTo>
                    <a:pt x="33265" y="71181"/>
                    <a:pt x="33147" y="83471"/>
                    <a:pt x="29688" y="95002"/>
                  </a:cubicBezTo>
                  <a:cubicBezTo>
                    <a:pt x="27145" y="103480"/>
                    <a:pt x="21408" y="110664"/>
                    <a:pt x="17813" y="118753"/>
                  </a:cubicBezTo>
                  <a:cubicBezTo>
                    <a:pt x="8348" y="140050"/>
                    <a:pt x="6529" y="146669"/>
                    <a:pt x="0" y="166254"/>
                  </a:cubicBezTo>
                  <a:cubicBezTo>
                    <a:pt x="1979" y="203859"/>
                    <a:pt x="2529" y="241567"/>
                    <a:pt x="5938" y="279070"/>
                  </a:cubicBezTo>
                  <a:cubicBezTo>
                    <a:pt x="6505" y="285303"/>
                    <a:pt x="10156" y="290865"/>
                    <a:pt x="11875" y="296883"/>
                  </a:cubicBezTo>
                  <a:cubicBezTo>
                    <a:pt x="14117" y="304730"/>
                    <a:pt x="15834" y="312717"/>
                    <a:pt x="17813" y="320634"/>
                  </a:cubicBezTo>
                  <a:cubicBezTo>
                    <a:pt x="15834" y="378031"/>
                    <a:pt x="11875" y="435395"/>
                    <a:pt x="11875" y="492826"/>
                  </a:cubicBezTo>
                  <a:cubicBezTo>
                    <a:pt x="11875" y="622401"/>
                    <a:pt x="1696" y="637872"/>
                    <a:pt x="23751" y="593766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386940" y="2654135"/>
              <a:ext cx="35626" cy="600538"/>
            </a:xfrm>
            <a:custGeom>
              <a:avLst/>
              <a:gdLst>
                <a:gd name="connsiteX0" fmla="*/ 0 w 35626"/>
                <a:gd name="connsiteY0" fmla="*/ 0 h 600538"/>
                <a:gd name="connsiteX1" fmla="*/ 5938 w 35626"/>
                <a:gd name="connsiteY1" fmla="*/ 480951 h 600538"/>
                <a:gd name="connsiteX2" fmla="*/ 29689 w 35626"/>
                <a:gd name="connsiteY2" fmla="*/ 510639 h 600538"/>
                <a:gd name="connsiteX3" fmla="*/ 29689 w 35626"/>
                <a:gd name="connsiteY3" fmla="*/ 599704 h 600538"/>
                <a:gd name="connsiteX4" fmla="*/ 23751 w 35626"/>
                <a:gd name="connsiteY4" fmla="*/ 599704 h 6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26" h="600538">
                  <a:moveTo>
                    <a:pt x="0" y="0"/>
                  </a:moveTo>
                  <a:cubicBezTo>
                    <a:pt x="1979" y="160317"/>
                    <a:pt x="2122" y="320667"/>
                    <a:pt x="5938" y="480951"/>
                  </a:cubicBezTo>
                  <a:cubicBezTo>
                    <a:pt x="6401" y="500379"/>
                    <a:pt x="15484" y="501169"/>
                    <a:pt x="29689" y="510639"/>
                  </a:cubicBezTo>
                  <a:cubicBezTo>
                    <a:pt x="33649" y="546282"/>
                    <a:pt x="40793" y="566391"/>
                    <a:pt x="29689" y="599704"/>
                  </a:cubicBezTo>
                  <a:cubicBezTo>
                    <a:pt x="29063" y="601582"/>
                    <a:pt x="25730" y="599704"/>
                    <a:pt x="23751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533102" y="2654135"/>
              <a:ext cx="43843" cy="599704"/>
            </a:xfrm>
            <a:custGeom>
              <a:avLst/>
              <a:gdLst>
                <a:gd name="connsiteX0" fmla="*/ 37906 w 43843"/>
                <a:gd name="connsiteY0" fmla="*/ 0 h 599704"/>
                <a:gd name="connsiteX1" fmla="*/ 26030 w 43843"/>
                <a:gd name="connsiteY1" fmla="*/ 59377 h 599704"/>
                <a:gd name="connsiteX2" fmla="*/ 20093 w 43843"/>
                <a:gd name="connsiteY2" fmla="*/ 83127 h 599704"/>
                <a:gd name="connsiteX3" fmla="*/ 8217 w 43843"/>
                <a:gd name="connsiteY3" fmla="*/ 124691 h 599704"/>
                <a:gd name="connsiteX4" fmla="*/ 8217 w 43843"/>
                <a:gd name="connsiteY4" fmla="*/ 362197 h 599704"/>
                <a:gd name="connsiteX5" fmla="*/ 20093 w 43843"/>
                <a:gd name="connsiteY5" fmla="*/ 463138 h 599704"/>
                <a:gd name="connsiteX6" fmla="*/ 31968 w 43843"/>
                <a:gd name="connsiteY6" fmla="*/ 540327 h 599704"/>
                <a:gd name="connsiteX7" fmla="*/ 43843 w 43843"/>
                <a:gd name="connsiteY7" fmla="*/ 575953 h 599704"/>
                <a:gd name="connsiteX8" fmla="*/ 26030 w 43843"/>
                <a:gd name="connsiteY8" fmla="*/ 599704 h 5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43" h="599704">
                  <a:moveTo>
                    <a:pt x="37906" y="0"/>
                  </a:moveTo>
                  <a:cubicBezTo>
                    <a:pt x="33947" y="19792"/>
                    <a:pt x="30925" y="39795"/>
                    <a:pt x="26030" y="59377"/>
                  </a:cubicBezTo>
                  <a:cubicBezTo>
                    <a:pt x="24051" y="67294"/>
                    <a:pt x="22335" y="75281"/>
                    <a:pt x="20093" y="83127"/>
                  </a:cubicBezTo>
                  <a:cubicBezTo>
                    <a:pt x="3048" y="142784"/>
                    <a:pt x="26790" y="50404"/>
                    <a:pt x="8217" y="124691"/>
                  </a:cubicBezTo>
                  <a:cubicBezTo>
                    <a:pt x="-5108" y="231303"/>
                    <a:pt x="-87" y="171195"/>
                    <a:pt x="8217" y="362197"/>
                  </a:cubicBezTo>
                  <a:cubicBezTo>
                    <a:pt x="11728" y="442949"/>
                    <a:pt x="6017" y="420913"/>
                    <a:pt x="20093" y="463138"/>
                  </a:cubicBezTo>
                  <a:cubicBezTo>
                    <a:pt x="24051" y="488868"/>
                    <a:pt x="26605" y="514853"/>
                    <a:pt x="31968" y="540327"/>
                  </a:cubicBezTo>
                  <a:cubicBezTo>
                    <a:pt x="34547" y="552576"/>
                    <a:pt x="43843" y="575953"/>
                    <a:pt x="43843" y="575953"/>
                  </a:cubicBezTo>
                  <a:cubicBezTo>
                    <a:pt x="36507" y="597965"/>
                    <a:pt x="43504" y="590967"/>
                    <a:pt x="26030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618509" y="2630384"/>
              <a:ext cx="35626" cy="623455"/>
            </a:xfrm>
            <a:custGeom>
              <a:avLst/>
              <a:gdLst>
                <a:gd name="connsiteX0" fmla="*/ 17813 w 35626"/>
                <a:gd name="connsiteY0" fmla="*/ 0 h 623455"/>
                <a:gd name="connsiteX1" fmla="*/ 23751 w 35626"/>
                <a:gd name="connsiteY1" fmla="*/ 59377 h 623455"/>
                <a:gd name="connsiteX2" fmla="*/ 29688 w 35626"/>
                <a:gd name="connsiteY2" fmla="*/ 83128 h 623455"/>
                <a:gd name="connsiteX3" fmla="*/ 35626 w 35626"/>
                <a:gd name="connsiteY3" fmla="*/ 130629 h 623455"/>
                <a:gd name="connsiteX4" fmla="*/ 23751 w 35626"/>
                <a:gd name="connsiteY4" fmla="*/ 213756 h 623455"/>
                <a:gd name="connsiteX5" fmla="*/ 11875 w 35626"/>
                <a:gd name="connsiteY5" fmla="*/ 249382 h 623455"/>
                <a:gd name="connsiteX6" fmla="*/ 5938 w 35626"/>
                <a:gd name="connsiteY6" fmla="*/ 267195 h 623455"/>
                <a:gd name="connsiteX7" fmla="*/ 0 w 35626"/>
                <a:gd name="connsiteY7" fmla="*/ 285008 h 623455"/>
                <a:gd name="connsiteX8" fmla="*/ 5938 w 35626"/>
                <a:gd name="connsiteY8" fmla="*/ 552203 h 623455"/>
                <a:gd name="connsiteX9" fmla="*/ 11875 w 35626"/>
                <a:gd name="connsiteY9" fmla="*/ 570016 h 623455"/>
                <a:gd name="connsiteX10" fmla="*/ 35626 w 35626"/>
                <a:gd name="connsiteY10" fmla="*/ 605642 h 623455"/>
                <a:gd name="connsiteX11" fmla="*/ 35626 w 35626"/>
                <a:gd name="connsiteY11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6" h="623455">
                  <a:moveTo>
                    <a:pt x="17813" y="0"/>
                  </a:moveTo>
                  <a:cubicBezTo>
                    <a:pt x="19792" y="19792"/>
                    <a:pt x="20938" y="39686"/>
                    <a:pt x="23751" y="59377"/>
                  </a:cubicBezTo>
                  <a:cubicBezTo>
                    <a:pt x="24905" y="67456"/>
                    <a:pt x="28346" y="75078"/>
                    <a:pt x="29688" y="83128"/>
                  </a:cubicBezTo>
                  <a:cubicBezTo>
                    <a:pt x="32311" y="98868"/>
                    <a:pt x="33647" y="114795"/>
                    <a:pt x="35626" y="130629"/>
                  </a:cubicBezTo>
                  <a:cubicBezTo>
                    <a:pt x="33870" y="144675"/>
                    <a:pt x="28029" y="196644"/>
                    <a:pt x="23751" y="213756"/>
                  </a:cubicBezTo>
                  <a:cubicBezTo>
                    <a:pt x="20715" y="225900"/>
                    <a:pt x="15833" y="237507"/>
                    <a:pt x="11875" y="249382"/>
                  </a:cubicBezTo>
                  <a:lnTo>
                    <a:pt x="5938" y="267195"/>
                  </a:lnTo>
                  <a:lnTo>
                    <a:pt x="0" y="285008"/>
                  </a:lnTo>
                  <a:cubicBezTo>
                    <a:pt x="1979" y="374073"/>
                    <a:pt x="2229" y="463193"/>
                    <a:pt x="5938" y="552203"/>
                  </a:cubicBezTo>
                  <a:cubicBezTo>
                    <a:pt x="6199" y="558456"/>
                    <a:pt x="8835" y="564545"/>
                    <a:pt x="11875" y="570016"/>
                  </a:cubicBezTo>
                  <a:cubicBezTo>
                    <a:pt x="18806" y="582492"/>
                    <a:pt x="35626" y="591370"/>
                    <a:pt x="35626" y="605642"/>
                  </a:cubicBezTo>
                  <a:lnTo>
                    <a:pt x="35626" y="623455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707574" y="2642260"/>
              <a:ext cx="41564" cy="647205"/>
            </a:xfrm>
            <a:custGeom>
              <a:avLst/>
              <a:gdLst>
                <a:gd name="connsiteX0" fmla="*/ 41564 w 41564"/>
                <a:gd name="connsiteY0" fmla="*/ 0 h 647205"/>
                <a:gd name="connsiteX1" fmla="*/ 35626 w 41564"/>
                <a:gd name="connsiteY1" fmla="*/ 320634 h 647205"/>
                <a:gd name="connsiteX2" fmla="*/ 29688 w 41564"/>
                <a:gd name="connsiteY2" fmla="*/ 380010 h 647205"/>
                <a:gd name="connsiteX3" fmla="*/ 23751 w 41564"/>
                <a:gd name="connsiteY3" fmla="*/ 534389 h 647205"/>
                <a:gd name="connsiteX4" fmla="*/ 11875 w 41564"/>
                <a:gd name="connsiteY4" fmla="*/ 546265 h 647205"/>
                <a:gd name="connsiteX5" fmla="*/ 0 w 41564"/>
                <a:gd name="connsiteY5" fmla="*/ 564078 h 647205"/>
                <a:gd name="connsiteX6" fmla="*/ 5938 w 41564"/>
                <a:gd name="connsiteY6" fmla="*/ 599704 h 647205"/>
                <a:gd name="connsiteX7" fmla="*/ 17813 w 41564"/>
                <a:gd name="connsiteY7" fmla="*/ 617517 h 647205"/>
                <a:gd name="connsiteX8" fmla="*/ 17813 w 41564"/>
                <a:gd name="connsiteY8" fmla="*/ 647205 h 64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64" h="647205">
                  <a:moveTo>
                    <a:pt x="41564" y="0"/>
                  </a:moveTo>
                  <a:cubicBezTo>
                    <a:pt x="39585" y="106878"/>
                    <a:pt x="38965" y="213790"/>
                    <a:pt x="35626" y="320634"/>
                  </a:cubicBezTo>
                  <a:cubicBezTo>
                    <a:pt x="35005" y="340515"/>
                    <a:pt x="30791" y="360150"/>
                    <a:pt x="29688" y="380010"/>
                  </a:cubicBezTo>
                  <a:cubicBezTo>
                    <a:pt x="26831" y="431428"/>
                    <a:pt x="29237" y="483184"/>
                    <a:pt x="23751" y="534389"/>
                  </a:cubicBezTo>
                  <a:cubicBezTo>
                    <a:pt x="23155" y="539956"/>
                    <a:pt x="15372" y="541893"/>
                    <a:pt x="11875" y="546265"/>
                  </a:cubicBezTo>
                  <a:cubicBezTo>
                    <a:pt x="7417" y="551837"/>
                    <a:pt x="3958" y="558140"/>
                    <a:pt x="0" y="564078"/>
                  </a:cubicBezTo>
                  <a:cubicBezTo>
                    <a:pt x="1979" y="575953"/>
                    <a:pt x="2131" y="588283"/>
                    <a:pt x="5938" y="599704"/>
                  </a:cubicBezTo>
                  <a:cubicBezTo>
                    <a:pt x="8195" y="606474"/>
                    <a:pt x="16082" y="610594"/>
                    <a:pt x="17813" y="617517"/>
                  </a:cubicBezTo>
                  <a:cubicBezTo>
                    <a:pt x="20213" y="627118"/>
                    <a:pt x="17813" y="637309"/>
                    <a:pt x="17813" y="64720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784764" y="2660073"/>
              <a:ext cx="55285" cy="581891"/>
            </a:xfrm>
            <a:custGeom>
              <a:avLst/>
              <a:gdLst>
                <a:gd name="connsiteX0" fmla="*/ 0 w 55285"/>
                <a:gd name="connsiteY0" fmla="*/ 0 h 581891"/>
                <a:gd name="connsiteX1" fmla="*/ 5937 w 55285"/>
                <a:gd name="connsiteY1" fmla="*/ 29688 h 581891"/>
                <a:gd name="connsiteX2" fmla="*/ 11875 w 55285"/>
                <a:gd name="connsiteY2" fmla="*/ 65314 h 581891"/>
                <a:gd name="connsiteX3" fmla="*/ 17813 w 55285"/>
                <a:gd name="connsiteY3" fmla="*/ 89065 h 581891"/>
                <a:gd name="connsiteX4" fmla="*/ 11875 w 55285"/>
                <a:gd name="connsiteY4" fmla="*/ 314696 h 581891"/>
                <a:gd name="connsiteX5" fmla="*/ 5937 w 55285"/>
                <a:gd name="connsiteY5" fmla="*/ 344384 h 581891"/>
                <a:gd name="connsiteX6" fmla="*/ 17813 w 55285"/>
                <a:gd name="connsiteY6" fmla="*/ 445324 h 581891"/>
                <a:gd name="connsiteX7" fmla="*/ 29688 w 55285"/>
                <a:gd name="connsiteY7" fmla="*/ 480950 h 581891"/>
                <a:gd name="connsiteX8" fmla="*/ 47501 w 55285"/>
                <a:gd name="connsiteY8" fmla="*/ 498763 h 581891"/>
                <a:gd name="connsiteX9" fmla="*/ 53439 w 55285"/>
                <a:gd name="connsiteY9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85" h="581891">
                  <a:moveTo>
                    <a:pt x="0" y="0"/>
                  </a:moveTo>
                  <a:cubicBezTo>
                    <a:pt x="1979" y="9896"/>
                    <a:pt x="4132" y="19759"/>
                    <a:pt x="5937" y="29688"/>
                  </a:cubicBezTo>
                  <a:cubicBezTo>
                    <a:pt x="8091" y="41533"/>
                    <a:pt x="9514" y="53509"/>
                    <a:pt x="11875" y="65314"/>
                  </a:cubicBezTo>
                  <a:cubicBezTo>
                    <a:pt x="13476" y="73316"/>
                    <a:pt x="15834" y="81148"/>
                    <a:pt x="17813" y="89065"/>
                  </a:cubicBezTo>
                  <a:cubicBezTo>
                    <a:pt x="15834" y="164275"/>
                    <a:pt x="15371" y="239541"/>
                    <a:pt x="11875" y="314696"/>
                  </a:cubicBezTo>
                  <a:cubicBezTo>
                    <a:pt x="11406" y="324777"/>
                    <a:pt x="5937" y="334292"/>
                    <a:pt x="5937" y="344384"/>
                  </a:cubicBezTo>
                  <a:cubicBezTo>
                    <a:pt x="5937" y="382127"/>
                    <a:pt x="7691" y="411585"/>
                    <a:pt x="17813" y="445324"/>
                  </a:cubicBezTo>
                  <a:cubicBezTo>
                    <a:pt x="21410" y="457314"/>
                    <a:pt x="20837" y="472099"/>
                    <a:pt x="29688" y="480950"/>
                  </a:cubicBezTo>
                  <a:lnTo>
                    <a:pt x="47501" y="498763"/>
                  </a:lnTo>
                  <a:cubicBezTo>
                    <a:pt x="60324" y="537230"/>
                    <a:pt x="53439" y="510317"/>
                    <a:pt x="53439" y="58189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12617" y="2463504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358397" y="246606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572070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21452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035208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78652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98345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82412" y="2486645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10800000">
              <a:off x="332736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10800000">
              <a:off x="3573145" y="385594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10800000">
              <a:off x="3786818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10800000">
              <a:off x="3987286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0800000">
              <a:off x="424995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0800000">
              <a:off x="4432612" y="385594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0800000">
              <a:off x="4648265" y="38559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0800000">
              <a:off x="4832332" y="383261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0800000">
              <a:off x="3327365" y="2469359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0800000">
              <a:off x="3573145" y="247191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0800000">
              <a:off x="3786818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0800000">
              <a:off x="4036200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0800000">
              <a:off x="4249956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0800000">
              <a:off x="4493400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0800000">
              <a:off x="4713093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0800000">
              <a:off x="4897160" y="2492500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104405" y="3331029"/>
              <a:ext cx="65314" cy="522514"/>
            </a:xfrm>
            <a:custGeom>
              <a:avLst/>
              <a:gdLst>
                <a:gd name="connsiteX0" fmla="*/ 65314 w 65314"/>
                <a:gd name="connsiteY0" fmla="*/ 522514 h 522514"/>
                <a:gd name="connsiteX1" fmla="*/ 47501 w 65314"/>
                <a:gd name="connsiteY1" fmla="*/ 403761 h 522514"/>
                <a:gd name="connsiteX2" fmla="*/ 35626 w 65314"/>
                <a:gd name="connsiteY2" fmla="*/ 344384 h 522514"/>
                <a:gd name="connsiteX3" fmla="*/ 29689 w 65314"/>
                <a:gd name="connsiteY3" fmla="*/ 326571 h 522514"/>
                <a:gd name="connsiteX4" fmla="*/ 23751 w 65314"/>
                <a:gd name="connsiteY4" fmla="*/ 302820 h 522514"/>
                <a:gd name="connsiteX5" fmla="*/ 11876 w 65314"/>
                <a:gd name="connsiteY5" fmla="*/ 279070 h 522514"/>
                <a:gd name="connsiteX6" fmla="*/ 0 w 65314"/>
                <a:gd name="connsiteY6" fmla="*/ 207818 h 522514"/>
                <a:gd name="connsiteX7" fmla="*/ 5938 w 65314"/>
                <a:gd name="connsiteY7" fmla="*/ 154379 h 522514"/>
                <a:gd name="connsiteX8" fmla="*/ 17813 w 65314"/>
                <a:gd name="connsiteY8" fmla="*/ 118753 h 522514"/>
                <a:gd name="connsiteX9" fmla="*/ 23751 w 65314"/>
                <a:gd name="connsiteY9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4" h="522514">
                  <a:moveTo>
                    <a:pt x="65314" y="522514"/>
                  </a:moveTo>
                  <a:cubicBezTo>
                    <a:pt x="55677" y="406862"/>
                    <a:pt x="66763" y="493650"/>
                    <a:pt x="47501" y="403761"/>
                  </a:cubicBezTo>
                  <a:cubicBezTo>
                    <a:pt x="37497" y="357075"/>
                    <a:pt x="46332" y="381855"/>
                    <a:pt x="35626" y="344384"/>
                  </a:cubicBezTo>
                  <a:cubicBezTo>
                    <a:pt x="33907" y="338366"/>
                    <a:pt x="31408" y="332589"/>
                    <a:pt x="29689" y="326571"/>
                  </a:cubicBezTo>
                  <a:cubicBezTo>
                    <a:pt x="27447" y="318724"/>
                    <a:pt x="26616" y="310461"/>
                    <a:pt x="23751" y="302820"/>
                  </a:cubicBezTo>
                  <a:cubicBezTo>
                    <a:pt x="20643" y="294532"/>
                    <a:pt x="14984" y="287358"/>
                    <a:pt x="11876" y="279070"/>
                  </a:cubicBezTo>
                  <a:cubicBezTo>
                    <a:pt x="4520" y="259453"/>
                    <a:pt x="2156" y="225063"/>
                    <a:pt x="0" y="207818"/>
                  </a:cubicBezTo>
                  <a:cubicBezTo>
                    <a:pt x="1979" y="190005"/>
                    <a:pt x="2423" y="171954"/>
                    <a:pt x="5938" y="154379"/>
                  </a:cubicBezTo>
                  <a:cubicBezTo>
                    <a:pt x="8393" y="142104"/>
                    <a:pt x="17813" y="118753"/>
                    <a:pt x="17813" y="118753"/>
                  </a:cubicBezTo>
                  <a:cubicBezTo>
                    <a:pt x="27390" y="51718"/>
                    <a:pt x="23751" y="91184"/>
                    <a:pt x="23751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205160" y="3354779"/>
              <a:ext cx="29874" cy="492826"/>
            </a:xfrm>
            <a:custGeom>
              <a:avLst/>
              <a:gdLst>
                <a:gd name="connsiteX0" fmla="*/ 17998 w 29874"/>
                <a:gd name="connsiteY0" fmla="*/ 492826 h 492826"/>
                <a:gd name="connsiteX1" fmla="*/ 29874 w 29874"/>
                <a:gd name="connsiteY1" fmla="*/ 130629 h 492826"/>
                <a:gd name="connsiteX2" fmla="*/ 17998 w 29874"/>
                <a:gd name="connsiteY2" fmla="*/ 47502 h 492826"/>
                <a:gd name="connsiteX3" fmla="*/ 6123 w 29874"/>
                <a:gd name="connsiteY3" fmla="*/ 35626 h 492826"/>
                <a:gd name="connsiteX4" fmla="*/ 185 w 29874"/>
                <a:gd name="connsiteY4" fmla="*/ 17813 h 492826"/>
                <a:gd name="connsiteX5" fmla="*/ 12061 w 29874"/>
                <a:gd name="connsiteY5" fmla="*/ 5938 h 492826"/>
                <a:gd name="connsiteX6" fmla="*/ 17998 w 29874"/>
                <a:gd name="connsiteY6" fmla="*/ 0 h 4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4" h="492826">
                  <a:moveTo>
                    <a:pt x="17998" y="492826"/>
                  </a:moveTo>
                  <a:cubicBezTo>
                    <a:pt x="20462" y="426293"/>
                    <a:pt x="29874" y="183197"/>
                    <a:pt x="29874" y="130629"/>
                  </a:cubicBezTo>
                  <a:cubicBezTo>
                    <a:pt x="29874" y="129764"/>
                    <a:pt x="28987" y="65818"/>
                    <a:pt x="17998" y="47502"/>
                  </a:cubicBezTo>
                  <a:cubicBezTo>
                    <a:pt x="15118" y="42702"/>
                    <a:pt x="10081" y="39585"/>
                    <a:pt x="6123" y="35626"/>
                  </a:cubicBezTo>
                  <a:cubicBezTo>
                    <a:pt x="4144" y="29688"/>
                    <a:pt x="-1043" y="23950"/>
                    <a:pt x="185" y="17813"/>
                  </a:cubicBezTo>
                  <a:cubicBezTo>
                    <a:pt x="1283" y="12324"/>
                    <a:pt x="8102" y="9897"/>
                    <a:pt x="12061" y="5938"/>
                  </a:cubicBezTo>
                  <a:lnTo>
                    <a:pt x="17998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312223" y="3319105"/>
              <a:ext cx="100941" cy="540376"/>
            </a:xfrm>
            <a:custGeom>
              <a:avLst/>
              <a:gdLst>
                <a:gd name="connsiteX0" fmla="*/ 100941 w 100941"/>
                <a:gd name="connsiteY0" fmla="*/ 540376 h 540376"/>
                <a:gd name="connsiteX1" fmla="*/ 95003 w 100941"/>
                <a:gd name="connsiteY1" fmla="*/ 178178 h 540376"/>
                <a:gd name="connsiteX2" fmla="*/ 71252 w 100941"/>
                <a:gd name="connsiteY2" fmla="*/ 106926 h 540376"/>
                <a:gd name="connsiteX3" fmla="*/ 47502 w 100941"/>
                <a:gd name="connsiteY3" fmla="*/ 89113 h 540376"/>
                <a:gd name="connsiteX4" fmla="*/ 35626 w 100941"/>
                <a:gd name="connsiteY4" fmla="*/ 71300 h 540376"/>
                <a:gd name="connsiteX5" fmla="*/ 17813 w 100941"/>
                <a:gd name="connsiteY5" fmla="*/ 53487 h 540376"/>
                <a:gd name="connsiteX6" fmla="*/ 0 w 100941"/>
                <a:gd name="connsiteY6" fmla="*/ 17861 h 540376"/>
                <a:gd name="connsiteX7" fmla="*/ 11876 w 100941"/>
                <a:gd name="connsiteY7" fmla="*/ 48 h 54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41" h="540376">
                  <a:moveTo>
                    <a:pt x="100941" y="540376"/>
                  </a:moveTo>
                  <a:cubicBezTo>
                    <a:pt x="98962" y="419643"/>
                    <a:pt x="100248" y="298813"/>
                    <a:pt x="95003" y="178178"/>
                  </a:cubicBezTo>
                  <a:cubicBezTo>
                    <a:pt x="94533" y="167360"/>
                    <a:pt x="83078" y="120723"/>
                    <a:pt x="71252" y="106926"/>
                  </a:cubicBezTo>
                  <a:cubicBezTo>
                    <a:pt x="64812" y="99412"/>
                    <a:pt x="54499" y="96110"/>
                    <a:pt x="47502" y="89113"/>
                  </a:cubicBezTo>
                  <a:cubicBezTo>
                    <a:pt x="42456" y="84067"/>
                    <a:pt x="40195" y="76782"/>
                    <a:pt x="35626" y="71300"/>
                  </a:cubicBezTo>
                  <a:cubicBezTo>
                    <a:pt x="30250" y="64849"/>
                    <a:pt x="23189" y="59938"/>
                    <a:pt x="17813" y="53487"/>
                  </a:cubicBezTo>
                  <a:cubicBezTo>
                    <a:pt x="5025" y="38141"/>
                    <a:pt x="5951" y="35713"/>
                    <a:pt x="0" y="17861"/>
                  </a:cubicBezTo>
                  <a:cubicBezTo>
                    <a:pt x="6564" y="-1830"/>
                    <a:pt x="-321" y="48"/>
                    <a:pt x="11876" y="48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72540" y="3348842"/>
              <a:ext cx="6289" cy="528452"/>
            </a:xfrm>
            <a:custGeom>
              <a:avLst/>
              <a:gdLst>
                <a:gd name="connsiteX0" fmla="*/ 0 w 6289"/>
                <a:gd name="connsiteY0" fmla="*/ 528452 h 528452"/>
                <a:gd name="connsiteX1" fmla="*/ 5938 w 6289"/>
                <a:gd name="connsiteY1" fmla="*/ 290945 h 528452"/>
                <a:gd name="connsiteX2" fmla="*/ 0 w 6289"/>
                <a:gd name="connsiteY2" fmla="*/ 89064 h 528452"/>
                <a:gd name="connsiteX3" fmla="*/ 5938 w 6289"/>
                <a:gd name="connsiteY3" fmla="*/ 35626 h 528452"/>
                <a:gd name="connsiteX4" fmla="*/ 5938 w 6289"/>
                <a:gd name="connsiteY4" fmla="*/ 0 h 52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9" h="528452">
                  <a:moveTo>
                    <a:pt x="0" y="528452"/>
                  </a:moveTo>
                  <a:cubicBezTo>
                    <a:pt x="1979" y="449283"/>
                    <a:pt x="5938" y="370139"/>
                    <a:pt x="5938" y="290945"/>
                  </a:cubicBezTo>
                  <a:cubicBezTo>
                    <a:pt x="5938" y="223622"/>
                    <a:pt x="0" y="156387"/>
                    <a:pt x="0" y="89064"/>
                  </a:cubicBezTo>
                  <a:cubicBezTo>
                    <a:pt x="0" y="71142"/>
                    <a:pt x="4746" y="53509"/>
                    <a:pt x="5938" y="35626"/>
                  </a:cubicBezTo>
                  <a:cubicBezTo>
                    <a:pt x="6728" y="23777"/>
                    <a:pt x="5938" y="1187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567427" y="3390405"/>
              <a:ext cx="83243" cy="475013"/>
            </a:xfrm>
            <a:custGeom>
              <a:avLst/>
              <a:gdLst>
                <a:gd name="connsiteX0" fmla="*/ 83243 w 83243"/>
                <a:gd name="connsiteY0" fmla="*/ 475013 h 475013"/>
                <a:gd name="connsiteX1" fmla="*/ 71368 w 83243"/>
                <a:gd name="connsiteY1" fmla="*/ 184068 h 475013"/>
                <a:gd name="connsiteX2" fmla="*/ 65430 w 83243"/>
                <a:gd name="connsiteY2" fmla="*/ 166255 h 475013"/>
                <a:gd name="connsiteX3" fmla="*/ 59492 w 83243"/>
                <a:gd name="connsiteY3" fmla="*/ 130629 h 475013"/>
                <a:gd name="connsiteX4" fmla="*/ 53555 w 83243"/>
                <a:gd name="connsiteY4" fmla="*/ 83127 h 475013"/>
                <a:gd name="connsiteX5" fmla="*/ 17929 w 83243"/>
                <a:gd name="connsiteY5" fmla="*/ 59377 h 475013"/>
                <a:gd name="connsiteX6" fmla="*/ 6054 w 83243"/>
                <a:gd name="connsiteY6" fmla="*/ 47501 h 475013"/>
                <a:gd name="connsiteX7" fmla="*/ 6054 w 83243"/>
                <a:gd name="connsiteY7" fmla="*/ 11876 h 475013"/>
                <a:gd name="connsiteX8" fmla="*/ 17929 w 83243"/>
                <a:gd name="connsiteY8" fmla="*/ 0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43" h="475013">
                  <a:moveTo>
                    <a:pt x="83243" y="475013"/>
                  </a:moveTo>
                  <a:cubicBezTo>
                    <a:pt x="59429" y="355950"/>
                    <a:pt x="84368" y="489582"/>
                    <a:pt x="71368" y="184068"/>
                  </a:cubicBezTo>
                  <a:cubicBezTo>
                    <a:pt x="71102" y="177815"/>
                    <a:pt x="66788" y="172365"/>
                    <a:pt x="65430" y="166255"/>
                  </a:cubicBezTo>
                  <a:cubicBezTo>
                    <a:pt x="62818" y="154503"/>
                    <a:pt x="61195" y="142547"/>
                    <a:pt x="59492" y="130629"/>
                  </a:cubicBezTo>
                  <a:cubicBezTo>
                    <a:pt x="57235" y="114832"/>
                    <a:pt x="61595" y="96911"/>
                    <a:pt x="53555" y="83127"/>
                  </a:cubicBezTo>
                  <a:cubicBezTo>
                    <a:pt x="46364" y="70799"/>
                    <a:pt x="28021" y="69469"/>
                    <a:pt x="17929" y="59377"/>
                  </a:cubicBezTo>
                  <a:lnTo>
                    <a:pt x="6054" y="47501"/>
                  </a:lnTo>
                  <a:cubicBezTo>
                    <a:pt x="398" y="30536"/>
                    <a:pt x="-4125" y="28842"/>
                    <a:pt x="6054" y="11876"/>
                  </a:cubicBezTo>
                  <a:cubicBezTo>
                    <a:pt x="8934" y="7076"/>
                    <a:pt x="17929" y="0"/>
                    <a:pt x="1792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698171" y="3348842"/>
              <a:ext cx="18252" cy="522514"/>
            </a:xfrm>
            <a:custGeom>
              <a:avLst/>
              <a:gdLst>
                <a:gd name="connsiteX0" fmla="*/ 5938 w 18252"/>
                <a:gd name="connsiteY0" fmla="*/ 522514 h 522514"/>
                <a:gd name="connsiteX1" fmla="*/ 11876 w 18252"/>
                <a:gd name="connsiteY1" fmla="*/ 480950 h 522514"/>
                <a:gd name="connsiteX2" fmla="*/ 17813 w 18252"/>
                <a:gd name="connsiteY2" fmla="*/ 457200 h 522514"/>
                <a:gd name="connsiteX3" fmla="*/ 11876 w 18252"/>
                <a:gd name="connsiteY3" fmla="*/ 249381 h 522514"/>
                <a:gd name="connsiteX4" fmla="*/ 0 w 18252"/>
                <a:gd name="connsiteY4" fmla="*/ 213755 h 522514"/>
                <a:gd name="connsiteX5" fmla="*/ 5938 w 18252"/>
                <a:gd name="connsiteY5" fmla="*/ 136566 h 522514"/>
                <a:gd name="connsiteX6" fmla="*/ 11876 w 18252"/>
                <a:gd name="connsiteY6" fmla="*/ 118753 h 522514"/>
                <a:gd name="connsiteX7" fmla="*/ 17813 w 18252"/>
                <a:gd name="connsiteY7" fmla="*/ 59376 h 522514"/>
                <a:gd name="connsiteX8" fmla="*/ 17813 w 18252"/>
                <a:gd name="connsiteY8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2" h="522514">
                  <a:moveTo>
                    <a:pt x="5938" y="522514"/>
                  </a:moveTo>
                  <a:cubicBezTo>
                    <a:pt x="7917" y="508659"/>
                    <a:pt x="9372" y="494720"/>
                    <a:pt x="11876" y="480950"/>
                  </a:cubicBezTo>
                  <a:cubicBezTo>
                    <a:pt x="13336" y="472921"/>
                    <a:pt x="17813" y="465360"/>
                    <a:pt x="17813" y="457200"/>
                  </a:cubicBezTo>
                  <a:cubicBezTo>
                    <a:pt x="17813" y="387899"/>
                    <a:pt x="16933" y="318497"/>
                    <a:pt x="11876" y="249381"/>
                  </a:cubicBezTo>
                  <a:cubicBezTo>
                    <a:pt x="10963" y="236897"/>
                    <a:pt x="0" y="213755"/>
                    <a:pt x="0" y="213755"/>
                  </a:cubicBezTo>
                  <a:cubicBezTo>
                    <a:pt x="1979" y="188025"/>
                    <a:pt x="2737" y="162172"/>
                    <a:pt x="5938" y="136566"/>
                  </a:cubicBezTo>
                  <a:cubicBezTo>
                    <a:pt x="6714" y="130355"/>
                    <a:pt x="10924" y="124939"/>
                    <a:pt x="11876" y="118753"/>
                  </a:cubicBezTo>
                  <a:cubicBezTo>
                    <a:pt x="14900" y="99093"/>
                    <a:pt x="16820" y="79242"/>
                    <a:pt x="17813" y="59376"/>
                  </a:cubicBezTo>
                  <a:cubicBezTo>
                    <a:pt x="18801" y="39609"/>
                    <a:pt x="17813" y="19792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772888" y="3372592"/>
              <a:ext cx="59958" cy="516577"/>
            </a:xfrm>
            <a:custGeom>
              <a:avLst/>
              <a:gdLst>
                <a:gd name="connsiteX0" fmla="*/ 0 w 59958"/>
                <a:gd name="connsiteY0" fmla="*/ 516577 h 516577"/>
                <a:gd name="connsiteX1" fmla="*/ 11876 w 59958"/>
                <a:gd name="connsiteY1" fmla="*/ 427512 h 516577"/>
                <a:gd name="connsiteX2" fmla="*/ 23751 w 59958"/>
                <a:gd name="connsiteY2" fmla="*/ 380011 h 516577"/>
                <a:gd name="connsiteX3" fmla="*/ 29689 w 59958"/>
                <a:gd name="connsiteY3" fmla="*/ 112816 h 516577"/>
                <a:gd name="connsiteX4" fmla="*/ 47502 w 59958"/>
                <a:gd name="connsiteY4" fmla="*/ 59377 h 516577"/>
                <a:gd name="connsiteX5" fmla="*/ 53439 w 59958"/>
                <a:gd name="connsiteY5" fmla="*/ 5938 h 516577"/>
                <a:gd name="connsiteX6" fmla="*/ 53439 w 59958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58" h="516577">
                  <a:moveTo>
                    <a:pt x="0" y="516577"/>
                  </a:moveTo>
                  <a:cubicBezTo>
                    <a:pt x="10564" y="389817"/>
                    <a:pt x="-2677" y="480874"/>
                    <a:pt x="11876" y="427512"/>
                  </a:cubicBezTo>
                  <a:cubicBezTo>
                    <a:pt x="16170" y="411766"/>
                    <a:pt x="23751" y="380011"/>
                    <a:pt x="23751" y="380011"/>
                  </a:cubicBezTo>
                  <a:cubicBezTo>
                    <a:pt x="25730" y="290946"/>
                    <a:pt x="26265" y="201837"/>
                    <a:pt x="29689" y="112816"/>
                  </a:cubicBezTo>
                  <a:cubicBezTo>
                    <a:pt x="31304" y="70823"/>
                    <a:pt x="27775" y="79102"/>
                    <a:pt x="47502" y="59377"/>
                  </a:cubicBezTo>
                  <a:cubicBezTo>
                    <a:pt x="64184" y="9330"/>
                    <a:pt x="61922" y="39868"/>
                    <a:pt x="53439" y="5938"/>
                  </a:cubicBezTo>
                  <a:cubicBezTo>
                    <a:pt x="52959" y="4018"/>
                    <a:pt x="53439" y="1979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677886" y="3360717"/>
              <a:ext cx="77189" cy="546265"/>
            </a:xfrm>
            <a:custGeom>
              <a:avLst/>
              <a:gdLst>
                <a:gd name="connsiteX0" fmla="*/ 47501 w 77189"/>
                <a:gd name="connsiteY0" fmla="*/ 546265 h 546265"/>
                <a:gd name="connsiteX1" fmla="*/ 35626 w 77189"/>
                <a:gd name="connsiteY1" fmla="*/ 510639 h 546265"/>
                <a:gd name="connsiteX2" fmla="*/ 23750 w 77189"/>
                <a:gd name="connsiteY2" fmla="*/ 391886 h 546265"/>
                <a:gd name="connsiteX3" fmla="*/ 17813 w 77189"/>
                <a:gd name="connsiteY3" fmla="*/ 350322 h 546265"/>
                <a:gd name="connsiteX4" fmla="*/ 11875 w 77189"/>
                <a:gd name="connsiteY4" fmla="*/ 290945 h 546265"/>
                <a:gd name="connsiteX5" fmla="*/ 5937 w 77189"/>
                <a:gd name="connsiteY5" fmla="*/ 267195 h 546265"/>
                <a:gd name="connsiteX6" fmla="*/ 0 w 77189"/>
                <a:gd name="connsiteY6" fmla="*/ 231569 h 546265"/>
                <a:gd name="connsiteX7" fmla="*/ 11875 w 77189"/>
                <a:gd name="connsiteY7" fmla="*/ 166254 h 546265"/>
                <a:gd name="connsiteX8" fmla="*/ 47501 w 77189"/>
                <a:gd name="connsiteY8" fmla="*/ 100940 h 546265"/>
                <a:gd name="connsiteX9" fmla="*/ 77189 w 77189"/>
                <a:gd name="connsiteY9" fmla="*/ 65314 h 546265"/>
                <a:gd name="connsiteX10" fmla="*/ 65314 w 77189"/>
                <a:gd name="connsiteY10" fmla="*/ 17813 h 546265"/>
                <a:gd name="connsiteX11" fmla="*/ 53439 w 77189"/>
                <a:gd name="connsiteY11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189" h="546265">
                  <a:moveTo>
                    <a:pt x="47501" y="546265"/>
                  </a:moveTo>
                  <a:cubicBezTo>
                    <a:pt x="43543" y="534390"/>
                    <a:pt x="37245" y="523052"/>
                    <a:pt x="35626" y="510639"/>
                  </a:cubicBezTo>
                  <a:cubicBezTo>
                    <a:pt x="16711" y="365625"/>
                    <a:pt x="42688" y="448698"/>
                    <a:pt x="23750" y="391886"/>
                  </a:cubicBezTo>
                  <a:cubicBezTo>
                    <a:pt x="21771" y="378031"/>
                    <a:pt x="19448" y="364221"/>
                    <a:pt x="17813" y="350322"/>
                  </a:cubicBezTo>
                  <a:cubicBezTo>
                    <a:pt x="15489" y="330567"/>
                    <a:pt x="14688" y="310636"/>
                    <a:pt x="11875" y="290945"/>
                  </a:cubicBezTo>
                  <a:cubicBezTo>
                    <a:pt x="10721" y="282867"/>
                    <a:pt x="7537" y="275197"/>
                    <a:pt x="5937" y="267195"/>
                  </a:cubicBezTo>
                  <a:cubicBezTo>
                    <a:pt x="3576" y="255390"/>
                    <a:pt x="1979" y="243444"/>
                    <a:pt x="0" y="231569"/>
                  </a:cubicBezTo>
                  <a:cubicBezTo>
                    <a:pt x="3958" y="209797"/>
                    <a:pt x="5211" y="187355"/>
                    <a:pt x="11875" y="166254"/>
                  </a:cubicBezTo>
                  <a:cubicBezTo>
                    <a:pt x="14624" y="157550"/>
                    <a:pt x="35559" y="115270"/>
                    <a:pt x="47501" y="100940"/>
                  </a:cubicBezTo>
                  <a:cubicBezTo>
                    <a:pt x="85599" y="55222"/>
                    <a:pt x="47706" y="109540"/>
                    <a:pt x="77189" y="65314"/>
                  </a:cubicBezTo>
                  <a:cubicBezTo>
                    <a:pt x="74930" y="54017"/>
                    <a:pt x="71401" y="29988"/>
                    <a:pt x="65314" y="17813"/>
                  </a:cubicBezTo>
                  <a:cubicBezTo>
                    <a:pt x="62123" y="11430"/>
                    <a:pt x="53439" y="0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575198" y="3390405"/>
              <a:ext cx="31436" cy="498764"/>
            </a:xfrm>
            <a:custGeom>
              <a:avLst/>
              <a:gdLst>
                <a:gd name="connsiteX0" fmla="*/ 31436 w 31436"/>
                <a:gd name="connsiteY0" fmla="*/ 498764 h 498764"/>
                <a:gd name="connsiteX1" fmla="*/ 25498 w 31436"/>
                <a:gd name="connsiteY1" fmla="*/ 290946 h 498764"/>
                <a:gd name="connsiteX2" fmla="*/ 19560 w 31436"/>
                <a:gd name="connsiteY2" fmla="*/ 243444 h 498764"/>
                <a:gd name="connsiteX3" fmla="*/ 7685 w 31436"/>
                <a:gd name="connsiteY3" fmla="*/ 207818 h 498764"/>
                <a:gd name="connsiteX4" fmla="*/ 1747 w 31436"/>
                <a:gd name="connsiteY4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6" h="498764">
                  <a:moveTo>
                    <a:pt x="31436" y="498764"/>
                  </a:moveTo>
                  <a:cubicBezTo>
                    <a:pt x="29457" y="429491"/>
                    <a:pt x="28718" y="360172"/>
                    <a:pt x="25498" y="290946"/>
                  </a:cubicBezTo>
                  <a:cubicBezTo>
                    <a:pt x="24757" y="275006"/>
                    <a:pt x="22903" y="259047"/>
                    <a:pt x="19560" y="243444"/>
                  </a:cubicBezTo>
                  <a:cubicBezTo>
                    <a:pt x="16937" y="231204"/>
                    <a:pt x="7685" y="207818"/>
                    <a:pt x="7685" y="207818"/>
                  </a:cubicBezTo>
                  <a:cubicBezTo>
                    <a:pt x="-4882" y="107291"/>
                    <a:pt x="1747" y="176274"/>
                    <a:pt x="174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469866" y="3366655"/>
              <a:ext cx="65516" cy="504701"/>
            </a:xfrm>
            <a:custGeom>
              <a:avLst/>
              <a:gdLst>
                <a:gd name="connsiteX0" fmla="*/ 65516 w 65516"/>
                <a:gd name="connsiteY0" fmla="*/ 504701 h 504701"/>
                <a:gd name="connsiteX1" fmla="*/ 53640 w 65516"/>
                <a:gd name="connsiteY1" fmla="*/ 415636 h 504701"/>
                <a:gd name="connsiteX2" fmla="*/ 41765 w 65516"/>
                <a:gd name="connsiteY2" fmla="*/ 368135 h 504701"/>
                <a:gd name="connsiteX3" fmla="*/ 29890 w 65516"/>
                <a:gd name="connsiteY3" fmla="*/ 356259 h 504701"/>
                <a:gd name="connsiteX4" fmla="*/ 18015 w 65516"/>
                <a:gd name="connsiteY4" fmla="*/ 314696 h 504701"/>
                <a:gd name="connsiteX5" fmla="*/ 6139 w 65516"/>
                <a:gd name="connsiteY5" fmla="*/ 302820 h 504701"/>
                <a:gd name="connsiteX6" fmla="*/ 202 w 65516"/>
                <a:gd name="connsiteY6" fmla="*/ 0 h 50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16" h="504701">
                  <a:moveTo>
                    <a:pt x="65516" y="504701"/>
                  </a:moveTo>
                  <a:cubicBezTo>
                    <a:pt x="60137" y="456288"/>
                    <a:pt x="61256" y="457527"/>
                    <a:pt x="53640" y="415636"/>
                  </a:cubicBezTo>
                  <a:cubicBezTo>
                    <a:pt x="52529" y="409524"/>
                    <a:pt x="47140" y="377094"/>
                    <a:pt x="41765" y="368135"/>
                  </a:cubicBezTo>
                  <a:cubicBezTo>
                    <a:pt x="38885" y="363335"/>
                    <a:pt x="33848" y="360218"/>
                    <a:pt x="29890" y="356259"/>
                  </a:cubicBezTo>
                  <a:cubicBezTo>
                    <a:pt x="28782" y="351828"/>
                    <a:pt x="21663" y="320777"/>
                    <a:pt x="18015" y="314696"/>
                  </a:cubicBezTo>
                  <a:cubicBezTo>
                    <a:pt x="15135" y="309895"/>
                    <a:pt x="10098" y="306779"/>
                    <a:pt x="6139" y="302820"/>
                  </a:cubicBezTo>
                  <a:cubicBezTo>
                    <a:pt x="-1699" y="98997"/>
                    <a:pt x="202" y="199939"/>
                    <a:pt x="2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338737" y="3390405"/>
              <a:ext cx="30390" cy="486889"/>
            </a:xfrm>
            <a:custGeom>
              <a:avLst/>
              <a:gdLst>
                <a:gd name="connsiteX0" fmla="*/ 30390 w 30390"/>
                <a:gd name="connsiteY0" fmla="*/ 486889 h 486889"/>
                <a:gd name="connsiteX1" fmla="*/ 24453 w 30390"/>
                <a:gd name="connsiteY1" fmla="*/ 385948 h 486889"/>
                <a:gd name="connsiteX2" fmla="*/ 18515 w 30390"/>
                <a:gd name="connsiteY2" fmla="*/ 338447 h 486889"/>
                <a:gd name="connsiteX3" fmla="*/ 6640 w 30390"/>
                <a:gd name="connsiteY3" fmla="*/ 89065 h 486889"/>
                <a:gd name="connsiteX4" fmla="*/ 702 w 30390"/>
                <a:gd name="connsiteY4" fmla="*/ 71252 h 486889"/>
                <a:gd name="connsiteX5" fmla="*/ 702 w 30390"/>
                <a:gd name="connsiteY5" fmla="*/ 0 h 48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90" h="486889">
                  <a:moveTo>
                    <a:pt x="30390" y="486889"/>
                  </a:moveTo>
                  <a:cubicBezTo>
                    <a:pt x="28411" y="453242"/>
                    <a:pt x="27141" y="419546"/>
                    <a:pt x="24453" y="385948"/>
                  </a:cubicBezTo>
                  <a:cubicBezTo>
                    <a:pt x="23181" y="370042"/>
                    <a:pt x="19510" y="354373"/>
                    <a:pt x="18515" y="338447"/>
                  </a:cubicBezTo>
                  <a:cubicBezTo>
                    <a:pt x="15877" y="296246"/>
                    <a:pt x="11622" y="141379"/>
                    <a:pt x="6640" y="89065"/>
                  </a:cubicBezTo>
                  <a:cubicBezTo>
                    <a:pt x="6047" y="82834"/>
                    <a:pt x="1118" y="77497"/>
                    <a:pt x="702" y="71252"/>
                  </a:cubicBezTo>
                  <a:cubicBezTo>
                    <a:pt x="-878" y="47554"/>
                    <a:pt x="702" y="23751"/>
                    <a:pt x="7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68187" y="3360717"/>
              <a:ext cx="47501" cy="510639"/>
            </a:xfrm>
            <a:custGeom>
              <a:avLst/>
              <a:gdLst>
                <a:gd name="connsiteX0" fmla="*/ 47501 w 47501"/>
                <a:gd name="connsiteY0" fmla="*/ 510639 h 510639"/>
                <a:gd name="connsiteX1" fmla="*/ 23751 w 47501"/>
                <a:gd name="connsiteY1" fmla="*/ 427512 h 510639"/>
                <a:gd name="connsiteX2" fmla="*/ 11875 w 47501"/>
                <a:gd name="connsiteY2" fmla="*/ 391886 h 510639"/>
                <a:gd name="connsiteX3" fmla="*/ 5938 w 47501"/>
                <a:gd name="connsiteY3" fmla="*/ 83127 h 510639"/>
                <a:gd name="connsiteX4" fmla="*/ 0 w 47501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510639">
                  <a:moveTo>
                    <a:pt x="47501" y="510639"/>
                  </a:moveTo>
                  <a:cubicBezTo>
                    <a:pt x="14893" y="456293"/>
                    <a:pt x="39618" y="506847"/>
                    <a:pt x="23751" y="427512"/>
                  </a:cubicBezTo>
                  <a:cubicBezTo>
                    <a:pt x="21296" y="415237"/>
                    <a:pt x="11875" y="391886"/>
                    <a:pt x="11875" y="391886"/>
                  </a:cubicBezTo>
                  <a:cubicBezTo>
                    <a:pt x="9896" y="288966"/>
                    <a:pt x="9056" y="186018"/>
                    <a:pt x="5938" y="83127"/>
                  </a:cubicBezTo>
                  <a:cubicBezTo>
                    <a:pt x="5097" y="553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119729" y="3353890"/>
              <a:ext cx="17829" cy="523404"/>
            </a:xfrm>
            <a:custGeom>
              <a:avLst/>
              <a:gdLst>
                <a:gd name="connsiteX0" fmla="*/ 17829 w 17829"/>
                <a:gd name="connsiteY0" fmla="*/ 523404 h 523404"/>
                <a:gd name="connsiteX1" fmla="*/ 11892 w 17829"/>
                <a:gd name="connsiteY1" fmla="*/ 101829 h 523404"/>
                <a:gd name="connsiteX2" fmla="*/ 5954 w 17829"/>
                <a:gd name="connsiteY2" fmla="*/ 24640 h 523404"/>
                <a:gd name="connsiteX3" fmla="*/ 16 w 17829"/>
                <a:gd name="connsiteY3" fmla="*/ 889 h 5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9" h="523404">
                  <a:moveTo>
                    <a:pt x="17829" y="523404"/>
                  </a:moveTo>
                  <a:cubicBezTo>
                    <a:pt x="15850" y="382879"/>
                    <a:pt x="15237" y="242328"/>
                    <a:pt x="11892" y="101829"/>
                  </a:cubicBezTo>
                  <a:cubicBezTo>
                    <a:pt x="11278" y="76031"/>
                    <a:pt x="9155" y="50246"/>
                    <a:pt x="5954" y="24640"/>
                  </a:cubicBezTo>
                  <a:cubicBezTo>
                    <a:pt x="-610" y="-27868"/>
                    <a:pt x="16" y="23464"/>
                    <a:pt x="16" y="88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042048" y="3372592"/>
              <a:ext cx="42071" cy="510639"/>
            </a:xfrm>
            <a:custGeom>
              <a:avLst/>
              <a:gdLst>
                <a:gd name="connsiteX0" fmla="*/ 42071 w 42071"/>
                <a:gd name="connsiteY0" fmla="*/ 510639 h 510639"/>
                <a:gd name="connsiteX1" fmla="*/ 30196 w 42071"/>
                <a:gd name="connsiteY1" fmla="*/ 350322 h 510639"/>
                <a:gd name="connsiteX2" fmla="*/ 24258 w 42071"/>
                <a:gd name="connsiteY2" fmla="*/ 261257 h 510639"/>
                <a:gd name="connsiteX3" fmla="*/ 18321 w 42071"/>
                <a:gd name="connsiteY3" fmla="*/ 225631 h 510639"/>
                <a:gd name="connsiteX4" fmla="*/ 6446 w 42071"/>
                <a:gd name="connsiteY4" fmla="*/ 112816 h 510639"/>
                <a:gd name="connsiteX5" fmla="*/ 508 w 42071"/>
                <a:gd name="connsiteY5" fmla="*/ 65314 h 510639"/>
                <a:gd name="connsiteX6" fmla="*/ 508 w 42071"/>
                <a:gd name="connsiteY6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71" h="510639">
                  <a:moveTo>
                    <a:pt x="42071" y="510639"/>
                  </a:moveTo>
                  <a:cubicBezTo>
                    <a:pt x="27203" y="436289"/>
                    <a:pt x="38251" y="499325"/>
                    <a:pt x="30196" y="350322"/>
                  </a:cubicBezTo>
                  <a:cubicBezTo>
                    <a:pt x="28590" y="320611"/>
                    <a:pt x="27079" y="290877"/>
                    <a:pt x="24258" y="261257"/>
                  </a:cubicBezTo>
                  <a:cubicBezTo>
                    <a:pt x="23117" y="249272"/>
                    <a:pt x="19755" y="237584"/>
                    <a:pt x="18321" y="225631"/>
                  </a:cubicBezTo>
                  <a:cubicBezTo>
                    <a:pt x="13816" y="188088"/>
                    <a:pt x="10622" y="150397"/>
                    <a:pt x="6446" y="112816"/>
                  </a:cubicBezTo>
                  <a:cubicBezTo>
                    <a:pt x="4684" y="96956"/>
                    <a:pt x="1347" y="81249"/>
                    <a:pt x="508" y="65314"/>
                  </a:cubicBezTo>
                  <a:cubicBezTo>
                    <a:pt x="-636" y="43573"/>
                    <a:pt x="508" y="21771"/>
                    <a:pt x="50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911927" y="3336966"/>
              <a:ext cx="11876" cy="558140"/>
            </a:xfrm>
            <a:custGeom>
              <a:avLst/>
              <a:gdLst>
                <a:gd name="connsiteX0" fmla="*/ 11876 w 11876"/>
                <a:gd name="connsiteY0" fmla="*/ 558140 h 558140"/>
                <a:gd name="connsiteX1" fmla="*/ 5938 w 11876"/>
                <a:gd name="connsiteY1" fmla="*/ 184068 h 558140"/>
                <a:gd name="connsiteX2" fmla="*/ 0 w 11876"/>
                <a:gd name="connsiteY2" fmla="*/ 0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6" h="558140">
                  <a:moveTo>
                    <a:pt x="11876" y="558140"/>
                  </a:moveTo>
                  <a:cubicBezTo>
                    <a:pt x="9897" y="433449"/>
                    <a:pt x="8678" y="308744"/>
                    <a:pt x="5938" y="184068"/>
                  </a:cubicBezTo>
                  <a:cubicBezTo>
                    <a:pt x="-212" y="-95738"/>
                    <a:pt x="0" y="8479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787236" y="3372592"/>
              <a:ext cx="65315" cy="510639"/>
            </a:xfrm>
            <a:custGeom>
              <a:avLst/>
              <a:gdLst>
                <a:gd name="connsiteX0" fmla="*/ 65315 w 65315"/>
                <a:gd name="connsiteY0" fmla="*/ 510639 h 510639"/>
                <a:gd name="connsiteX1" fmla="*/ 29689 w 65315"/>
                <a:gd name="connsiteY1" fmla="*/ 463138 h 510639"/>
                <a:gd name="connsiteX2" fmla="*/ 17813 w 65315"/>
                <a:gd name="connsiteY2" fmla="*/ 421574 h 510639"/>
                <a:gd name="connsiteX3" fmla="*/ 11876 w 65315"/>
                <a:gd name="connsiteY3" fmla="*/ 403761 h 510639"/>
                <a:gd name="connsiteX4" fmla="*/ 0 w 65315"/>
                <a:gd name="connsiteY4" fmla="*/ 391886 h 510639"/>
                <a:gd name="connsiteX5" fmla="*/ 17813 w 65315"/>
                <a:gd name="connsiteY5" fmla="*/ 154379 h 510639"/>
                <a:gd name="connsiteX6" fmla="*/ 23751 w 65315"/>
                <a:gd name="connsiteY6" fmla="*/ 118753 h 510639"/>
                <a:gd name="connsiteX7" fmla="*/ 35626 w 65315"/>
                <a:gd name="connsiteY7" fmla="*/ 71252 h 510639"/>
                <a:gd name="connsiteX8" fmla="*/ 47502 w 65315"/>
                <a:gd name="connsiteY8" fmla="*/ 35626 h 510639"/>
                <a:gd name="connsiteX9" fmla="*/ 59377 w 65315"/>
                <a:gd name="connsiteY9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5" h="510639">
                  <a:moveTo>
                    <a:pt x="65315" y="510639"/>
                  </a:moveTo>
                  <a:cubicBezTo>
                    <a:pt x="59485" y="503352"/>
                    <a:pt x="35992" y="475744"/>
                    <a:pt x="29689" y="463138"/>
                  </a:cubicBezTo>
                  <a:cubicBezTo>
                    <a:pt x="24943" y="453646"/>
                    <a:pt x="20350" y="430453"/>
                    <a:pt x="17813" y="421574"/>
                  </a:cubicBezTo>
                  <a:cubicBezTo>
                    <a:pt x="16094" y="415556"/>
                    <a:pt x="15096" y="409128"/>
                    <a:pt x="11876" y="403761"/>
                  </a:cubicBezTo>
                  <a:cubicBezTo>
                    <a:pt x="8996" y="398961"/>
                    <a:pt x="3959" y="395844"/>
                    <a:pt x="0" y="391886"/>
                  </a:cubicBezTo>
                  <a:cubicBezTo>
                    <a:pt x="6797" y="201578"/>
                    <a:pt x="-3178" y="280326"/>
                    <a:pt x="17813" y="154379"/>
                  </a:cubicBezTo>
                  <a:cubicBezTo>
                    <a:pt x="19792" y="142504"/>
                    <a:pt x="19944" y="130174"/>
                    <a:pt x="23751" y="118753"/>
                  </a:cubicBezTo>
                  <a:cubicBezTo>
                    <a:pt x="41768" y="64704"/>
                    <a:pt x="14131" y="150068"/>
                    <a:pt x="35626" y="71252"/>
                  </a:cubicBezTo>
                  <a:cubicBezTo>
                    <a:pt x="38920" y="59175"/>
                    <a:pt x="40559" y="46042"/>
                    <a:pt x="47502" y="35626"/>
                  </a:cubicBezTo>
                  <a:cubicBezTo>
                    <a:pt x="62671" y="12873"/>
                    <a:pt x="59377" y="24949"/>
                    <a:pt x="5937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31029" y="3354779"/>
              <a:ext cx="29688" cy="504702"/>
            </a:xfrm>
            <a:custGeom>
              <a:avLst/>
              <a:gdLst>
                <a:gd name="connsiteX0" fmla="*/ 29688 w 29688"/>
                <a:gd name="connsiteY0" fmla="*/ 504702 h 504702"/>
                <a:gd name="connsiteX1" fmla="*/ 11875 w 29688"/>
                <a:gd name="connsiteY1" fmla="*/ 403761 h 504702"/>
                <a:gd name="connsiteX2" fmla="*/ 5937 w 29688"/>
                <a:gd name="connsiteY2" fmla="*/ 296883 h 504702"/>
                <a:gd name="connsiteX3" fmla="*/ 0 w 29688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8" h="504702">
                  <a:moveTo>
                    <a:pt x="29688" y="504702"/>
                  </a:moveTo>
                  <a:cubicBezTo>
                    <a:pt x="16154" y="423495"/>
                    <a:pt x="22535" y="457061"/>
                    <a:pt x="11875" y="403761"/>
                  </a:cubicBezTo>
                  <a:cubicBezTo>
                    <a:pt x="9896" y="368135"/>
                    <a:pt x="7018" y="332548"/>
                    <a:pt x="5937" y="296883"/>
                  </a:cubicBezTo>
                  <a:cubicBezTo>
                    <a:pt x="2939" y="197948"/>
                    <a:pt x="0" y="98981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420094" y="3342904"/>
              <a:ext cx="0" cy="510639"/>
            </a:xfrm>
            <a:custGeom>
              <a:avLst/>
              <a:gdLst>
                <a:gd name="connsiteX0" fmla="*/ 0 w 0"/>
                <a:gd name="connsiteY0" fmla="*/ 510639 h 510639"/>
                <a:gd name="connsiteX1" fmla="*/ 0 w 0"/>
                <a:gd name="connsiteY1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0639">
                  <a:moveTo>
                    <a:pt x="0" y="510639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65714" y="2606634"/>
              <a:ext cx="89065" cy="641267"/>
            </a:xfrm>
            <a:custGeom>
              <a:avLst/>
              <a:gdLst>
                <a:gd name="connsiteX0" fmla="*/ 89065 w 89065"/>
                <a:gd name="connsiteY0" fmla="*/ 0 h 641267"/>
                <a:gd name="connsiteX1" fmla="*/ 77190 w 89065"/>
                <a:gd name="connsiteY1" fmla="*/ 130628 h 641267"/>
                <a:gd name="connsiteX2" fmla="*/ 65315 w 89065"/>
                <a:gd name="connsiteY2" fmla="*/ 213756 h 641267"/>
                <a:gd name="connsiteX3" fmla="*/ 59377 w 89065"/>
                <a:gd name="connsiteY3" fmla="*/ 285008 h 641267"/>
                <a:gd name="connsiteX4" fmla="*/ 41564 w 89065"/>
                <a:gd name="connsiteY4" fmla="*/ 302821 h 641267"/>
                <a:gd name="connsiteX5" fmla="*/ 35626 w 89065"/>
                <a:gd name="connsiteY5" fmla="*/ 320634 h 641267"/>
                <a:gd name="connsiteX6" fmla="*/ 23751 w 89065"/>
                <a:gd name="connsiteY6" fmla="*/ 338447 h 641267"/>
                <a:gd name="connsiteX7" fmla="*/ 17813 w 89065"/>
                <a:gd name="connsiteY7" fmla="*/ 362197 h 641267"/>
                <a:gd name="connsiteX8" fmla="*/ 5938 w 89065"/>
                <a:gd name="connsiteY8" fmla="*/ 397823 h 641267"/>
                <a:gd name="connsiteX9" fmla="*/ 0 w 89065"/>
                <a:gd name="connsiteY9" fmla="*/ 433449 h 641267"/>
                <a:gd name="connsiteX10" fmla="*/ 5938 w 89065"/>
                <a:gd name="connsiteY10" fmla="*/ 486888 h 641267"/>
                <a:gd name="connsiteX11" fmla="*/ 17813 w 89065"/>
                <a:gd name="connsiteY11" fmla="*/ 534389 h 641267"/>
                <a:gd name="connsiteX12" fmla="*/ 35626 w 89065"/>
                <a:gd name="connsiteY12" fmla="*/ 599704 h 641267"/>
                <a:gd name="connsiteX13" fmla="*/ 41564 w 89065"/>
                <a:gd name="connsiteY13" fmla="*/ 617517 h 641267"/>
                <a:gd name="connsiteX14" fmla="*/ 47502 w 89065"/>
                <a:gd name="connsiteY14" fmla="*/ 635330 h 641267"/>
                <a:gd name="connsiteX15" fmla="*/ 53439 w 89065"/>
                <a:gd name="connsiteY15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065" h="641267">
                  <a:moveTo>
                    <a:pt x="89065" y="0"/>
                  </a:moveTo>
                  <a:cubicBezTo>
                    <a:pt x="77221" y="177682"/>
                    <a:pt x="89677" y="24496"/>
                    <a:pt x="77190" y="130628"/>
                  </a:cubicBezTo>
                  <a:cubicBezTo>
                    <a:pt x="68189" y="207128"/>
                    <a:pt x="76999" y="167014"/>
                    <a:pt x="65315" y="213756"/>
                  </a:cubicBezTo>
                  <a:cubicBezTo>
                    <a:pt x="63336" y="237507"/>
                    <a:pt x="65518" y="261980"/>
                    <a:pt x="59377" y="285008"/>
                  </a:cubicBezTo>
                  <a:cubicBezTo>
                    <a:pt x="57213" y="293122"/>
                    <a:pt x="46222" y="295834"/>
                    <a:pt x="41564" y="302821"/>
                  </a:cubicBezTo>
                  <a:cubicBezTo>
                    <a:pt x="38092" y="308029"/>
                    <a:pt x="38425" y="315036"/>
                    <a:pt x="35626" y="320634"/>
                  </a:cubicBezTo>
                  <a:cubicBezTo>
                    <a:pt x="32435" y="327017"/>
                    <a:pt x="27709" y="332509"/>
                    <a:pt x="23751" y="338447"/>
                  </a:cubicBezTo>
                  <a:cubicBezTo>
                    <a:pt x="21772" y="346364"/>
                    <a:pt x="20158" y="354381"/>
                    <a:pt x="17813" y="362197"/>
                  </a:cubicBezTo>
                  <a:cubicBezTo>
                    <a:pt x="14216" y="374187"/>
                    <a:pt x="8974" y="385679"/>
                    <a:pt x="5938" y="397823"/>
                  </a:cubicBezTo>
                  <a:cubicBezTo>
                    <a:pt x="3018" y="409503"/>
                    <a:pt x="1979" y="421574"/>
                    <a:pt x="0" y="433449"/>
                  </a:cubicBezTo>
                  <a:cubicBezTo>
                    <a:pt x="1979" y="451262"/>
                    <a:pt x="3403" y="469146"/>
                    <a:pt x="5938" y="486888"/>
                  </a:cubicBezTo>
                  <a:cubicBezTo>
                    <a:pt x="13232" y="537944"/>
                    <a:pt x="8605" y="497556"/>
                    <a:pt x="17813" y="534389"/>
                  </a:cubicBezTo>
                  <a:cubicBezTo>
                    <a:pt x="34594" y="601515"/>
                    <a:pt x="10156" y="523295"/>
                    <a:pt x="35626" y="599704"/>
                  </a:cubicBezTo>
                  <a:lnTo>
                    <a:pt x="41564" y="617517"/>
                  </a:lnTo>
                  <a:cubicBezTo>
                    <a:pt x="43543" y="623455"/>
                    <a:pt x="43076" y="630904"/>
                    <a:pt x="47502" y="635330"/>
                  </a:cubicBezTo>
                  <a:lnTo>
                    <a:pt x="53439" y="641267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384468" y="2630384"/>
              <a:ext cx="35626" cy="622105"/>
            </a:xfrm>
            <a:custGeom>
              <a:avLst/>
              <a:gdLst>
                <a:gd name="connsiteX0" fmla="*/ 17813 w 35626"/>
                <a:gd name="connsiteY0" fmla="*/ 0 h 622105"/>
                <a:gd name="connsiteX1" fmla="*/ 23750 w 35626"/>
                <a:gd name="connsiteY1" fmla="*/ 29689 h 622105"/>
                <a:gd name="connsiteX2" fmla="*/ 35626 w 35626"/>
                <a:gd name="connsiteY2" fmla="*/ 65315 h 622105"/>
                <a:gd name="connsiteX3" fmla="*/ 29688 w 35626"/>
                <a:gd name="connsiteY3" fmla="*/ 184068 h 622105"/>
                <a:gd name="connsiteX4" fmla="*/ 23750 w 35626"/>
                <a:gd name="connsiteY4" fmla="*/ 207819 h 622105"/>
                <a:gd name="connsiteX5" fmla="*/ 17813 w 35626"/>
                <a:gd name="connsiteY5" fmla="*/ 267195 h 622105"/>
                <a:gd name="connsiteX6" fmla="*/ 0 w 35626"/>
                <a:gd name="connsiteY6" fmla="*/ 356260 h 622105"/>
                <a:gd name="connsiteX7" fmla="*/ 5937 w 35626"/>
                <a:gd name="connsiteY7" fmla="*/ 570016 h 622105"/>
                <a:gd name="connsiteX8" fmla="*/ 11875 w 35626"/>
                <a:gd name="connsiteY8" fmla="*/ 617517 h 6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" h="622105">
                  <a:moveTo>
                    <a:pt x="17813" y="0"/>
                  </a:moveTo>
                  <a:cubicBezTo>
                    <a:pt x="19792" y="9896"/>
                    <a:pt x="21095" y="19952"/>
                    <a:pt x="23750" y="29689"/>
                  </a:cubicBezTo>
                  <a:cubicBezTo>
                    <a:pt x="27044" y="41766"/>
                    <a:pt x="35626" y="65315"/>
                    <a:pt x="35626" y="65315"/>
                  </a:cubicBezTo>
                  <a:cubicBezTo>
                    <a:pt x="33647" y="104899"/>
                    <a:pt x="32980" y="144571"/>
                    <a:pt x="29688" y="184068"/>
                  </a:cubicBezTo>
                  <a:cubicBezTo>
                    <a:pt x="29010" y="192200"/>
                    <a:pt x="24904" y="199740"/>
                    <a:pt x="23750" y="207819"/>
                  </a:cubicBezTo>
                  <a:cubicBezTo>
                    <a:pt x="20937" y="227510"/>
                    <a:pt x="19614" y="247386"/>
                    <a:pt x="17813" y="267195"/>
                  </a:cubicBezTo>
                  <a:cubicBezTo>
                    <a:pt x="10596" y="346589"/>
                    <a:pt x="25301" y="318308"/>
                    <a:pt x="0" y="356260"/>
                  </a:cubicBezTo>
                  <a:cubicBezTo>
                    <a:pt x="1979" y="427512"/>
                    <a:pt x="2378" y="498825"/>
                    <a:pt x="5937" y="570016"/>
                  </a:cubicBezTo>
                  <a:cubicBezTo>
                    <a:pt x="13795" y="727184"/>
                    <a:pt x="11875" y="463630"/>
                    <a:pt x="11875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38847" y="2618509"/>
              <a:ext cx="83127" cy="659081"/>
            </a:xfrm>
            <a:custGeom>
              <a:avLst/>
              <a:gdLst>
                <a:gd name="connsiteX0" fmla="*/ 83127 w 83127"/>
                <a:gd name="connsiteY0" fmla="*/ 0 h 659081"/>
                <a:gd name="connsiteX1" fmla="*/ 77189 w 83127"/>
                <a:gd name="connsiteY1" fmla="*/ 95003 h 659081"/>
                <a:gd name="connsiteX2" fmla="*/ 71252 w 83127"/>
                <a:gd name="connsiteY2" fmla="*/ 124691 h 659081"/>
                <a:gd name="connsiteX3" fmla="*/ 59376 w 83127"/>
                <a:gd name="connsiteY3" fmla="*/ 166255 h 659081"/>
                <a:gd name="connsiteX4" fmla="*/ 47501 w 83127"/>
                <a:gd name="connsiteY4" fmla="*/ 190005 h 659081"/>
                <a:gd name="connsiteX5" fmla="*/ 23750 w 83127"/>
                <a:gd name="connsiteY5" fmla="*/ 237507 h 659081"/>
                <a:gd name="connsiteX6" fmla="*/ 11875 w 83127"/>
                <a:gd name="connsiteY6" fmla="*/ 285008 h 659081"/>
                <a:gd name="connsiteX7" fmla="*/ 0 w 83127"/>
                <a:gd name="connsiteY7" fmla="*/ 332509 h 659081"/>
                <a:gd name="connsiteX8" fmla="*/ 5937 w 83127"/>
                <a:gd name="connsiteY8" fmla="*/ 445325 h 659081"/>
                <a:gd name="connsiteX9" fmla="*/ 17813 w 83127"/>
                <a:gd name="connsiteY9" fmla="*/ 492826 h 659081"/>
                <a:gd name="connsiteX10" fmla="*/ 23750 w 83127"/>
                <a:gd name="connsiteY10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127" h="659081">
                  <a:moveTo>
                    <a:pt x="83127" y="0"/>
                  </a:moveTo>
                  <a:cubicBezTo>
                    <a:pt x="81148" y="31668"/>
                    <a:pt x="80197" y="63416"/>
                    <a:pt x="77189" y="95003"/>
                  </a:cubicBezTo>
                  <a:cubicBezTo>
                    <a:pt x="76232" y="105049"/>
                    <a:pt x="73441" y="114839"/>
                    <a:pt x="71252" y="124691"/>
                  </a:cubicBezTo>
                  <a:cubicBezTo>
                    <a:pt x="68934" y="135122"/>
                    <a:pt x="63954" y="155573"/>
                    <a:pt x="59376" y="166255"/>
                  </a:cubicBezTo>
                  <a:cubicBezTo>
                    <a:pt x="55889" y="174390"/>
                    <a:pt x="51096" y="181917"/>
                    <a:pt x="47501" y="190005"/>
                  </a:cubicBezTo>
                  <a:cubicBezTo>
                    <a:pt x="28134" y="233583"/>
                    <a:pt x="44780" y="205963"/>
                    <a:pt x="23750" y="237507"/>
                  </a:cubicBezTo>
                  <a:cubicBezTo>
                    <a:pt x="19792" y="253341"/>
                    <a:pt x="15076" y="269004"/>
                    <a:pt x="11875" y="285008"/>
                  </a:cubicBezTo>
                  <a:cubicBezTo>
                    <a:pt x="4709" y="320833"/>
                    <a:pt x="9128" y="305122"/>
                    <a:pt x="0" y="332509"/>
                  </a:cubicBezTo>
                  <a:cubicBezTo>
                    <a:pt x="1979" y="370114"/>
                    <a:pt x="1778" y="407898"/>
                    <a:pt x="5937" y="445325"/>
                  </a:cubicBezTo>
                  <a:cubicBezTo>
                    <a:pt x="7739" y="461546"/>
                    <a:pt x="17813" y="492826"/>
                    <a:pt x="17813" y="492826"/>
                  </a:cubicBezTo>
                  <a:cubicBezTo>
                    <a:pt x="26796" y="591649"/>
                    <a:pt x="23750" y="536279"/>
                    <a:pt x="23750" y="65908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657600" y="2624447"/>
              <a:ext cx="71252" cy="635330"/>
            </a:xfrm>
            <a:custGeom>
              <a:avLst/>
              <a:gdLst>
                <a:gd name="connsiteX0" fmla="*/ 11875 w 71252"/>
                <a:gd name="connsiteY0" fmla="*/ 0 h 635330"/>
                <a:gd name="connsiteX1" fmla="*/ 23751 w 71252"/>
                <a:gd name="connsiteY1" fmla="*/ 53439 h 635330"/>
                <a:gd name="connsiteX2" fmla="*/ 29688 w 71252"/>
                <a:gd name="connsiteY2" fmla="*/ 71252 h 635330"/>
                <a:gd name="connsiteX3" fmla="*/ 35626 w 71252"/>
                <a:gd name="connsiteY3" fmla="*/ 95002 h 635330"/>
                <a:gd name="connsiteX4" fmla="*/ 47501 w 71252"/>
                <a:gd name="connsiteY4" fmla="*/ 112815 h 635330"/>
                <a:gd name="connsiteX5" fmla="*/ 59377 w 71252"/>
                <a:gd name="connsiteY5" fmla="*/ 201880 h 635330"/>
                <a:gd name="connsiteX6" fmla="*/ 71252 w 71252"/>
                <a:gd name="connsiteY6" fmla="*/ 326571 h 635330"/>
                <a:gd name="connsiteX7" fmla="*/ 65314 w 71252"/>
                <a:gd name="connsiteY7" fmla="*/ 368135 h 635330"/>
                <a:gd name="connsiteX8" fmla="*/ 47501 w 71252"/>
                <a:gd name="connsiteY8" fmla="*/ 421574 h 635330"/>
                <a:gd name="connsiteX9" fmla="*/ 35626 w 71252"/>
                <a:gd name="connsiteY9" fmla="*/ 463137 h 635330"/>
                <a:gd name="connsiteX10" fmla="*/ 23751 w 71252"/>
                <a:gd name="connsiteY10" fmla="*/ 475013 h 635330"/>
                <a:gd name="connsiteX11" fmla="*/ 17813 w 71252"/>
                <a:gd name="connsiteY11" fmla="*/ 510639 h 635330"/>
                <a:gd name="connsiteX12" fmla="*/ 5938 w 71252"/>
                <a:gd name="connsiteY12" fmla="*/ 546265 h 635330"/>
                <a:gd name="connsiteX13" fmla="*/ 0 w 71252"/>
                <a:gd name="connsiteY13" fmla="*/ 564078 h 635330"/>
                <a:gd name="connsiteX14" fmla="*/ 0 w 71252"/>
                <a:gd name="connsiteY14" fmla="*/ 635330 h 6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252" h="635330">
                  <a:moveTo>
                    <a:pt x="11875" y="0"/>
                  </a:moveTo>
                  <a:cubicBezTo>
                    <a:pt x="15958" y="20412"/>
                    <a:pt x="18160" y="33869"/>
                    <a:pt x="23751" y="53439"/>
                  </a:cubicBezTo>
                  <a:cubicBezTo>
                    <a:pt x="25470" y="59457"/>
                    <a:pt x="27969" y="65234"/>
                    <a:pt x="29688" y="71252"/>
                  </a:cubicBezTo>
                  <a:cubicBezTo>
                    <a:pt x="31930" y="79098"/>
                    <a:pt x="32411" y="87501"/>
                    <a:pt x="35626" y="95002"/>
                  </a:cubicBezTo>
                  <a:cubicBezTo>
                    <a:pt x="38437" y="101561"/>
                    <a:pt x="43543" y="106877"/>
                    <a:pt x="47501" y="112815"/>
                  </a:cubicBezTo>
                  <a:cubicBezTo>
                    <a:pt x="58849" y="169551"/>
                    <a:pt x="49462" y="117596"/>
                    <a:pt x="59377" y="201880"/>
                  </a:cubicBezTo>
                  <a:cubicBezTo>
                    <a:pt x="71932" y="308601"/>
                    <a:pt x="58978" y="154740"/>
                    <a:pt x="71252" y="326571"/>
                  </a:cubicBezTo>
                  <a:cubicBezTo>
                    <a:pt x="69273" y="340426"/>
                    <a:pt x="68461" y="354498"/>
                    <a:pt x="65314" y="368135"/>
                  </a:cubicBezTo>
                  <a:cubicBezTo>
                    <a:pt x="47461" y="445500"/>
                    <a:pt x="59397" y="373985"/>
                    <a:pt x="47501" y="421574"/>
                  </a:cubicBezTo>
                  <a:cubicBezTo>
                    <a:pt x="46391" y="426015"/>
                    <a:pt x="39278" y="457050"/>
                    <a:pt x="35626" y="463137"/>
                  </a:cubicBezTo>
                  <a:cubicBezTo>
                    <a:pt x="32746" y="467937"/>
                    <a:pt x="27709" y="471054"/>
                    <a:pt x="23751" y="475013"/>
                  </a:cubicBezTo>
                  <a:cubicBezTo>
                    <a:pt x="21772" y="486888"/>
                    <a:pt x="20733" y="498959"/>
                    <a:pt x="17813" y="510639"/>
                  </a:cubicBezTo>
                  <a:cubicBezTo>
                    <a:pt x="14777" y="522783"/>
                    <a:pt x="9896" y="534390"/>
                    <a:pt x="5938" y="546265"/>
                  </a:cubicBezTo>
                  <a:cubicBezTo>
                    <a:pt x="3959" y="552203"/>
                    <a:pt x="0" y="557819"/>
                    <a:pt x="0" y="564078"/>
                  </a:cubicBezTo>
                  <a:lnTo>
                    <a:pt x="0" y="63533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532089" y="3325091"/>
              <a:ext cx="89885" cy="546265"/>
            </a:xfrm>
            <a:custGeom>
              <a:avLst/>
              <a:gdLst>
                <a:gd name="connsiteX0" fmla="*/ 89885 w 89885"/>
                <a:gd name="connsiteY0" fmla="*/ 546265 h 546265"/>
                <a:gd name="connsiteX1" fmla="*/ 66134 w 89885"/>
                <a:gd name="connsiteY1" fmla="*/ 510639 h 546265"/>
                <a:gd name="connsiteX2" fmla="*/ 54259 w 89885"/>
                <a:gd name="connsiteY2" fmla="*/ 475013 h 546265"/>
                <a:gd name="connsiteX3" fmla="*/ 36446 w 89885"/>
                <a:gd name="connsiteY3" fmla="*/ 445325 h 546265"/>
                <a:gd name="connsiteX4" fmla="*/ 18633 w 89885"/>
                <a:gd name="connsiteY4" fmla="*/ 380010 h 546265"/>
                <a:gd name="connsiteX5" fmla="*/ 820 w 89885"/>
                <a:gd name="connsiteY5" fmla="*/ 326571 h 546265"/>
                <a:gd name="connsiteX6" fmla="*/ 820 w 89885"/>
                <a:gd name="connsiteY6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85" h="546265">
                  <a:moveTo>
                    <a:pt x="89885" y="546265"/>
                  </a:moveTo>
                  <a:cubicBezTo>
                    <a:pt x="81968" y="534390"/>
                    <a:pt x="72517" y="523405"/>
                    <a:pt x="66134" y="510639"/>
                  </a:cubicBezTo>
                  <a:cubicBezTo>
                    <a:pt x="60536" y="499443"/>
                    <a:pt x="60699" y="485747"/>
                    <a:pt x="54259" y="475013"/>
                  </a:cubicBezTo>
                  <a:lnTo>
                    <a:pt x="36446" y="445325"/>
                  </a:lnTo>
                  <a:cubicBezTo>
                    <a:pt x="30483" y="415510"/>
                    <a:pt x="30686" y="410142"/>
                    <a:pt x="18633" y="380010"/>
                  </a:cubicBezTo>
                  <a:cubicBezTo>
                    <a:pt x="14563" y="369836"/>
                    <a:pt x="1046" y="339920"/>
                    <a:pt x="820" y="326571"/>
                  </a:cubicBezTo>
                  <a:cubicBezTo>
                    <a:pt x="-1025" y="217730"/>
                    <a:pt x="820" y="108857"/>
                    <a:pt x="82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657355" y="3366655"/>
              <a:ext cx="12120" cy="469075"/>
            </a:xfrm>
            <a:custGeom>
              <a:avLst/>
              <a:gdLst>
                <a:gd name="connsiteX0" fmla="*/ 12120 w 12120"/>
                <a:gd name="connsiteY0" fmla="*/ 469075 h 469075"/>
                <a:gd name="connsiteX1" fmla="*/ 6183 w 12120"/>
                <a:gd name="connsiteY1" fmla="*/ 207818 h 469075"/>
                <a:gd name="connsiteX2" fmla="*/ 245 w 12120"/>
                <a:gd name="connsiteY2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0" h="469075">
                  <a:moveTo>
                    <a:pt x="12120" y="469075"/>
                  </a:moveTo>
                  <a:cubicBezTo>
                    <a:pt x="10141" y="381989"/>
                    <a:pt x="9037" y="294879"/>
                    <a:pt x="6183" y="207818"/>
                  </a:cubicBezTo>
                  <a:cubicBezTo>
                    <a:pt x="-1847" y="-37108"/>
                    <a:pt x="245" y="255180"/>
                    <a:pt x="24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797631" y="3325091"/>
              <a:ext cx="65314" cy="516577"/>
            </a:xfrm>
            <a:custGeom>
              <a:avLst/>
              <a:gdLst>
                <a:gd name="connsiteX0" fmla="*/ 65314 w 65314"/>
                <a:gd name="connsiteY0" fmla="*/ 516577 h 516577"/>
                <a:gd name="connsiteX1" fmla="*/ 53439 w 65314"/>
                <a:gd name="connsiteY1" fmla="*/ 486888 h 516577"/>
                <a:gd name="connsiteX2" fmla="*/ 41564 w 65314"/>
                <a:gd name="connsiteY2" fmla="*/ 463138 h 516577"/>
                <a:gd name="connsiteX3" fmla="*/ 23751 w 65314"/>
                <a:gd name="connsiteY3" fmla="*/ 409699 h 516577"/>
                <a:gd name="connsiteX4" fmla="*/ 17813 w 65314"/>
                <a:gd name="connsiteY4" fmla="*/ 362197 h 516577"/>
                <a:gd name="connsiteX5" fmla="*/ 11875 w 65314"/>
                <a:gd name="connsiteY5" fmla="*/ 344384 h 516577"/>
                <a:gd name="connsiteX6" fmla="*/ 5938 w 65314"/>
                <a:gd name="connsiteY6" fmla="*/ 308758 h 516577"/>
                <a:gd name="connsiteX7" fmla="*/ 0 w 65314"/>
                <a:gd name="connsiteY7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" h="516577">
                  <a:moveTo>
                    <a:pt x="65314" y="516577"/>
                  </a:moveTo>
                  <a:cubicBezTo>
                    <a:pt x="61356" y="506681"/>
                    <a:pt x="57768" y="496628"/>
                    <a:pt x="53439" y="486888"/>
                  </a:cubicBezTo>
                  <a:cubicBezTo>
                    <a:pt x="49844" y="478800"/>
                    <a:pt x="44363" y="471535"/>
                    <a:pt x="41564" y="463138"/>
                  </a:cubicBezTo>
                  <a:cubicBezTo>
                    <a:pt x="18544" y="394077"/>
                    <a:pt x="53599" y="469394"/>
                    <a:pt x="23751" y="409699"/>
                  </a:cubicBezTo>
                  <a:cubicBezTo>
                    <a:pt x="21772" y="393865"/>
                    <a:pt x="20668" y="377897"/>
                    <a:pt x="17813" y="362197"/>
                  </a:cubicBezTo>
                  <a:cubicBezTo>
                    <a:pt x="16693" y="356039"/>
                    <a:pt x="13233" y="350494"/>
                    <a:pt x="11875" y="344384"/>
                  </a:cubicBezTo>
                  <a:cubicBezTo>
                    <a:pt x="9263" y="332632"/>
                    <a:pt x="7917" y="320633"/>
                    <a:pt x="5938" y="308758"/>
                  </a:cubicBezTo>
                  <a:cubicBezTo>
                    <a:pt x="-211" y="19794"/>
                    <a:pt x="0" y="122732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4909898" y="3342904"/>
              <a:ext cx="18362" cy="469075"/>
            </a:xfrm>
            <a:custGeom>
              <a:avLst/>
              <a:gdLst>
                <a:gd name="connsiteX0" fmla="*/ 18362 w 18362"/>
                <a:gd name="connsiteY0" fmla="*/ 469075 h 469075"/>
                <a:gd name="connsiteX1" fmla="*/ 6486 w 18362"/>
                <a:gd name="connsiteY1" fmla="*/ 142504 h 469075"/>
                <a:gd name="connsiteX2" fmla="*/ 549 w 18362"/>
                <a:gd name="connsiteY2" fmla="*/ 89065 h 469075"/>
                <a:gd name="connsiteX3" fmla="*/ 549 w 18362"/>
                <a:gd name="connsiteY3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62" h="469075">
                  <a:moveTo>
                    <a:pt x="18362" y="469075"/>
                  </a:moveTo>
                  <a:cubicBezTo>
                    <a:pt x="-4191" y="333764"/>
                    <a:pt x="18046" y="477739"/>
                    <a:pt x="6486" y="142504"/>
                  </a:cubicBezTo>
                  <a:cubicBezTo>
                    <a:pt x="5868" y="124592"/>
                    <a:pt x="1295" y="106972"/>
                    <a:pt x="549" y="89065"/>
                  </a:cubicBezTo>
                  <a:cubicBezTo>
                    <a:pt x="-687" y="59402"/>
                    <a:pt x="549" y="29688"/>
                    <a:pt x="54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823855" y="2624447"/>
              <a:ext cx="11875" cy="670353"/>
            </a:xfrm>
            <a:custGeom>
              <a:avLst/>
              <a:gdLst>
                <a:gd name="connsiteX0" fmla="*/ 11875 w 11875"/>
                <a:gd name="connsiteY0" fmla="*/ 0 h 670353"/>
                <a:gd name="connsiteX1" fmla="*/ 5937 w 11875"/>
                <a:gd name="connsiteY1" fmla="*/ 154379 h 670353"/>
                <a:gd name="connsiteX2" fmla="*/ 11875 w 11875"/>
                <a:gd name="connsiteY2" fmla="*/ 534389 h 670353"/>
                <a:gd name="connsiteX3" fmla="*/ 5937 w 11875"/>
                <a:gd name="connsiteY3" fmla="*/ 575953 h 670353"/>
                <a:gd name="connsiteX4" fmla="*/ 0 w 11875"/>
                <a:gd name="connsiteY4" fmla="*/ 593766 h 670353"/>
                <a:gd name="connsiteX5" fmla="*/ 5937 w 11875"/>
                <a:gd name="connsiteY5" fmla="*/ 653143 h 67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" h="670353">
                  <a:moveTo>
                    <a:pt x="11875" y="0"/>
                  </a:moveTo>
                  <a:cubicBezTo>
                    <a:pt x="9896" y="51460"/>
                    <a:pt x="5937" y="102881"/>
                    <a:pt x="5937" y="154379"/>
                  </a:cubicBezTo>
                  <a:cubicBezTo>
                    <a:pt x="5937" y="281064"/>
                    <a:pt x="11875" y="407704"/>
                    <a:pt x="11875" y="534389"/>
                  </a:cubicBezTo>
                  <a:cubicBezTo>
                    <a:pt x="11875" y="548384"/>
                    <a:pt x="8682" y="562229"/>
                    <a:pt x="5937" y="575953"/>
                  </a:cubicBezTo>
                  <a:cubicBezTo>
                    <a:pt x="4710" y="582090"/>
                    <a:pt x="1979" y="587828"/>
                    <a:pt x="0" y="593766"/>
                  </a:cubicBezTo>
                  <a:cubicBezTo>
                    <a:pt x="6266" y="668963"/>
                    <a:pt x="5937" y="688851"/>
                    <a:pt x="5937" y="653143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883231" y="2618509"/>
              <a:ext cx="29688" cy="659081"/>
            </a:xfrm>
            <a:custGeom>
              <a:avLst/>
              <a:gdLst>
                <a:gd name="connsiteX0" fmla="*/ 0 w 29688"/>
                <a:gd name="connsiteY0" fmla="*/ 0 h 659081"/>
                <a:gd name="connsiteX1" fmla="*/ 5938 w 29688"/>
                <a:gd name="connsiteY1" fmla="*/ 106878 h 659081"/>
                <a:gd name="connsiteX2" fmla="*/ 11875 w 29688"/>
                <a:gd name="connsiteY2" fmla="*/ 593766 h 659081"/>
                <a:gd name="connsiteX3" fmla="*/ 23751 w 29688"/>
                <a:gd name="connsiteY3" fmla="*/ 641268 h 659081"/>
                <a:gd name="connsiteX4" fmla="*/ 29688 w 29688"/>
                <a:gd name="connsiteY4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" h="659081">
                  <a:moveTo>
                    <a:pt x="0" y="0"/>
                  </a:moveTo>
                  <a:cubicBezTo>
                    <a:pt x="1979" y="35626"/>
                    <a:pt x="5225" y="71204"/>
                    <a:pt x="5938" y="106878"/>
                  </a:cubicBezTo>
                  <a:cubicBezTo>
                    <a:pt x="9183" y="269154"/>
                    <a:pt x="6468" y="431548"/>
                    <a:pt x="11875" y="593766"/>
                  </a:cubicBezTo>
                  <a:cubicBezTo>
                    <a:pt x="12419" y="610078"/>
                    <a:pt x="18590" y="625784"/>
                    <a:pt x="23751" y="641268"/>
                  </a:cubicBezTo>
                  <a:lnTo>
                    <a:pt x="29688" y="65908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4060836" y="2636322"/>
              <a:ext cx="10721" cy="605642"/>
            </a:xfrm>
            <a:custGeom>
              <a:avLst/>
              <a:gdLst>
                <a:gd name="connsiteX0" fmla="*/ 525 w 10721"/>
                <a:gd name="connsiteY0" fmla="*/ 0 h 605642"/>
                <a:gd name="connsiteX1" fmla="*/ 525 w 10721"/>
                <a:gd name="connsiteY1" fmla="*/ 261257 h 605642"/>
                <a:gd name="connsiteX2" fmla="*/ 525 w 10721"/>
                <a:gd name="connsiteY2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21" h="605642">
                  <a:moveTo>
                    <a:pt x="525" y="0"/>
                  </a:moveTo>
                  <a:cubicBezTo>
                    <a:pt x="22068" y="107706"/>
                    <a:pt x="3198" y="1982"/>
                    <a:pt x="525" y="261257"/>
                  </a:cubicBezTo>
                  <a:cubicBezTo>
                    <a:pt x="-658" y="376046"/>
                    <a:pt x="525" y="490847"/>
                    <a:pt x="525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108862" y="2630384"/>
              <a:ext cx="30030" cy="611580"/>
            </a:xfrm>
            <a:custGeom>
              <a:avLst/>
              <a:gdLst>
                <a:gd name="connsiteX0" fmla="*/ 0 w 30030"/>
                <a:gd name="connsiteY0" fmla="*/ 0 h 611580"/>
                <a:gd name="connsiteX1" fmla="*/ 11876 w 30030"/>
                <a:gd name="connsiteY1" fmla="*/ 29689 h 611580"/>
                <a:gd name="connsiteX2" fmla="*/ 17813 w 30030"/>
                <a:gd name="connsiteY2" fmla="*/ 53439 h 611580"/>
                <a:gd name="connsiteX3" fmla="*/ 23751 w 30030"/>
                <a:gd name="connsiteY3" fmla="*/ 504702 h 611580"/>
                <a:gd name="connsiteX4" fmla="*/ 29689 w 30030"/>
                <a:gd name="connsiteY4" fmla="*/ 570016 h 611580"/>
                <a:gd name="connsiteX5" fmla="*/ 29689 w 30030"/>
                <a:gd name="connsiteY5" fmla="*/ 611580 h 61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30" h="611580">
                  <a:moveTo>
                    <a:pt x="0" y="0"/>
                  </a:moveTo>
                  <a:cubicBezTo>
                    <a:pt x="3959" y="9896"/>
                    <a:pt x="8505" y="19577"/>
                    <a:pt x="11876" y="29689"/>
                  </a:cubicBezTo>
                  <a:cubicBezTo>
                    <a:pt x="14457" y="37431"/>
                    <a:pt x="17609" y="45281"/>
                    <a:pt x="17813" y="53439"/>
                  </a:cubicBezTo>
                  <a:cubicBezTo>
                    <a:pt x="21573" y="203826"/>
                    <a:pt x="20293" y="354308"/>
                    <a:pt x="23751" y="504702"/>
                  </a:cubicBezTo>
                  <a:cubicBezTo>
                    <a:pt x="24253" y="526557"/>
                    <a:pt x="28476" y="548189"/>
                    <a:pt x="29689" y="570016"/>
                  </a:cubicBezTo>
                  <a:cubicBezTo>
                    <a:pt x="30458" y="583849"/>
                    <a:pt x="29689" y="597725"/>
                    <a:pt x="29689" y="61158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800104" y="3360717"/>
              <a:ext cx="23751" cy="498764"/>
            </a:xfrm>
            <a:custGeom>
              <a:avLst/>
              <a:gdLst>
                <a:gd name="connsiteX0" fmla="*/ 23751 w 23751"/>
                <a:gd name="connsiteY0" fmla="*/ 498764 h 498764"/>
                <a:gd name="connsiteX1" fmla="*/ 17813 w 23751"/>
                <a:gd name="connsiteY1" fmla="*/ 469075 h 498764"/>
                <a:gd name="connsiteX2" fmla="*/ 11875 w 23751"/>
                <a:gd name="connsiteY2" fmla="*/ 451262 h 498764"/>
                <a:gd name="connsiteX3" fmla="*/ 5938 w 23751"/>
                <a:gd name="connsiteY3" fmla="*/ 356260 h 498764"/>
                <a:gd name="connsiteX4" fmla="*/ 0 w 23751"/>
                <a:gd name="connsiteY4" fmla="*/ 302821 h 498764"/>
                <a:gd name="connsiteX5" fmla="*/ 5938 w 23751"/>
                <a:gd name="connsiteY5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51" h="498764">
                  <a:moveTo>
                    <a:pt x="23751" y="498764"/>
                  </a:moveTo>
                  <a:cubicBezTo>
                    <a:pt x="21772" y="488868"/>
                    <a:pt x="20261" y="478866"/>
                    <a:pt x="17813" y="469075"/>
                  </a:cubicBezTo>
                  <a:cubicBezTo>
                    <a:pt x="16295" y="463003"/>
                    <a:pt x="12530" y="457486"/>
                    <a:pt x="11875" y="451262"/>
                  </a:cubicBezTo>
                  <a:cubicBezTo>
                    <a:pt x="8554" y="419707"/>
                    <a:pt x="8468" y="387888"/>
                    <a:pt x="5938" y="356260"/>
                  </a:cubicBezTo>
                  <a:cubicBezTo>
                    <a:pt x="4509" y="338394"/>
                    <a:pt x="1979" y="320634"/>
                    <a:pt x="0" y="302821"/>
                  </a:cubicBezTo>
                  <a:cubicBezTo>
                    <a:pt x="9561" y="130729"/>
                    <a:pt x="5938" y="231624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3871356" y="3396343"/>
              <a:ext cx="11875" cy="469075"/>
            </a:xfrm>
            <a:custGeom>
              <a:avLst/>
              <a:gdLst>
                <a:gd name="connsiteX0" fmla="*/ 11875 w 11875"/>
                <a:gd name="connsiteY0" fmla="*/ 469075 h 469075"/>
                <a:gd name="connsiteX1" fmla="*/ 5938 w 11875"/>
                <a:gd name="connsiteY1" fmla="*/ 213756 h 469075"/>
                <a:gd name="connsiteX2" fmla="*/ 0 w 11875"/>
                <a:gd name="connsiteY2" fmla="*/ 148441 h 469075"/>
                <a:gd name="connsiteX3" fmla="*/ 5938 w 11875"/>
                <a:gd name="connsiteY3" fmla="*/ 53439 h 469075"/>
                <a:gd name="connsiteX4" fmla="*/ 5938 w 11875"/>
                <a:gd name="connsiteY4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5" h="469075">
                  <a:moveTo>
                    <a:pt x="11875" y="469075"/>
                  </a:moveTo>
                  <a:cubicBezTo>
                    <a:pt x="9896" y="383969"/>
                    <a:pt x="9089" y="298827"/>
                    <a:pt x="5938" y="213756"/>
                  </a:cubicBezTo>
                  <a:cubicBezTo>
                    <a:pt x="5129" y="191910"/>
                    <a:pt x="0" y="170302"/>
                    <a:pt x="0" y="148441"/>
                  </a:cubicBezTo>
                  <a:cubicBezTo>
                    <a:pt x="0" y="116712"/>
                    <a:pt x="4670" y="85143"/>
                    <a:pt x="5938" y="53439"/>
                  </a:cubicBezTo>
                  <a:cubicBezTo>
                    <a:pt x="6650" y="35640"/>
                    <a:pt x="5938" y="17813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043548" y="3354779"/>
              <a:ext cx="13253" cy="504702"/>
            </a:xfrm>
            <a:custGeom>
              <a:avLst/>
              <a:gdLst>
                <a:gd name="connsiteX0" fmla="*/ 0 w 13253"/>
                <a:gd name="connsiteY0" fmla="*/ 504702 h 504702"/>
                <a:gd name="connsiteX1" fmla="*/ 5938 w 13253"/>
                <a:gd name="connsiteY1" fmla="*/ 469076 h 504702"/>
                <a:gd name="connsiteX2" fmla="*/ 5938 w 13253"/>
                <a:gd name="connsiteY2" fmla="*/ 41564 h 504702"/>
                <a:gd name="connsiteX3" fmla="*/ 5938 w 13253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3" h="504702">
                  <a:moveTo>
                    <a:pt x="0" y="504702"/>
                  </a:moveTo>
                  <a:cubicBezTo>
                    <a:pt x="1979" y="492827"/>
                    <a:pt x="4740" y="481055"/>
                    <a:pt x="5938" y="469076"/>
                  </a:cubicBezTo>
                  <a:cubicBezTo>
                    <a:pt x="20952" y="318932"/>
                    <a:pt x="8643" y="217396"/>
                    <a:pt x="5938" y="41564"/>
                  </a:cubicBezTo>
                  <a:cubicBezTo>
                    <a:pt x="5725" y="27711"/>
                    <a:pt x="5938" y="1385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02925" y="3360717"/>
              <a:ext cx="18532" cy="534389"/>
            </a:xfrm>
            <a:custGeom>
              <a:avLst/>
              <a:gdLst>
                <a:gd name="connsiteX0" fmla="*/ 0 w 18532"/>
                <a:gd name="connsiteY0" fmla="*/ 534389 h 534389"/>
                <a:gd name="connsiteX1" fmla="*/ 5937 w 18532"/>
                <a:gd name="connsiteY1" fmla="*/ 201880 h 534389"/>
                <a:gd name="connsiteX2" fmla="*/ 11875 w 18532"/>
                <a:gd name="connsiteY2" fmla="*/ 130628 h 534389"/>
                <a:gd name="connsiteX3" fmla="*/ 17813 w 18532"/>
                <a:gd name="connsiteY3" fmla="*/ 106878 h 534389"/>
                <a:gd name="connsiteX4" fmla="*/ 17813 w 18532"/>
                <a:gd name="connsiteY4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2" h="534389">
                  <a:moveTo>
                    <a:pt x="0" y="534389"/>
                  </a:moveTo>
                  <a:cubicBezTo>
                    <a:pt x="1979" y="423553"/>
                    <a:pt x="2678" y="312686"/>
                    <a:pt x="5937" y="201880"/>
                  </a:cubicBezTo>
                  <a:cubicBezTo>
                    <a:pt x="6638" y="178057"/>
                    <a:pt x="8919" y="154277"/>
                    <a:pt x="11875" y="130628"/>
                  </a:cubicBezTo>
                  <a:cubicBezTo>
                    <a:pt x="12887" y="122531"/>
                    <a:pt x="17442" y="115030"/>
                    <a:pt x="17813" y="106878"/>
                  </a:cubicBezTo>
                  <a:cubicBezTo>
                    <a:pt x="19431" y="71289"/>
                    <a:pt x="17813" y="35626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4304805" y="2630384"/>
              <a:ext cx="29689" cy="605642"/>
            </a:xfrm>
            <a:custGeom>
              <a:avLst/>
              <a:gdLst>
                <a:gd name="connsiteX0" fmla="*/ 0 w 29689"/>
                <a:gd name="connsiteY0" fmla="*/ 0 h 605642"/>
                <a:gd name="connsiteX1" fmla="*/ 5938 w 29689"/>
                <a:gd name="connsiteY1" fmla="*/ 29689 h 605642"/>
                <a:gd name="connsiteX2" fmla="*/ 17813 w 29689"/>
                <a:gd name="connsiteY2" fmla="*/ 71252 h 605642"/>
                <a:gd name="connsiteX3" fmla="*/ 23751 w 29689"/>
                <a:gd name="connsiteY3" fmla="*/ 118754 h 605642"/>
                <a:gd name="connsiteX4" fmla="*/ 29689 w 29689"/>
                <a:gd name="connsiteY4" fmla="*/ 427512 h 605642"/>
                <a:gd name="connsiteX5" fmla="*/ 23751 w 29689"/>
                <a:gd name="connsiteY5" fmla="*/ 528452 h 605642"/>
                <a:gd name="connsiteX6" fmla="*/ 23751 w 29689"/>
                <a:gd name="connsiteY6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9" h="605642">
                  <a:moveTo>
                    <a:pt x="0" y="0"/>
                  </a:moveTo>
                  <a:cubicBezTo>
                    <a:pt x="1979" y="9896"/>
                    <a:pt x="3490" y="19898"/>
                    <a:pt x="5938" y="29689"/>
                  </a:cubicBezTo>
                  <a:cubicBezTo>
                    <a:pt x="12999" y="57931"/>
                    <a:pt x="12259" y="37926"/>
                    <a:pt x="17813" y="71252"/>
                  </a:cubicBezTo>
                  <a:cubicBezTo>
                    <a:pt x="20436" y="86992"/>
                    <a:pt x="21772" y="102920"/>
                    <a:pt x="23751" y="118754"/>
                  </a:cubicBezTo>
                  <a:cubicBezTo>
                    <a:pt x="25730" y="221673"/>
                    <a:pt x="29689" y="324574"/>
                    <a:pt x="29689" y="427512"/>
                  </a:cubicBezTo>
                  <a:cubicBezTo>
                    <a:pt x="29689" y="461217"/>
                    <a:pt x="24874" y="494766"/>
                    <a:pt x="23751" y="528452"/>
                  </a:cubicBezTo>
                  <a:cubicBezTo>
                    <a:pt x="22894" y="554168"/>
                    <a:pt x="23751" y="579912"/>
                    <a:pt x="23751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4239109" y="2630384"/>
              <a:ext cx="36008" cy="623503"/>
            </a:xfrm>
            <a:custGeom>
              <a:avLst/>
              <a:gdLst>
                <a:gd name="connsiteX0" fmla="*/ 18195 w 36008"/>
                <a:gd name="connsiteY0" fmla="*/ 0 h 623503"/>
                <a:gd name="connsiteX1" fmla="*/ 12257 w 36008"/>
                <a:gd name="connsiteY1" fmla="*/ 451263 h 623503"/>
                <a:gd name="connsiteX2" fmla="*/ 6320 w 36008"/>
                <a:gd name="connsiteY2" fmla="*/ 469076 h 623503"/>
                <a:gd name="connsiteX3" fmla="*/ 24133 w 36008"/>
                <a:gd name="connsiteY3" fmla="*/ 605642 h 623503"/>
                <a:gd name="connsiteX4" fmla="*/ 36008 w 36008"/>
                <a:gd name="connsiteY4" fmla="*/ 623455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8" h="623503">
                  <a:moveTo>
                    <a:pt x="18195" y="0"/>
                  </a:moveTo>
                  <a:cubicBezTo>
                    <a:pt x="16216" y="150421"/>
                    <a:pt x="16064" y="300877"/>
                    <a:pt x="12257" y="451263"/>
                  </a:cubicBezTo>
                  <a:cubicBezTo>
                    <a:pt x="12099" y="457520"/>
                    <a:pt x="6320" y="462817"/>
                    <a:pt x="6320" y="469076"/>
                  </a:cubicBezTo>
                  <a:cubicBezTo>
                    <a:pt x="6320" y="593156"/>
                    <a:pt x="-16333" y="565179"/>
                    <a:pt x="24133" y="605642"/>
                  </a:cubicBezTo>
                  <a:cubicBezTo>
                    <a:pt x="30696" y="625333"/>
                    <a:pt x="23811" y="623455"/>
                    <a:pt x="3600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4406156" y="2624447"/>
              <a:ext cx="106467" cy="623454"/>
            </a:xfrm>
            <a:custGeom>
              <a:avLst/>
              <a:gdLst>
                <a:gd name="connsiteX0" fmla="*/ 106467 w 106467"/>
                <a:gd name="connsiteY0" fmla="*/ 0 h 623454"/>
                <a:gd name="connsiteX1" fmla="*/ 94592 w 106467"/>
                <a:gd name="connsiteY1" fmla="*/ 35626 h 623454"/>
                <a:gd name="connsiteX2" fmla="*/ 70841 w 106467"/>
                <a:gd name="connsiteY2" fmla="*/ 65314 h 623454"/>
                <a:gd name="connsiteX3" fmla="*/ 53028 w 106467"/>
                <a:gd name="connsiteY3" fmla="*/ 112815 h 623454"/>
                <a:gd name="connsiteX4" fmla="*/ 41153 w 106467"/>
                <a:gd name="connsiteY4" fmla="*/ 130628 h 623454"/>
                <a:gd name="connsiteX5" fmla="*/ 23340 w 106467"/>
                <a:gd name="connsiteY5" fmla="*/ 190005 h 623454"/>
                <a:gd name="connsiteX6" fmla="*/ 11465 w 106467"/>
                <a:gd name="connsiteY6" fmla="*/ 207818 h 623454"/>
                <a:gd name="connsiteX7" fmla="*/ 11465 w 106467"/>
                <a:gd name="connsiteY7" fmla="*/ 463137 h 623454"/>
                <a:gd name="connsiteX8" fmla="*/ 17402 w 106467"/>
                <a:gd name="connsiteY8" fmla="*/ 516576 h 623454"/>
                <a:gd name="connsiteX9" fmla="*/ 23340 w 106467"/>
                <a:gd name="connsiteY9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467" h="623454">
                  <a:moveTo>
                    <a:pt x="106467" y="0"/>
                  </a:moveTo>
                  <a:cubicBezTo>
                    <a:pt x="102509" y="11875"/>
                    <a:pt x="99676" y="24187"/>
                    <a:pt x="94592" y="35626"/>
                  </a:cubicBezTo>
                  <a:cubicBezTo>
                    <a:pt x="88599" y="49110"/>
                    <a:pt x="80713" y="55443"/>
                    <a:pt x="70841" y="65314"/>
                  </a:cubicBezTo>
                  <a:cubicBezTo>
                    <a:pt x="65701" y="80737"/>
                    <a:pt x="60133" y="98606"/>
                    <a:pt x="53028" y="112815"/>
                  </a:cubicBezTo>
                  <a:cubicBezTo>
                    <a:pt x="49837" y="119198"/>
                    <a:pt x="44344" y="124245"/>
                    <a:pt x="41153" y="130628"/>
                  </a:cubicBezTo>
                  <a:cubicBezTo>
                    <a:pt x="7572" y="197792"/>
                    <a:pt x="48372" y="123255"/>
                    <a:pt x="23340" y="190005"/>
                  </a:cubicBezTo>
                  <a:cubicBezTo>
                    <a:pt x="20834" y="196687"/>
                    <a:pt x="15423" y="201880"/>
                    <a:pt x="11465" y="207818"/>
                  </a:cubicBezTo>
                  <a:cubicBezTo>
                    <a:pt x="-8806" y="309165"/>
                    <a:pt x="2106" y="243194"/>
                    <a:pt x="11465" y="463137"/>
                  </a:cubicBezTo>
                  <a:cubicBezTo>
                    <a:pt x="12227" y="481043"/>
                    <a:pt x="16078" y="498702"/>
                    <a:pt x="17402" y="516576"/>
                  </a:cubicBezTo>
                  <a:cubicBezTo>
                    <a:pt x="20038" y="552159"/>
                    <a:pt x="23340" y="623454"/>
                    <a:pt x="233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517931" y="2648197"/>
              <a:ext cx="42194" cy="600250"/>
            </a:xfrm>
            <a:custGeom>
              <a:avLst/>
              <a:gdLst>
                <a:gd name="connsiteX0" fmla="*/ 36256 w 42194"/>
                <a:gd name="connsiteY0" fmla="*/ 0 h 600250"/>
                <a:gd name="connsiteX1" fmla="*/ 42194 w 42194"/>
                <a:gd name="connsiteY1" fmla="*/ 29689 h 600250"/>
                <a:gd name="connsiteX2" fmla="*/ 36256 w 42194"/>
                <a:gd name="connsiteY2" fmla="*/ 59377 h 600250"/>
                <a:gd name="connsiteX3" fmla="*/ 24381 w 42194"/>
                <a:gd name="connsiteY3" fmla="*/ 124691 h 600250"/>
                <a:gd name="connsiteX4" fmla="*/ 18443 w 42194"/>
                <a:gd name="connsiteY4" fmla="*/ 249382 h 600250"/>
                <a:gd name="connsiteX5" fmla="*/ 12505 w 42194"/>
                <a:gd name="connsiteY5" fmla="*/ 273133 h 600250"/>
                <a:gd name="connsiteX6" fmla="*/ 6568 w 42194"/>
                <a:gd name="connsiteY6" fmla="*/ 332509 h 600250"/>
                <a:gd name="connsiteX7" fmla="*/ 6568 w 42194"/>
                <a:gd name="connsiteY7" fmla="*/ 516577 h 600250"/>
                <a:gd name="connsiteX8" fmla="*/ 12505 w 42194"/>
                <a:gd name="connsiteY8" fmla="*/ 587829 h 6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94" h="600250">
                  <a:moveTo>
                    <a:pt x="36256" y="0"/>
                  </a:moveTo>
                  <a:cubicBezTo>
                    <a:pt x="38235" y="9896"/>
                    <a:pt x="42194" y="19597"/>
                    <a:pt x="42194" y="29689"/>
                  </a:cubicBezTo>
                  <a:cubicBezTo>
                    <a:pt x="42194" y="39781"/>
                    <a:pt x="37915" y="49422"/>
                    <a:pt x="36256" y="59377"/>
                  </a:cubicBezTo>
                  <a:cubicBezTo>
                    <a:pt x="25617" y="123209"/>
                    <a:pt x="35780" y="79090"/>
                    <a:pt x="24381" y="124691"/>
                  </a:cubicBezTo>
                  <a:cubicBezTo>
                    <a:pt x="22402" y="166255"/>
                    <a:pt x="21761" y="207904"/>
                    <a:pt x="18443" y="249382"/>
                  </a:cubicBezTo>
                  <a:cubicBezTo>
                    <a:pt x="17792" y="257517"/>
                    <a:pt x="13659" y="265054"/>
                    <a:pt x="12505" y="273133"/>
                  </a:cubicBezTo>
                  <a:cubicBezTo>
                    <a:pt x="9692" y="292824"/>
                    <a:pt x="8547" y="312717"/>
                    <a:pt x="6568" y="332509"/>
                  </a:cubicBezTo>
                  <a:cubicBezTo>
                    <a:pt x="-1290" y="497515"/>
                    <a:pt x="-3045" y="406022"/>
                    <a:pt x="6568" y="516577"/>
                  </a:cubicBezTo>
                  <a:cubicBezTo>
                    <a:pt x="12657" y="586600"/>
                    <a:pt x="12505" y="620274"/>
                    <a:pt x="12505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4666818" y="2612571"/>
              <a:ext cx="65499" cy="623455"/>
            </a:xfrm>
            <a:custGeom>
              <a:avLst/>
              <a:gdLst>
                <a:gd name="connsiteX0" fmla="*/ 65499 w 65499"/>
                <a:gd name="connsiteY0" fmla="*/ 0 h 623455"/>
                <a:gd name="connsiteX1" fmla="*/ 53624 w 65499"/>
                <a:gd name="connsiteY1" fmla="*/ 41564 h 623455"/>
                <a:gd name="connsiteX2" fmla="*/ 47686 w 65499"/>
                <a:gd name="connsiteY2" fmla="*/ 65315 h 623455"/>
                <a:gd name="connsiteX3" fmla="*/ 41748 w 65499"/>
                <a:gd name="connsiteY3" fmla="*/ 83128 h 623455"/>
                <a:gd name="connsiteX4" fmla="*/ 29873 w 65499"/>
                <a:gd name="connsiteY4" fmla="*/ 112816 h 623455"/>
                <a:gd name="connsiteX5" fmla="*/ 6122 w 65499"/>
                <a:gd name="connsiteY5" fmla="*/ 172193 h 623455"/>
                <a:gd name="connsiteX6" fmla="*/ 185 w 65499"/>
                <a:gd name="connsiteY6" fmla="*/ 195943 h 623455"/>
                <a:gd name="connsiteX7" fmla="*/ 12060 w 65499"/>
                <a:gd name="connsiteY7" fmla="*/ 516577 h 623455"/>
                <a:gd name="connsiteX8" fmla="*/ 17998 w 65499"/>
                <a:gd name="connsiteY8" fmla="*/ 564078 h 623455"/>
                <a:gd name="connsiteX9" fmla="*/ 17998 w 65499"/>
                <a:gd name="connsiteY9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499" h="623455">
                  <a:moveTo>
                    <a:pt x="65499" y="0"/>
                  </a:moveTo>
                  <a:cubicBezTo>
                    <a:pt x="61541" y="13855"/>
                    <a:pt x="57415" y="27663"/>
                    <a:pt x="53624" y="41564"/>
                  </a:cubicBezTo>
                  <a:cubicBezTo>
                    <a:pt x="51477" y="49437"/>
                    <a:pt x="49928" y="57468"/>
                    <a:pt x="47686" y="65315"/>
                  </a:cubicBezTo>
                  <a:cubicBezTo>
                    <a:pt x="45966" y="71333"/>
                    <a:pt x="43946" y="77268"/>
                    <a:pt x="41748" y="83128"/>
                  </a:cubicBezTo>
                  <a:cubicBezTo>
                    <a:pt x="38006" y="93108"/>
                    <a:pt x="32936" y="102607"/>
                    <a:pt x="29873" y="112816"/>
                  </a:cubicBezTo>
                  <a:cubicBezTo>
                    <a:pt x="13471" y="167488"/>
                    <a:pt x="38505" y="118220"/>
                    <a:pt x="6122" y="172193"/>
                  </a:cubicBezTo>
                  <a:cubicBezTo>
                    <a:pt x="4143" y="180110"/>
                    <a:pt x="185" y="187783"/>
                    <a:pt x="185" y="195943"/>
                  </a:cubicBezTo>
                  <a:cubicBezTo>
                    <a:pt x="185" y="388001"/>
                    <a:pt x="-2442" y="393317"/>
                    <a:pt x="12060" y="516577"/>
                  </a:cubicBezTo>
                  <a:cubicBezTo>
                    <a:pt x="13925" y="532425"/>
                    <a:pt x="17113" y="548146"/>
                    <a:pt x="17998" y="564078"/>
                  </a:cubicBezTo>
                  <a:cubicBezTo>
                    <a:pt x="19096" y="583840"/>
                    <a:pt x="17998" y="603663"/>
                    <a:pt x="1799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4769743" y="2648197"/>
              <a:ext cx="27888" cy="588663"/>
            </a:xfrm>
            <a:custGeom>
              <a:avLst/>
              <a:gdLst>
                <a:gd name="connsiteX0" fmla="*/ 10075 w 27888"/>
                <a:gd name="connsiteY0" fmla="*/ 0 h 588663"/>
                <a:gd name="connsiteX1" fmla="*/ 10075 w 27888"/>
                <a:gd name="connsiteY1" fmla="*/ 510639 h 588663"/>
                <a:gd name="connsiteX2" fmla="*/ 21951 w 27888"/>
                <a:gd name="connsiteY2" fmla="*/ 587829 h 588663"/>
                <a:gd name="connsiteX3" fmla="*/ 27888 w 27888"/>
                <a:gd name="connsiteY3" fmla="*/ 587829 h 58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8" h="588663">
                  <a:moveTo>
                    <a:pt x="10075" y="0"/>
                  </a:moveTo>
                  <a:cubicBezTo>
                    <a:pt x="-6243" y="212165"/>
                    <a:pt x="-133" y="102318"/>
                    <a:pt x="10075" y="510639"/>
                  </a:cubicBezTo>
                  <a:cubicBezTo>
                    <a:pt x="10124" y="512618"/>
                    <a:pt x="20242" y="582702"/>
                    <a:pt x="21951" y="587829"/>
                  </a:cubicBezTo>
                  <a:cubicBezTo>
                    <a:pt x="22577" y="589706"/>
                    <a:pt x="25909" y="587829"/>
                    <a:pt x="27888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239491" y="3366655"/>
              <a:ext cx="53439" cy="480950"/>
            </a:xfrm>
            <a:custGeom>
              <a:avLst/>
              <a:gdLst>
                <a:gd name="connsiteX0" fmla="*/ 53439 w 53439"/>
                <a:gd name="connsiteY0" fmla="*/ 480950 h 480950"/>
                <a:gd name="connsiteX1" fmla="*/ 47501 w 53439"/>
                <a:gd name="connsiteY1" fmla="*/ 451262 h 480950"/>
                <a:gd name="connsiteX2" fmla="*/ 41564 w 53439"/>
                <a:gd name="connsiteY2" fmla="*/ 427511 h 480950"/>
                <a:gd name="connsiteX3" fmla="*/ 35626 w 53439"/>
                <a:gd name="connsiteY3" fmla="*/ 166254 h 480950"/>
                <a:gd name="connsiteX4" fmla="*/ 29688 w 53439"/>
                <a:gd name="connsiteY4" fmla="*/ 106877 h 480950"/>
                <a:gd name="connsiteX5" fmla="*/ 17813 w 53439"/>
                <a:gd name="connsiteY5" fmla="*/ 71251 h 480950"/>
                <a:gd name="connsiteX6" fmla="*/ 5938 w 53439"/>
                <a:gd name="connsiteY6" fmla="*/ 35626 h 480950"/>
                <a:gd name="connsiteX7" fmla="*/ 0 w 53439"/>
                <a:gd name="connsiteY7" fmla="*/ 17813 h 480950"/>
                <a:gd name="connsiteX8" fmla="*/ 0 w 53439"/>
                <a:gd name="connsiteY8" fmla="*/ 0 h 48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39" h="480950">
                  <a:moveTo>
                    <a:pt x="53439" y="480950"/>
                  </a:moveTo>
                  <a:cubicBezTo>
                    <a:pt x="51460" y="471054"/>
                    <a:pt x="49690" y="461114"/>
                    <a:pt x="47501" y="451262"/>
                  </a:cubicBezTo>
                  <a:cubicBezTo>
                    <a:pt x="45731" y="443296"/>
                    <a:pt x="41904" y="435665"/>
                    <a:pt x="41564" y="427511"/>
                  </a:cubicBezTo>
                  <a:cubicBezTo>
                    <a:pt x="37938" y="340478"/>
                    <a:pt x="38850" y="253302"/>
                    <a:pt x="35626" y="166254"/>
                  </a:cubicBezTo>
                  <a:cubicBezTo>
                    <a:pt x="34890" y="146377"/>
                    <a:pt x="33354" y="126427"/>
                    <a:pt x="29688" y="106877"/>
                  </a:cubicBezTo>
                  <a:cubicBezTo>
                    <a:pt x="27381" y="94574"/>
                    <a:pt x="21772" y="83126"/>
                    <a:pt x="17813" y="71251"/>
                  </a:cubicBezTo>
                  <a:lnTo>
                    <a:pt x="5938" y="35626"/>
                  </a:lnTo>
                  <a:cubicBezTo>
                    <a:pt x="3959" y="29688"/>
                    <a:pt x="0" y="24072"/>
                    <a:pt x="0" y="1781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4352306" y="3354779"/>
              <a:ext cx="0" cy="516577"/>
            </a:xfrm>
            <a:custGeom>
              <a:avLst/>
              <a:gdLst>
                <a:gd name="connsiteX0" fmla="*/ 0 w 0"/>
                <a:gd name="connsiteY0" fmla="*/ 516577 h 516577"/>
                <a:gd name="connsiteX1" fmla="*/ 0 w 0"/>
                <a:gd name="connsiteY1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6577">
                  <a:moveTo>
                    <a:pt x="0" y="516577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4447309" y="3325091"/>
              <a:ext cx="59377" cy="540327"/>
            </a:xfrm>
            <a:custGeom>
              <a:avLst/>
              <a:gdLst>
                <a:gd name="connsiteX0" fmla="*/ 23751 w 59377"/>
                <a:gd name="connsiteY0" fmla="*/ 540327 h 540327"/>
                <a:gd name="connsiteX1" fmla="*/ 29688 w 59377"/>
                <a:gd name="connsiteY1" fmla="*/ 285008 h 540327"/>
                <a:gd name="connsiteX2" fmla="*/ 35626 w 59377"/>
                <a:gd name="connsiteY2" fmla="*/ 261257 h 540327"/>
                <a:gd name="connsiteX3" fmla="*/ 47501 w 59377"/>
                <a:gd name="connsiteY3" fmla="*/ 178130 h 540327"/>
                <a:gd name="connsiteX4" fmla="*/ 59377 w 59377"/>
                <a:gd name="connsiteY4" fmla="*/ 142504 h 540327"/>
                <a:gd name="connsiteX5" fmla="*/ 53439 w 59377"/>
                <a:gd name="connsiteY5" fmla="*/ 77190 h 540327"/>
                <a:gd name="connsiteX6" fmla="*/ 35626 w 59377"/>
                <a:gd name="connsiteY6" fmla="*/ 41564 h 540327"/>
                <a:gd name="connsiteX7" fmla="*/ 29688 w 59377"/>
                <a:gd name="connsiteY7" fmla="*/ 23751 h 540327"/>
                <a:gd name="connsiteX8" fmla="*/ 17813 w 59377"/>
                <a:gd name="connsiteY8" fmla="*/ 5938 h 540327"/>
                <a:gd name="connsiteX9" fmla="*/ 0 w 59377"/>
                <a:gd name="connsiteY9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377" h="540327">
                  <a:moveTo>
                    <a:pt x="23751" y="540327"/>
                  </a:moveTo>
                  <a:cubicBezTo>
                    <a:pt x="25730" y="455221"/>
                    <a:pt x="26069" y="370060"/>
                    <a:pt x="29688" y="285008"/>
                  </a:cubicBezTo>
                  <a:cubicBezTo>
                    <a:pt x="30035" y="276855"/>
                    <a:pt x="34472" y="269336"/>
                    <a:pt x="35626" y="261257"/>
                  </a:cubicBezTo>
                  <a:cubicBezTo>
                    <a:pt x="43127" y="208755"/>
                    <a:pt x="36432" y="215026"/>
                    <a:pt x="47501" y="178130"/>
                  </a:cubicBezTo>
                  <a:cubicBezTo>
                    <a:pt x="51098" y="166140"/>
                    <a:pt x="59377" y="142504"/>
                    <a:pt x="59377" y="142504"/>
                  </a:cubicBezTo>
                  <a:cubicBezTo>
                    <a:pt x="57398" y="120733"/>
                    <a:pt x="56531" y="98831"/>
                    <a:pt x="53439" y="77190"/>
                  </a:cubicBezTo>
                  <a:cubicBezTo>
                    <a:pt x="50454" y="56297"/>
                    <a:pt x="45033" y="60377"/>
                    <a:pt x="35626" y="41564"/>
                  </a:cubicBezTo>
                  <a:cubicBezTo>
                    <a:pt x="32827" y="35966"/>
                    <a:pt x="32487" y="29349"/>
                    <a:pt x="29688" y="23751"/>
                  </a:cubicBezTo>
                  <a:cubicBezTo>
                    <a:pt x="26497" y="17368"/>
                    <a:pt x="23385" y="10396"/>
                    <a:pt x="17813" y="5938"/>
                  </a:cubicBezTo>
                  <a:cubicBezTo>
                    <a:pt x="12926" y="2028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530436" y="3342904"/>
              <a:ext cx="35781" cy="516577"/>
            </a:xfrm>
            <a:custGeom>
              <a:avLst/>
              <a:gdLst>
                <a:gd name="connsiteX0" fmla="*/ 0 w 35781"/>
                <a:gd name="connsiteY0" fmla="*/ 516577 h 516577"/>
                <a:gd name="connsiteX1" fmla="*/ 5938 w 35781"/>
                <a:gd name="connsiteY1" fmla="*/ 486888 h 516577"/>
                <a:gd name="connsiteX2" fmla="*/ 11876 w 35781"/>
                <a:gd name="connsiteY2" fmla="*/ 463138 h 516577"/>
                <a:gd name="connsiteX3" fmla="*/ 17813 w 35781"/>
                <a:gd name="connsiteY3" fmla="*/ 409699 h 516577"/>
                <a:gd name="connsiteX4" fmla="*/ 23751 w 35781"/>
                <a:gd name="connsiteY4" fmla="*/ 184067 h 516577"/>
                <a:gd name="connsiteX5" fmla="*/ 29689 w 35781"/>
                <a:gd name="connsiteY5" fmla="*/ 142504 h 516577"/>
                <a:gd name="connsiteX6" fmla="*/ 35626 w 35781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1" h="516577">
                  <a:moveTo>
                    <a:pt x="0" y="516577"/>
                  </a:moveTo>
                  <a:cubicBezTo>
                    <a:pt x="1979" y="506681"/>
                    <a:pt x="3749" y="496740"/>
                    <a:pt x="5938" y="486888"/>
                  </a:cubicBezTo>
                  <a:cubicBezTo>
                    <a:pt x="7708" y="478922"/>
                    <a:pt x="10635" y="471203"/>
                    <a:pt x="11876" y="463138"/>
                  </a:cubicBezTo>
                  <a:cubicBezTo>
                    <a:pt x="14601" y="445424"/>
                    <a:pt x="15834" y="427512"/>
                    <a:pt x="17813" y="409699"/>
                  </a:cubicBezTo>
                  <a:cubicBezTo>
                    <a:pt x="19792" y="334488"/>
                    <a:pt x="20410" y="259230"/>
                    <a:pt x="23751" y="184067"/>
                  </a:cubicBezTo>
                  <a:cubicBezTo>
                    <a:pt x="24372" y="170086"/>
                    <a:pt x="28296" y="156430"/>
                    <a:pt x="29689" y="142504"/>
                  </a:cubicBezTo>
                  <a:cubicBezTo>
                    <a:pt x="37296" y="66436"/>
                    <a:pt x="35626" y="71860"/>
                    <a:pt x="35626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631129" y="3342904"/>
              <a:ext cx="59624" cy="510639"/>
            </a:xfrm>
            <a:custGeom>
              <a:avLst/>
              <a:gdLst>
                <a:gd name="connsiteX0" fmla="*/ 59624 w 59624"/>
                <a:gd name="connsiteY0" fmla="*/ 510639 h 510639"/>
                <a:gd name="connsiteX1" fmla="*/ 53687 w 59624"/>
                <a:gd name="connsiteY1" fmla="*/ 148441 h 510639"/>
                <a:gd name="connsiteX2" fmla="*/ 41811 w 59624"/>
                <a:gd name="connsiteY2" fmla="*/ 106878 h 510639"/>
                <a:gd name="connsiteX3" fmla="*/ 23998 w 59624"/>
                <a:gd name="connsiteY3" fmla="*/ 59377 h 510639"/>
                <a:gd name="connsiteX4" fmla="*/ 248 w 59624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4" h="510639">
                  <a:moveTo>
                    <a:pt x="59624" y="510639"/>
                  </a:moveTo>
                  <a:cubicBezTo>
                    <a:pt x="57645" y="389906"/>
                    <a:pt x="57400" y="269133"/>
                    <a:pt x="53687" y="148441"/>
                  </a:cubicBezTo>
                  <a:cubicBezTo>
                    <a:pt x="53367" y="138040"/>
                    <a:pt x="44856" y="117537"/>
                    <a:pt x="41811" y="106878"/>
                  </a:cubicBezTo>
                  <a:cubicBezTo>
                    <a:pt x="34123" y="79968"/>
                    <a:pt x="39095" y="84539"/>
                    <a:pt x="23998" y="59377"/>
                  </a:cubicBezTo>
                  <a:cubicBezTo>
                    <a:pt x="-4143" y="12475"/>
                    <a:pt x="248" y="40624"/>
                    <a:pt x="24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4719307" y="3331029"/>
              <a:ext cx="25653" cy="534389"/>
            </a:xfrm>
            <a:custGeom>
              <a:avLst/>
              <a:gdLst>
                <a:gd name="connsiteX0" fmla="*/ 24885 w 25653"/>
                <a:gd name="connsiteY0" fmla="*/ 534389 h 534389"/>
                <a:gd name="connsiteX1" fmla="*/ 18948 w 25653"/>
                <a:gd name="connsiteY1" fmla="*/ 504701 h 534389"/>
                <a:gd name="connsiteX2" fmla="*/ 1135 w 25653"/>
                <a:gd name="connsiteY2" fmla="*/ 486888 h 534389"/>
                <a:gd name="connsiteX3" fmla="*/ 7072 w 25653"/>
                <a:gd name="connsiteY3" fmla="*/ 243444 h 534389"/>
                <a:gd name="connsiteX4" fmla="*/ 13010 w 25653"/>
                <a:gd name="connsiteY4" fmla="*/ 207818 h 534389"/>
                <a:gd name="connsiteX5" fmla="*/ 18948 w 25653"/>
                <a:gd name="connsiteY5" fmla="*/ 142503 h 534389"/>
                <a:gd name="connsiteX6" fmla="*/ 24885 w 25653"/>
                <a:gd name="connsiteY6" fmla="*/ 124690 h 534389"/>
                <a:gd name="connsiteX7" fmla="*/ 24885 w 25653"/>
                <a:gd name="connsiteY7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3" h="534389">
                  <a:moveTo>
                    <a:pt x="24885" y="534389"/>
                  </a:moveTo>
                  <a:cubicBezTo>
                    <a:pt x="22906" y="524493"/>
                    <a:pt x="23461" y="513728"/>
                    <a:pt x="18948" y="504701"/>
                  </a:cubicBezTo>
                  <a:cubicBezTo>
                    <a:pt x="15193" y="497190"/>
                    <a:pt x="1516" y="495276"/>
                    <a:pt x="1135" y="486888"/>
                  </a:cubicBezTo>
                  <a:cubicBezTo>
                    <a:pt x="-2551" y="405800"/>
                    <a:pt x="3621" y="324543"/>
                    <a:pt x="7072" y="243444"/>
                  </a:cubicBezTo>
                  <a:cubicBezTo>
                    <a:pt x="7584" y="231416"/>
                    <a:pt x="11603" y="219775"/>
                    <a:pt x="13010" y="207818"/>
                  </a:cubicBezTo>
                  <a:cubicBezTo>
                    <a:pt x="15564" y="186106"/>
                    <a:pt x="15856" y="164145"/>
                    <a:pt x="18948" y="142503"/>
                  </a:cubicBezTo>
                  <a:cubicBezTo>
                    <a:pt x="19833" y="136307"/>
                    <a:pt x="24624" y="130943"/>
                    <a:pt x="24885" y="124690"/>
                  </a:cubicBezTo>
                  <a:cubicBezTo>
                    <a:pt x="26615" y="83163"/>
                    <a:pt x="24885" y="41563"/>
                    <a:pt x="2488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4862945" y="2624447"/>
              <a:ext cx="65315" cy="605641"/>
            </a:xfrm>
            <a:custGeom>
              <a:avLst/>
              <a:gdLst>
                <a:gd name="connsiteX0" fmla="*/ 53439 w 65315"/>
                <a:gd name="connsiteY0" fmla="*/ 0 h 605641"/>
                <a:gd name="connsiteX1" fmla="*/ 59377 w 65315"/>
                <a:gd name="connsiteY1" fmla="*/ 41563 h 605641"/>
                <a:gd name="connsiteX2" fmla="*/ 65315 w 65315"/>
                <a:gd name="connsiteY2" fmla="*/ 59376 h 605641"/>
                <a:gd name="connsiteX3" fmla="*/ 59377 w 65315"/>
                <a:gd name="connsiteY3" fmla="*/ 142504 h 605641"/>
                <a:gd name="connsiteX4" fmla="*/ 47502 w 65315"/>
                <a:gd name="connsiteY4" fmla="*/ 178130 h 605641"/>
                <a:gd name="connsiteX5" fmla="*/ 41564 w 65315"/>
                <a:gd name="connsiteY5" fmla="*/ 213756 h 605641"/>
                <a:gd name="connsiteX6" fmla="*/ 29689 w 65315"/>
                <a:gd name="connsiteY6" fmla="*/ 237506 h 605641"/>
                <a:gd name="connsiteX7" fmla="*/ 23751 w 65315"/>
                <a:gd name="connsiteY7" fmla="*/ 255319 h 605641"/>
                <a:gd name="connsiteX8" fmla="*/ 17813 w 65315"/>
                <a:gd name="connsiteY8" fmla="*/ 326571 h 605641"/>
                <a:gd name="connsiteX9" fmla="*/ 11876 w 65315"/>
                <a:gd name="connsiteY9" fmla="*/ 350322 h 605641"/>
                <a:gd name="connsiteX10" fmla="*/ 0 w 65315"/>
                <a:gd name="connsiteY10" fmla="*/ 385948 h 605641"/>
                <a:gd name="connsiteX11" fmla="*/ 0 w 65315"/>
                <a:gd name="connsiteY11" fmla="*/ 605641 h 60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315" h="605641">
                  <a:moveTo>
                    <a:pt x="53439" y="0"/>
                  </a:moveTo>
                  <a:cubicBezTo>
                    <a:pt x="55418" y="13854"/>
                    <a:pt x="56632" y="27840"/>
                    <a:pt x="59377" y="41563"/>
                  </a:cubicBezTo>
                  <a:cubicBezTo>
                    <a:pt x="60605" y="47700"/>
                    <a:pt x="65315" y="53117"/>
                    <a:pt x="65315" y="59376"/>
                  </a:cubicBezTo>
                  <a:cubicBezTo>
                    <a:pt x="65315" y="87156"/>
                    <a:pt x="63498" y="115031"/>
                    <a:pt x="59377" y="142504"/>
                  </a:cubicBezTo>
                  <a:cubicBezTo>
                    <a:pt x="57520" y="154883"/>
                    <a:pt x="49560" y="165783"/>
                    <a:pt x="47502" y="178130"/>
                  </a:cubicBezTo>
                  <a:cubicBezTo>
                    <a:pt x="45523" y="190005"/>
                    <a:pt x="45023" y="202225"/>
                    <a:pt x="41564" y="213756"/>
                  </a:cubicBezTo>
                  <a:cubicBezTo>
                    <a:pt x="39021" y="222234"/>
                    <a:pt x="33176" y="229371"/>
                    <a:pt x="29689" y="237506"/>
                  </a:cubicBezTo>
                  <a:cubicBezTo>
                    <a:pt x="27223" y="243259"/>
                    <a:pt x="25730" y="249381"/>
                    <a:pt x="23751" y="255319"/>
                  </a:cubicBezTo>
                  <a:cubicBezTo>
                    <a:pt x="21772" y="279070"/>
                    <a:pt x="20769" y="302922"/>
                    <a:pt x="17813" y="326571"/>
                  </a:cubicBezTo>
                  <a:cubicBezTo>
                    <a:pt x="16801" y="334669"/>
                    <a:pt x="14221" y="342506"/>
                    <a:pt x="11876" y="350322"/>
                  </a:cubicBezTo>
                  <a:cubicBezTo>
                    <a:pt x="8279" y="362312"/>
                    <a:pt x="0" y="373430"/>
                    <a:pt x="0" y="385948"/>
                  </a:cubicBezTo>
                  <a:lnTo>
                    <a:pt x="0" y="60564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4945637" y="2642260"/>
              <a:ext cx="47937" cy="642841"/>
            </a:xfrm>
            <a:custGeom>
              <a:avLst/>
              <a:gdLst>
                <a:gd name="connsiteX0" fmla="*/ 18249 w 47937"/>
                <a:gd name="connsiteY0" fmla="*/ 0 h 642841"/>
                <a:gd name="connsiteX1" fmla="*/ 36062 w 47937"/>
                <a:gd name="connsiteY1" fmla="*/ 53439 h 642841"/>
                <a:gd name="connsiteX2" fmla="*/ 41999 w 47937"/>
                <a:gd name="connsiteY2" fmla="*/ 83127 h 642841"/>
                <a:gd name="connsiteX3" fmla="*/ 47937 w 47937"/>
                <a:gd name="connsiteY3" fmla="*/ 106878 h 642841"/>
                <a:gd name="connsiteX4" fmla="*/ 41999 w 47937"/>
                <a:gd name="connsiteY4" fmla="*/ 451262 h 642841"/>
                <a:gd name="connsiteX5" fmla="*/ 30124 w 47937"/>
                <a:gd name="connsiteY5" fmla="*/ 469075 h 642841"/>
                <a:gd name="connsiteX6" fmla="*/ 18249 w 47937"/>
                <a:gd name="connsiteY6" fmla="*/ 504701 h 642841"/>
                <a:gd name="connsiteX7" fmla="*/ 6373 w 47937"/>
                <a:gd name="connsiteY7" fmla="*/ 570015 h 642841"/>
                <a:gd name="connsiteX8" fmla="*/ 436 w 47937"/>
                <a:gd name="connsiteY8" fmla="*/ 641267 h 642841"/>
                <a:gd name="connsiteX9" fmla="*/ 436 w 47937"/>
                <a:gd name="connsiteY9" fmla="*/ 617517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37" h="642841">
                  <a:moveTo>
                    <a:pt x="18249" y="0"/>
                  </a:moveTo>
                  <a:cubicBezTo>
                    <a:pt x="35263" y="85080"/>
                    <a:pt x="11479" y="-20309"/>
                    <a:pt x="36062" y="53439"/>
                  </a:cubicBezTo>
                  <a:cubicBezTo>
                    <a:pt x="39253" y="63013"/>
                    <a:pt x="39810" y="73275"/>
                    <a:pt x="41999" y="83127"/>
                  </a:cubicBezTo>
                  <a:cubicBezTo>
                    <a:pt x="43769" y="91093"/>
                    <a:pt x="45958" y="98961"/>
                    <a:pt x="47937" y="106878"/>
                  </a:cubicBezTo>
                  <a:cubicBezTo>
                    <a:pt x="45958" y="221673"/>
                    <a:pt x="47639" y="336589"/>
                    <a:pt x="41999" y="451262"/>
                  </a:cubicBezTo>
                  <a:cubicBezTo>
                    <a:pt x="41648" y="458390"/>
                    <a:pt x="33022" y="462554"/>
                    <a:pt x="30124" y="469075"/>
                  </a:cubicBezTo>
                  <a:cubicBezTo>
                    <a:pt x="25040" y="480514"/>
                    <a:pt x="21285" y="492557"/>
                    <a:pt x="18249" y="504701"/>
                  </a:cubicBezTo>
                  <a:cubicBezTo>
                    <a:pt x="10797" y="534509"/>
                    <a:pt x="10241" y="533270"/>
                    <a:pt x="6373" y="570015"/>
                  </a:cubicBezTo>
                  <a:cubicBezTo>
                    <a:pt x="3878" y="593717"/>
                    <a:pt x="3392" y="617618"/>
                    <a:pt x="436" y="641267"/>
                  </a:cubicBezTo>
                  <a:cubicBezTo>
                    <a:pt x="-546" y="649123"/>
                    <a:pt x="436" y="625434"/>
                    <a:pt x="43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 rot="10800000">
            <a:off x="4593150" y="4728743"/>
            <a:ext cx="3924635" cy="1782843"/>
            <a:chOff x="1102179" y="2302269"/>
            <a:chExt cx="3924635" cy="1782843"/>
          </a:xfrm>
        </p:grpSpPr>
        <p:sp>
          <p:nvSpPr>
            <p:cNvPr id="112" name="Oval 111"/>
            <p:cNvSpPr/>
            <p:nvPr/>
          </p:nvSpPr>
          <p:spPr>
            <a:xfrm>
              <a:off x="1128149" y="387430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102179" y="2612571"/>
              <a:ext cx="65314" cy="644980"/>
            </a:xfrm>
            <a:custGeom>
              <a:avLst/>
              <a:gdLst>
                <a:gd name="connsiteX0" fmla="*/ 48985 w 65314"/>
                <a:gd name="connsiteY0" fmla="*/ 0 h 644980"/>
                <a:gd name="connsiteX1" fmla="*/ 32657 w 65314"/>
                <a:gd name="connsiteY1" fmla="*/ 40822 h 644980"/>
                <a:gd name="connsiteX2" fmla="*/ 24492 w 65314"/>
                <a:gd name="connsiteY2" fmla="*/ 65315 h 644980"/>
                <a:gd name="connsiteX3" fmla="*/ 0 w 65314"/>
                <a:gd name="connsiteY3" fmla="*/ 114300 h 644980"/>
                <a:gd name="connsiteX4" fmla="*/ 16328 w 65314"/>
                <a:gd name="connsiteY4" fmla="*/ 179615 h 644980"/>
                <a:gd name="connsiteX5" fmla="*/ 32657 w 65314"/>
                <a:gd name="connsiteY5" fmla="*/ 204108 h 644980"/>
                <a:gd name="connsiteX6" fmla="*/ 57150 w 65314"/>
                <a:gd name="connsiteY6" fmla="*/ 310243 h 644980"/>
                <a:gd name="connsiteX7" fmla="*/ 65314 w 65314"/>
                <a:gd name="connsiteY7" fmla="*/ 334736 h 644980"/>
                <a:gd name="connsiteX8" fmla="*/ 57150 w 65314"/>
                <a:gd name="connsiteY8" fmla="*/ 391886 h 644980"/>
                <a:gd name="connsiteX9" fmla="*/ 48985 w 65314"/>
                <a:gd name="connsiteY9" fmla="*/ 416379 h 644980"/>
                <a:gd name="connsiteX10" fmla="*/ 65314 w 65314"/>
                <a:gd name="connsiteY10" fmla="*/ 644979 h 64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14" h="644980">
                  <a:moveTo>
                    <a:pt x="48985" y="0"/>
                  </a:moveTo>
                  <a:cubicBezTo>
                    <a:pt x="43542" y="13607"/>
                    <a:pt x="37803" y="27100"/>
                    <a:pt x="32657" y="40822"/>
                  </a:cubicBezTo>
                  <a:cubicBezTo>
                    <a:pt x="29635" y="48880"/>
                    <a:pt x="28341" y="57618"/>
                    <a:pt x="24492" y="65315"/>
                  </a:cubicBezTo>
                  <a:cubicBezTo>
                    <a:pt x="-7159" y="128617"/>
                    <a:pt x="20519" y="52743"/>
                    <a:pt x="0" y="114300"/>
                  </a:cubicBezTo>
                  <a:cubicBezTo>
                    <a:pt x="3105" y="129825"/>
                    <a:pt x="7960" y="162879"/>
                    <a:pt x="16328" y="179615"/>
                  </a:cubicBezTo>
                  <a:cubicBezTo>
                    <a:pt x="20716" y="188391"/>
                    <a:pt x="27214" y="195944"/>
                    <a:pt x="32657" y="204108"/>
                  </a:cubicBezTo>
                  <a:cubicBezTo>
                    <a:pt x="43256" y="278300"/>
                    <a:pt x="34735" y="242999"/>
                    <a:pt x="57150" y="310243"/>
                  </a:cubicBezTo>
                  <a:lnTo>
                    <a:pt x="65314" y="334736"/>
                  </a:lnTo>
                  <a:cubicBezTo>
                    <a:pt x="62593" y="353786"/>
                    <a:pt x="60924" y="373016"/>
                    <a:pt x="57150" y="391886"/>
                  </a:cubicBezTo>
                  <a:cubicBezTo>
                    <a:pt x="55462" y="400325"/>
                    <a:pt x="48985" y="407773"/>
                    <a:pt x="48985" y="416379"/>
                  </a:cubicBezTo>
                  <a:cubicBezTo>
                    <a:pt x="48985" y="647699"/>
                    <a:pt x="-18804" y="644979"/>
                    <a:pt x="65314" y="64497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1200150" y="2628900"/>
              <a:ext cx="74270" cy="636814"/>
            </a:xfrm>
            <a:custGeom>
              <a:avLst/>
              <a:gdLst>
                <a:gd name="connsiteX0" fmla="*/ 8164 w 74270"/>
                <a:gd name="connsiteY0" fmla="*/ 0 h 636814"/>
                <a:gd name="connsiteX1" fmla="*/ 16329 w 74270"/>
                <a:gd name="connsiteY1" fmla="*/ 81643 h 636814"/>
                <a:gd name="connsiteX2" fmla="*/ 32657 w 74270"/>
                <a:gd name="connsiteY2" fmla="*/ 106136 h 636814"/>
                <a:gd name="connsiteX3" fmla="*/ 8164 w 74270"/>
                <a:gd name="connsiteY3" fmla="*/ 163286 h 636814"/>
                <a:gd name="connsiteX4" fmla="*/ 0 w 74270"/>
                <a:gd name="connsiteY4" fmla="*/ 187779 h 636814"/>
                <a:gd name="connsiteX5" fmla="*/ 16329 w 74270"/>
                <a:gd name="connsiteY5" fmla="*/ 261257 h 636814"/>
                <a:gd name="connsiteX6" fmla="*/ 32657 w 74270"/>
                <a:gd name="connsiteY6" fmla="*/ 285750 h 636814"/>
                <a:gd name="connsiteX7" fmla="*/ 57150 w 74270"/>
                <a:gd name="connsiteY7" fmla="*/ 375557 h 636814"/>
                <a:gd name="connsiteX8" fmla="*/ 65314 w 74270"/>
                <a:gd name="connsiteY8" fmla="*/ 579664 h 636814"/>
                <a:gd name="connsiteX9" fmla="*/ 73479 w 74270"/>
                <a:gd name="connsiteY9" fmla="*/ 604157 h 636814"/>
                <a:gd name="connsiteX10" fmla="*/ 48986 w 74270"/>
                <a:gd name="connsiteY10" fmla="*/ 612321 h 636814"/>
                <a:gd name="connsiteX11" fmla="*/ 57150 w 74270"/>
                <a:gd name="connsiteY11" fmla="*/ 636814 h 6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70" h="636814">
                  <a:moveTo>
                    <a:pt x="8164" y="0"/>
                  </a:moveTo>
                  <a:cubicBezTo>
                    <a:pt x="10886" y="27214"/>
                    <a:pt x="10179" y="54993"/>
                    <a:pt x="16329" y="81643"/>
                  </a:cubicBezTo>
                  <a:cubicBezTo>
                    <a:pt x="18535" y="91204"/>
                    <a:pt x="31269" y="96422"/>
                    <a:pt x="32657" y="106136"/>
                  </a:cubicBezTo>
                  <a:cubicBezTo>
                    <a:pt x="35758" y="127845"/>
                    <a:pt x="18785" y="147355"/>
                    <a:pt x="8164" y="163286"/>
                  </a:cubicBezTo>
                  <a:cubicBezTo>
                    <a:pt x="5443" y="171450"/>
                    <a:pt x="0" y="179173"/>
                    <a:pt x="0" y="187779"/>
                  </a:cubicBezTo>
                  <a:cubicBezTo>
                    <a:pt x="0" y="200327"/>
                    <a:pt x="7909" y="244417"/>
                    <a:pt x="16329" y="261257"/>
                  </a:cubicBezTo>
                  <a:cubicBezTo>
                    <a:pt x="20717" y="270033"/>
                    <a:pt x="27214" y="277586"/>
                    <a:pt x="32657" y="285750"/>
                  </a:cubicBezTo>
                  <a:cubicBezTo>
                    <a:pt x="51073" y="359413"/>
                    <a:pt x="41890" y="329774"/>
                    <a:pt x="57150" y="375557"/>
                  </a:cubicBezTo>
                  <a:cubicBezTo>
                    <a:pt x="59871" y="443593"/>
                    <a:pt x="60463" y="511747"/>
                    <a:pt x="65314" y="579664"/>
                  </a:cubicBezTo>
                  <a:cubicBezTo>
                    <a:pt x="65927" y="588248"/>
                    <a:pt x="77328" y="596459"/>
                    <a:pt x="73479" y="604157"/>
                  </a:cubicBezTo>
                  <a:cubicBezTo>
                    <a:pt x="69630" y="611854"/>
                    <a:pt x="57150" y="609600"/>
                    <a:pt x="48986" y="612321"/>
                  </a:cubicBezTo>
                  <a:lnTo>
                    <a:pt x="57150" y="636814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373929" y="387686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587602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836984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050740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294184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513877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97944" y="38974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784764" y="2302269"/>
              <a:ext cx="279070" cy="1782843"/>
            </a:xfrm>
            <a:custGeom>
              <a:avLst/>
              <a:gdLst>
                <a:gd name="connsiteX0" fmla="*/ 0 w 279070"/>
                <a:gd name="connsiteY0" fmla="*/ 102484 h 1782843"/>
                <a:gd name="connsiteX1" fmla="*/ 0 w 279070"/>
                <a:gd name="connsiteY1" fmla="*/ 102484 h 1782843"/>
                <a:gd name="connsiteX2" fmla="*/ 5937 w 279070"/>
                <a:gd name="connsiteY2" fmla="*/ 49045 h 1782843"/>
                <a:gd name="connsiteX3" fmla="*/ 17813 w 279070"/>
                <a:gd name="connsiteY3" fmla="*/ 37170 h 1782843"/>
                <a:gd name="connsiteX4" fmla="*/ 47501 w 279070"/>
                <a:gd name="connsiteY4" fmla="*/ 1544 h 1782843"/>
                <a:gd name="connsiteX5" fmla="*/ 77189 w 279070"/>
                <a:gd name="connsiteY5" fmla="*/ 1544 h 1782843"/>
                <a:gd name="connsiteX6" fmla="*/ 160317 w 279070"/>
                <a:gd name="connsiteY6" fmla="*/ 54983 h 1782843"/>
                <a:gd name="connsiteX7" fmla="*/ 267194 w 279070"/>
                <a:gd name="connsiteY7" fmla="*/ 138110 h 1782843"/>
                <a:gd name="connsiteX8" fmla="*/ 160317 w 279070"/>
                <a:gd name="connsiteY8" fmla="*/ 203425 h 1782843"/>
                <a:gd name="connsiteX9" fmla="*/ 178130 w 279070"/>
                <a:gd name="connsiteY9" fmla="*/ 363741 h 1782843"/>
                <a:gd name="connsiteX10" fmla="*/ 249381 w 279070"/>
                <a:gd name="connsiteY10" fmla="*/ 518121 h 1782843"/>
                <a:gd name="connsiteX11" fmla="*/ 279070 w 279070"/>
                <a:gd name="connsiteY11" fmla="*/ 898131 h 1782843"/>
                <a:gd name="connsiteX12" fmla="*/ 213755 w 279070"/>
                <a:gd name="connsiteY12" fmla="*/ 951570 h 1782843"/>
                <a:gd name="connsiteX13" fmla="*/ 195942 w 279070"/>
                <a:gd name="connsiteY13" fmla="*/ 1028760 h 1782843"/>
                <a:gd name="connsiteX14" fmla="*/ 178130 w 279070"/>
                <a:gd name="connsiteY14" fmla="*/ 1076261 h 1782843"/>
                <a:gd name="connsiteX15" fmla="*/ 201880 w 279070"/>
                <a:gd name="connsiteY15" fmla="*/ 1349393 h 1782843"/>
                <a:gd name="connsiteX16" fmla="*/ 106878 w 279070"/>
                <a:gd name="connsiteY16" fmla="*/ 1450334 h 1782843"/>
                <a:gd name="connsiteX17" fmla="*/ 243444 w 279070"/>
                <a:gd name="connsiteY17" fmla="*/ 1711591 h 1782843"/>
                <a:gd name="connsiteX18" fmla="*/ 89065 w 279070"/>
                <a:gd name="connsiteY18" fmla="*/ 1782843 h 1782843"/>
                <a:gd name="connsiteX19" fmla="*/ 65314 w 279070"/>
                <a:gd name="connsiteY19" fmla="*/ 1616588 h 1782843"/>
                <a:gd name="connsiteX20" fmla="*/ 47501 w 279070"/>
                <a:gd name="connsiteY20" fmla="*/ 1379082 h 1782843"/>
                <a:gd name="connsiteX21" fmla="*/ 89065 w 279070"/>
                <a:gd name="connsiteY21" fmla="*/ 1349393 h 1782843"/>
                <a:gd name="connsiteX22" fmla="*/ 89065 w 279070"/>
                <a:gd name="connsiteY22" fmla="*/ 1260328 h 1782843"/>
                <a:gd name="connsiteX23" fmla="*/ 106878 w 279070"/>
                <a:gd name="connsiteY23" fmla="*/ 1212827 h 1782843"/>
                <a:gd name="connsiteX24" fmla="*/ 118753 w 279070"/>
                <a:gd name="connsiteY24" fmla="*/ 898131 h 1782843"/>
                <a:gd name="connsiteX25" fmla="*/ 190005 w 279070"/>
                <a:gd name="connsiteY25" fmla="*/ 856567 h 1782843"/>
                <a:gd name="connsiteX26" fmla="*/ 148441 w 279070"/>
                <a:gd name="connsiteY26" fmla="*/ 601248 h 1782843"/>
                <a:gd name="connsiteX27" fmla="*/ 148441 w 279070"/>
                <a:gd name="connsiteY27" fmla="*/ 494370 h 1782843"/>
                <a:gd name="connsiteX28" fmla="*/ 100940 w 279070"/>
                <a:gd name="connsiteY28" fmla="*/ 470619 h 1782843"/>
                <a:gd name="connsiteX29" fmla="*/ 83127 w 279070"/>
                <a:gd name="connsiteY29" fmla="*/ 452806 h 1782843"/>
                <a:gd name="connsiteX30" fmla="*/ 65314 w 279070"/>
                <a:gd name="connsiteY30" fmla="*/ 434993 h 1782843"/>
                <a:gd name="connsiteX31" fmla="*/ 71252 w 279070"/>
                <a:gd name="connsiteY31" fmla="*/ 405305 h 1782843"/>
                <a:gd name="connsiteX32" fmla="*/ 100940 w 279070"/>
                <a:gd name="connsiteY32" fmla="*/ 262801 h 1782843"/>
                <a:gd name="connsiteX33" fmla="*/ 65314 w 279070"/>
                <a:gd name="connsiteY33" fmla="*/ 191549 h 1782843"/>
                <a:gd name="connsiteX34" fmla="*/ 0 w 279070"/>
                <a:gd name="connsiteY34" fmla="*/ 102484 h 17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9070" h="1782843">
                  <a:moveTo>
                    <a:pt x="0" y="102484"/>
                  </a:moveTo>
                  <a:lnTo>
                    <a:pt x="0" y="102484"/>
                  </a:lnTo>
                  <a:cubicBezTo>
                    <a:pt x="1979" y="84671"/>
                    <a:pt x="1221" y="66336"/>
                    <a:pt x="5937" y="49045"/>
                  </a:cubicBezTo>
                  <a:cubicBezTo>
                    <a:pt x="7410" y="43644"/>
                    <a:pt x="14316" y="41541"/>
                    <a:pt x="17813" y="37170"/>
                  </a:cubicBezTo>
                  <a:cubicBezTo>
                    <a:pt x="25195" y="27943"/>
                    <a:pt x="35410" y="6078"/>
                    <a:pt x="47501" y="1544"/>
                  </a:cubicBezTo>
                  <a:cubicBezTo>
                    <a:pt x="56767" y="-1931"/>
                    <a:pt x="67293" y="1544"/>
                    <a:pt x="77189" y="1544"/>
                  </a:cubicBezTo>
                  <a:lnTo>
                    <a:pt x="160317" y="54983"/>
                  </a:lnTo>
                  <a:lnTo>
                    <a:pt x="267194" y="138110"/>
                  </a:lnTo>
                  <a:lnTo>
                    <a:pt x="160317" y="203425"/>
                  </a:lnTo>
                  <a:lnTo>
                    <a:pt x="178130" y="363741"/>
                  </a:lnTo>
                  <a:lnTo>
                    <a:pt x="249381" y="518121"/>
                  </a:lnTo>
                  <a:lnTo>
                    <a:pt x="279070" y="898131"/>
                  </a:lnTo>
                  <a:lnTo>
                    <a:pt x="213755" y="951570"/>
                  </a:lnTo>
                  <a:lnTo>
                    <a:pt x="195942" y="1028760"/>
                  </a:lnTo>
                  <a:lnTo>
                    <a:pt x="178130" y="1076261"/>
                  </a:lnTo>
                  <a:lnTo>
                    <a:pt x="201880" y="1349393"/>
                  </a:lnTo>
                  <a:lnTo>
                    <a:pt x="106878" y="1450334"/>
                  </a:lnTo>
                  <a:lnTo>
                    <a:pt x="243444" y="1711591"/>
                  </a:lnTo>
                  <a:lnTo>
                    <a:pt x="89065" y="1782843"/>
                  </a:lnTo>
                  <a:lnTo>
                    <a:pt x="65314" y="1616588"/>
                  </a:lnTo>
                  <a:lnTo>
                    <a:pt x="47501" y="1379082"/>
                  </a:lnTo>
                  <a:lnTo>
                    <a:pt x="89065" y="1349393"/>
                  </a:lnTo>
                  <a:lnTo>
                    <a:pt x="89065" y="1260328"/>
                  </a:lnTo>
                  <a:lnTo>
                    <a:pt x="106878" y="1212827"/>
                  </a:lnTo>
                  <a:lnTo>
                    <a:pt x="118753" y="898131"/>
                  </a:lnTo>
                  <a:lnTo>
                    <a:pt x="190005" y="856567"/>
                  </a:lnTo>
                  <a:lnTo>
                    <a:pt x="148441" y="601248"/>
                  </a:lnTo>
                  <a:lnTo>
                    <a:pt x="148441" y="494370"/>
                  </a:lnTo>
                  <a:cubicBezTo>
                    <a:pt x="132607" y="486453"/>
                    <a:pt x="115875" y="480123"/>
                    <a:pt x="100940" y="470619"/>
                  </a:cubicBezTo>
                  <a:cubicBezTo>
                    <a:pt x="93856" y="466111"/>
                    <a:pt x="88503" y="459257"/>
                    <a:pt x="83127" y="452806"/>
                  </a:cubicBezTo>
                  <a:cubicBezTo>
                    <a:pt x="66911" y="433346"/>
                    <a:pt x="79288" y="434993"/>
                    <a:pt x="65314" y="434993"/>
                  </a:cubicBezTo>
                  <a:lnTo>
                    <a:pt x="71252" y="405305"/>
                  </a:lnTo>
                  <a:lnTo>
                    <a:pt x="100940" y="262801"/>
                  </a:lnTo>
                  <a:lnTo>
                    <a:pt x="65314" y="191549"/>
                  </a:lnTo>
                  <a:cubicBezTo>
                    <a:pt x="10475" y="136710"/>
                    <a:pt x="10886" y="117328"/>
                    <a:pt x="0" y="102484"/>
                  </a:cubicBez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034145" y="2327564"/>
              <a:ext cx="344385" cy="1745672"/>
            </a:xfrm>
            <a:custGeom>
              <a:avLst/>
              <a:gdLst>
                <a:gd name="connsiteX0" fmla="*/ 148442 w 344385"/>
                <a:gd name="connsiteY0" fmla="*/ 89065 h 1745672"/>
                <a:gd name="connsiteX1" fmla="*/ 178130 w 344385"/>
                <a:gd name="connsiteY1" fmla="*/ 0 h 1745672"/>
                <a:gd name="connsiteX2" fmla="*/ 344385 w 344385"/>
                <a:gd name="connsiteY2" fmla="*/ 29688 h 1745672"/>
                <a:gd name="connsiteX3" fmla="*/ 237507 w 344385"/>
                <a:gd name="connsiteY3" fmla="*/ 172192 h 1745672"/>
                <a:gd name="connsiteX4" fmla="*/ 195943 w 344385"/>
                <a:gd name="connsiteY4" fmla="*/ 273132 h 1745672"/>
                <a:gd name="connsiteX5" fmla="*/ 195943 w 344385"/>
                <a:gd name="connsiteY5" fmla="*/ 463137 h 1745672"/>
                <a:gd name="connsiteX6" fmla="*/ 184068 w 344385"/>
                <a:gd name="connsiteY6" fmla="*/ 617517 h 1745672"/>
                <a:gd name="connsiteX7" fmla="*/ 219694 w 344385"/>
                <a:gd name="connsiteY7" fmla="*/ 801584 h 1745672"/>
                <a:gd name="connsiteX8" fmla="*/ 166255 w 344385"/>
                <a:gd name="connsiteY8" fmla="*/ 926275 h 1745672"/>
                <a:gd name="connsiteX9" fmla="*/ 249382 w 344385"/>
                <a:gd name="connsiteY9" fmla="*/ 1157844 h 1745672"/>
                <a:gd name="connsiteX10" fmla="*/ 160317 w 344385"/>
                <a:gd name="connsiteY10" fmla="*/ 1264722 h 1745672"/>
                <a:gd name="connsiteX11" fmla="*/ 124691 w 344385"/>
                <a:gd name="connsiteY11" fmla="*/ 1324098 h 1745672"/>
                <a:gd name="connsiteX12" fmla="*/ 118754 w 344385"/>
                <a:gd name="connsiteY12" fmla="*/ 1454727 h 1745672"/>
                <a:gd name="connsiteX13" fmla="*/ 219694 w 344385"/>
                <a:gd name="connsiteY13" fmla="*/ 1531917 h 1745672"/>
                <a:gd name="connsiteX14" fmla="*/ 219694 w 344385"/>
                <a:gd name="connsiteY14" fmla="*/ 1644732 h 1745672"/>
                <a:gd name="connsiteX15" fmla="*/ 172193 w 344385"/>
                <a:gd name="connsiteY15" fmla="*/ 1745672 h 1745672"/>
                <a:gd name="connsiteX16" fmla="*/ 136567 w 344385"/>
                <a:gd name="connsiteY16" fmla="*/ 1698171 h 1745672"/>
                <a:gd name="connsiteX17" fmla="*/ 59377 w 344385"/>
                <a:gd name="connsiteY17" fmla="*/ 1615044 h 1745672"/>
                <a:gd name="connsiteX18" fmla="*/ 0 w 344385"/>
                <a:gd name="connsiteY18" fmla="*/ 1472540 h 1745672"/>
                <a:gd name="connsiteX19" fmla="*/ 53439 w 344385"/>
                <a:gd name="connsiteY19" fmla="*/ 1430976 h 1745672"/>
                <a:gd name="connsiteX20" fmla="*/ 59377 w 344385"/>
                <a:gd name="connsiteY20" fmla="*/ 1335974 h 1745672"/>
                <a:gd name="connsiteX21" fmla="*/ 142504 w 344385"/>
                <a:gd name="connsiteY21" fmla="*/ 1211283 h 1745672"/>
                <a:gd name="connsiteX22" fmla="*/ 41564 w 344385"/>
                <a:gd name="connsiteY22" fmla="*/ 1104405 h 1745672"/>
                <a:gd name="connsiteX23" fmla="*/ 136567 w 344385"/>
                <a:gd name="connsiteY23" fmla="*/ 1062841 h 1745672"/>
                <a:gd name="connsiteX24" fmla="*/ 136567 w 344385"/>
                <a:gd name="connsiteY24" fmla="*/ 896587 h 1745672"/>
                <a:gd name="connsiteX25" fmla="*/ 100941 w 344385"/>
                <a:gd name="connsiteY25" fmla="*/ 813459 h 1745672"/>
                <a:gd name="connsiteX26" fmla="*/ 130629 w 344385"/>
                <a:gd name="connsiteY26" fmla="*/ 742207 h 1745672"/>
                <a:gd name="connsiteX27" fmla="*/ 130629 w 344385"/>
                <a:gd name="connsiteY27" fmla="*/ 688768 h 1745672"/>
                <a:gd name="connsiteX28" fmla="*/ 95003 w 344385"/>
                <a:gd name="connsiteY28" fmla="*/ 540327 h 1745672"/>
                <a:gd name="connsiteX29" fmla="*/ 136567 w 344385"/>
                <a:gd name="connsiteY29" fmla="*/ 469075 h 1745672"/>
                <a:gd name="connsiteX30" fmla="*/ 118754 w 344385"/>
                <a:gd name="connsiteY30" fmla="*/ 380010 h 1745672"/>
                <a:gd name="connsiteX31" fmla="*/ 77190 w 344385"/>
                <a:gd name="connsiteY31" fmla="*/ 344384 h 1745672"/>
                <a:gd name="connsiteX32" fmla="*/ 53439 w 344385"/>
                <a:gd name="connsiteY32" fmla="*/ 326571 h 1745672"/>
                <a:gd name="connsiteX33" fmla="*/ 47502 w 344385"/>
                <a:gd name="connsiteY33" fmla="*/ 267194 h 1745672"/>
                <a:gd name="connsiteX34" fmla="*/ 77190 w 344385"/>
                <a:gd name="connsiteY34" fmla="*/ 255319 h 1745672"/>
                <a:gd name="connsiteX35" fmla="*/ 190006 w 344385"/>
                <a:gd name="connsiteY35" fmla="*/ 190005 h 1745672"/>
                <a:gd name="connsiteX36" fmla="*/ 100941 w 344385"/>
                <a:gd name="connsiteY36" fmla="*/ 130628 h 1745672"/>
                <a:gd name="connsiteX37" fmla="*/ 148442 w 344385"/>
                <a:gd name="connsiteY37" fmla="*/ 89065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4385" h="1745672">
                  <a:moveTo>
                    <a:pt x="148442" y="89065"/>
                  </a:moveTo>
                  <a:lnTo>
                    <a:pt x="178130" y="0"/>
                  </a:lnTo>
                  <a:lnTo>
                    <a:pt x="344385" y="29688"/>
                  </a:lnTo>
                  <a:lnTo>
                    <a:pt x="237507" y="172192"/>
                  </a:lnTo>
                  <a:lnTo>
                    <a:pt x="195943" y="273132"/>
                  </a:lnTo>
                  <a:lnTo>
                    <a:pt x="195943" y="463137"/>
                  </a:lnTo>
                  <a:lnTo>
                    <a:pt x="184068" y="617517"/>
                  </a:lnTo>
                  <a:lnTo>
                    <a:pt x="219694" y="801584"/>
                  </a:lnTo>
                  <a:lnTo>
                    <a:pt x="166255" y="926275"/>
                  </a:lnTo>
                  <a:lnTo>
                    <a:pt x="249382" y="1157844"/>
                  </a:lnTo>
                  <a:lnTo>
                    <a:pt x="160317" y="1264722"/>
                  </a:lnTo>
                  <a:lnTo>
                    <a:pt x="124691" y="1324098"/>
                  </a:lnTo>
                  <a:lnTo>
                    <a:pt x="118754" y="1454727"/>
                  </a:lnTo>
                  <a:lnTo>
                    <a:pt x="219694" y="1531917"/>
                  </a:lnTo>
                  <a:lnTo>
                    <a:pt x="219694" y="1644732"/>
                  </a:lnTo>
                  <a:lnTo>
                    <a:pt x="172193" y="1745672"/>
                  </a:lnTo>
                  <a:lnTo>
                    <a:pt x="136567" y="1698171"/>
                  </a:lnTo>
                  <a:lnTo>
                    <a:pt x="59377" y="1615044"/>
                  </a:lnTo>
                  <a:lnTo>
                    <a:pt x="0" y="1472540"/>
                  </a:lnTo>
                  <a:lnTo>
                    <a:pt x="53439" y="1430976"/>
                  </a:lnTo>
                  <a:lnTo>
                    <a:pt x="59377" y="1335974"/>
                  </a:lnTo>
                  <a:lnTo>
                    <a:pt x="142504" y="1211283"/>
                  </a:lnTo>
                  <a:lnTo>
                    <a:pt x="41564" y="1104405"/>
                  </a:lnTo>
                  <a:lnTo>
                    <a:pt x="136567" y="1062841"/>
                  </a:lnTo>
                  <a:lnTo>
                    <a:pt x="136567" y="896587"/>
                  </a:lnTo>
                  <a:lnTo>
                    <a:pt x="100941" y="813459"/>
                  </a:lnTo>
                  <a:lnTo>
                    <a:pt x="130629" y="742207"/>
                  </a:lnTo>
                  <a:lnTo>
                    <a:pt x="130629" y="688768"/>
                  </a:lnTo>
                  <a:lnTo>
                    <a:pt x="95003" y="540327"/>
                  </a:lnTo>
                  <a:lnTo>
                    <a:pt x="136567" y="469075"/>
                  </a:lnTo>
                  <a:lnTo>
                    <a:pt x="118754" y="380010"/>
                  </a:lnTo>
                  <a:cubicBezTo>
                    <a:pt x="75579" y="349172"/>
                    <a:pt x="77190" y="367348"/>
                    <a:pt x="77190" y="344384"/>
                  </a:cubicBezTo>
                  <a:lnTo>
                    <a:pt x="53439" y="326571"/>
                  </a:lnTo>
                  <a:cubicBezTo>
                    <a:pt x="47283" y="271165"/>
                    <a:pt x="47502" y="291055"/>
                    <a:pt x="47502" y="267194"/>
                  </a:cubicBezTo>
                  <a:lnTo>
                    <a:pt x="77190" y="255319"/>
                  </a:lnTo>
                  <a:lnTo>
                    <a:pt x="190006" y="190005"/>
                  </a:lnTo>
                  <a:lnTo>
                    <a:pt x="100941" y="130628"/>
                  </a:lnTo>
                  <a:lnTo>
                    <a:pt x="148442" y="89065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358891" y="2630384"/>
              <a:ext cx="42397" cy="623455"/>
            </a:xfrm>
            <a:custGeom>
              <a:avLst/>
              <a:gdLst>
                <a:gd name="connsiteX0" fmla="*/ 42397 w 42397"/>
                <a:gd name="connsiteY0" fmla="*/ 0 h 623455"/>
                <a:gd name="connsiteX1" fmla="*/ 36460 w 42397"/>
                <a:gd name="connsiteY1" fmla="*/ 41564 h 623455"/>
                <a:gd name="connsiteX2" fmla="*/ 24584 w 42397"/>
                <a:gd name="connsiteY2" fmla="*/ 77190 h 623455"/>
                <a:gd name="connsiteX3" fmla="*/ 12709 w 42397"/>
                <a:gd name="connsiteY3" fmla="*/ 112816 h 623455"/>
                <a:gd name="connsiteX4" fmla="*/ 6771 w 42397"/>
                <a:gd name="connsiteY4" fmla="*/ 130629 h 623455"/>
                <a:gd name="connsiteX5" fmla="*/ 834 w 42397"/>
                <a:gd name="connsiteY5" fmla="*/ 154380 h 623455"/>
                <a:gd name="connsiteX6" fmla="*/ 18647 w 42397"/>
                <a:gd name="connsiteY6" fmla="*/ 261258 h 623455"/>
                <a:gd name="connsiteX7" fmla="*/ 30522 w 42397"/>
                <a:gd name="connsiteY7" fmla="*/ 285008 h 623455"/>
                <a:gd name="connsiteX8" fmla="*/ 42397 w 42397"/>
                <a:gd name="connsiteY8" fmla="*/ 320634 h 623455"/>
                <a:gd name="connsiteX9" fmla="*/ 36460 w 42397"/>
                <a:gd name="connsiteY9" fmla="*/ 403761 h 623455"/>
                <a:gd name="connsiteX10" fmla="*/ 30522 w 42397"/>
                <a:gd name="connsiteY10" fmla="*/ 451263 h 623455"/>
                <a:gd name="connsiteX11" fmla="*/ 24584 w 42397"/>
                <a:gd name="connsiteY11" fmla="*/ 552203 h 623455"/>
                <a:gd name="connsiteX12" fmla="*/ 834 w 42397"/>
                <a:gd name="connsiteY12" fmla="*/ 605642 h 623455"/>
                <a:gd name="connsiteX13" fmla="*/ 834 w 42397"/>
                <a:gd name="connsiteY13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397" h="623455">
                  <a:moveTo>
                    <a:pt x="42397" y="0"/>
                  </a:moveTo>
                  <a:cubicBezTo>
                    <a:pt x="40418" y="13855"/>
                    <a:pt x="39607" y="27927"/>
                    <a:pt x="36460" y="41564"/>
                  </a:cubicBezTo>
                  <a:cubicBezTo>
                    <a:pt x="33645" y="53761"/>
                    <a:pt x="28542" y="65315"/>
                    <a:pt x="24584" y="77190"/>
                  </a:cubicBezTo>
                  <a:lnTo>
                    <a:pt x="12709" y="112816"/>
                  </a:lnTo>
                  <a:cubicBezTo>
                    <a:pt x="10730" y="118754"/>
                    <a:pt x="8289" y="124557"/>
                    <a:pt x="6771" y="130629"/>
                  </a:cubicBezTo>
                  <a:lnTo>
                    <a:pt x="834" y="154380"/>
                  </a:lnTo>
                  <a:cubicBezTo>
                    <a:pt x="4115" y="193762"/>
                    <a:pt x="1175" y="226313"/>
                    <a:pt x="18647" y="261258"/>
                  </a:cubicBezTo>
                  <a:cubicBezTo>
                    <a:pt x="22605" y="269175"/>
                    <a:pt x="27235" y="276790"/>
                    <a:pt x="30522" y="285008"/>
                  </a:cubicBezTo>
                  <a:cubicBezTo>
                    <a:pt x="35171" y="296630"/>
                    <a:pt x="42397" y="320634"/>
                    <a:pt x="42397" y="320634"/>
                  </a:cubicBezTo>
                  <a:cubicBezTo>
                    <a:pt x="40418" y="348343"/>
                    <a:pt x="38975" y="376095"/>
                    <a:pt x="36460" y="403761"/>
                  </a:cubicBezTo>
                  <a:cubicBezTo>
                    <a:pt x="35015" y="419653"/>
                    <a:pt x="31795" y="435357"/>
                    <a:pt x="30522" y="451263"/>
                  </a:cubicBezTo>
                  <a:cubicBezTo>
                    <a:pt x="27834" y="484860"/>
                    <a:pt x="28943" y="518781"/>
                    <a:pt x="24584" y="552203"/>
                  </a:cubicBezTo>
                  <a:cubicBezTo>
                    <a:pt x="13973" y="633553"/>
                    <a:pt x="17645" y="555207"/>
                    <a:pt x="834" y="605642"/>
                  </a:cubicBezTo>
                  <a:cubicBezTo>
                    <a:pt x="-1044" y="611275"/>
                    <a:pt x="834" y="617517"/>
                    <a:pt x="834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430977" y="2660073"/>
              <a:ext cx="65356" cy="570015"/>
            </a:xfrm>
            <a:custGeom>
              <a:avLst/>
              <a:gdLst>
                <a:gd name="connsiteX0" fmla="*/ 29688 w 65356"/>
                <a:gd name="connsiteY0" fmla="*/ 0 h 570015"/>
                <a:gd name="connsiteX1" fmla="*/ 17813 w 65356"/>
                <a:gd name="connsiteY1" fmla="*/ 95002 h 570015"/>
                <a:gd name="connsiteX2" fmla="*/ 11875 w 65356"/>
                <a:gd name="connsiteY2" fmla="*/ 130628 h 570015"/>
                <a:gd name="connsiteX3" fmla="*/ 0 w 65356"/>
                <a:gd name="connsiteY3" fmla="*/ 148441 h 570015"/>
                <a:gd name="connsiteX4" fmla="*/ 23750 w 65356"/>
                <a:gd name="connsiteY4" fmla="*/ 285008 h 570015"/>
                <a:gd name="connsiteX5" fmla="*/ 29688 w 65356"/>
                <a:gd name="connsiteY5" fmla="*/ 302821 h 570015"/>
                <a:gd name="connsiteX6" fmla="*/ 35626 w 65356"/>
                <a:gd name="connsiteY6" fmla="*/ 320633 h 570015"/>
                <a:gd name="connsiteX7" fmla="*/ 35626 w 65356"/>
                <a:gd name="connsiteY7" fmla="*/ 498763 h 570015"/>
                <a:gd name="connsiteX8" fmla="*/ 47501 w 65356"/>
                <a:gd name="connsiteY8" fmla="*/ 534389 h 570015"/>
                <a:gd name="connsiteX9" fmla="*/ 53439 w 65356"/>
                <a:gd name="connsiteY9" fmla="*/ 552202 h 570015"/>
                <a:gd name="connsiteX10" fmla="*/ 65314 w 65356"/>
                <a:gd name="connsiteY10" fmla="*/ 570015 h 57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56" h="570015">
                  <a:moveTo>
                    <a:pt x="29688" y="0"/>
                  </a:moveTo>
                  <a:cubicBezTo>
                    <a:pt x="17203" y="62421"/>
                    <a:pt x="29558" y="-4833"/>
                    <a:pt x="17813" y="95002"/>
                  </a:cubicBezTo>
                  <a:cubicBezTo>
                    <a:pt x="16406" y="106959"/>
                    <a:pt x="15682" y="119207"/>
                    <a:pt x="11875" y="130628"/>
                  </a:cubicBezTo>
                  <a:cubicBezTo>
                    <a:pt x="9618" y="137398"/>
                    <a:pt x="3958" y="142503"/>
                    <a:pt x="0" y="148441"/>
                  </a:cubicBezTo>
                  <a:cubicBezTo>
                    <a:pt x="7274" y="250296"/>
                    <a:pt x="-2848" y="205216"/>
                    <a:pt x="23750" y="285008"/>
                  </a:cubicBezTo>
                  <a:lnTo>
                    <a:pt x="29688" y="302821"/>
                  </a:lnTo>
                  <a:lnTo>
                    <a:pt x="35626" y="320633"/>
                  </a:lnTo>
                  <a:cubicBezTo>
                    <a:pt x="21212" y="392700"/>
                    <a:pt x="23219" y="370562"/>
                    <a:pt x="35626" y="498763"/>
                  </a:cubicBezTo>
                  <a:cubicBezTo>
                    <a:pt x="36832" y="511222"/>
                    <a:pt x="43543" y="522514"/>
                    <a:pt x="47501" y="534389"/>
                  </a:cubicBezTo>
                  <a:cubicBezTo>
                    <a:pt x="49480" y="540327"/>
                    <a:pt x="49013" y="547776"/>
                    <a:pt x="53439" y="552202"/>
                  </a:cubicBezTo>
                  <a:cubicBezTo>
                    <a:pt x="66713" y="565477"/>
                    <a:pt x="65314" y="558480"/>
                    <a:pt x="65314" y="57001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79418" y="2660073"/>
              <a:ext cx="53439" cy="623454"/>
            </a:xfrm>
            <a:custGeom>
              <a:avLst/>
              <a:gdLst>
                <a:gd name="connsiteX0" fmla="*/ 53439 w 53439"/>
                <a:gd name="connsiteY0" fmla="*/ 0 h 623454"/>
                <a:gd name="connsiteX1" fmla="*/ 47501 w 53439"/>
                <a:gd name="connsiteY1" fmla="*/ 29688 h 623454"/>
                <a:gd name="connsiteX2" fmla="*/ 41564 w 53439"/>
                <a:gd name="connsiteY2" fmla="*/ 47501 h 623454"/>
                <a:gd name="connsiteX3" fmla="*/ 35626 w 53439"/>
                <a:gd name="connsiteY3" fmla="*/ 83127 h 623454"/>
                <a:gd name="connsiteX4" fmla="*/ 17813 w 53439"/>
                <a:gd name="connsiteY4" fmla="*/ 100940 h 623454"/>
                <a:gd name="connsiteX5" fmla="*/ 0 w 53439"/>
                <a:gd name="connsiteY5" fmla="*/ 166254 h 623454"/>
                <a:gd name="connsiteX6" fmla="*/ 5938 w 53439"/>
                <a:gd name="connsiteY6" fmla="*/ 296883 h 623454"/>
                <a:gd name="connsiteX7" fmla="*/ 17813 w 53439"/>
                <a:gd name="connsiteY7" fmla="*/ 332509 h 623454"/>
                <a:gd name="connsiteX8" fmla="*/ 35626 w 53439"/>
                <a:gd name="connsiteY8" fmla="*/ 344384 h 623454"/>
                <a:gd name="connsiteX9" fmla="*/ 41564 w 53439"/>
                <a:gd name="connsiteY9" fmla="*/ 415636 h 623454"/>
                <a:gd name="connsiteX10" fmla="*/ 29688 w 53439"/>
                <a:gd name="connsiteY10" fmla="*/ 492826 h 623454"/>
                <a:gd name="connsiteX11" fmla="*/ 23751 w 53439"/>
                <a:gd name="connsiteY11" fmla="*/ 587828 h 623454"/>
                <a:gd name="connsiteX12" fmla="*/ 11876 w 53439"/>
                <a:gd name="connsiteY12" fmla="*/ 599704 h 623454"/>
                <a:gd name="connsiteX13" fmla="*/ 5938 w 53439"/>
                <a:gd name="connsiteY13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9" h="623454">
                  <a:moveTo>
                    <a:pt x="53439" y="0"/>
                  </a:moveTo>
                  <a:cubicBezTo>
                    <a:pt x="51460" y="9896"/>
                    <a:pt x="49949" y="19897"/>
                    <a:pt x="47501" y="29688"/>
                  </a:cubicBezTo>
                  <a:cubicBezTo>
                    <a:pt x="45983" y="35760"/>
                    <a:pt x="42922" y="41391"/>
                    <a:pt x="41564" y="47501"/>
                  </a:cubicBezTo>
                  <a:cubicBezTo>
                    <a:pt x="38952" y="59253"/>
                    <a:pt x="40516" y="72126"/>
                    <a:pt x="35626" y="83127"/>
                  </a:cubicBezTo>
                  <a:cubicBezTo>
                    <a:pt x="32216" y="90800"/>
                    <a:pt x="23751" y="95002"/>
                    <a:pt x="17813" y="100940"/>
                  </a:cubicBezTo>
                  <a:cubicBezTo>
                    <a:pt x="2747" y="146140"/>
                    <a:pt x="8393" y="124291"/>
                    <a:pt x="0" y="166254"/>
                  </a:cubicBezTo>
                  <a:cubicBezTo>
                    <a:pt x="1979" y="209797"/>
                    <a:pt x="1294" y="253543"/>
                    <a:pt x="5938" y="296883"/>
                  </a:cubicBezTo>
                  <a:cubicBezTo>
                    <a:pt x="7272" y="309329"/>
                    <a:pt x="7398" y="325566"/>
                    <a:pt x="17813" y="332509"/>
                  </a:cubicBezTo>
                  <a:lnTo>
                    <a:pt x="35626" y="344384"/>
                  </a:lnTo>
                  <a:cubicBezTo>
                    <a:pt x="37605" y="368135"/>
                    <a:pt x="41564" y="391803"/>
                    <a:pt x="41564" y="415636"/>
                  </a:cubicBezTo>
                  <a:cubicBezTo>
                    <a:pt x="41564" y="449830"/>
                    <a:pt x="36859" y="464143"/>
                    <a:pt x="29688" y="492826"/>
                  </a:cubicBezTo>
                  <a:cubicBezTo>
                    <a:pt x="27709" y="524493"/>
                    <a:pt x="28967" y="556531"/>
                    <a:pt x="23751" y="587828"/>
                  </a:cubicBezTo>
                  <a:cubicBezTo>
                    <a:pt x="22831" y="593350"/>
                    <a:pt x="14756" y="594904"/>
                    <a:pt x="11876" y="599704"/>
                  </a:cubicBezTo>
                  <a:cubicBezTo>
                    <a:pt x="5312" y="610644"/>
                    <a:pt x="5938" y="614025"/>
                    <a:pt x="5938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686296" y="2642260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842552" y="2628901"/>
              <a:ext cx="53540" cy="623454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25631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53540 w 71353"/>
                <a:gd name="connsiteY3" fmla="*/ 575953 h 617517"/>
                <a:gd name="connsiteX4" fmla="*/ 71353 w 71353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11977 w 71353"/>
                <a:gd name="connsiteY3" fmla="*/ 575953 h 617517"/>
                <a:gd name="connsiteX4" fmla="*/ 71353 w 71353"/>
                <a:gd name="connsiteY4" fmla="*/ 617517 h 617517"/>
                <a:gd name="connsiteX0" fmla="*/ 23852 w 53540"/>
                <a:gd name="connsiteY0" fmla="*/ 0 h 623454"/>
                <a:gd name="connsiteX1" fmla="*/ 29790 w 53540"/>
                <a:gd name="connsiteY1" fmla="*/ 225631 h 623454"/>
                <a:gd name="connsiteX2" fmla="*/ 101 w 53540"/>
                <a:gd name="connsiteY2" fmla="*/ 409698 h 623454"/>
                <a:gd name="connsiteX3" fmla="*/ 11977 w 53540"/>
                <a:gd name="connsiteY3" fmla="*/ 575953 h 623454"/>
                <a:gd name="connsiteX4" fmla="*/ 53540 w 53540"/>
                <a:gd name="connsiteY4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0" h="623454">
                  <a:moveTo>
                    <a:pt x="23852" y="0"/>
                  </a:moveTo>
                  <a:cubicBezTo>
                    <a:pt x="24864" y="41507"/>
                    <a:pt x="33749" y="157348"/>
                    <a:pt x="29790" y="225631"/>
                  </a:cubicBezTo>
                  <a:cubicBezTo>
                    <a:pt x="25832" y="293914"/>
                    <a:pt x="-1878" y="403760"/>
                    <a:pt x="101" y="409698"/>
                  </a:cubicBezTo>
                  <a:cubicBezTo>
                    <a:pt x="2632" y="450199"/>
                    <a:pt x="3071" y="540327"/>
                    <a:pt x="11977" y="575953"/>
                  </a:cubicBezTo>
                  <a:cubicBezTo>
                    <a:pt x="20883" y="611579"/>
                    <a:pt x="31762" y="612564"/>
                    <a:pt x="535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1933699" y="2632278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2054316" y="2636322"/>
              <a:ext cx="45719" cy="64126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6719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6460 w 53961"/>
                <a:gd name="connsiteY0" fmla="*/ 0 h 617517"/>
                <a:gd name="connsiteX1" fmla="*/ 12398 w 53961"/>
                <a:gd name="connsiteY1" fmla="*/ 267195 h 617517"/>
                <a:gd name="connsiteX2" fmla="*/ 24273 w 53961"/>
                <a:gd name="connsiteY2" fmla="*/ 409698 h 617517"/>
                <a:gd name="connsiteX3" fmla="*/ 522 w 53961"/>
                <a:gd name="connsiteY3" fmla="*/ 516577 h 617517"/>
                <a:gd name="connsiteX4" fmla="*/ 53961 w 53961"/>
                <a:gd name="connsiteY4" fmla="*/ 617517 h 617517"/>
                <a:gd name="connsiteX0" fmla="*/ 12418 w 30422"/>
                <a:gd name="connsiteY0" fmla="*/ 0 h 641267"/>
                <a:gd name="connsiteX1" fmla="*/ 18356 w 30422"/>
                <a:gd name="connsiteY1" fmla="*/ 267195 h 641267"/>
                <a:gd name="connsiteX2" fmla="*/ 30231 w 30422"/>
                <a:gd name="connsiteY2" fmla="*/ 409698 h 641267"/>
                <a:gd name="connsiteX3" fmla="*/ 6480 w 30422"/>
                <a:gd name="connsiteY3" fmla="*/ 516577 h 641267"/>
                <a:gd name="connsiteX4" fmla="*/ 12418 w 30422"/>
                <a:gd name="connsiteY4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22" h="641267">
                  <a:moveTo>
                    <a:pt x="12418" y="0"/>
                  </a:moveTo>
                  <a:cubicBezTo>
                    <a:pt x="13430" y="41507"/>
                    <a:pt x="12917" y="191042"/>
                    <a:pt x="18356" y="267195"/>
                  </a:cubicBezTo>
                  <a:cubicBezTo>
                    <a:pt x="18802" y="273438"/>
                    <a:pt x="28252" y="403760"/>
                    <a:pt x="30231" y="409698"/>
                  </a:cubicBezTo>
                  <a:cubicBezTo>
                    <a:pt x="32762" y="450199"/>
                    <a:pt x="9449" y="477982"/>
                    <a:pt x="6480" y="516577"/>
                  </a:cubicBezTo>
                  <a:cubicBezTo>
                    <a:pt x="3511" y="555172"/>
                    <a:pt x="-9360" y="630377"/>
                    <a:pt x="12418" y="64126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2147511" y="2626302"/>
              <a:ext cx="50910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208 w 49709"/>
                <a:gd name="connsiteY0" fmla="*/ 0 h 617517"/>
                <a:gd name="connsiteX1" fmla="*/ 2207 w 49709"/>
                <a:gd name="connsiteY1" fmla="*/ 261257 h 617517"/>
                <a:gd name="connsiteX2" fmla="*/ 20021 w 49709"/>
                <a:gd name="connsiteY2" fmla="*/ 409698 h 617517"/>
                <a:gd name="connsiteX3" fmla="*/ 31896 w 49709"/>
                <a:gd name="connsiteY3" fmla="*/ 575953 h 617517"/>
                <a:gd name="connsiteX4" fmla="*/ 49709 w 49709"/>
                <a:gd name="connsiteY4" fmla="*/ 617517 h 617517"/>
                <a:gd name="connsiteX0" fmla="*/ 3305 w 51023"/>
                <a:gd name="connsiteY0" fmla="*/ 0 h 617517"/>
                <a:gd name="connsiteX1" fmla="*/ 3304 w 51023"/>
                <a:gd name="connsiteY1" fmla="*/ 261257 h 617517"/>
                <a:gd name="connsiteX2" fmla="*/ 50806 w 51023"/>
                <a:gd name="connsiteY2" fmla="*/ 409698 h 617517"/>
                <a:gd name="connsiteX3" fmla="*/ 32993 w 51023"/>
                <a:gd name="connsiteY3" fmla="*/ 575953 h 617517"/>
                <a:gd name="connsiteX4" fmla="*/ 50806 w 51023"/>
                <a:gd name="connsiteY4" fmla="*/ 617517 h 617517"/>
                <a:gd name="connsiteX0" fmla="*/ 3305 w 50910"/>
                <a:gd name="connsiteY0" fmla="*/ 0 h 617517"/>
                <a:gd name="connsiteX1" fmla="*/ 3304 w 50910"/>
                <a:gd name="connsiteY1" fmla="*/ 261257 h 617517"/>
                <a:gd name="connsiteX2" fmla="*/ 50806 w 50910"/>
                <a:gd name="connsiteY2" fmla="*/ 409698 h 617517"/>
                <a:gd name="connsiteX3" fmla="*/ 9242 w 50910"/>
                <a:gd name="connsiteY3" fmla="*/ 552202 h 617517"/>
                <a:gd name="connsiteX4" fmla="*/ 50806 w 50910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10" h="617517">
                  <a:moveTo>
                    <a:pt x="3305" y="0"/>
                  </a:moveTo>
                  <a:cubicBezTo>
                    <a:pt x="4317" y="41507"/>
                    <a:pt x="-4613" y="192974"/>
                    <a:pt x="3304" y="261257"/>
                  </a:cubicBezTo>
                  <a:cubicBezTo>
                    <a:pt x="11221" y="329540"/>
                    <a:pt x="48827" y="403760"/>
                    <a:pt x="50806" y="409698"/>
                  </a:cubicBezTo>
                  <a:cubicBezTo>
                    <a:pt x="53337" y="450199"/>
                    <a:pt x="9242" y="517566"/>
                    <a:pt x="9242" y="552202"/>
                  </a:cubicBezTo>
                  <a:cubicBezTo>
                    <a:pt x="9242" y="586838"/>
                    <a:pt x="29028" y="606627"/>
                    <a:pt x="5080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2286000" y="2642260"/>
              <a:ext cx="53439" cy="616020"/>
            </a:xfrm>
            <a:custGeom>
              <a:avLst/>
              <a:gdLst>
                <a:gd name="connsiteX0" fmla="*/ 53439 w 53439"/>
                <a:gd name="connsiteY0" fmla="*/ 0 h 616020"/>
                <a:gd name="connsiteX1" fmla="*/ 35626 w 53439"/>
                <a:gd name="connsiteY1" fmla="*/ 59376 h 616020"/>
                <a:gd name="connsiteX2" fmla="*/ 29688 w 53439"/>
                <a:gd name="connsiteY2" fmla="*/ 95002 h 616020"/>
                <a:gd name="connsiteX3" fmla="*/ 17813 w 53439"/>
                <a:gd name="connsiteY3" fmla="*/ 118753 h 616020"/>
                <a:gd name="connsiteX4" fmla="*/ 0 w 53439"/>
                <a:gd name="connsiteY4" fmla="*/ 166254 h 616020"/>
                <a:gd name="connsiteX5" fmla="*/ 5938 w 53439"/>
                <a:gd name="connsiteY5" fmla="*/ 279070 h 616020"/>
                <a:gd name="connsiteX6" fmla="*/ 11875 w 53439"/>
                <a:gd name="connsiteY6" fmla="*/ 296883 h 616020"/>
                <a:gd name="connsiteX7" fmla="*/ 17813 w 53439"/>
                <a:gd name="connsiteY7" fmla="*/ 320634 h 616020"/>
                <a:gd name="connsiteX8" fmla="*/ 11875 w 53439"/>
                <a:gd name="connsiteY8" fmla="*/ 492826 h 616020"/>
                <a:gd name="connsiteX9" fmla="*/ 23751 w 53439"/>
                <a:gd name="connsiteY9" fmla="*/ 593766 h 61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39" h="616020">
                  <a:moveTo>
                    <a:pt x="53439" y="0"/>
                  </a:moveTo>
                  <a:cubicBezTo>
                    <a:pt x="45868" y="22714"/>
                    <a:pt x="40112" y="36947"/>
                    <a:pt x="35626" y="59376"/>
                  </a:cubicBezTo>
                  <a:cubicBezTo>
                    <a:pt x="33265" y="71181"/>
                    <a:pt x="33147" y="83471"/>
                    <a:pt x="29688" y="95002"/>
                  </a:cubicBezTo>
                  <a:cubicBezTo>
                    <a:pt x="27145" y="103480"/>
                    <a:pt x="21408" y="110664"/>
                    <a:pt x="17813" y="118753"/>
                  </a:cubicBezTo>
                  <a:cubicBezTo>
                    <a:pt x="8348" y="140050"/>
                    <a:pt x="6529" y="146669"/>
                    <a:pt x="0" y="166254"/>
                  </a:cubicBezTo>
                  <a:cubicBezTo>
                    <a:pt x="1979" y="203859"/>
                    <a:pt x="2529" y="241567"/>
                    <a:pt x="5938" y="279070"/>
                  </a:cubicBezTo>
                  <a:cubicBezTo>
                    <a:pt x="6505" y="285303"/>
                    <a:pt x="10156" y="290865"/>
                    <a:pt x="11875" y="296883"/>
                  </a:cubicBezTo>
                  <a:cubicBezTo>
                    <a:pt x="14117" y="304730"/>
                    <a:pt x="15834" y="312717"/>
                    <a:pt x="17813" y="320634"/>
                  </a:cubicBezTo>
                  <a:cubicBezTo>
                    <a:pt x="15834" y="378031"/>
                    <a:pt x="11875" y="435395"/>
                    <a:pt x="11875" y="492826"/>
                  </a:cubicBezTo>
                  <a:cubicBezTo>
                    <a:pt x="11875" y="622401"/>
                    <a:pt x="1696" y="637872"/>
                    <a:pt x="23751" y="593766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386940" y="2654135"/>
              <a:ext cx="35626" cy="600538"/>
            </a:xfrm>
            <a:custGeom>
              <a:avLst/>
              <a:gdLst>
                <a:gd name="connsiteX0" fmla="*/ 0 w 35626"/>
                <a:gd name="connsiteY0" fmla="*/ 0 h 600538"/>
                <a:gd name="connsiteX1" fmla="*/ 5938 w 35626"/>
                <a:gd name="connsiteY1" fmla="*/ 480951 h 600538"/>
                <a:gd name="connsiteX2" fmla="*/ 29689 w 35626"/>
                <a:gd name="connsiteY2" fmla="*/ 510639 h 600538"/>
                <a:gd name="connsiteX3" fmla="*/ 29689 w 35626"/>
                <a:gd name="connsiteY3" fmla="*/ 599704 h 600538"/>
                <a:gd name="connsiteX4" fmla="*/ 23751 w 35626"/>
                <a:gd name="connsiteY4" fmla="*/ 599704 h 6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26" h="600538">
                  <a:moveTo>
                    <a:pt x="0" y="0"/>
                  </a:moveTo>
                  <a:cubicBezTo>
                    <a:pt x="1979" y="160317"/>
                    <a:pt x="2122" y="320667"/>
                    <a:pt x="5938" y="480951"/>
                  </a:cubicBezTo>
                  <a:cubicBezTo>
                    <a:pt x="6401" y="500379"/>
                    <a:pt x="15484" y="501169"/>
                    <a:pt x="29689" y="510639"/>
                  </a:cubicBezTo>
                  <a:cubicBezTo>
                    <a:pt x="33649" y="546282"/>
                    <a:pt x="40793" y="566391"/>
                    <a:pt x="29689" y="599704"/>
                  </a:cubicBezTo>
                  <a:cubicBezTo>
                    <a:pt x="29063" y="601582"/>
                    <a:pt x="25730" y="599704"/>
                    <a:pt x="23751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2533102" y="2654135"/>
              <a:ext cx="43843" cy="599704"/>
            </a:xfrm>
            <a:custGeom>
              <a:avLst/>
              <a:gdLst>
                <a:gd name="connsiteX0" fmla="*/ 37906 w 43843"/>
                <a:gd name="connsiteY0" fmla="*/ 0 h 599704"/>
                <a:gd name="connsiteX1" fmla="*/ 26030 w 43843"/>
                <a:gd name="connsiteY1" fmla="*/ 59377 h 599704"/>
                <a:gd name="connsiteX2" fmla="*/ 20093 w 43843"/>
                <a:gd name="connsiteY2" fmla="*/ 83127 h 599704"/>
                <a:gd name="connsiteX3" fmla="*/ 8217 w 43843"/>
                <a:gd name="connsiteY3" fmla="*/ 124691 h 599704"/>
                <a:gd name="connsiteX4" fmla="*/ 8217 w 43843"/>
                <a:gd name="connsiteY4" fmla="*/ 362197 h 599704"/>
                <a:gd name="connsiteX5" fmla="*/ 20093 w 43843"/>
                <a:gd name="connsiteY5" fmla="*/ 463138 h 599704"/>
                <a:gd name="connsiteX6" fmla="*/ 31968 w 43843"/>
                <a:gd name="connsiteY6" fmla="*/ 540327 h 599704"/>
                <a:gd name="connsiteX7" fmla="*/ 43843 w 43843"/>
                <a:gd name="connsiteY7" fmla="*/ 575953 h 599704"/>
                <a:gd name="connsiteX8" fmla="*/ 26030 w 43843"/>
                <a:gd name="connsiteY8" fmla="*/ 599704 h 5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43" h="599704">
                  <a:moveTo>
                    <a:pt x="37906" y="0"/>
                  </a:moveTo>
                  <a:cubicBezTo>
                    <a:pt x="33947" y="19792"/>
                    <a:pt x="30925" y="39795"/>
                    <a:pt x="26030" y="59377"/>
                  </a:cubicBezTo>
                  <a:cubicBezTo>
                    <a:pt x="24051" y="67294"/>
                    <a:pt x="22335" y="75281"/>
                    <a:pt x="20093" y="83127"/>
                  </a:cubicBezTo>
                  <a:cubicBezTo>
                    <a:pt x="3048" y="142784"/>
                    <a:pt x="26790" y="50404"/>
                    <a:pt x="8217" y="124691"/>
                  </a:cubicBezTo>
                  <a:cubicBezTo>
                    <a:pt x="-5108" y="231303"/>
                    <a:pt x="-87" y="171195"/>
                    <a:pt x="8217" y="362197"/>
                  </a:cubicBezTo>
                  <a:cubicBezTo>
                    <a:pt x="11728" y="442949"/>
                    <a:pt x="6017" y="420913"/>
                    <a:pt x="20093" y="463138"/>
                  </a:cubicBezTo>
                  <a:cubicBezTo>
                    <a:pt x="24051" y="488868"/>
                    <a:pt x="26605" y="514853"/>
                    <a:pt x="31968" y="540327"/>
                  </a:cubicBezTo>
                  <a:cubicBezTo>
                    <a:pt x="34547" y="552576"/>
                    <a:pt x="43843" y="575953"/>
                    <a:pt x="43843" y="575953"/>
                  </a:cubicBezTo>
                  <a:cubicBezTo>
                    <a:pt x="36507" y="597965"/>
                    <a:pt x="43504" y="590967"/>
                    <a:pt x="26030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618509" y="2630384"/>
              <a:ext cx="35626" cy="623455"/>
            </a:xfrm>
            <a:custGeom>
              <a:avLst/>
              <a:gdLst>
                <a:gd name="connsiteX0" fmla="*/ 17813 w 35626"/>
                <a:gd name="connsiteY0" fmla="*/ 0 h 623455"/>
                <a:gd name="connsiteX1" fmla="*/ 23751 w 35626"/>
                <a:gd name="connsiteY1" fmla="*/ 59377 h 623455"/>
                <a:gd name="connsiteX2" fmla="*/ 29688 w 35626"/>
                <a:gd name="connsiteY2" fmla="*/ 83128 h 623455"/>
                <a:gd name="connsiteX3" fmla="*/ 35626 w 35626"/>
                <a:gd name="connsiteY3" fmla="*/ 130629 h 623455"/>
                <a:gd name="connsiteX4" fmla="*/ 23751 w 35626"/>
                <a:gd name="connsiteY4" fmla="*/ 213756 h 623455"/>
                <a:gd name="connsiteX5" fmla="*/ 11875 w 35626"/>
                <a:gd name="connsiteY5" fmla="*/ 249382 h 623455"/>
                <a:gd name="connsiteX6" fmla="*/ 5938 w 35626"/>
                <a:gd name="connsiteY6" fmla="*/ 267195 h 623455"/>
                <a:gd name="connsiteX7" fmla="*/ 0 w 35626"/>
                <a:gd name="connsiteY7" fmla="*/ 285008 h 623455"/>
                <a:gd name="connsiteX8" fmla="*/ 5938 w 35626"/>
                <a:gd name="connsiteY8" fmla="*/ 552203 h 623455"/>
                <a:gd name="connsiteX9" fmla="*/ 11875 w 35626"/>
                <a:gd name="connsiteY9" fmla="*/ 570016 h 623455"/>
                <a:gd name="connsiteX10" fmla="*/ 35626 w 35626"/>
                <a:gd name="connsiteY10" fmla="*/ 605642 h 623455"/>
                <a:gd name="connsiteX11" fmla="*/ 35626 w 35626"/>
                <a:gd name="connsiteY11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6" h="623455">
                  <a:moveTo>
                    <a:pt x="17813" y="0"/>
                  </a:moveTo>
                  <a:cubicBezTo>
                    <a:pt x="19792" y="19792"/>
                    <a:pt x="20938" y="39686"/>
                    <a:pt x="23751" y="59377"/>
                  </a:cubicBezTo>
                  <a:cubicBezTo>
                    <a:pt x="24905" y="67456"/>
                    <a:pt x="28346" y="75078"/>
                    <a:pt x="29688" y="83128"/>
                  </a:cubicBezTo>
                  <a:cubicBezTo>
                    <a:pt x="32311" y="98868"/>
                    <a:pt x="33647" y="114795"/>
                    <a:pt x="35626" y="130629"/>
                  </a:cubicBezTo>
                  <a:cubicBezTo>
                    <a:pt x="33870" y="144675"/>
                    <a:pt x="28029" y="196644"/>
                    <a:pt x="23751" y="213756"/>
                  </a:cubicBezTo>
                  <a:cubicBezTo>
                    <a:pt x="20715" y="225900"/>
                    <a:pt x="15833" y="237507"/>
                    <a:pt x="11875" y="249382"/>
                  </a:cubicBezTo>
                  <a:lnTo>
                    <a:pt x="5938" y="267195"/>
                  </a:lnTo>
                  <a:lnTo>
                    <a:pt x="0" y="285008"/>
                  </a:lnTo>
                  <a:cubicBezTo>
                    <a:pt x="1979" y="374073"/>
                    <a:pt x="2229" y="463193"/>
                    <a:pt x="5938" y="552203"/>
                  </a:cubicBezTo>
                  <a:cubicBezTo>
                    <a:pt x="6199" y="558456"/>
                    <a:pt x="8835" y="564545"/>
                    <a:pt x="11875" y="570016"/>
                  </a:cubicBezTo>
                  <a:cubicBezTo>
                    <a:pt x="18806" y="582492"/>
                    <a:pt x="35626" y="591370"/>
                    <a:pt x="35626" y="605642"/>
                  </a:cubicBezTo>
                  <a:lnTo>
                    <a:pt x="35626" y="623455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2707574" y="2642260"/>
              <a:ext cx="41564" cy="647205"/>
            </a:xfrm>
            <a:custGeom>
              <a:avLst/>
              <a:gdLst>
                <a:gd name="connsiteX0" fmla="*/ 41564 w 41564"/>
                <a:gd name="connsiteY0" fmla="*/ 0 h 647205"/>
                <a:gd name="connsiteX1" fmla="*/ 35626 w 41564"/>
                <a:gd name="connsiteY1" fmla="*/ 320634 h 647205"/>
                <a:gd name="connsiteX2" fmla="*/ 29688 w 41564"/>
                <a:gd name="connsiteY2" fmla="*/ 380010 h 647205"/>
                <a:gd name="connsiteX3" fmla="*/ 23751 w 41564"/>
                <a:gd name="connsiteY3" fmla="*/ 534389 h 647205"/>
                <a:gd name="connsiteX4" fmla="*/ 11875 w 41564"/>
                <a:gd name="connsiteY4" fmla="*/ 546265 h 647205"/>
                <a:gd name="connsiteX5" fmla="*/ 0 w 41564"/>
                <a:gd name="connsiteY5" fmla="*/ 564078 h 647205"/>
                <a:gd name="connsiteX6" fmla="*/ 5938 w 41564"/>
                <a:gd name="connsiteY6" fmla="*/ 599704 h 647205"/>
                <a:gd name="connsiteX7" fmla="*/ 17813 w 41564"/>
                <a:gd name="connsiteY7" fmla="*/ 617517 h 647205"/>
                <a:gd name="connsiteX8" fmla="*/ 17813 w 41564"/>
                <a:gd name="connsiteY8" fmla="*/ 647205 h 64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64" h="647205">
                  <a:moveTo>
                    <a:pt x="41564" y="0"/>
                  </a:moveTo>
                  <a:cubicBezTo>
                    <a:pt x="39585" y="106878"/>
                    <a:pt x="38965" y="213790"/>
                    <a:pt x="35626" y="320634"/>
                  </a:cubicBezTo>
                  <a:cubicBezTo>
                    <a:pt x="35005" y="340515"/>
                    <a:pt x="30791" y="360150"/>
                    <a:pt x="29688" y="380010"/>
                  </a:cubicBezTo>
                  <a:cubicBezTo>
                    <a:pt x="26831" y="431428"/>
                    <a:pt x="29237" y="483184"/>
                    <a:pt x="23751" y="534389"/>
                  </a:cubicBezTo>
                  <a:cubicBezTo>
                    <a:pt x="23155" y="539956"/>
                    <a:pt x="15372" y="541893"/>
                    <a:pt x="11875" y="546265"/>
                  </a:cubicBezTo>
                  <a:cubicBezTo>
                    <a:pt x="7417" y="551837"/>
                    <a:pt x="3958" y="558140"/>
                    <a:pt x="0" y="564078"/>
                  </a:cubicBezTo>
                  <a:cubicBezTo>
                    <a:pt x="1979" y="575953"/>
                    <a:pt x="2131" y="588283"/>
                    <a:pt x="5938" y="599704"/>
                  </a:cubicBezTo>
                  <a:cubicBezTo>
                    <a:pt x="8195" y="606474"/>
                    <a:pt x="16082" y="610594"/>
                    <a:pt x="17813" y="617517"/>
                  </a:cubicBezTo>
                  <a:cubicBezTo>
                    <a:pt x="20213" y="627118"/>
                    <a:pt x="17813" y="637309"/>
                    <a:pt x="17813" y="64720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784764" y="2660073"/>
              <a:ext cx="55285" cy="581891"/>
            </a:xfrm>
            <a:custGeom>
              <a:avLst/>
              <a:gdLst>
                <a:gd name="connsiteX0" fmla="*/ 0 w 55285"/>
                <a:gd name="connsiteY0" fmla="*/ 0 h 581891"/>
                <a:gd name="connsiteX1" fmla="*/ 5937 w 55285"/>
                <a:gd name="connsiteY1" fmla="*/ 29688 h 581891"/>
                <a:gd name="connsiteX2" fmla="*/ 11875 w 55285"/>
                <a:gd name="connsiteY2" fmla="*/ 65314 h 581891"/>
                <a:gd name="connsiteX3" fmla="*/ 17813 w 55285"/>
                <a:gd name="connsiteY3" fmla="*/ 89065 h 581891"/>
                <a:gd name="connsiteX4" fmla="*/ 11875 w 55285"/>
                <a:gd name="connsiteY4" fmla="*/ 314696 h 581891"/>
                <a:gd name="connsiteX5" fmla="*/ 5937 w 55285"/>
                <a:gd name="connsiteY5" fmla="*/ 344384 h 581891"/>
                <a:gd name="connsiteX6" fmla="*/ 17813 w 55285"/>
                <a:gd name="connsiteY6" fmla="*/ 445324 h 581891"/>
                <a:gd name="connsiteX7" fmla="*/ 29688 w 55285"/>
                <a:gd name="connsiteY7" fmla="*/ 480950 h 581891"/>
                <a:gd name="connsiteX8" fmla="*/ 47501 w 55285"/>
                <a:gd name="connsiteY8" fmla="*/ 498763 h 581891"/>
                <a:gd name="connsiteX9" fmla="*/ 53439 w 55285"/>
                <a:gd name="connsiteY9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85" h="581891">
                  <a:moveTo>
                    <a:pt x="0" y="0"/>
                  </a:moveTo>
                  <a:cubicBezTo>
                    <a:pt x="1979" y="9896"/>
                    <a:pt x="4132" y="19759"/>
                    <a:pt x="5937" y="29688"/>
                  </a:cubicBezTo>
                  <a:cubicBezTo>
                    <a:pt x="8091" y="41533"/>
                    <a:pt x="9514" y="53509"/>
                    <a:pt x="11875" y="65314"/>
                  </a:cubicBezTo>
                  <a:cubicBezTo>
                    <a:pt x="13476" y="73316"/>
                    <a:pt x="15834" y="81148"/>
                    <a:pt x="17813" y="89065"/>
                  </a:cubicBezTo>
                  <a:cubicBezTo>
                    <a:pt x="15834" y="164275"/>
                    <a:pt x="15371" y="239541"/>
                    <a:pt x="11875" y="314696"/>
                  </a:cubicBezTo>
                  <a:cubicBezTo>
                    <a:pt x="11406" y="324777"/>
                    <a:pt x="5937" y="334292"/>
                    <a:pt x="5937" y="344384"/>
                  </a:cubicBezTo>
                  <a:cubicBezTo>
                    <a:pt x="5937" y="382127"/>
                    <a:pt x="7691" y="411585"/>
                    <a:pt x="17813" y="445324"/>
                  </a:cubicBezTo>
                  <a:cubicBezTo>
                    <a:pt x="21410" y="457314"/>
                    <a:pt x="20837" y="472099"/>
                    <a:pt x="29688" y="480950"/>
                  </a:cubicBezTo>
                  <a:lnTo>
                    <a:pt x="47501" y="498763"/>
                  </a:lnTo>
                  <a:cubicBezTo>
                    <a:pt x="60324" y="537230"/>
                    <a:pt x="53439" y="510317"/>
                    <a:pt x="53439" y="58189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12617" y="2463504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358397" y="246606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72070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821452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2035208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278652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498345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682412" y="2486645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 rot="10800000">
              <a:off x="332736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 rot="10800000">
              <a:off x="3573145" y="385594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 rot="10800000">
              <a:off x="3786818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 rot="10800000">
              <a:off x="3987286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rot="10800000">
              <a:off x="424995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rot="10800000">
              <a:off x="4432612" y="385594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rot="10800000">
              <a:off x="4648265" y="38559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 rot="10800000">
              <a:off x="4832332" y="383261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 rot="10800000">
              <a:off x="3327365" y="2469359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 rot="10800000">
              <a:off x="3573145" y="247191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10800000">
              <a:off x="3786818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10800000">
              <a:off x="4036200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10800000">
              <a:off x="4249956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 rot="10800000">
              <a:off x="4493400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10800000">
              <a:off x="4713093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10800000">
              <a:off x="4897160" y="2492500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1104405" y="3331029"/>
              <a:ext cx="65314" cy="522514"/>
            </a:xfrm>
            <a:custGeom>
              <a:avLst/>
              <a:gdLst>
                <a:gd name="connsiteX0" fmla="*/ 65314 w 65314"/>
                <a:gd name="connsiteY0" fmla="*/ 522514 h 522514"/>
                <a:gd name="connsiteX1" fmla="*/ 47501 w 65314"/>
                <a:gd name="connsiteY1" fmla="*/ 403761 h 522514"/>
                <a:gd name="connsiteX2" fmla="*/ 35626 w 65314"/>
                <a:gd name="connsiteY2" fmla="*/ 344384 h 522514"/>
                <a:gd name="connsiteX3" fmla="*/ 29689 w 65314"/>
                <a:gd name="connsiteY3" fmla="*/ 326571 h 522514"/>
                <a:gd name="connsiteX4" fmla="*/ 23751 w 65314"/>
                <a:gd name="connsiteY4" fmla="*/ 302820 h 522514"/>
                <a:gd name="connsiteX5" fmla="*/ 11876 w 65314"/>
                <a:gd name="connsiteY5" fmla="*/ 279070 h 522514"/>
                <a:gd name="connsiteX6" fmla="*/ 0 w 65314"/>
                <a:gd name="connsiteY6" fmla="*/ 207818 h 522514"/>
                <a:gd name="connsiteX7" fmla="*/ 5938 w 65314"/>
                <a:gd name="connsiteY7" fmla="*/ 154379 h 522514"/>
                <a:gd name="connsiteX8" fmla="*/ 17813 w 65314"/>
                <a:gd name="connsiteY8" fmla="*/ 118753 h 522514"/>
                <a:gd name="connsiteX9" fmla="*/ 23751 w 65314"/>
                <a:gd name="connsiteY9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4" h="522514">
                  <a:moveTo>
                    <a:pt x="65314" y="522514"/>
                  </a:moveTo>
                  <a:cubicBezTo>
                    <a:pt x="55677" y="406862"/>
                    <a:pt x="66763" y="493650"/>
                    <a:pt x="47501" y="403761"/>
                  </a:cubicBezTo>
                  <a:cubicBezTo>
                    <a:pt x="37497" y="357075"/>
                    <a:pt x="46332" y="381855"/>
                    <a:pt x="35626" y="344384"/>
                  </a:cubicBezTo>
                  <a:cubicBezTo>
                    <a:pt x="33907" y="338366"/>
                    <a:pt x="31408" y="332589"/>
                    <a:pt x="29689" y="326571"/>
                  </a:cubicBezTo>
                  <a:cubicBezTo>
                    <a:pt x="27447" y="318724"/>
                    <a:pt x="26616" y="310461"/>
                    <a:pt x="23751" y="302820"/>
                  </a:cubicBezTo>
                  <a:cubicBezTo>
                    <a:pt x="20643" y="294532"/>
                    <a:pt x="14984" y="287358"/>
                    <a:pt x="11876" y="279070"/>
                  </a:cubicBezTo>
                  <a:cubicBezTo>
                    <a:pt x="4520" y="259453"/>
                    <a:pt x="2156" y="225063"/>
                    <a:pt x="0" y="207818"/>
                  </a:cubicBezTo>
                  <a:cubicBezTo>
                    <a:pt x="1979" y="190005"/>
                    <a:pt x="2423" y="171954"/>
                    <a:pt x="5938" y="154379"/>
                  </a:cubicBezTo>
                  <a:cubicBezTo>
                    <a:pt x="8393" y="142104"/>
                    <a:pt x="17813" y="118753"/>
                    <a:pt x="17813" y="118753"/>
                  </a:cubicBezTo>
                  <a:cubicBezTo>
                    <a:pt x="27390" y="51718"/>
                    <a:pt x="23751" y="91184"/>
                    <a:pt x="23751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1205160" y="3354779"/>
              <a:ext cx="29874" cy="492826"/>
            </a:xfrm>
            <a:custGeom>
              <a:avLst/>
              <a:gdLst>
                <a:gd name="connsiteX0" fmla="*/ 17998 w 29874"/>
                <a:gd name="connsiteY0" fmla="*/ 492826 h 492826"/>
                <a:gd name="connsiteX1" fmla="*/ 29874 w 29874"/>
                <a:gd name="connsiteY1" fmla="*/ 130629 h 492826"/>
                <a:gd name="connsiteX2" fmla="*/ 17998 w 29874"/>
                <a:gd name="connsiteY2" fmla="*/ 47502 h 492826"/>
                <a:gd name="connsiteX3" fmla="*/ 6123 w 29874"/>
                <a:gd name="connsiteY3" fmla="*/ 35626 h 492826"/>
                <a:gd name="connsiteX4" fmla="*/ 185 w 29874"/>
                <a:gd name="connsiteY4" fmla="*/ 17813 h 492826"/>
                <a:gd name="connsiteX5" fmla="*/ 12061 w 29874"/>
                <a:gd name="connsiteY5" fmla="*/ 5938 h 492826"/>
                <a:gd name="connsiteX6" fmla="*/ 17998 w 29874"/>
                <a:gd name="connsiteY6" fmla="*/ 0 h 4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4" h="492826">
                  <a:moveTo>
                    <a:pt x="17998" y="492826"/>
                  </a:moveTo>
                  <a:cubicBezTo>
                    <a:pt x="20462" y="426293"/>
                    <a:pt x="29874" y="183197"/>
                    <a:pt x="29874" y="130629"/>
                  </a:cubicBezTo>
                  <a:cubicBezTo>
                    <a:pt x="29874" y="129764"/>
                    <a:pt x="28987" y="65818"/>
                    <a:pt x="17998" y="47502"/>
                  </a:cubicBezTo>
                  <a:cubicBezTo>
                    <a:pt x="15118" y="42702"/>
                    <a:pt x="10081" y="39585"/>
                    <a:pt x="6123" y="35626"/>
                  </a:cubicBezTo>
                  <a:cubicBezTo>
                    <a:pt x="4144" y="29688"/>
                    <a:pt x="-1043" y="23950"/>
                    <a:pt x="185" y="17813"/>
                  </a:cubicBezTo>
                  <a:cubicBezTo>
                    <a:pt x="1283" y="12324"/>
                    <a:pt x="8102" y="9897"/>
                    <a:pt x="12061" y="5938"/>
                  </a:cubicBezTo>
                  <a:lnTo>
                    <a:pt x="17998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312223" y="3319105"/>
              <a:ext cx="100941" cy="540376"/>
            </a:xfrm>
            <a:custGeom>
              <a:avLst/>
              <a:gdLst>
                <a:gd name="connsiteX0" fmla="*/ 100941 w 100941"/>
                <a:gd name="connsiteY0" fmla="*/ 540376 h 540376"/>
                <a:gd name="connsiteX1" fmla="*/ 95003 w 100941"/>
                <a:gd name="connsiteY1" fmla="*/ 178178 h 540376"/>
                <a:gd name="connsiteX2" fmla="*/ 71252 w 100941"/>
                <a:gd name="connsiteY2" fmla="*/ 106926 h 540376"/>
                <a:gd name="connsiteX3" fmla="*/ 47502 w 100941"/>
                <a:gd name="connsiteY3" fmla="*/ 89113 h 540376"/>
                <a:gd name="connsiteX4" fmla="*/ 35626 w 100941"/>
                <a:gd name="connsiteY4" fmla="*/ 71300 h 540376"/>
                <a:gd name="connsiteX5" fmla="*/ 17813 w 100941"/>
                <a:gd name="connsiteY5" fmla="*/ 53487 h 540376"/>
                <a:gd name="connsiteX6" fmla="*/ 0 w 100941"/>
                <a:gd name="connsiteY6" fmla="*/ 17861 h 540376"/>
                <a:gd name="connsiteX7" fmla="*/ 11876 w 100941"/>
                <a:gd name="connsiteY7" fmla="*/ 48 h 54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41" h="540376">
                  <a:moveTo>
                    <a:pt x="100941" y="540376"/>
                  </a:moveTo>
                  <a:cubicBezTo>
                    <a:pt x="98962" y="419643"/>
                    <a:pt x="100248" y="298813"/>
                    <a:pt x="95003" y="178178"/>
                  </a:cubicBezTo>
                  <a:cubicBezTo>
                    <a:pt x="94533" y="167360"/>
                    <a:pt x="83078" y="120723"/>
                    <a:pt x="71252" y="106926"/>
                  </a:cubicBezTo>
                  <a:cubicBezTo>
                    <a:pt x="64812" y="99412"/>
                    <a:pt x="54499" y="96110"/>
                    <a:pt x="47502" y="89113"/>
                  </a:cubicBezTo>
                  <a:cubicBezTo>
                    <a:pt x="42456" y="84067"/>
                    <a:pt x="40195" y="76782"/>
                    <a:pt x="35626" y="71300"/>
                  </a:cubicBezTo>
                  <a:cubicBezTo>
                    <a:pt x="30250" y="64849"/>
                    <a:pt x="23189" y="59938"/>
                    <a:pt x="17813" y="53487"/>
                  </a:cubicBezTo>
                  <a:cubicBezTo>
                    <a:pt x="5025" y="38141"/>
                    <a:pt x="5951" y="35713"/>
                    <a:pt x="0" y="17861"/>
                  </a:cubicBezTo>
                  <a:cubicBezTo>
                    <a:pt x="6564" y="-1830"/>
                    <a:pt x="-321" y="48"/>
                    <a:pt x="11876" y="48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472540" y="3348842"/>
              <a:ext cx="6289" cy="528452"/>
            </a:xfrm>
            <a:custGeom>
              <a:avLst/>
              <a:gdLst>
                <a:gd name="connsiteX0" fmla="*/ 0 w 6289"/>
                <a:gd name="connsiteY0" fmla="*/ 528452 h 528452"/>
                <a:gd name="connsiteX1" fmla="*/ 5938 w 6289"/>
                <a:gd name="connsiteY1" fmla="*/ 290945 h 528452"/>
                <a:gd name="connsiteX2" fmla="*/ 0 w 6289"/>
                <a:gd name="connsiteY2" fmla="*/ 89064 h 528452"/>
                <a:gd name="connsiteX3" fmla="*/ 5938 w 6289"/>
                <a:gd name="connsiteY3" fmla="*/ 35626 h 528452"/>
                <a:gd name="connsiteX4" fmla="*/ 5938 w 6289"/>
                <a:gd name="connsiteY4" fmla="*/ 0 h 52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9" h="528452">
                  <a:moveTo>
                    <a:pt x="0" y="528452"/>
                  </a:moveTo>
                  <a:cubicBezTo>
                    <a:pt x="1979" y="449283"/>
                    <a:pt x="5938" y="370139"/>
                    <a:pt x="5938" y="290945"/>
                  </a:cubicBezTo>
                  <a:cubicBezTo>
                    <a:pt x="5938" y="223622"/>
                    <a:pt x="0" y="156387"/>
                    <a:pt x="0" y="89064"/>
                  </a:cubicBezTo>
                  <a:cubicBezTo>
                    <a:pt x="0" y="71142"/>
                    <a:pt x="4746" y="53509"/>
                    <a:pt x="5938" y="35626"/>
                  </a:cubicBezTo>
                  <a:cubicBezTo>
                    <a:pt x="6728" y="23777"/>
                    <a:pt x="5938" y="1187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567427" y="3390405"/>
              <a:ext cx="83243" cy="475013"/>
            </a:xfrm>
            <a:custGeom>
              <a:avLst/>
              <a:gdLst>
                <a:gd name="connsiteX0" fmla="*/ 83243 w 83243"/>
                <a:gd name="connsiteY0" fmla="*/ 475013 h 475013"/>
                <a:gd name="connsiteX1" fmla="*/ 71368 w 83243"/>
                <a:gd name="connsiteY1" fmla="*/ 184068 h 475013"/>
                <a:gd name="connsiteX2" fmla="*/ 65430 w 83243"/>
                <a:gd name="connsiteY2" fmla="*/ 166255 h 475013"/>
                <a:gd name="connsiteX3" fmla="*/ 59492 w 83243"/>
                <a:gd name="connsiteY3" fmla="*/ 130629 h 475013"/>
                <a:gd name="connsiteX4" fmla="*/ 53555 w 83243"/>
                <a:gd name="connsiteY4" fmla="*/ 83127 h 475013"/>
                <a:gd name="connsiteX5" fmla="*/ 17929 w 83243"/>
                <a:gd name="connsiteY5" fmla="*/ 59377 h 475013"/>
                <a:gd name="connsiteX6" fmla="*/ 6054 w 83243"/>
                <a:gd name="connsiteY6" fmla="*/ 47501 h 475013"/>
                <a:gd name="connsiteX7" fmla="*/ 6054 w 83243"/>
                <a:gd name="connsiteY7" fmla="*/ 11876 h 475013"/>
                <a:gd name="connsiteX8" fmla="*/ 17929 w 83243"/>
                <a:gd name="connsiteY8" fmla="*/ 0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43" h="475013">
                  <a:moveTo>
                    <a:pt x="83243" y="475013"/>
                  </a:moveTo>
                  <a:cubicBezTo>
                    <a:pt x="59429" y="355950"/>
                    <a:pt x="84368" y="489582"/>
                    <a:pt x="71368" y="184068"/>
                  </a:cubicBezTo>
                  <a:cubicBezTo>
                    <a:pt x="71102" y="177815"/>
                    <a:pt x="66788" y="172365"/>
                    <a:pt x="65430" y="166255"/>
                  </a:cubicBezTo>
                  <a:cubicBezTo>
                    <a:pt x="62818" y="154503"/>
                    <a:pt x="61195" y="142547"/>
                    <a:pt x="59492" y="130629"/>
                  </a:cubicBezTo>
                  <a:cubicBezTo>
                    <a:pt x="57235" y="114832"/>
                    <a:pt x="61595" y="96911"/>
                    <a:pt x="53555" y="83127"/>
                  </a:cubicBezTo>
                  <a:cubicBezTo>
                    <a:pt x="46364" y="70799"/>
                    <a:pt x="28021" y="69469"/>
                    <a:pt x="17929" y="59377"/>
                  </a:cubicBezTo>
                  <a:lnTo>
                    <a:pt x="6054" y="47501"/>
                  </a:lnTo>
                  <a:cubicBezTo>
                    <a:pt x="398" y="30536"/>
                    <a:pt x="-4125" y="28842"/>
                    <a:pt x="6054" y="11876"/>
                  </a:cubicBezTo>
                  <a:cubicBezTo>
                    <a:pt x="8934" y="7076"/>
                    <a:pt x="17929" y="0"/>
                    <a:pt x="1792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98171" y="3348842"/>
              <a:ext cx="18252" cy="522514"/>
            </a:xfrm>
            <a:custGeom>
              <a:avLst/>
              <a:gdLst>
                <a:gd name="connsiteX0" fmla="*/ 5938 w 18252"/>
                <a:gd name="connsiteY0" fmla="*/ 522514 h 522514"/>
                <a:gd name="connsiteX1" fmla="*/ 11876 w 18252"/>
                <a:gd name="connsiteY1" fmla="*/ 480950 h 522514"/>
                <a:gd name="connsiteX2" fmla="*/ 17813 w 18252"/>
                <a:gd name="connsiteY2" fmla="*/ 457200 h 522514"/>
                <a:gd name="connsiteX3" fmla="*/ 11876 w 18252"/>
                <a:gd name="connsiteY3" fmla="*/ 249381 h 522514"/>
                <a:gd name="connsiteX4" fmla="*/ 0 w 18252"/>
                <a:gd name="connsiteY4" fmla="*/ 213755 h 522514"/>
                <a:gd name="connsiteX5" fmla="*/ 5938 w 18252"/>
                <a:gd name="connsiteY5" fmla="*/ 136566 h 522514"/>
                <a:gd name="connsiteX6" fmla="*/ 11876 w 18252"/>
                <a:gd name="connsiteY6" fmla="*/ 118753 h 522514"/>
                <a:gd name="connsiteX7" fmla="*/ 17813 w 18252"/>
                <a:gd name="connsiteY7" fmla="*/ 59376 h 522514"/>
                <a:gd name="connsiteX8" fmla="*/ 17813 w 18252"/>
                <a:gd name="connsiteY8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2" h="522514">
                  <a:moveTo>
                    <a:pt x="5938" y="522514"/>
                  </a:moveTo>
                  <a:cubicBezTo>
                    <a:pt x="7917" y="508659"/>
                    <a:pt x="9372" y="494720"/>
                    <a:pt x="11876" y="480950"/>
                  </a:cubicBezTo>
                  <a:cubicBezTo>
                    <a:pt x="13336" y="472921"/>
                    <a:pt x="17813" y="465360"/>
                    <a:pt x="17813" y="457200"/>
                  </a:cubicBezTo>
                  <a:cubicBezTo>
                    <a:pt x="17813" y="387899"/>
                    <a:pt x="16933" y="318497"/>
                    <a:pt x="11876" y="249381"/>
                  </a:cubicBezTo>
                  <a:cubicBezTo>
                    <a:pt x="10963" y="236897"/>
                    <a:pt x="0" y="213755"/>
                    <a:pt x="0" y="213755"/>
                  </a:cubicBezTo>
                  <a:cubicBezTo>
                    <a:pt x="1979" y="188025"/>
                    <a:pt x="2737" y="162172"/>
                    <a:pt x="5938" y="136566"/>
                  </a:cubicBezTo>
                  <a:cubicBezTo>
                    <a:pt x="6714" y="130355"/>
                    <a:pt x="10924" y="124939"/>
                    <a:pt x="11876" y="118753"/>
                  </a:cubicBezTo>
                  <a:cubicBezTo>
                    <a:pt x="14900" y="99093"/>
                    <a:pt x="16820" y="79242"/>
                    <a:pt x="17813" y="59376"/>
                  </a:cubicBezTo>
                  <a:cubicBezTo>
                    <a:pt x="18801" y="39609"/>
                    <a:pt x="17813" y="19792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2772888" y="3372592"/>
              <a:ext cx="59958" cy="516577"/>
            </a:xfrm>
            <a:custGeom>
              <a:avLst/>
              <a:gdLst>
                <a:gd name="connsiteX0" fmla="*/ 0 w 59958"/>
                <a:gd name="connsiteY0" fmla="*/ 516577 h 516577"/>
                <a:gd name="connsiteX1" fmla="*/ 11876 w 59958"/>
                <a:gd name="connsiteY1" fmla="*/ 427512 h 516577"/>
                <a:gd name="connsiteX2" fmla="*/ 23751 w 59958"/>
                <a:gd name="connsiteY2" fmla="*/ 380011 h 516577"/>
                <a:gd name="connsiteX3" fmla="*/ 29689 w 59958"/>
                <a:gd name="connsiteY3" fmla="*/ 112816 h 516577"/>
                <a:gd name="connsiteX4" fmla="*/ 47502 w 59958"/>
                <a:gd name="connsiteY4" fmla="*/ 59377 h 516577"/>
                <a:gd name="connsiteX5" fmla="*/ 53439 w 59958"/>
                <a:gd name="connsiteY5" fmla="*/ 5938 h 516577"/>
                <a:gd name="connsiteX6" fmla="*/ 53439 w 59958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58" h="516577">
                  <a:moveTo>
                    <a:pt x="0" y="516577"/>
                  </a:moveTo>
                  <a:cubicBezTo>
                    <a:pt x="10564" y="389817"/>
                    <a:pt x="-2677" y="480874"/>
                    <a:pt x="11876" y="427512"/>
                  </a:cubicBezTo>
                  <a:cubicBezTo>
                    <a:pt x="16170" y="411766"/>
                    <a:pt x="23751" y="380011"/>
                    <a:pt x="23751" y="380011"/>
                  </a:cubicBezTo>
                  <a:cubicBezTo>
                    <a:pt x="25730" y="290946"/>
                    <a:pt x="26265" y="201837"/>
                    <a:pt x="29689" y="112816"/>
                  </a:cubicBezTo>
                  <a:cubicBezTo>
                    <a:pt x="31304" y="70823"/>
                    <a:pt x="27775" y="79102"/>
                    <a:pt x="47502" y="59377"/>
                  </a:cubicBezTo>
                  <a:cubicBezTo>
                    <a:pt x="64184" y="9330"/>
                    <a:pt x="61922" y="39868"/>
                    <a:pt x="53439" y="5938"/>
                  </a:cubicBezTo>
                  <a:cubicBezTo>
                    <a:pt x="52959" y="4018"/>
                    <a:pt x="53439" y="1979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677886" y="3360717"/>
              <a:ext cx="77189" cy="546265"/>
            </a:xfrm>
            <a:custGeom>
              <a:avLst/>
              <a:gdLst>
                <a:gd name="connsiteX0" fmla="*/ 47501 w 77189"/>
                <a:gd name="connsiteY0" fmla="*/ 546265 h 546265"/>
                <a:gd name="connsiteX1" fmla="*/ 35626 w 77189"/>
                <a:gd name="connsiteY1" fmla="*/ 510639 h 546265"/>
                <a:gd name="connsiteX2" fmla="*/ 23750 w 77189"/>
                <a:gd name="connsiteY2" fmla="*/ 391886 h 546265"/>
                <a:gd name="connsiteX3" fmla="*/ 17813 w 77189"/>
                <a:gd name="connsiteY3" fmla="*/ 350322 h 546265"/>
                <a:gd name="connsiteX4" fmla="*/ 11875 w 77189"/>
                <a:gd name="connsiteY4" fmla="*/ 290945 h 546265"/>
                <a:gd name="connsiteX5" fmla="*/ 5937 w 77189"/>
                <a:gd name="connsiteY5" fmla="*/ 267195 h 546265"/>
                <a:gd name="connsiteX6" fmla="*/ 0 w 77189"/>
                <a:gd name="connsiteY6" fmla="*/ 231569 h 546265"/>
                <a:gd name="connsiteX7" fmla="*/ 11875 w 77189"/>
                <a:gd name="connsiteY7" fmla="*/ 166254 h 546265"/>
                <a:gd name="connsiteX8" fmla="*/ 47501 w 77189"/>
                <a:gd name="connsiteY8" fmla="*/ 100940 h 546265"/>
                <a:gd name="connsiteX9" fmla="*/ 77189 w 77189"/>
                <a:gd name="connsiteY9" fmla="*/ 65314 h 546265"/>
                <a:gd name="connsiteX10" fmla="*/ 65314 w 77189"/>
                <a:gd name="connsiteY10" fmla="*/ 17813 h 546265"/>
                <a:gd name="connsiteX11" fmla="*/ 53439 w 77189"/>
                <a:gd name="connsiteY11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189" h="546265">
                  <a:moveTo>
                    <a:pt x="47501" y="546265"/>
                  </a:moveTo>
                  <a:cubicBezTo>
                    <a:pt x="43543" y="534390"/>
                    <a:pt x="37245" y="523052"/>
                    <a:pt x="35626" y="510639"/>
                  </a:cubicBezTo>
                  <a:cubicBezTo>
                    <a:pt x="16711" y="365625"/>
                    <a:pt x="42688" y="448698"/>
                    <a:pt x="23750" y="391886"/>
                  </a:cubicBezTo>
                  <a:cubicBezTo>
                    <a:pt x="21771" y="378031"/>
                    <a:pt x="19448" y="364221"/>
                    <a:pt x="17813" y="350322"/>
                  </a:cubicBezTo>
                  <a:cubicBezTo>
                    <a:pt x="15489" y="330567"/>
                    <a:pt x="14688" y="310636"/>
                    <a:pt x="11875" y="290945"/>
                  </a:cubicBezTo>
                  <a:cubicBezTo>
                    <a:pt x="10721" y="282867"/>
                    <a:pt x="7537" y="275197"/>
                    <a:pt x="5937" y="267195"/>
                  </a:cubicBezTo>
                  <a:cubicBezTo>
                    <a:pt x="3576" y="255390"/>
                    <a:pt x="1979" y="243444"/>
                    <a:pt x="0" y="231569"/>
                  </a:cubicBezTo>
                  <a:cubicBezTo>
                    <a:pt x="3958" y="209797"/>
                    <a:pt x="5211" y="187355"/>
                    <a:pt x="11875" y="166254"/>
                  </a:cubicBezTo>
                  <a:cubicBezTo>
                    <a:pt x="14624" y="157550"/>
                    <a:pt x="35559" y="115270"/>
                    <a:pt x="47501" y="100940"/>
                  </a:cubicBezTo>
                  <a:cubicBezTo>
                    <a:pt x="85599" y="55222"/>
                    <a:pt x="47706" y="109540"/>
                    <a:pt x="77189" y="65314"/>
                  </a:cubicBezTo>
                  <a:cubicBezTo>
                    <a:pt x="74930" y="54017"/>
                    <a:pt x="71401" y="29988"/>
                    <a:pt x="65314" y="17813"/>
                  </a:cubicBezTo>
                  <a:cubicBezTo>
                    <a:pt x="62123" y="11430"/>
                    <a:pt x="53439" y="0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575198" y="3390405"/>
              <a:ext cx="31436" cy="498764"/>
            </a:xfrm>
            <a:custGeom>
              <a:avLst/>
              <a:gdLst>
                <a:gd name="connsiteX0" fmla="*/ 31436 w 31436"/>
                <a:gd name="connsiteY0" fmla="*/ 498764 h 498764"/>
                <a:gd name="connsiteX1" fmla="*/ 25498 w 31436"/>
                <a:gd name="connsiteY1" fmla="*/ 290946 h 498764"/>
                <a:gd name="connsiteX2" fmla="*/ 19560 w 31436"/>
                <a:gd name="connsiteY2" fmla="*/ 243444 h 498764"/>
                <a:gd name="connsiteX3" fmla="*/ 7685 w 31436"/>
                <a:gd name="connsiteY3" fmla="*/ 207818 h 498764"/>
                <a:gd name="connsiteX4" fmla="*/ 1747 w 31436"/>
                <a:gd name="connsiteY4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6" h="498764">
                  <a:moveTo>
                    <a:pt x="31436" y="498764"/>
                  </a:moveTo>
                  <a:cubicBezTo>
                    <a:pt x="29457" y="429491"/>
                    <a:pt x="28718" y="360172"/>
                    <a:pt x="25498" y="290946"/>
                  </a:cubicBezTo>
                  <a:cubicBezTo>
                    <a:pt x="24757" y="275006"/>
                    <a:pt x="22903" y="259047"/>
                    <a:pt x="19560" y="243444"/>
                  </a:cubicBezTo>
                  <a:cubicBezTo>
                    <a:pt x="16937" y="231204"/>
                    <a:pt x="7685" y="207818"/>
                    <a:pt x="7685" y="207818"/>
                  </a:cubicBezTo>
                  <a:cubicBezTo>
                    <a:pt x="-4882" y="107291"/>
                    <a:pt x="1747" y="176274"/>
                    <a:pt x="174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469866" y="3366655"/>
              <a:ext cx="65516" cy="504701"/>
            </a:xfrm>
            <a:custGeom>
              <a:avLst/>
              <a:gdLst>
                <a:gd name="connsiteX0" fmla="*/ 65516 w 65516"/>
                <a:gd name="connsiteY0" fmla="*/ 504701 h 504701"/>
                <a:gd name="connsiteX1" fmla="*/ 53640 w 65516"/>
                <a:gd name="connsiteY1" fmla="*/ 415636 h 504701"/>
                <a:gd name="connsiteX2" fmla="*/ 41765 w 65516"/>
                <a:gd name="connsiteY2" fmla="*/ 368135 h 504701"/>
                <a:gd name="connsiteX3" fmla="*/ 29890 w 65516"/>
                <a:gd name="connsiteY3" fmla="*/ 356259 h 504701"/>
                <a:gd name="connsiteX4" fmla="*/ 18015 w 65516"/>
                <a:gd name="connsiteY4" fmla="*/ 314696 h 504701"/>
                <a:gd name="connsiteX5" fmla="*/ 6139 w 65516"/>
                <a:gd name="connsiteY5" fmla="*/ 302820 h 504701"/>
                <a:gd name="connsiteX6" fmla="*/ 202 w 65516"/>
                <a:gd name="connsiteY6" fmla="*/ 0 h 50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16" h="504701">
                  <a:moveTo>
                    <a:pt x="65516" y="504701"/>
                  </a:moveTo>
                  <a:cubicBezTo>
                    <a:pt x="60137" y="456288"/>
                    <a:pt x="61256" y="457527"/>
                    <a:pt x="53640" y="415636"/>
                  </a:cubicBezTo>
                  <a:cubicBezTo>
                    <a:pt x="52529" y="409524"/>
                    <a:pt x="47140" y="377094"/>
                    <a:pt x="41765" y="368135"/>
                  </a:cubicBezTo>
                  <a:cubicBezTo>
                    <a:pt x="38885" y="363335"/>
                    <a:pt x="33848" y="360218"/>
                    <a:pt x="29890" y="356259"/>
                  </a:cubicBezTo>
                  <a:cubicBezTo>
                    <a:pt x="28782" y="351828"/>
                    <a:pt x="21663" y="320777"/>
                    <a:pt x="18015" y="314696"/>
                  </a:cubicBezTo>
                  <a:cubicBezTo>
                    <a:pt x="15135" y="309895"/>
                    <a:pt x="10098" y="306779"/>
                    <a:pt x="6139" y="302820"/>
                  </a:cubicBezTo>
                  <a:cubicBezTo>
                    <a:pt x="-1699" y="98997"/>
                    <a:pt x="202" y="199939"/>
                    <a:pt x="2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338737" y="3390405"/>
              <a:ext cx="30390" cy="486889"/>
            </a:xfrm>
            <a:custGeom>
              <a:avLst/>
              <a:gdLst>
                <a:gd name="connsiteX0" fmla="*/ 30390 w 30390"/>
                <a:gd name="connsiteY0" fmla="*/ 486889 h 486889"/>
                <a:gd name="connsiteX1" fmla="*/ 24453 w 30390"/>
                <a:gd name="connsiteY1" fmla="*/ 385948 h 486889"/>
                <a:gd name="connsiteX2" fmla="*/ 18515 w 30390"/>
                <a:gd name="connsiteY2" fmla="*/ 338447 h 486889"/>
                <a:gd name="connsiteX3" fmla="*/ 6640 w 30390"/>
                <a:gd name="connsiteY3" fmla="*/ 89065 h 486889"/>
                <a:gd name="connsiteX4" fmla="*/ 702 w 30390"/>
                <a:gd name="connsiteY4" fmla="*/ 71252 h 486889"/>
                <a:gd name="connsiteX5" fmla="*/ 702 w 30390"/>
                <a:gd name="connsiteY5" fmla="*/ 0 h 48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90" h="486889">
                  <a:moveTo>
                    <a:pt x="30390" y="486889"/>
                  </a:moveTo>
                  <a:cubicBezTo>
                    <a:pt x="28411" y="453242"/>
                    <a:pt x="27141" y="419546"/>
                    <a:pt x="24453" y="385948"/>
                  </a:cubicBezTo>
                  <a:cubicBezTo>
                    <a:pt x="23181" y="370042"/>
                    <a:pt x="19510" y="354373"/>
                    <a:pt x="18515" y="338447"/>
                  </a:cubicBezTo>
                  <a:cubicBezTo>
                    <a:pt x="15877" y="296246"/>
                    <a:pt x="11622" y="141379"/>
                    <a:pt x="6640" y="89065"/>
                  </a:cubicBezTo>
                  <a:cubicBezTo>
                    <a:pt x="6047" y="82834"/>
                    <a:pt x="1118" y="77497"/>
                    <a:pt x="702" y="71252"/>
                  </a:cubicBezTo>
                  <a:cubicBezTo>
                    <a:pt x="-878" y="47554"/>
                    <a:pt x="702" y="23751"/>
                    <a:pt x="7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268187" y="3360717"/>
              <a:ext cx="47501" cy="510639"/>
            </a:xfrm>
            <a:custGeom>
              <a:avLst/>
              <a:gdLst>
                <a:gd name="connsiteX0" fmla="*/ 47501 w 47501"/>
                <a:gd name="connsiteY0" fmla="*/ 510639 h 510639"/>
                <a:gd name="connsiteX1" fmla="*/ 23751 w 47501"/>
                <a:gd name="connsiteY1" fmla="*/ 427512 h 510639"/>
                <a:gd name="connsiteX2" fmla="*/ 11875 w 47501"/>
                <a:gd name="connsiteY2" fmla="*/ 391886 h 510639"/>
                <a:gd name="connsiteX3" fmla="*/ 5938 w 47501"/>
                <a:gd name="connsiteY3" fmla="*/ 83127 h 510639"/>
                <a:gd name="connsiteX4" fmla="*/ 0 w 47501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510639">
                  <a:moveTo>
                    <a:pt x="47501" y="510639"/>
                  </a:moveTo>
                  <a:cubicBezTo>
                    <a:pt x="14893" y="456293"/>
                    <a:pt x="39618" y="506847"/>
                    <a:pt x="23751" y="427512"/>
                  </a:cubicBezTo>
                  <a:cubicBezTo>
                    <a:pt x="21296" y="415237"/>
                    <a:pt x="11875" y="391886"/>
                    <a:pt x="11875" y="391886"/>
                  </a:cubicBezTo>
                  <a:cubicBezTo>
                    <a:pt x="9896" y="288966"/>
                    <a:pt x="9056" y="186018"/>
                    <a:pt x="5938" y="83127"/>
                  </a:cubicBezTo>
                  <a:cubicBezTo>
                    <a:pt x="5097" y="553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119729" y="3353890"/>
              <a:ext cx="17829" cy="523404"/>
            </a:xfrm>
            <a:custGeom>
              <a:avLst/>
              <a:gdLst>
                <a:gd name="connsiteX0" fmla="*/ 17829 w 17829"/>
                <a:gd name="connsiteY0" fmla="*/ 523404 h 523404"/>
                <a:gd name="connsiteX1" fmla="*/ 11892 w 17829"/>
                <a:gd name="connsiteY1" fmla="*/ 101829 h 523404"/>
                <a:gd name="connsiteX2" fmla="*/ 5954 w 17829"/>
                <a:gd name="connsiteY2" fmla="*/ 24640 h 523404"/>
                <a:gd name="connsiteX3" fmla="*/ 16 w 17829"/>
                <a:gd name="connsiteY3" fmla="*/ 889 h 5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9" h="523404">
                  <a:moveTo>
                    <a:pt x="17829" y="523404"/>
                  </a:moveTo>
                  <a:cubicBezTo>
                    <a:pt x="15850" y="382879"/>
                    <a:pt x="15237" y="242328"/>
                    <a:pt x="11892" y="101829"/>
                  </a:cubicBezTo>
                  <a:cubicBezTo>
                    <a:pt x="11278" y="76031"/>
                    <a:pt x="9155" y="50246"/>
                    <a:pt x="5954" y="24640"/>
                  </a:cubicBezTo>
                  <a:cubicBezTo>
                    <a:pt x="-610" y="-27868"/>
                    <a:pt x="16" y="23464"/>
                    <a:pt x="16" y="88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2042048" y="3372592"/>
              <a:ext cx="42071" cy="510639"/>
            </a:xfrm>
            <a:custGeom>
              <a:avLst/>
              <a:gdLst>
                <a:gd name="connsiteX0" fmla="*/ 42071 w 42071"/>
                <a:gd name="connsiteY0" fmla="*/ 510639 h 510639"/>
                <a:gd name="connsiteX1" fmla="*/ 30196 w 42071"/>
                <a:gd name="connsiteY1" fmla="*/ 350322 h 510639"/>
                <a:gd name="connsiteX2" fmla="*/ 24258 w 42071"/>
                <a:gd name="connsiteY2" fmla="*/ 261257 h 510639"/>
                <a:gd name="connsiteX3" fmla="*/ 18321 w 42071"/>
                <a:gd name="connsiteY3" fmla="*/ 225631 h 510639"/>
                <a:gd name="connsiteX4" fmla="*/ 6446 w 42071"/>
                <a:gd name="connsiteY4" fmla="*/ 112816 h 510639"/>
                <a:gd name="connsiteX5" fmla="*/ 508 w 42071"/>
                <a:gd name="connsiteY5" fmla="*/ 65314 h 510639"/>
                <a:gd name="connsiteX6" fmla="*/ 508 w 42071"/>
                <a:gd name="connsiteY6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71" h="510639">
                  <a:moveTo>
                    <a:pt x="42071" y="510639"/>
                  </a:moveTo>
                  <a:cubicBezTo>
                    <a:pt x="27203" y="436289"/>
                    <a:pt x="38251" y="499325"/>
                    <a:pt x="30196" y="350322"/>
                  </a:cubicBezTo>
                  <a:cubicBezTo>
                    <a:pt x="28590" y="320611"/>
                    <a:pt x="27079" y="290877"/>
                    <a:pt x="24258" y="261257"/>
                  </a:cubicBezTo>
                  <a:cubicBezTo>
                    <a:pt x="23117" y="249272"/>
                    <a:pt x="19755" y="237584"/>
                    <a:pt x="18321" y="225631"/>
                  </a:cubicBezTo>
                  <a:cubicBezTo>
                    <a:pt x="13816" y="188088"/>
                    <a:pt x="10622" y="150397"/>
                    <a:pt x="6446" y="112816"/>
                  </a:cubicBezTo>
                  <a:cubicBezTo>
                    <a:pt x="4684" y="96956"/>
                    <a:pt x="1347" y="81249"/>
                    <a:pt x="508" y="65314"/>
                  </a:cubicBezTo>
                  <a:cubicBezTo>
                    <a:pt x="-636" y="43573"/>
                    <a:pt x="508" y="21771"/>
                    <a:pt x="50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1911927" y="3336966"/>
              <a:ext cx="11876" cy="558140"/>
            </a:xfrm>
            <a:custGeom>
              <a:avLst/>
              <a:gdLst>
                <a:gd name="connsiteX0" fmla="*/ 11876 w 11876"/>
                <a:gd name="connsiteY0" fmla="*/ 558140 h 558140"/>
                <a:gd name="connsiteX1" fmla="*/ 5938 w 11876"/>
                <a:gd name="connsiteY1" fmla="*/ 184068 h 558140"/>
                <a:gd name="connsiteX2" fmla="*/ 0 w 11876"/>
                <a:gd name="connsiteY2" fmla="*/ 0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6" h="558140">
                  <a:moveTo>
                    <a:pt x="11876" y="558140"/>
                  </a:moveTo>
                  <a:cubicBezTo>
                    <a:pt x="9897" y="433449"/>
                    <a:pt x="8678" y="308744"/>
                    <a:pt x="5938" y="184068"/>
                  </a:cubicBezTo>
                  <a:cubicBezTo>
                    <a:pt x="-212" y="-95738"/>
                    <a:pt x="0" y="8479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1787236" y="3372592"/>
              <a:ext cx="65315" cy="510639"/>
            </a:xfrm>
            <a:custGeom>
              <a:avLst/>
              <a:gdLst>
                <a:gd name="connsiteX0" fmla="*/ 65315 w 65315"/>
                <a:gd name="connsiteY0" fmla="*/ 510639 h 510639"/>
                <a:gd name="connsiteX1" fmla="*/ 29689 w 65315"/>
                <a:gd name="connsiteY1" fmla="*/ 463138 h 510639"/>
                <a:gd name="connsiteX2" fmla="*/ 17813 w 65315"/>
                <a:gd name="connsiteY2" fmla="*/ 421574 h 510639"/>
                <a:gd name="connsiteX3" fmla="*/ 11876 w 65315"/>
                <a:gd name="connsiteY3" fmla="*/ 403761 h 510639"/>
                <a:gd name="connsiteX4" fmla="*/ 0 w 65315"/>
                <a:gd name="connsiteY4" fmla="*/ 391886 h 510639"/>
                <a:gd name="connsiteX5" fmla="*/ 17813 w 65315"/>
                <a:gd name="connsiteY5" fmla="*/ 154379 h 510639"/>
                <a:gd name="connsiteX6" fmla="*/ 23751 w 65315"/>
                <a:gd name="connsiteY6" fmla="*/ 118753 h 510639"/>
                <a:gd name="connsiteX7" fmla="*/ 35626 w 65315"/>
                <a:gd name="connsiteY7" fmla="*/ 71252 h 510639"/>
                <a:gd name="connsiteX8" fmla="*/ 47502 w 65315"/>
                <a:gd name="connsiteY8" fmla="*/ 35626 h 510639"/>
                <a:gd name="connsiteX9" fmla="*/ 59377 w 65315"/>
                <a:gd name="connsiteY9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5" h="510639">
                  <a:moveTo>
                    <a:pt x="65315" y="510639"/>
                  </a:moveTo>
                  <a:cubicBezTo>
                    <a:pt x="59485" y="503352"/>
                    <a:pt x="35992" y="475744"/>
                    <a:pt x="29689" y="463138"/>
                  </a:cubicBezTo>
                  <a:cubicBezTo>
                    <a:pt x="24943" y="453646"/>
                    <a:pt x="20350" y="430453"/>
                    <a:pt x="17813" y="421574"/>
                  </a:cubicBezTo>
                  <a:cubicBezTo>
                    <a:pt x="16094" y="415556"/>
                    <a:pt x="15096" y="409128"/>
                    <a:pt x="11876" y="403761"/>
                  </a:cubicBezTo>
                  <a:cubicBezTo>
                    <a:pt x="8996" y="398961"/>
                    <a:pt x="3959" y="395844"/>
                    <a:pt x="0" y="391886"/>
                  </a:cubicBezTo>
                  <a:cubicBezTo>
                    <a:pt x="6797" y="201578"/>
                    <a:pt x="-3178" y="280326"/>
                    <a:pt x="17813" y="154379"/>
                  </a:cubicBezTo>
                  <a:cubicBezTo>
                    <a:pt x="19792" y="142504"/>
                    <a:pt x="19944" y="130174"/>
                    <a:pt x="23751" y="118753"/>
                  </a:cubicBezTo>
                  <a:cubicBezTo>
                    <a:pt x="41768" y="64704"/>
                    <a:pt x="14131" y="150068"/>
                    <a:pt x="35626" y="71252"/>
                  </a:cubicBezTo>
                  <a:cubicBezTo>
                    <a:pt x="38920" y="59175"/>
                    <a:pt x="40559" y="46042"/>
                    <a:pt x="47502" y="35626"/>
                  </a:cubicBezTo>
                  <a:cubicBezTo>
                    <a:pt x="62671" y="12873"/>
                    <a:pt x="59377" y="24949"/>
                    <a:pt x="5937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3331029" y="3354779"/>
              <a:ext cx="29688" cy="504702"/>
            </a:xfrm>
            <a:custGeom>
              <a:avLst/>
              <a:gdLst>
                <a:gd name="connsiteX0" fmla="*/ 29688 w 29688"/>
                <a:gd name="connsiteY0" fmla="*/ 504702 h 504702"/>
                <a:gd name="connsiteX1" fmla="*/ 11875 w 29688"/>
                <a:gd name="connsiteY1" fmla="*/ 403761 h 504702"/>
                <a:gd name="connsiteX2" fmla="*/ 5937 w 29688"/>
                <a:gd name="connsiteY2" fmla="*/ 296883 h 504702"/>
                <a:gd name="connsiteX3" fmla="*/ 0 w 29688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8" h="504702">
                  <a:moveTo>
                    <a:pt x="29688" y="504702"/>
                  </a:moveTo>
                  <a:cubicBezTo>
                    <a:pt x="16154" y="423495"/>
                    <a:pt x="22535" y="457061"/>
                    <a:pt x="11875" y="403761"/>
                  </a:cubicBezTo>
                  <a:cubicBezTo>
                    <a:pt x="9896" y="368135"/>
                    <a:pt x="7018" y="332548"/>
                    <a:pt x="5937" y="296883"/>
                  </a:cubicBezTo>
                  <a:cubicBezTo>
                    <a:pt x="2939" y="197948"/>
                    <a:pt x="0" y="98981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3420094" y="3342904"/>
              <a:ext cx="0" cy="510639"/>
            </a:xfrm>
            <a:custGeom>
              <a:avLst/>
              <a:gdLst>
                <a:gd name="connsiteX0" fmla="*/ 0 w 0"/>
                <a:gd name="connsiteY0" fmla="*/ 510639 h 510639"/>
                <a:gd name="connsiteX1" fmla="*/ 0 w 0"/>
                <a:gd name="connsiteY1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0639">
                  <a:moveTo>
                    <a:pt x="0" y="510639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3265714" y="2606634"/>
              <a:ext cx="89065" cy="641267"/>
            </a:xfrm>
            <a:custGeom>
              <a:avLst/>
              <a:gdLst>
                <a:gd name="connsiteX0" fmla="*/ 89065 w 89065"/>
                <a:gd name="connsiteY0" fmla="*/ 0 h 641267"/>
                <a:gd name="connsiteX1" fmla="*/ 77190 w 89065"/>
                <a:gd name="connsiteY1" fmla="*/ 130628 h 641267"/>
                <a:gd name="connsiteX2" fmla="*/ 65315 w 89065"/>
                <a:gd name="connsiteY2" fmla="*/ 213756 h 641267"/>
                <a:gd name="connsiteX3" fmla="*/ 59377 w 89065"/>
                <a:gd name="connsiteY3" fmla="*/ 285008 h 641267"/>
                <a:gd name="connsiteX4" fmla="*/ 41564 w 89065"/>
                <a:gd name="connsiteY4" fmla="*/ 302821 h 641267"/>
                <a:gd name="connsiteX5" fmla="*/ 35626 w 89065"/>
                <a:gd name="connsiteY5" fmla="*/ 320634 h 641267"/>
                <a:gd name="connsiteX6" fmla="*/ 23751 w 89065"/>
                <a:gd name="connsiteY6" fmla="*/ 338447 h 641267"/>
                <a:gd name="connsiteX7" fmla="*/ 17813 w 89065"/>
                <a:gd name="connsiteY7" fmla="*/ 362197 h 641267"/>
                <a:gd name="connsiteX8" fmla="*/ 5938 w 89065"/>
                <a:gd name="connsiteY8" fmla="*/ 397823 h 641267"/>
                <a:gd name="connsiteX9" fmla="*/ 0 w 89065"/>
                <a:gd name="connsiteY9" fmla="*/ 433449 h 641267"/>
                <a:gd name="connsiteX10" fmla="*/ 5938 w 89065"/>
                <a:gd name="connsiteY10" fmla="*/ 486888 h 641267"/>
                <a:gd name="connsiteX11" fmla="*/ 17813 w 89065"/>
                <a:gd name="connsiteY11" fmla="*/ 534389 h 641267"/>
                <a:gd name="connsiteX12" fmla="*/ 35626 w 89065"/>
                <a:gd name="connsiteY12" fmla="*/ 599704 h 641267"/>
                <a:gd name="connsiteX13" fmla="*/ 41564 w 89065"/>
                <a:gd name="connsiteY13" fmla="*/ 617517 h 641267"/>
                <a:gd name="connsiteX14" fmla="*/ 47502 w 89065"/>
                <a:gd name="connsiteY14" fmla="*/ 635330 h 641267"/>
                <a:gd name="connsiteX15" fmla="*/ 53439 w 89065"/>
                <a:gd name="connsiteY15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065" h="641267">
                  <a:moveTo>
                    <a:pt x="89065" y="0"/>
                  </a:moveTo>
                  <a:cubicBezTo>
                    <a:pt x="77221" y="177682"/>
                    <a:pt x="89677" y="24496"/>
                    <a:pt x="77190" y="130628"/>
                  </a:cubicBezTo>
                  <a:cubicBezTo>
                    <a:pt x="68189" y="207128"/>
                    <a:pt x="76999" y="167014"/>
                    <a:pt x="65315" y="213756"/>
                  </a:cubicBezTo>
                  <a:cubicBezTo>
                    <a:pt x="63336" y="237507"/>
                    <a:pt x="65518" y="261980"/>
                    <a:pt x="59377" y="285008"/>
                  </a:cubicBezTo>
                  <a:cubicBezTo>
                    <a:pt x="57213" y="293122"/>
                    <a:pt x="46222" y="295834"/>
                    <a:pt x="41564" y="302821"/>
                  </a:cubicBezTo>
                  <a:cubicBezTo>
                    <a:pt x="38092" y="308029"/>
                    <a:pt x="38425" y="315036"/>
                    <a:pt x="35626" y="320634"/>
                  </a:cubicBezTo>
                  <a:cubicBezTo>
                    <a:pt x="32435" y="327017"/>
                    <a:pt x="27709" y="332509"/>
                    <a:pt x="23751" y="338447"/>
                  </a:cubicBezTo>
                  <a:cubicBezTo>
                    <a:pt x="21772" y="346364"/>
                    <a:pt x="20158" y="354381"/>
                    <a:pt x="17813" y="362197"/>
                  </a:cubicBezTo>
                  <a:cubicBezTo>
                    <a:pt x="14216" y="374187"/>
                    <a:pt x="8974" y="385679"/>
                    <a:pt x="5938" y="397823"/>
                  </a:cubicBezTo>
                  <a:cubicBezTo>
                    <a:pt x="3018" y="409503"/>
                    <a:pt x="1979" y="421574"/>
                    <a:pt x="0" y="433449"/>
                  </a:cubicBezTo>
                  <a:cubicBezTo>
                    <a:pt x="1979" y="451262"/>
                    <a:pt x="3403" y="469146"/>
                    <a:pt x="5938" y="486888"/>
                  </a:cubicBezTo>
                  <a:cubicBezTo>
                    <a:pt x="13232" y="537944"/>
                    <a:pt x="8605" y="497556"/>
                    <a:pt x="17813" y="534389"/>
                  </a:cubicBezTo>
                  <a:cubicBezTo>
                    <a:pt x="34594" y="601515"/>
                    <a:pt x="10156" y="523295"/>
                    <a:pt x="35626" y="599704"/>
                  </a:cubicBezTo>
                  <a:lnTo>
                    <a:pt x="41564" y="617517"/>
                  </a:lnTo>
                  <a:cubicBezTo>
                    <a:pt x="43543" y="623455"/>
                    <a:pt x="43076" y="630904"/>
                    <a:pt x="47502" y="635330"/>
                  </a:cubicBezTo>
                  <a:lnTo>
                    <a:pt x="53439" y="641267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3384468" y="2630384"/>
              <a:ext cx="35626" cy="622105"/>
            </a:xfrm>
            <a:custGeom>
              <a:avLst/>
              <a:gdLst>
                <a:gd name="connsiteX0" fmla="*/ 17813 w 35626"/>
                <a:gd name="connsiteY0" fmla="*/ 0 h 622105"/>
                <a:gd name="connsiteX1" fmla="*/ 23750 w 35626"/>
                <a:gd name="connsiteY1" fmla="*/ 29689 h 622105"/>
                <a:gd name="connsiteX2" fmla="*/ 35626 w 35626"/>
                <a:gd name="connsiteY2" fmla="*/ 65315 h 622105"/>
                <a:gd name="connsiteX3" fmla="*/ 29688 w 35626"/>
                <a:gd name="connsiteY3" fmla="*/ 184068 h 622105"/>
                <a:gd name="connsiteX4" fmla="*/ 23750 w 35626"/>
                <a:gd name="connsiteY4" fmla="*/ 207819 h 622105"/>
                <a:gd name="connsiteX5" fmla="*/ 17813 w 35626"/>
                <a:gd name="connsiteY5" fmla="*/ 267195 h 622105"/>
                <a:gd name="connsiteX6" fmla="*/ 0 w 35626"/>
                <a:gd name="connsiteY6" fmla="*/ 356260 h 622105"/>
                <a:gd name="connsiteX7" fmla="*/ 5937 w 35626"/>
                <a:gd name="connsiteY7" fmla="*/ 570016 h 622105"/>
                <a:gd name="connsiteX8" fmla="*/ 11875 w 35626"/>
                <a:gd name="connsiteY8" fmla="*/ 617517 h 6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" h="622105">
                  <a:moveTo>
                    <a:pt x="17813" y="0"/>
                  </a:moveTo>
                  <a:cubicBezTo>
                    <a:pt x="19792" y="9896"/>
                    <a:pt x="21095" y="19952"/>
                    <a:pt x="23750" y="29689"/>
                  </a:cubicBezTo>
                  <a:cubicBezTo>
                    <a:pt x="27044" y="41766"/>
                    <a:pt x="35626" y="65315"/>
                    <a:pt x="35626" y="65315"/>
                  </a:cubicBezTo>
                  <a:cubicBezTo>
                    <a:pt x="33647" y="104899"/>
                    <a:pt x="32980" y="144571"/>
                    <a:pt x="29688" y="184068"/>
                  </a:cubicBezTo>
                  <a:cubicBezTo>
                    <a:pt x="29010" y="192200"/>
                    <a:pt x="24904" y="199740"/>
                    <a:pt x="23750" y="207819"/>
                  </a:cubicBezTo>
                  <a:cubicBezTo>
                    <a:pt x="20937" y="227510"/>
                    <a:pt x="19614" y="247386"/>
                    <a:pt x="17813" y="267195"/>
                  </a:cubicBezTo>
                  <a:cubicBezTo>
                    <a:pt x="10596" y="346589"/>
                    <a:pt x="25301" y="318308"/>
                    <a:pt x="0" y="356260"/>
                  </a:cubicBezTo>
                  <a:cubicBezTo>
                    <a:pt x="1979" y="427512"/>
                    <a:pt x="2378" y="498825"/>
                    <a:pt x="5937" y="570016"/>
                  </a:cubicBezTo>
                  <a:cubicBezTo>
                    <a:pt x="13795" y="727184"/>
                    <a:pt x="11875" y="463630"/>
                    <a:pt x="11875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538847" y="2618509"/>
              <a:ext cx="83127" cy="659081"/>
            </a:xfrm>
            <a:custGeom>
              <a:avLst/>
              <a:gdLst>
                <a:gd name="connsiteX0" fmla="*/ 83127 w 83127"/>
                <a:gd name="connsiteY0" fmla="*/ 0 h 659081"/>
                <a:gd name="connsiteX1" fmla="*/ 77189 w 83127"/>
                <a:gd name="connsiteY1" fmla="*/ 95003 h 659081"/>
                <a:gd name="connsiteX2" fmla="*/ 71252 w 83127"/>
                <a:gd name="connsiteY2" fmla="*/ 124691 h 659081"/>
                <a:gd name="connsiteX3" fmla="*/ 59376 w 83127"/>
                <a:gd name="connsiteY3" fmla="*/ 166255 h 659081"/>
                <a:gd name="connsiteX4" fmla="*/ 47501 w 83127"/>
                <a:gd name="connsiteY4" fmla="*/ 190005 h 659081"/>
                <a:gd name="connsiteX5" fmla="*/ 23750 w 83127"/>
                <a:gd name="connsiteY5" fmla="*/ 237507 h 659081"/>
                <a:gd name="connsiteX6" fmla="*/ 11875 w 83127"/>
                <a:gd name="connsiteY6" fmla="*/ 285008 h 659081"/>
                <a:gd name="connsiteX7" fmla="*/ 0 w 83127"/>
                <a:gd name="connsiteY7" fmla="*/ 332509 h 659081"/>
                <a:gd name="connsiteX8" fmla="*/ 5937 w 83127"/>
                <a:gd name="connsiteY8" fmla="*/ 445325 h 659081"/>
                <a:gd name="connsiteX9" fmla="*/ 17813 w 83127"/>
                <a:gd name="connsiteY9" fmla="*/ 492826 h 659081"/>
                <a:gd name="connsiteX10" fmla="*/ 23750 w 83127"/>
                <a:gd name="connsiteY10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127" h="659081">
                  <a:moveTo>
                    <a:pt x="83127" y="0"/>
                  </a:moveTo>
                  <a:cubicBezTo>
                    <a:pt x="81148" y="31668"/>
                    <a:pt x="80197" y="63416"/>
                    <a:pt x="77189" y="95003"/>
                  </a:cubicBezTo>
                  <a:cubicBezTo>
                    <a:pt x="76232" y="105049"/>
                    <a:pt x="73441" y="114839"/>
                    <a:pt x="71252" y="124691"/>
                  </a:cubicBezTo>
                  <a:cubicBezTo>
                    <a:pt x="68934" y="135122"/>
                    <a:pt x="63954" y="155573"/>
                    <a:pt x="59376" y="166255"/>
                  </a:cubicBezTo>
                  <a:cubicBezTo>
                    <a:pt x="55889" y="174390"/>
                    <a:pt x="51096" y="181917"/>
                    <a:pt x="47501" y="190005"/>
                  </a:cubicBezTo>
                  <a:cubicBezTo>
                    <a:pt x="28134" y="233583"/>
                    <a:pt x="44780" y="205963"/>
                    <a:pt x="23750" y="237507"/>
                  </a:cubicBezTo>
                  <a:cubicBezTo>
                    <a:pt x="19792" y="253341"/>
                    <a:pt x="15076" y="269004"/>
                    <a:pt x="11875" y="285008"/>
                  </a:cubicBezTo>
                  <a:cubicBezTo>
                    <a:pt x="4709" y="320833"/>
                    <a:pt x="9128" y="305122"/>
                    <a:pt x="0" y="332509"/>
                  </a:cubicBezTo>
                  <a:cubicBezTo>
                    <a:pt x="1979" y="370114"/>
                    <a:pt x="1778" y="407898"/>
                    <a:pt x="5937" y="445325"/>
                  </a:cubicBezTo>
                  <a:cubicBezTo>
                    <a:pt x="7739" y="461546"/>
                    <a:pt x="17813" y="492826"/>
                    <a:pt x="17813" y="492826"/>
                  </a:cubicBezTo>
                  <a:cubicBezTo>
                    <a:pt x="26796" y="591649"/>
                    <a:pt x="23750" y="536279"/>
                    <a:pt x="23750" y="65908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3657600" y="2624447"/>
              <a:ext cx="71252" cy="635330"/>
            </a:xfrm>
            <a:custGeom>
              <a:avLst/>
              <a:gdLst>
                <a:gd name="connsiteX0" fmla="*/ 11875 w 71252"/>
                <a:gd name="connsiteY0" fmla="*/ 0 h 635330"/>
                <a:gd name="connsiteX1" fmla="*/ 23751 w 71252"/>
                <a:gd name="connsiteY1" fmla="*/ 53439 h 635330"/>
                <a:gd name="connsiteX2" fmla="*/ 29688 w 71252"/>
                <a:gd name="connsiteY2" fmla="*/ 71252 h 635330"/>
                <a:gd name="connsiteX3" fmla="*/ 35626 w 71252"/>
                <a:gd name="connsiteY3" fmla="*/ 95002 h 635330"/>
                <a:gd name="connsiteX4" fmla="*/ 47501 w 71252"/>
                <a:gd name="connsiteY4" fmla="*/ 112815 h 635330"/>
                <a:gd name="connsiteX5" fmla="*/ 59377 w 71252"/>
                <a:gd name="connsiteY5" fmla="*/ 201880 h 635330"/>
                <a:gd name="connsiteX6" fmla="*/ 71252 w 71252"/>
                <a:gd name="connsiteY6" fmla="*/ 326571 h 635330"/>
                <a:gd name="connsiteX7" fmla="*/ 65314 w 71252"/>
                <a:gd name="connsiteY7" fmla="*/ 368135 h 635330"/>
                <a:gd name="connsiteX8" fmla="*/ 47501 w 71252"/>
                <a:gd name="connsiteY8" fmla="*/ 421574 h 635330"/>
                <a:gd name="connsiteX9" fmla="*/ 35626 w 71252"/>
                <a:gd name="connsiteY9" fmla="*/ 463137 h 635330"/>
                <a:gd name="connsiteX10" fmla="*/ 23751 w 71252"/>
                <a:gd name="connsiteY10" fmla="*/ 475013 h 635330"/>
                <a:gd name="connsiteX11" fmla="*/ 17813 w 71252"/>
                <a:gd name="connsiteY11" fmla="*/ 510639 h 635330"/>
                <a:gd name="connsiteX12" fmla="*/ 5938 w 71252"/>
                <a:gd name="connsiteY12" fmla="*/ 546265 h 635330"/>
                <a:gd name="connsiteX13" fmla="*/ 0 w 71252"/>
                <a:gd name="connsiteY13" fmla="*/ 564078 h 635330"/>
                <a:gd name="connsiteX14" fmla="*/ 0 w 71252"/>
                <a:gd name="connsiteY14" fmla="*/ 635330 h 6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252" h="635330">
                  <a:moveTo>
                    <a:pt x="11875" y="0"/>
                  </a:moveTo>
                  <a:cubicBezTo>
                    <a:pt x="15958" y="20412"/>
                    <a:pt x="18160" y="33869"/>
                    <a:pt x="23751" y="53439"/>
                  </a:cubicBezTo>
                  <a:cubicBezTo>
                    <a:pt x="25470" y="59457"/>
                    <a:pt x="27969" y="65234"/>
                    <a:pt x="29688" y="71252"/>
                  </a:cubicBezTo>
                  <a:cubicBezTo>
                    <a:pt x="31930" y="79098"/>
                    <a:pt x="32411" y="87501"/>
                    <a:pt x="35626" y="95002"/>
                  </a:cubicBezTo>
                  <a:cubicBezTo>
                    <a:pt x="38437" y="101561"/>
                    <a:pt x="43543" y="106877"/>
                    <a:pt x="47501" y="112815"/>
                  </a:cubicBezTo>
                  <a:cubicBezTo>
                    <a:pt x="58849" y="169551"/>
                    <a:pt x="49462" y="117596"/>
                    <a:pt x="59377" y="201880"/>
                  </a:cubicBezTo>
                  <a:cubicBezTo>
                    <a:pt x="71932" y="308601"/>
                    <a:pt x="58978" y="154740"/>
                    <a:pt x="71252" y="326571"/>
                  </a:cubicBezTo>
                  <a:cubicBezTo>
                    <a:pt x="69273" y="340426"/>
                    <a:pt x="68461" y="354498"/>
                    <a:pt x="65314" y="368135"/>
                  </a:cubicBezTo>
                  <a:cubicBezTo>
                    <a:pt x="47461" y="445500"/>
                    <a:pt x="59397" y="373985"/>
                    <a:pt x="47501" y="421574"/>
                  </a:cubicBezTo>
                  <a:cubicBezTo>
                    <a:pt x="46391" y="426015"/>
                    <a:pt x="39278" y="457050"/>
                    <a:pt x="35626" y="463137"/>
                  </a:cubicBezTo>
                  <a:cubicBezTo>
                    <a:pt x="32746" y="467937"/>
                    <a:pt x="27709" y="471054"/>
                    <a:pt x="23751" y="475013"/>
                  </a:cubicBezTo>
                  <a:cubicBezTo>
                    <a:pt x="21772" y="486888"/>
                    <a:pt x="20733" y="498959"/>
                    <a:pt x="17813" y="510639"/>
                  </a:cubicBezTo>
                  <a:cubicBezTo>
                    <a:pt x="14777" y="522783"/>
                    <a:pt x="9896" y="534390"/>
                    <a:pt x="5938" y="546265"/>
                  </a:cubicBezTo>
                  <a:cubicBezTo>
                    <a:pt x="3959" y="552203"/>
                    <a:pt x="0" y="557819"/>
                    <a:pt x="0" y="564078"/>
                  </a:cubicBezTo>
                  <a:lnTo>
                    <a:pt x="0" y="63533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3532089" y="3325091"/>
              <a:ext cx="89885" cy="546265"/>
            </a:xfrm>
            <a:custGeom>
              <a:avLst/>
              <a:gdLst>
                <a:gd name="connsiteX0" fmla="*/ 89885 w 89885"/>
                <a:gd name="connsiteY0" fmla="*/ 546265 h 546265"/>
                <a:gd name="connsiteX1" fmla="*/ 66134 w 89885"/>
                <a:gd name="connsiteY1" fmla="*/ 510639 h 546265"/>
                <a:gd name="connsiteX2" fmla="*/ 54259 w 89885"/>
                <a:gd name="connsiteY2" fmla="*/ 475013 h 546265"/>
                <a:gd name="connsiteX3" fmla="*/ 36446 w 89885"/>
                <a:gd name="connsiteY3" fmla="*/ 445325 h 546265"/>
                <a:gd name="connsiteX4" fmla="*/ 18633 w 89885"/>
                <a:gd name="connsiteY4" fmla="*/ 380010 h 546265"/>
                <a:gd name="connsiteX5" fmla="*/ 820 w 89885"/>
                <a:gd name="connsiteY5" fmla="*/ 326571 h 546265"/>
                <a:gd name="connsiteX6" fmla="*/ 820 w 89885"/>
                <a:gd name="connsiteY6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85" h="546265">
                  <a:moveTo>
                    <a:pt x="89885" y="546265"/>
                  </a:moveTo>
                  <a:cubicBezTo>
                    <a:pt x="81968" y="534390"/>
                    <a:pt x="72517" y="523405"/>
                    <a:pt x="66134" y="510639"/>
                  </a:cubicBezTo>
                  <a:cubicBezTo>
                    <a:pt x="60536" y="499443"/>
                    <a:pt x="60699" y="485747"/>
                    <a:pt x="54259" y="475013"/>
                  </a:cubicBezTo>
                  <a:lnTo>
                    <a:pt x="36446" y="445325"/>
                  </a:lnTo>
                  <a:cubicBezTo>
                    <a:pt x="30483" y="415510"/>
                    <a:pt x="30686" y="410142"/>
                    <a:pt x="18633" y="380010"/>
                  </a:cubicBezTo>
                  <a:cubicBezTo>
                    <a:pt x="14563" y="369836"/>
                    <a:pt x="1046" y="339920"/>
                    <a:pt x="820" y="326571"/>
                  </a:cubicBezTo>
                  <a:cubicBezTo>
                    <a:pt x="-1025" y="217730"/>
                    <a:pt x="820" y="108857"/>
                    <a:pt x="82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3657355" y="3366655"/>
              <a:ext cx="12120" cy="469075"/>
            </a:xfrm>
            <a:custGeom>
              <a:avLst/>
              <a:gdLst>
                <a:gd name="connsiteX0" fmla="*/ 12120 w 12120"/>
                <a:gd name="connsiteY0" fmla="*/ 469075 h 469075"/>
                <a:gd name="connsiteX1" fmla="*/ 6183 w 12120"/>
                <a:gd name="connsiteY1" fmla="*/ 207818 h 469075"/>
                <a:gd name="connsiteX2" fmla="*/ 245 w 12120"/>
                <a:gd name="connsiteY2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0" h="469075">
                  <a:moveTo>
                    <a:pt x="12120" y="469075"/>
                  </a:moveTo>
                  <a:cubicBezTo>
                    <a:pt x="10141" y="381989"/>
                    <a:pt x="9037" y="294879"/>
                    <a:pt x="6183" y="207818"/>
                  </a:cubicBezTo>
                  <a:cubicBezTo>
                    <a:pt x="-1847" y="-37108"/>
                    <a:pt x="245" y="255180"/>
                    <a:pt x="24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4797631" y="3325091"/>
              <a:ext cx="65314" cy="516577"/>
            </a:xfrm>
            <a:custGeom>
              <a:avLst/>
              <a:gdLst>
                <a:gd name="connsiteX0" fmla="*/ 65314 w 65314"/>
                <a:gd name="connsiteY0" fmla="*/ 516577 h 516577"/>
                <a:gd name="connsiteX1" fmla="*/ 53439 w 65314"/>
                <a:gd name="connsiteY1" fmla="*/ 486888 h 516577"/>
                <a:gd name="connsiteX2" fmla="*/ 41564 w 65314"/>
                <a:gd name="connsiteY2" fmla="*/ 463138 h 516577"/>
                <a:gd name="connsiteX3" fmla="*/ 23751 w 65314"/>
                <a:gd name="connsiteY3" fmla="*/ 409699 h 516577"/>
                <a:gd name="connsiteX4" fmla="*/ 17813 w 65314"/>
                <a:gd name="connsiteY4" fmla="*/ 362197 h 516577"/>
                <a:gd name="connsiteX5" fmla="*/ 11875 w 65314"/>
                <a:gd name="connsiteY5" fmla="*/ 344384 h 516577"/>
                <a:gd name="connsiteX6" fmla="*/ 5938 w 65314"/>
                <a:gd name="connsiteY6" fmla="*/ 308758 h 516577"/>
                <a:gd name="connsiteX7" fmla="*/ 0 w 65314"/>
                <a:gd name="connsiteY7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" h="516577">
                  <a:moveTo>
                    <a:pt x="65314" y="516577"/>
                  </a:moveTo>
                  <a:cubicBezTo>
                    <a:pt x="61356" y="506681"/>
                    <a:pt x="57768" y="496628"/>
                    <a:pt x="53439" y="486888"/>
                  </a:cubicBezTo>
                  <a:cubicBezTo>
                    <a:pt x="49844" y="478800"/>
                    <a:pt x="44363" y="471535"/>
                    <a:pt x="41564" y="463138"/>
                  </a:cubicBezTo>
                  <a:cubicBezTo>
                    <a:pt x="18544" y="394077"/>
                    <a:pt x="53599" y="469394"/>
                    <a:pt x="23751" y="409699"/>
                  </a:cubicBezTo>
                  <a:cubicBezTo>
                    <a:pt x="21772" y="393865"/>
                    <a:pt x="20668" y="377897"/>
                    <a:pt x="17813" y="362197"/>
                  </a:cubicBezTo>
                  <a:cubicBezTo>
                    <a:pt x="16693" y="356039"/>
                    <a:pt x="13233" y="350494"/>
                    <a:pt x="11875" y="344384"/>
                  </a:cubicBezTo>
                  <a:cubicBezTo>
                    <a:pt x="9263" y="332632"/>
                    <a:pt x="7917" y="320633"/>
                    <a:pt x="5938" y="308758"/>
                  </a:cubicBezTo>
                  <a:cubicBezTo>
                    <a:pt x="-211" y="19794"/>
                    <a:pt x="0" y="122732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4909898" y="3342904"/>
              <a:ext cx="18362" cy="469075"/>
            </a:xfrm>
            <a:custGeom>
              <a:avLst/>
              <a:gdLst>
                <a:gd name="connsiteX0" fmla="*/ 18362 w 18362"/>
                <a:gd name="connsiteY0" fmla="*/ 469075 h 469075"/>
                <a:gd name="connsiteX1" fmla="*/ 6486 w 18362"/>
                <a:gd name="connsiteY1" fmla="*/ 142504 h 469075"/>
                <a:gd name="connsiteX2" fmla="*/ 549 w 18362"/>
                <a:gd name="connsiteY2" fmla="*/ 89065 h 469075"/>
                <a:gd name="connsiteX3" fmla="*/ 549 w 18362"/>
                <a:gd name="connsiteY3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62" h="469075">
                  <a:moveTo>
                    <a:pt x="18362" y="469075"/>
                  </a:moveTo>
                  <a:cubicBezTo>
                    <a:pt x="-4191" y="333764"/>
                    <a:pt x="18046" y="477739"/>
                    <a:pt x="6486" y="142504"/>
                  </a:cubicBezTo>
                  <a:cubicBezTo>
                    <a:pt x="5868" y="124592"/>
                    <a:pt x="1295" y="106972"/>
                    <a:pt x="549" y="89065"/>
                  </a:cubicBezTo>
                  <a:cubicBezTo>
                    <a:pt x="-687" y="59402"/>
                    <a:pt x="549" y="29688"/>
                    <a:pt x="54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3823855" y="2624447"/>
              <a:ext cx="11875" cy="670353"/>
            </a:xfrm>
            <a:custGeom>
              <a:avLst/>
              <a:gdLst>
                <a:gd name="connsiteX0" fmla="*/ 11875 w 11875"/>
                <a:gd name="connsiteY0" fmla="*/ 0 h 670353"/>
                <a:gd name="connsiteX1" fmla="*/ 5937 w 11875"/>
                <a:gd name="connsiteY1" fmla="*/ 154379 h 670353"/>
                <a:gd name="connsiteX2" fmla="*/ 11875 w 11875"/>
                <a:gd name="connsiteY2" fmla="*/ 534389 h 670353"/>
                <a:gd name="connsiteX3" fmla="*/ 5937 w 11875"/>
                <a:gd name="connsiteY3" fmla="*/ 575953 h 670353"/>
                <a:gd name="connsiteX4" fmla="*/ 0 w 11875"/>
                <a:gd name="connsiteY4" fmla="*/ 593766 h 670353"/>
                <a:gd name="connsiteX5" fmla="*/ 5937 w 11875"/>
                <a:gd name="connsiteY5" fmla="*/ 653143 h 67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" h="670353">
                  <a:moveTo>
                    <a:pt x="11875" y="0"/>
                  </a:moveTo>
                  <a:cubicBezTo>
                    <a:pt x="9896" y="51460"/>
                    <a:pt x="5937" y="102881"/>
                    <a:pt x="5937" y="154379"/>
                  </a:cubicBezTo>
                  <a:cubicBezTo>
                    <a:pt x="5937" y="281064"/>
                    <a:pt x="11875" y="407704"/>
                    <a:pt x="11875" y="534389"/>
                  </a:cubicBezTo>
                  <a:cubicBezTo>
                    <a:pt x="11875" y="548384"/>
                    <a:pt x="8682" y="562229"/>
                    <a:pt x="5937" y="575953"/>
                  </a:cubicBezTo>
                  <a:cubicBezTo>
                    <a:pt x="4710" y="582090"/>
                    <a:pt x="1979" y="587828"/>
                    <a:pt x="0" y="593766"/>
                  </a:cubicBezTo>
                  <a:cubicBezTo>
                    <a:pt x="6266" y="668963"/>
                    <a:pt x="5937" y="688851"/>
                    <a:pt x="5937" y="653143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3883231" y="2618509"/>
              <a:ext cx="29688" cy="659081"/>
            </a:xfrm>
            <a:custGeom>
              <a:avLst/>
              <a:gdLst>
                <a:gd name="connsiteX0" fmla="*/ 0 w 29688"/>
                <a:gd name="connsiteY0" fmla="*/ 0 h 659081"/>
                <a:gd name="connsiteX1" fmla="*/ 5938 w 29688"/>
                <a:gd name="connsiteY1" fmla="*/ 106878 h 659081"/>
                <a:gd name="connsiteX2" fmla="*/ 11875 w 29688"/>
                <a:gd name="connsiteY2" fmla="*/ 593766 h 659081"/>
                <a:gd name="connsiteX3" fmla="*/ 23751 w 29688"/>
                <a:gd name="connsiteY3" fmla="*/ 641268 h 659081"/>
                <a:gd name="connsiteX4" fmla="*/ 29688 w 29688"/>
                <a:gd name="connsiteY4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" h="659081">
                  <a:moveTo>
                    <a:pt x="0" y="0"/>
                  </a:moveTo>
                  <a:cubicBezTo>
                    <a:pt x="1979" y="35626"/>
                    <a:pt x="5225" y="71204"/>
                    <a:pt x="5938" y="106878"/>
                  </a:cubicBezTo>
                  <a:cubicBezTo>
                    <a:pt x="9183" y="269154"/>
                    <a:pt x="6468" y="431548"/>
                    <a:pt x="11875" y="593766"/>
                  </a:cubicBezTo>
                  <a:cubicBezTo>
                    <a:pt x="12419" y="610078"/>
                    <a:pt x="18590" y="625784"/>
                    <a:pt x="23751" y="641268"/>
                  </a:cubicBezTo>
                  <a:lnTo>
                    <a:pt x="29688" y="65908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4060836" y="2636322"/>
              <a:ext cx="10721" cy="605642"/>
            </a:xfrm>
            <a:custGeom>
              <a:avLst/>
              <a:gdLst>
                <a:gd name="connsiteX0" fmla="*/ 525 w 10721"/>
                <a:gd name="connsiteY0" fmla="*/ 0 h 605642"/>
                <a:gd name="connsiteX1" fmla="*/ 525 w 10721"/>
                <a:gd name="connsiteY1" fmla="*/ 261257 h 605642"/>
                <a:gd name="connsiteX2" fmla="*/ 525 w 10721"/>
                <a:gd name="connsiteY2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21" h="605642">
                  <a:moveTo>
                    <a:pt x="525" y="0"/>
                  </a:moveTo>
                  <a:cubicBezTo>
                    <a:pt x="22068" y="107706"/>
                    <a:pt x="3198" y="1982"/>
                    <a:pt x="525" y="261257"/>
                  </a:cubicBezTo>
                  <a:cubicBezTo>
                    <a:pt x="-658" y="376046"/>
                    <a:pt x="525" y="490847"/>
                    <a:pt x="525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4108862" y="2630384"/>
              <a:ext cx="30030" cy="611580"/>
            </a:xfrm>
            <a:custGeom>
              <a:avLst/>
              <a:gdLst>
                <a:gd name="connsiteX0" fmla="*/ 0 w 30030"/>
                <a:gd name="connsiteY0" fmla="*/ 0 h 611580"/>
                <a:gd name="connsiteX1" fmla="*/ 11876 w 30030"/>
                <a:gd name="connsiteY1" fmla="*/ 29689 h 611580"/>
                <a:gd name="connsiteX2" fmla="*/ 17813 w 30030"/>
                <a:gd name="connsiteY2" fmla="*/ 53439 h 611580"/>
                <a:gd name="connsiteX3" fmla="*/ 23751 w 30030"/>
                <a:gd name="connsiteY3" fmla="*/ 504702 h 611580"/>
                <a:gd name="connsiteX4" fmla="*/ 29689 w 30030"/>
                <a:gd name="connsiteY4" fmla="*/ 570016 h 611580"/>
                <a:gd name="connsiteX5" fmla="*/ 29689 w 30030"/>
                <a:gd name="connsiteY5" fmla="*/ 611580 h 61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30" h="611580">
                  <a:moveTo>
                    <a:pt x="0" y="0"/>
                  </a:moveTo>
                  <a:cubicBezTo>
                    <a:pt x="3959" y="9896"/>
                    <a:pt x="8505" y="19577"/>
                    <a:pt x="11876" y="29689"/>
                  </a:cubicBezTo>
                  <a:cubicBezTo>
                    <a:pt x="14457" y="37431"/>
                    <a:pt x="17609" y="45281"/>
                    <a:pt x="17813" y="53439"/>
                  </a:cubicBezTo>
                  <a:cubicBezTo>
                    <a:pt x="21573" y="203826"/>
                    <a:pt x="20293" y="354308"/>
                    <a:pt x="23751" y="504702"/>
                  </a:cubicBezTo>
                  <a:cubicBezTo>
                    <a:pt x="24253" y="526557"/>
                    <a:pt x="28476" y="548189"/>
                    <a:pt x="29689" y="570016"/>
                  </a:cubicBezTo>
                  <a:cubicBezTo>
                    <a:pt x="30458" y="583849"/>
                    <a:pt x="29689" y="597725"/>
                    <a:pt x="29689" y="61158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800104" y="3360717"/>
              <a:ext cx="23751" cy="498764"/>
            </a:xfrm>
            <a:custGeom>
              <a:avLst/>
              <a:gdLst>
                <a:gd name="connsiteX0" fmla="*/ 23751 w 23751"/>
                <a:gd name="connsiteY0" fmla="*/ 498764 h 498764"/>
                <a:gd name="connsiteX1" fmla="*/ 17813 w 23751"/>
                <a:gd name="connsiteY1" fmla="*/ 469075 h 498764"/>
                <a:gd name="connsiteX2" fmla="*/ 11875 w 23751"/>
                <a:gd name="connsiteY2" fmla="*/ 451262 h 498764"/>
                <a:gd name="connsiteX3" fmla="*/ 5938 w 23751"/>
                <a:gd name="connsiteY3" fmla="*/ 356260 h 498764"/>
                <a:gd name="connsiteX4" fmla="*/ 0 w 23751"/>
                <a:gd name="connsiteY4" fmla="*/ 302821 h 498764"/>
                <a:gd name="connsiteX5" fmla="*/ 5938 w 23751"/>
                <a:gd name="connsiteY5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51" h="498764">
                  <a:moveTo>
                    <a:pt x="23751" y="498764"/>
                  </a:moveTo>
                  <a:cubicBezTo>
                    <a:pt x="21772" y="488868"/>
                    <a:pt x="20261" y="478866"/>
                    <a:pt x="17813" y="469075"/>
                  </a:cubicBezTo>
                  <a:cubicBezTo>
                    <a:pt x="16295" y="463003"/>
                    <a:pt x="12530" y="457486"/>
                    <a:pt x="11875" y="451262"/>
                  </a:cubicBezTo>
                  <a:cubicBezTo>
                    <a:pt x="8554" y="419707"/>
                    <a:pt x="8468" y="387888"/>
                    <a:pt x="5938" y="356260"/>
                  </a:cubicBezTo>
                  <a:cubicBezTo>
                    <a:pt x="4509" y="338394"/>
                    <a:pt x="1979" y="320634"/>
                    <a:pt x="0" y="302821"/>
                  </a:cubicBezTo>
                  <a:cubicBezTo>
                    <a:pt x="9561" y="130729"/>
                    <a:pt x="5938" y="231624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3871356" y="3396343"/>
              <a:ext cx="11875" cy="469075"/>
            </a:xfrm>
            <a:custGeom>
              <a:avLst/>
              <a:gdLst>
                <a:gd name="connsiteX0" fmla="*/ 11875 w 11875"/>
                <a:gd name="connsiteY0" fmla="*/ 469075 h 469075"/>
                <a:gd name="connsiteX1" fmla="*/ 5938 w 11875"/>
                <a:gd name="connsiteY1" fmla="*/ 213756 h 469075"/>
                <a:gd name="connsiteX2" fmla="*/ 0 w 11875"/>
                <a:gd name="connsiteY2" fmla="*/ 148441 h 469075"/>
                <a:gd name="connsiteX3" fmla="*/ 5938 w 11875"/>
                <a:gd name="connsiteY3" fmla="*/ 53439 h 469075"/>
                <a:gd name="connsiteX4" fmla="*/ 5938 w 11875"/>
                <a:gd name="connsiteY4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5" h="469075">
                  <a:moveTo>
                    <a:pt x="11875" y="469075"/>
                  </a:moveTo>
                  <a:cubicBezTo>
                    <a:pt x="9896" y="383969"/>
                    <a:pt x="9089" y="298827"/>
                    <a:pt x="5938" y="213756"/>
                  </a:cubicBezTo>
                  <a:cubicBezTo>
                    <a:pt x="5129" y="191910"/>
                    <a:pt x="0" y="170302"/>
                    <a:pt x="0" y="148441"/>
                  </a:cubicBezTo>
                  <a:cubicBezTo>
                    <a:pt x="0" y="116712"/>
                    <a:pt x="4670" y="85143"/>
                    <a:pt x="5938" y="53439"/>
                  </a:cubicBezTo>
                  <a:cubicBezTo>
                    <a:pt x="6650" y="35640"/>
                    <a:pt x="5938" y="17813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4043548" y="3354779"/>
              <a:ext cx="13253" cy="504702"/>
            </a:xfrm>
            <a:custGeom>
              <a:avLst/>
              <a:gdLst>
                <a:gd name="connsiteX0" fmla="*/ 0 w 13253"/>
                <a:gd name="connsiteY0" fmla="*/ 504702 h 504702"/>
                <a:gd name="connsiteX1" fmla="*/ 5938 w 13253"/>
                <a:gd name="connsiteY1" fmla="*/ 469076 h 504702"/>
                <a:gd name="connsiteX2" fmla="*/ 5938 w 13253"/>
                <a:gd name="connsiteY2" fmla="*/ 41564 h 504702"/>
                <a:gd name="connsiteX3" fmla="*/ 5938 w 13253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3" h="504702">
                  <a:moveTo>
                    <a:pt x="0" y="504702"/>
                  </a:moveTo>
                  <a:cubicBezTo>
                    <a:pt x="1979" y="492827"/>
                    <a:pt x="4740" y="481055"/>
                    <a:pt x="5938" y="469076"/>
                  </a:cubicBezTo>
                  <a:cubicBezTo>
                    <a:pt x="20952" y="318932"/>
                    <a:pt x="8643" y="217396"/>
                    <a:pt x="5938" y="41564"/>
                  </a:cubicBezTo>
                  <a:cubicBezTo>
                    <a:pt x="5725" y="27711"/>
                    <a:pt x="5938" y="1385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4102925" y="3360717"/>
              <a:ext cx="18532" cy="534389"/>
            </a:xfrm>
            <a:custGeom>
              <a:avLst/>
              <a:gdLst>
                <a:gd name="connsiteX0" fmla="*/ 0 w 18532"/>
                <a:gd name="connsiteY0" fmla="*/ 534389 h 534389"/>
                <a:gd name="connsiteX1" fmla="*/ 5937 w 18532"/>
                <a:gd name="connsiteY1" fmla="*/ 201880 h 534389"/>
                <a:gd name="connsiteX2" fmla="*/ 11875 w 18532"/>
                <a:gd name="connsiteY2" fmla="*/ 130628 h 534389"/>
                <a:gd name="connsiteX3" fmla="*/ 17813 w 18532"/>
                <a:gd name="connsiteY3" fmla="*/ 106878 h 534389"/>
                <a:gd name="connsiteX4" fmla="*/ 17813 w 18532"/>
                <a:gd name="connsiteY4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2" h="534389">
                  <a:moveTo>
                    <a:pt x="0" y="534389"/>
                  </a:moveTo>
                  <a:cubicBezTo>
                    <a:pt x="1979" y="423553"/>
                    <a:pt x="2678" y="312686"/>
                    <a:pt x="5937" y="201880"/>
                  </a:cubicBezTo>
                  <a:cubicBezTo>
                    <a:pt x="6638" y="178057"/>
                    <a:pt x="8919" y="154277"/>
                    <a:pt x="11875" y="130628"/>
                  </a:cubicBezTo>
                  <a:cubicBezTo>
                    <a:pt x="12887" y="122531"/>
                    <a:pt x="17442" y="115030"/>
                    <a:pt x="17813" y="106878"/>
                  </a:cubicBezTo>
                  <a:cubicBezTo>
                    <a:pt x="19431" y="71289"/>
                    <a:pt x="17813" y="35626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4304805" y="2630384"/>
              <a:ext cx="29689" cy="605642"/>
            </a:xfrm>
            <a:custGeom>
              <a:avLst/>
              <a:gdLst>
                <a:gd name="connsiteX0" fmla="*/ 0 w 29689"/>
                <a:gd name="connsiteY0" fmla="*/ 0 h 605642"/>
                <a:gd name="connsiteX1" fmla="*/ 5938 w 29689"/>
                <a:gd name="connsiteY1" fmla="*/ 29689 h 605642"/>
                <a:gd name="connsiteX2" fmla="*/ 17813 w 29689"/>
                <a:gd name="connsiteY2" fmla="*/ 71252 h 605642"/>
                <a:gd name="connsiteX3" fmla="*/ 23751 w 29689"/>
                <a:gd name="connsiteY3" fmla="*/ 118754 h 605642"/>
                <a:gd name="connsiteX4" fmla="*/ 29689 w 29689"/>
                <a:gd name="connsiteY4" fmla="*/ 427512 h 605642"/>
                <a:gd name="connsiteX5" fmla="*/ 23751 w 29689"/>
                <a:gd name="connsiteY5" fmla="*/ 528452 h 605642"/>
                <a:gd name="connsiteX6" fmla="*/ 23751 w 29689"/>
                <a:gd name="connsiteY6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9" h="605642">
                  <a:moveTo>
                    <a:pt x="0" y="0"/>
                  </a:moveTo>
                  <a:cubicBezTo>
                    <a:pt x="1979" y="9896"/>
                    <a:pt x="3490" y="19898"/>
                    <a:pt x="5938" y="29689"/>
                  </a:cubicBezTo>
                  <a:cubicBezTo>
                    <a:pt x="12999" y="57931"/>
                    <a:pt x="12259" y="37926"/>
                    <a:pt x="17813" y="71252"/>
                  </a:cubicBezTo>
                  <a:cubicBezTo>
                    <a:pt x="20436" y="86992"/>
                    <a:pt x="21772" y="102920"/>
                    <a:pt x="23751" y="118754"/>
                  </a:cubicBezTo>
                  <a:cubicBezTo>
                    <a:pt x="25730" y="221673"/>
                    <a:pt x="29689" y="324574"/>
                    <a:pt x="29689" y="427512"/>
                  </a:cubicBezTo>
                  <a:cubicBezTo>
                    <a:pt x="29689" y="461217"/>
                    <a:pt x="24874" y="494766"/>
                    <a:pt x="23751" y="528452"/>
                  </a:cubicBezTo>
                  <a:cubicBezTo>
                    <a:pt x="22894" y="554168"/>
                    <a:pt x="23751" y="579912"/>
                    <a:pt x="23751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4239109" y="2630384"/>
              <a:ext cx="36008" cy="623503"/>
            </a:xfrm>
            <a:custGeom>
              <a:avLst/>
              <a:gdLst>
                <a:gd name="connsiteX0" fmla="*/ 18195 w 36008"/>
                <a:gd name="connsiteY0" fmla="*/ 0 h 623503"/>
                <a:gd name="connsiteX1" fmla="*/ 12257 w 36008"/>
                <a:gd name="connsiteY1" fmla="*/ 451263 h 623503"/>
                <a:gd name="connsiteX2" fmla="*/ 6320 w 36008"/>
                <a:gd name="connsiteY2" fmla="*/ 469076 h 623503"/>
                <a:gd name="connsiteX3" fmla="*/ 24133 w 36008"/>
                <a:gd name="connsiteY3" fmla="*/ 605642 h 623503"/>
                <a:gd name="connsiteX4" fmla="*/ 36008 w 36008"/>
                <a:gd name="connsiteY4" fmla="*/ 623455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8" h="623503">
                  <a:moveTo>
                    <a:pt x="18195" y="0"/>
                  </a:moveTo>
                  <a:cubicBezTo>
                    <a:pt x="16216" y="150421"/>
                    <a:pt x="16064" y="300877"/>
                    <a:pt x="12257" y="451263"/>
                  </a:cubicBezTo>
                  <a:cubicBezTo>
                    <a:pt x="12099" y="457520"/>
                    <a:pt x="6320" y="462817"/>
                    <a:pt x="6320" y="469076"/>
                  </a:cubicBezTo>
                  <a:cubicBezTo>
                    <a:pt x="6320" y="593156"/>
                    <a:pt x="-16333" y="565179"/>
                    <a:pt x="24133" y="605642"/>
                  </a:cubicBezTo>
                  <a:cubicBezTo>
                    <a:pt x="30696" y="625333"/>
                    <a:pt x="23811" y="623455"/>
                    <a:pt x="3600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4406156" y="2624447"/>
              <a:ext cx="106467" cy="623454"/>
            </a:xfrm>
            <a:custGeom>
              <a:avLst/>
              <a:gdLst>
                <a:gd name="connsiteX0" fmla="*/ 106467 w 106467"/>
                <a:gd name="connsiteY0" fmla="*/ 0 h 623454"/>
                <a:gd name="connsiteX1" fmla="*/ 94592 w 106467"/>
                <a:gd name="connsiteY1" fmla="*/ 35626 h 623454"/>
                <a:gd name="connsiteX2" fmla="*/ 70841 w 106467"/>
                <a:gd name="connsiteY2" fmla="*/ 65314 h 623454"/>
                <a:gd name="connsiteX3" fmla="*/ 53028 w 106467"/>
                <a:gd name="connsiteY3" fmla="*/ 112815 h 623454"/>
                <a:gd name="connsiteX4" fmla="*/ 41153 w 106467"/>
                <a:gd name="connsiteY4" fmla="*/ 130628 h 623454"/>
                <a:gd name="connsiteX5" fmla="*/ 23340 w 106467"/>
                <a:gd name="connsiteY5" fmla="*/ 190005 h 623454"/>
                <a:gd name="connsiteX6" fmla="*/ 11465 w 106467"/>
                <a:gd name="connsiteY6" fmla="*/ 207818 h 623454"/>
                <a:gd name="connsiteX7" fmla="*/ 11465 w 106467"/>
                <a:gd name="connsiteY7" fmla="*/ 463137 h 623454"/>
                <a:gd name="connsiteX8" fmla="*/ 17402 w 106467"/>
                <a:gd name="connsiteY8" fmla="*/ 516576 h 623454"/>
                <a:gd name="connsiteX9" fmla="*/ 23340 w 106467"/>
                <a:gd name="connsiteY9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467" h="623454">
                  <a:moveTo>
                    <a:pt x="106467" y="0"/>
                  </a:moveTo>
                  <a:cubicBezTo>
                    <a:pt x="102509" y="11875"/>
                    <a:pt x="99676" y="24187"/>
                    <a:pt x="94592" y="35626"/>
                  </a:cubicBezTo>
                  <a:cubicBezTo>
                    <a:pt x="88599" y="49110"/>
                    <a:pt x="80713" y="55443"/>
                    <a:pt x="70841" y="65314"/>
                  </a:cubicBezTo>
                  <a:cubicBezTo>
                    <a:pt x="65701" y="80737"/>
                    <a:pt x="60133" y="98606"/>
                    <a:pt x="53028" y="112815"/>
                  </a:cubicBezTo>
                  <a:cubicBezTo>
                    <a:pt x="49837" y="119198"/>
                    <a:pt x="44344" y="124245"/>
                    <a:pt x="41153" y="130628"/>
                  </a:cubicBezTo>
                  <a:cubicBezTo>
                    <a:pt x="7572" y="197792"/>
                    <a:pt x="48372" y="123255"/>
                    <a:pt x="23340" y="190005"/>
                  </a:cubicBezTo>
                  <a:cubicBezTo>
                    <a:pt x="20834" y="196687"/>
                    <a:pt x="15423" y="201880"/>
                    <a:pt x="11465" y="207818"/>
                  </a:cubicBezTo>
                  <a:cubicBezTo>
                    <a:pt x="-8806" y="309165"/>
                    <a:pt x="2106" y="243194"/>
                    <a:pt x="11465" y="463137"/>
                  </a:cubicBezTo>
                  <a:cubicBezTo>
                    <a:pt x="12227" y="481043"/>
                    <a:pt x="16078" y="498702"/>
                    <a:pt x="17402" y="516576"/>
                  </a:cubicBezTo>
                  <a:cubicBezTo>
                    <a:pt x="20038" y="552159"/>
                    <a:pt x="23340" y="623454"/>
                    <a:pt x="233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4517931" y="2648197"/>
              <a:ext cx="42194" cy="600250"/>
            </a:xfrm>
            <a:custGeom>
              <a:avLst/>
              <a:gdLst>
                <a:gd name="connsiteX0" fmla="*/ 36256 w 42194"/>
                <a:gd name="connsiteY0" fmla="*/ 0 h 600250"/>
                <a:gd name="connsiteX1" fmla="*/ 42194 w 42194"/>
                <a:gd name="connsiteY1" fmla="*/ 29689 h 600250"/>
                <a:gd name="connsiteX2" fmla="*/ 36256 w 42194"/>
                <a:gd name="connsiteY2" fmla="*/ 59377 h 600250"/>
                <a:gd name="connsiteX3" fmla="*/ 24381 w 42194"/>
                <a:gd name="connsiteY3" fmla="*/ 124691 h 600250"/>
                <a:gd name="connsiteX4" fmla="*/ 18443 w 42194"/>
                <a:gd name="connsiteY4" fmla="*/ 249382 h 600250"/>
                <a:gd name="connsiteX5" fmla="*/ 12505 w 42194"/>
                <a:gd name="connsiteY5" fmla="*/ 273133 h 600250"/>
                <a:gd name="connsiteX6" fmla="*/ 6568 w 42194"/>
                <a:gd name="connsiteY6" fmla="*/ 332509 h 600250"/>
                <a:gd name="connsiteX7" fmla="*/ 6568 w 42194"/>
                <a:gd name="connsiteY7" fmla="*/ 516577 h 600250"/>
                <a:gd name="connsiteX8" fmla="*/ 12505 w 42194"/>
                <a:gd name="connsiteY8" fmla="*/ 587829 h 6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94" h="600250">
                  <a:moveTo>
                    <a:pt x="36256" y="0"/>
                  </a:moveTo>
                  <a:cubicBezTo>
                    <a:pt x="38235" y="9896"/>
                    <a:pt x="42194" y="19597"/>
                    <a:pt x="42194" y="29689"/>
                  </a:cubicBezTo>
                  <a:cubicBezTo>
                    <a:pt x="42194" y="39781"/>
                    <a:pt x="37915" y="49422"/>
                    <a:pt x="36256" y="59377"/>
                  </a:cubicBezTo>
                  <a:cubicBezTo>
                    <a:pt x="25617" y="123209"/>
                    <a:pt x="35780" y="79090"/>
                    <a:pt x="24381" y="124691"/>
                  </a:cubicBezTo>
                  <a:cubicBezTo>
                    <a:pt x="22402" y="166255"/>
                    <a:pt x="21761" y="207904"/>
                    <a:pt x="18443" y="249382"/>
                  </a:cubicBezTo>
                  <a:cubicBezTo>
                    <a:pt x="17792" y="257517"/>
                    <a:pt x="13659" y="265054"/>
                    <a:pt x="12505" y="273133"/>
                  </a:cubicBezTo>
                  <a:cubicBezTo>
                    <a:pt x="9692" y="292824"/>
                    <a:pt x="8547" y="312717"/>
                    <a:pt x="6568" y="332509"/>
                  </a:cubicBezTo>
                  <a:cubicBezTo>
                    <a:pt x="-1290" y="497515"/>
                    <a:pt x="-3045" y="406022"/>
                    <a:pt x="6568" y="516577"/>
                  </a:cubicBezTo>
                  <a:cubicBezTo>
                    <a:pt x="12657" y="586600"/>
                    <a:pt x="12505" y="620274"/>
                    <a:pt x="12505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4666818" y="2612571"/>
              <a:ext cx="65499" cy="623455"/>
            </a:xfrm>
            <a:custGeom>
              <a:avLst/>
              <a:gdLst>
                <a:gd name="connsiteX0" fmla="*/ 65499 w 65499"/>
                <a:gd name="connsiteY0" fmla="*/ 0 h 623455"/>
                <a:gd name="connsiteX1" fmla="*/ 53624 w 65499"/>
                <a:gd name="connsiteY1" fmla="*/ 41564 h 623455"/>
                <a:gd name="connsiteX2" fmla="*/ 47686 w 65499"/>
                <a:gd name="connsiteY2" fmla="*/ 65315 h 623455"/>
                <a:gd name="connsiteX3" fmla="*/ 41748 w 65499"/>
                <a:gd name="connsiteY3" fmla="*/ 83128 h 623455"/>
                <a:gd name="connsiteX4" fmla="*/ 29873 w 65499"/>
                <a:gd name="connsiteY4" fmla="*/ 112816 h 623455"/>
                <a:gd name="connsiteX5" fmla="*/ 6122 w 65499"/>
                <a:gd name="connsiteY5" fmla="*/ 172193 h 623455"/>
                <a:gd name="connsiteX6" fmla="*/ 185 w 65499"/>
                <a:gd name="connsiteY6" fmla="*/ 195943 h 623455"/>
                <a:gd name="connsiteX7" fmla="*/ 12060 w 65499"/>
                <a:gd name="connsiteY7" fmla="*/ 516577 h 623455"/>
                <a:gd name="connsiteX8" fmla="*/ 17998 w 65499"/>
                <a:gd name="connsiteY8" fmla="*/ 564078 h 623455"/>
                <a:gd name="connsiteX9" fmla="*/ 17998 w 65499"/>
                <a:gd name="connsiteY9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499" h="623455">
                  <a:moveTo>
                    <a:pt x="65499" y="0"/>
                  </a:moveTo>
                  <a:cubicBezTo>
                    <a:pt x="61541" y="13855"/>
                    <a:pt x="57415" y="27663"/>
                    <a:pt x="53624" y="41564"/>
                  </a:cubicBezTo>
                  <a:cubicBezTo>
                    <a:pt x="51477" y="49437"/>
                    <a:pt x="49928" y="57468"/>
                    <a:pt x="47686" y="65315"/>
                  </a:cubicBezTo>
                  <a:cubicBezTo>
                    <a:pt x="45966" y="71333"/>
                    <a:pt x="43946" y="77268"/>
                    <a:pt x="41748" y="83128"/>
                  </a:cubicBezTo>
                  <a:cubicBezTo>
                    <a:pt x="38006" y="93108"/>
                    <a:pt x="32936" y="102607"/>
                    <a:pt x="29873" y="112816"/>
                  </a:cubicBezTo>
                  <a:cubicBezTo>
                    <a:pt x="13471" y="167488"/>
                    <a:pt x="38505" y="118220"/>
                    <a:pt x="6122" y="172193"/>
                  </a:cubicBezTo>
                  <a:cubicBezTo>
                    <a:pt x="4143" y="180110"/>
                    <a:pt x="185" y="187783"/>
                    <a:pt x="185" y="195943"/>
                  </a:cubicBezTo>
                  <a:cubicBezTo>
                    <a:pt x="185" y="388001"/>
                    <a:pt x="-2442" y="393317"/>
                    <a:pt x="12060" y="516577"/>
                  </a:cubicBezTo>
                  <a:cubicBezTo>
                    <a:pt x="13925" y="532425"/>
                    <a:pt x="17113" y="548146"/>
                    <a:pt x="17998" y="564078"/>
                  </a:cubicBezTo>
                  <a:cubicBezTo>
                    <a:pt x="19096" y="583840"/>
                    <a:pt x="17998" y="603663"/>
                    <a:pt x="1799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4769743" y="2648197"/>
              <a:ext cx="27888" cy="588663"/>
            </a:xfrm>
            <a:custGeom>
              <a:avLst/>
              <a:gdLst>
                <a:gd name="connsiteX0" fmla="*/ 10075 w 27888"/>
                <a:gd name="connsiteY0" fmla="*/ 0 h 588663"/>
                <a:gd name="connsiteX1" fmla="*/ 10075 w 27888"/>
                <a:gd name="connsiteY1" fmla="*/ 510639 h 588663"/>
                <a:gd name="connsiteX2" fmla="*/ 21951 w 27888"/>
                <a:gd name="connsiteY2" fmla="*/ 587829 h 588663"/>
                <a:gd name="connsiteX3" fmla="*/ 27888 w 27888"/>
                <a:gd name="connsiteY3" fmla="*/ 587829 h 58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8" h="588663">
                  <a:moveTo>
                    <a:pt x="10075" y="0"/>
                  </a:moveTo>
                  <a:cubicBezTo>
                    <a:pt x="-6243" y="212165"/>
                    <a:pt x="-133" y="102318"/>
                    <a:pt x="10075" y="510639"/>
                  </a:cubicBezTo>
                  <a:cubicBezTo>
                    <a:pt x="10124" y="512618"/>
                    <a:pt x="20242" y="582702"/>
                    <a:pt x="21951" y="587829"/>
                  </a:cubicBezTo>
                  <a:cubicBezTo>
                    <a:pt x="22577" y="589706"/>
                    <a:pt x="25909" y="587829"/>
                    <a:pt x="27888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4239491" y="3366655"/>
              <a:ext cx="53439" cy="480950"/>
            </a:xfrm>
            <a:custGeom>
              <a:avLst/>
              <a:gdLst>
                <a:gd name="connsiteX0" fmla="*/ 53439 w 53439"/>
                <a:gd name="connsiteY0" fmla="*/ 480950 h 480950"/>
                <a:gd name="connsiteX1" fmla="*/ 47501 w 53439"/>
                <a:gd name="connsiteY1" fmla="*/ 451262 h 480950"/>
                <a:gd name="connsiteX2" fmla="*/ 41564 w 53439"/>
                <a:gd name="connsiteY2" fmla="*/ 427511 h 480950"/>
                <a:gd name="connsiteX3" fmla="*/ 35626 w 53439"/>
                <a:gd name="connsiteY3" fmla="*/ 166254 h 480950"/>
                <a:gd name="connsiteX4" fmla="*/ 29688 w 53439"/>
                <a:gd name="connsiteY4" fmla="*/ 106877 h 480950"/>
                <a:gd name="connsiteX5" fmla="*/ 17813 w 53439"/>
                <a:gd name="connsiteY5" fmla="*/ 71251 h 480950"/>
                <a:gd name="connsiteX6" fmla="*/ 5938 w 53439"/>
                <a:gd name="connsiteY6" fmla="*/ 35626 h 480950"/>
                <a:gd name="connsiteX7" fmla="*/ 0 w 53439"/>
                <a:gd name="connsiteY7" fmla="*/ 17813 h 480950"/>
                <a:gd name="connsiteX8" fmla="*/ 0 w 53439"/>
                <a:gd name="connsiteY8" fmla="*/ 0 h 48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39" h="480950">
                  <a:moveTo>
                    <a:pt x="53439" y="480950"/>
                  </a:moveTo>
                  <a:cubicBezTo>
                    <a:pt x="51460" y="471054"/>
                    <a:pt x="49690" y="461114"/>
                    <a:pt x="47501" y="451262"/>
                  </a:cubicBezTo>
                  <a:cubicBezTo>
                    <a:pt x="45731" y="443296"/>
                    <a:pt x="41904" y="435665"/>
                    <a:pt x="41564" y="427511"/>
                  </a:cubicBezTo>
                  <a:cubicBezTo>
                    <a:pt x="37938" y="340478"/>
                    <a:pt x="38850" y="253302"/>
                    <a:pt x="35626" y="166254"/>
                  </a:cubicBezTo>
                  <a:cubicBezTo>
                    <a:pt x="34890" y="146377"/>
                    <a:pt x="33354" y="126427"/>
                    <a:pt x="29688" y="106877"/>
                  </a:cubicBezTo>
                  <a:cubicBezTo>
                    <a:pt x="27381" y="94574"/>
                    <a:pt x="21772" y="83126"/>
                    <a:pt x="17813" y="71251"/>
                  </a:cubicBezTo>
                  <a:lnTo>
                    <a:pt x="5938" y="35626"/>
                  </a:lnTo>
                  <a:cubicBezTo>
                    <a:pt x="3959" y="29688"/>
                    <a:pt x="0" y="24072"/>
                    <a:pt x="0" y="1781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4352306" y="3354779"/>
              <a:ext cx="0" cy="516577"/>
            </a:xfrm>
            <a:custGeom>
              <a:avLst/>
              <a:gdLst>
                <a:gd name="connsiteX0" fmla="*/ 0 w 0"/>
                <a:gd name="connsiteY0" fmla="*/ 516577 h 516577"/>
                <a:gd name="connsiteX1" fmla="*/ 0 w 0"/>
                <a:gd name="connsiteY1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6577">
                  <a:moveTo>
                    <a:pt x="0" y="516577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4447309" y="3325091"/>
              <a:ext cx="59377" cy="540327"/>
            </a:xfrm>
            <a:custGeom>
              <a:avLst/>
              <a:gdLst>
                <a:gd name="connsiteX0" fmla="*/ 23751 w 59377"/>
                <a:gd name="connsiteY0" fmla="*/ 540327 h 540327"/>
                <a:gd name="connsiteX1" fmla="*/ 29688 w 59377"/>
                <a:gd name="connsiteY1" fmla="*/ 285008 h 540327"/>
                <a:gd name="connsiteX2" fmla="*/ 35626 w 59377"/>
                <a:gd name="connsiteY2" fmla="*/ 261257 h 540327"/>
                <a:gd name="connsiteX3" fmla="*/ 47501 w 59377"/>
                <a:gd name="connsiteY3" fmla="*/ 178130 h 540327"/>
                <a:gd name="connsiteX4" fmla="*/ 59377 w 59377"/>
                <a:gd name="connsiteY4" fmla="*/ 142504 h 540327"/>
                <a:gd name="connsiteX5" fmla="*/ 53439 w 59377"/>
                <a:gd name="connsiteY5" fmla="*/ 77190 h 540327"/>
                <a:gd name="connsiteX6" fmla="*/ 35626 w 59377"/>
                <a:gd name="connsiteY6" fmla="*/ 41564 h 540327"/>
                <a:gd name="connsiteX7" fmla="*/ 29688 w 59377"/>
                <a:gd name="connsiteY7" fmla="*/ 23751 h 540327"/>
                <a:gd name="connsiteX8" fmla="*/ 17813 w 59377"/>
                <a:gd name="connsiteY8" fmla="*/ 5938 h 540327"/>
                <a:gd name="connsiteX9" fmla="*/ 0 w 59377"/>
                <a:gd name="connsiteY9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377" h="540327">
                  <a:moveTo>
                    <a:pt x="23751" y="540327"/>
                  </a:moveTo>
                  <a:cubicBezTo>
                    <a:pt x="25730" y="455221"/>
                    <a:pt x="26069" y="370060"/>
                    <a:pt x="29688" y="285008"/>
                  </a:cubicBezTo>
                  <a:cubicBezTo>
                    <a:pt x="30035" y="276855"/>
                    <a:pt x="34472" y="269336"/>
                    <a:pt x="35626" y="261257"/>
                  </a:cubicBezTo>
                  <a:cubicBezTo>
                    <a:pt x="43127" y="208755"/>
                    <a:pt x="36432" y="215026"/>
                    <a:pt x="47501" y="178130"/>
                  </a:cubicBezTo>
                  <a:cubicBezTo>
                    <a:pt x="51098" y="166140"/>
                    <a:pt x="59377" y="142504"/>
                    <a:pt x="59377" y="142504"/>
                  </a:cubicBezTo>
                  <a:cubicBezTo>
                    <a:pt x="57398" y="120733"/>
                    <a:pt x="56531" y="98831"/>
                    <a:pt x="53439" y="77190"/>
                  </a:cubicBezTo>
                  <a:cubicBezTo>
                    <a:pt x="50454" y="56297"/>
                    <a:pt x="45033" y="60377"/>
                    <a:pt x="35626" y="41564"/>
                  </a:cubicBezTo>
                  <a:cubicBezTo>
                    <a:pt x="32827" y="35966"/>
                    <a:pt x="32487" y="29349"/>
                    <a:pt x="29688" y="23751"/>
                  </a:cubicBezTo>
                  <a:cubicBezTo>
                    <a:pt x="26497" y="17368"/>
                    <a:pt x="23385" y="10396"/>
                    <a:pt x="17813" y="5938"/>
                  </a:cubicBezTo>
                  <a:cubicBezTo>
                    <a:pt x="12926" y="2028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4530436" y="3342904"/>
              <a:ext cx="35781" cy="516577"/>
            </a:xfrm>
            <a:custGeom>
              <a:avLst/>
              <a:gdLst>
                <a:gd name="connsiteX0" fmla="*/ 0 w 35781"/>
                <a:gd name="connsiteY0" fmla="*/ 516577 h 516577"/>
                <a:gd name="connsiteX1" fmla="*/ 5938 w 35781"/>
                <a:gd name="connsiteY1" fmla="*/ 486888 h 516577"/>
                <a:gd name="connsiteX2" fmla="*/ 11876 w 35781"/>
                <a:gd name="connsiteY2" fmla="*/ 463138 h 516577"/>
                <a:gd name="connsiteX3" fmla="*/ 17813 w 35781"/>
                <a:gd name="connsiteY3" fmla="*/ 409699 h 516577"/>
                <a:gd name="connsiteX4" fmla="*/ 23751 w 35781"/>
                <a:gd name="connsiteY4" fmla="*/ 184067 h 516577"/>
                <a:gd name="connsiteX5" fmla="*/ 29689 w 35781"/>
                <a:gd name="connsiteY5" fmla="*/ 142504 h 516577"/>
                <a:gd name="connsiteX6" fmla="*/ 35626 w 35781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1" h="516577">
                  <a:moveTo>
                    <a:pt x="0" y="516577"/>
                  </a:moveTo>
                  <a:cubicBezTo>
                    <a:pt x="1979" y="506681"/>
                    <a:pt x="3749" y="496740"/>
                    <a:pt x="5938" y="486888"/>
                  </a:cubicBezTo>
                  <a:cubicBezTo>
                    <a:pt x="7708" y="478922"/>
                    <a:pt x="10635" y="471203"/>
                    <a:pt x="11876" y="463138"/>
                  </a:cubicBezTo>
                  <a:cubicBezTo>
                    <a:pt x="14601" y="445424"/>
                    <a:pt x="15834" y="427512"/>
                    <a:pt x="17813" y="409699"/>
                  </a:cubicBezTo>
                  <a:cubicBezTo>
                    <a:pt x="19792" y="334488"/>
                    <a:pt x="20410" y="259230"/>
                    <a:pt x="23751" y="184067"/>
                  </a:cubicBezTo>
                  <a:cubicBezTo>
                    <a:pt x="24372" y="170086"/>
                    <a:pt x="28296" y="156430"/>
                    <a:pt x="29689" y="142504"/>
                  </a:cubicBezTo>
                  <a:cubicBezTo>
                    <a:pt x="37296" y="66436"/>
                    <a:pt x="35626" y="71860"/>
                    <a:pt x="35626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4631129" y="3342904"/>
              <a:ext cx="59624" cy="510639"/>
            </a:xfrm>
            <a:custGeom>
              <a:avLst/>
              <a:gdLst>
                <a:gd name="connsiteX0" fmla="*/ 59624 w 59624"/>
                <a:gd name="connsiteY0" fmla="*/ 510639 h 510639"/>
                <a:gd name="connsiteX1" fmla="*/ 53687 w 59624"/>
                <a:gd name="connsiteY1" fmla="*/ 148441 h 510639"/>
                <a:gd name="connsiteX2" fmla="*/ 41811 w 59624"/>
                <a:gd name="connsiteY2" fmla="*/ 106878 h 510639"/>
                <a:gd name="connsiteX3" fmla="*/ 23998 w 59624"/>
                <a:gd name="connsiteY3" fmla="*/ 59377 h 510639"/>
                <a:gd name="connsiteX4" fmla="*/ 248 w 59624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4" h="510639">
                  <a:moveTo>
                    <a:pt x="59624" y="510639"/>
                  </a:moveTo>
                  <a:cubicBezTo>
                    <a:pt x="57645" y="389906"/>
                    <a:pt x="57400" y="269133"/>
                    <a:pt x="53687" y="148441"/>
                  </a:cubicBezTo>
                  <a:cubicBezTo>
                    <a:pt x="53367" y="138040"/>
                    <a:pt x="44856" y="117537"/>
                    <a:pt x="41811" y="106878"/>
                  </a:cubicBezTo>
                  <a:cubicBezTo>
                    <a:pt x="34123" y="79968"/>
                    <a:pt x="39095" y="84539"/>
                    <a:pt x="23998" y="59377"/>
                  </a:cubicBezTo>
                  <a:cubicBezTo>
                    <a:pt x="-4143" y="12475"/>
                    <a:pt x="248" y="40624"/>
                    <a:pt x="24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4719307" y="3331029"/>
              <a:ext cx="25653" cy="534389"/>
            </a:xfrm>
            <a:custGeom>
              <a:avLst/>
              <a:gdLst>
                <a:gd name="connsiteX0" fmla="*/ 24885 w 25653"/>
                <a:gd name="connsiteY0" fmla="*/ 534389 h 534389"/>
                <a:gd name="connsiteX1" fmla="*/ 18948 w 25653"/>
                <a:gd name="connsiteY1" fmla="*/ 504701 h 534389"/>
                <a:gd name="connsiteX2" fmla="*/ 1135 w 25653"/>
                <a:gd name="connsiteY2" fmla="*/ 486888 h 534389"/>
                <a:gd name="connsiteX3" fmla="*/ 7072 w 25653"/>
                <a:gd name="connsiteY3" fmla="*/ 243444 h 534389"/>
                <a:gd name="connsiteX4" fmla="*/ 13010 w 25653"/>
                <a:gd name="connsiteY4" fmla="*/ 207818 h 534389"/>
                <a:gd name="connsiteX5" fmla="*/ 18948 w 25653"/>
                <a:gd name="connsiteY5" fmla="*/ 142503 h 534389"/>
                <a:gd name="connsiteX6" fmla="*/ 24885 w 25653"/>
                <a:gd name="connsiteY6" fmla="*/ 124690 h 534389"/>
                <a:gd name="connsiteX7" fmla="*/ 24885 w 25653"/>
                <a:gd name="connsiteY7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3" h="534389">
                  <a:moveTo>
                    <a:pt x="24885" y="534389"/>
                  </a:moveTo>
                  <a:cubicBezTo>
                    <a:pt x="22906" y="524493"/>
                    <a:pt x="23461" y="513728"/>
                    <a:pt x="18948" y="504701"/>
                  </a:cubicBezTo>
                  <a:cubicBezTo>
                    <a:pt x="15193" y="497190"/>
                    <a:pt x="1516" y="495276"/>
                    <a:pt x="1135" y="486888"/>
                  </a:cubicBezTo>
                  <a:cubicBezTo>
                    <a:pt x="-2551" y="405800"/>
                    <a:pt x="3621" y="324543"/>
                    <a:pt x="7072" y="243444"/>
                  </a:cubicBezTo>
                  <a:cubicBezTo>
                    <a:pt x="7584" y="231416"/>
                    <a:pt x="11603" y="219775"/>
                    <a:pt x="13010" y="207818"/>
                  </a:cubicBezTo>
                  <a:cubicBezTo>
                    <a:pt x="15564" y="186106"/>
                    <a:pt x="15856" y="164145"/>
                    <a:pt x="18948" y="142503"/>
                  </a:cubicBezTo>
                  <a:cubicBezTo>
                    <a:pt x="19833" y="136307"/>
                    <a:pt x="24624" y="130943"/>
                    <a:pt x="24885" y="124690"/>
                  </a:cubicBezTo>
                  <a:cubicBezTo>
                    <a:pt x="26615" y="83163"/>
                    <a:pt x="24885" y="41563"/>
                    <a:pt x="2488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4862945" y="2624447"/>
              <a:ext cx="65315" cy="605641"/>
            </a:xfrm>
            <a:custGeom>
              <a:avLst/>
              <a:gdLst>
                <a:gd name="connsiteX0" fmla="*/ 53439 w 65315"/>
                <a:gd name="connsiteY0" fmla="*/ 0 h 605641"/>
                <a:gd name="connsiteX1" fmla="*/ 59377 w 65315"/>
                <a:gd name="connsiteY1" fmla="*/ 41563 h 605641"/>
                <a:gd name="connsiteX2" fmla="*/ 65315 w 65315"/>
                <a:gd name="connsiteY2" fmla="*/ 59376 h 605641"/>
                <a:gd name="connsiteX3" fmla="*/ 59377 w 65315"/>
                <a:gd name="connsiteY3" fmla="*/ 142504 h 605641"/>
                <a:gd name="connsiteX4" fmla="*/ 47502 w 65315"/>
                <a:gd name="connsiteY4" fmla="*/ 178130 h 605641"/>
                <a:gd name="connsiteX5" fmla="*/ 41564 w 65315"/>
                <a:gd name="connsiteY5" fmla="*/ 213756 h 605641"/>
                <a:gd name="connsiteX6" fmla="*/ 29689 w 65315"/>
                <a:gd name="connsiteY6" fmla="*/ 237506 h 605641"/>
                <a:gd name="connsiteX7" fmla="*/ 23751 w 65315"/>
                <a:gd name="connsiteY7" fmla="*/ 255319 h 605641"/>
                <a:gd name="connsiteX8" fmla="*/ 17813 w 65315"/>
                <a:gd name="connsiteY8" fmla="*/ 326571 h 605641"/>
                <a:gd name="connsiteX9" fmla="*/ 11876 w 65315"/>
                <a:gd name="connsiteY9" fmla="*/ 350322 h 605641"/>
                <a:gd name="connsiteX10" fmla="*/ 0 w 65315"/>
                <a:gd name="connsiteY10" fmla="*/ 385948 h 605641"/>
                <a:gd name="connsiteX11" fmla="*/ 0 w 65315"/>
                <a:gd name="connsiteY11" fmla="*/ 605641 h 60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315" h="605641">
                  <a:moveTo>
                    <a:pt x="53439" y="0"/>
                  </a:moveTo>
                  <a:cubicBezTo>
                    <a:pt x="55418" y="13854"/>
                    <a:pt x="56632" y="27840"/>
                    <a:pt x="59377" y="41563"/>
                  </a:cubicBezTo>
                  <a:cubicBezTo>
                    <a:pt x="60605" y="47700"/>
                    <a:pt x="65315" y="53117"/>
                    <a:pt x="65315" y="59376"/>
                  </a:cubicBezTo>
                  <a:cubicBezTo>
                    <a:pt x="65315" y="87156"/>
                    <a:pt x="63498" y="115031"/>
                    <a:pt x="59377" y="142504"/>
                  </a:cubicBezTo>
                  <a:cubicBezTo>
                    <a:pt x="57520" y="154883"/>
                    <a:pt x="49560" y="165783"/>
                    <a:pt x="47502" y="178130"/>
                  </a:cubicBezTo>
                  <a:cubicBezTo>
                    <a:pt x="45523" y="190005"/>
                    <a:pt x="45023" y="202225"/>
                    <a:pt x="41564" y="213756"/>
                  </a:cubicBezTo>
                  <a:cubicBezTo>
                    <a:pt x="39021" y="222234"/>
                    <a:pt x="33176" y="229371"/>
                    <a:pt x="29689" y="237506"/>
                  </a:cubicBezTo>
                  <a:cubicBezTo>
                    <a:pt x="27223" y="243259"/>
                    <a:pt x="25730" y="249381"/>
                    <a:pt x="23751" y="255319"/>
                  </a:cubicBezTo>
                  <a:cubicBezTo>
                    <a:pt x="21772" y="279070"/>
                    <a:pt x="20769" y="302922"/>
                    <a:pt x="17813" y="326571"/>
                  </a:cubicBezTo>
                  <a:cubicBezTo>
                    <a:pt x="16801" y="334669"/>
                    <a:pt x="14221" y="342506"/>
                    <a:pt x="11876" y="350322"/>
                  </a:cubicBezTo>
                  <a:cubicBezTo>
                    <a:pt x="8279" y="362312"/>
                    <a:pt x="0" y="373430"/>
                    <a:pt x="0" y="385948"/>
                  </a:cubicBezTo>
                  <a:lnTo>
                    <a:pt x="0" y="60564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4945637" y="2642260"/>
              <a:ext cx="47937" cy="642841"/>
            </a:xfrm>
            <a:custGeom>
              <a:avLst/>
              <a:gdLst>
                <a:gd name="connsiteX0" fmla="*/ 18249 w 47937"/>
                <a:gd name="connsiteY0" fmla="*/ 0 h 642841"/>
                <a:gd name="connsiteX1" fmla="*/ 36062 w 47937"/>
                <a:gd name="connsiteY1" fmla="*/ 53439 h 642841"/>
                <a:gd name="connsiteX2" fmla="*/ 41999 w 47937"/>
                <a:gd name="connsiteY2" fmla="*/ 83127 h 642841"/>
                <a:gd name="connsiteX3" fmla="*/ 47937 w 47937"/>
                <a:gd name="connsiteY3" fmla="*/ 106878 h 642841"/>
                <a:gd name="connsiteX4" fmla="*/ 41999 w 47937"/>
                <a:gd name="connsiteY4" fmla="*/ 451262 h 642841"/>
                <a:gd name="connsiteX5" fmla="*/ 30124 w 47937"/>
                <a:gd name="connsiteY5" fmla="*/ 469075 h 642841"/>
                <a:gd name="connsiteX6" fmla="*/ 18249 w 47937"/>
                <a:gd name="connsiteY6" fmla="*/ 504701 h 642841"/>
                <a:gd name="connsiteX7" fmla="*/ 6373 w 47937"/>
                <a:gd name="connsiteY7" fmla="*/ 570015 h 642841"/>
                <a:gd name="connsiteX8" fmla="*/ 436 w 47937"/>
                <a:gd name="connsiteY8" fmla="*/ 641267 h 642841"/>
                <a:gd name="connsiteX9" fmla="*/ 436 w 47937"/>
                <a:gd name="connsiteY9" fmla="*/ 617517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37" h="642841">
                  <a:moveTo>
                    <a:pt x="18249" y="0"/>
                  </a:moveTo>
                  <a:cubicBezTo>
                    <a:pt x="35263" y="85080"/>
                    <a:pt x="11479" y="-20309"/>
                    <a:pt x="36062" y="53439"/>
                  </a:cubicBezTo>
                  <a:cubicBezTo>
                    <a:pt x="39253" y="63013"/>
                    <a:pt x="39810" y="73275"/>
                    <a:pt x="41999" y="83127"/>
                  </a:cubicBezTo>
                  <a:cubicBezTo>
                    <a:pt x="43769" y="91093"/>
                    <a:pt x="45958" y="98961"/>
                    <a:pt x="47937" y="106878"/>
                  </a:cubicBezTo>
                  <a:cubicBezTo>
                    <a:pt x="45958" y="221673"/>
                    <a:pt x="47639" y="336589"/>
                    <a:pt x="41999" y="451262"/>
                  </a:cubicBezTo>
                  <a:cubicBezTo>
                    <a:pt x="41648" y="458390"/>
                    <a:pt x="33022" y="462554"/>
                    <a:pt x="30124" y="469075"/>
                  </a:cubicBezTo>
                  <a:cubicBezTo>
                    <a:pt x="25040" y="480514"/>
                    <a:pt x="21285" y="492557"/>
                    <a:pt x="18249" y="504701"/>
                  </a:cubicBezTo>
                  <a:cubicBezTo>
                    <a:pt x="10797" y="534509"/>
                    <a:pt x="10241" y="533270"/>
                    <a:pt x="6373" y="570015"/>
                  </a:cubicBezTo>
                  <a:cubicBezTo>
                    <a:pt x="3878" y="593717"/>
                    <a:pt x="3392" y="617618"/>
                    <a:pt x="436" y="641267"/>
                  </a:cubicBezTo>
                  <a:cubicBezTo>
                    <a:pt x="-546" y="649123"/>
                    <a:pt x="436" y="625434"/>
                    <a:pt x="43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7455101" y="3217413"/>
            <a:ext cx="669395" cy="379864"/>
            <a:chOff x="1673611" y="1750252"/>
            <a:chExt cx="669395" cy="379864"/>
          </a:xfrm>
        </p:grpSpPr>
        <p:sp>
          <p:nvSpPr>
            <p:cNvPr id="211" name="Oval 210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itl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Permeability &amp; pH-Dependence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202385" y="323663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8109741" y="2171777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NH</a:t>
            </a:r>
            <a:r>
              <a:rPr lang="en-US" sz="2000" baseline="-25000" dirty="0" smtClean="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493002" y="2171777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solidFill>
                  <a:srgbClr val="FF9933"/>
                </a:solidFill>
              </a:rPr>
              <a:t>–</a:t>
            </a:r>
            <a:r>
              <a:rPr lang="en-US" sz="2000" dirty="0" smtClean="0">
                <a:solidFill>
                  <a:srgbClr val="FF9933"/>
                </a:solidFill>
              </a:rPr>
              <a:t>OOC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84282" y="2215531"/>
            <a:ext cx="15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zwitterions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52254" y="3280445"/>
            <a:ext cx="7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basic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36525" y="2731552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acidic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288429" y="4016570"/>
            <a:ext cx="134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low pH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447375" y="4016570"/>
            <a:ext cx="18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neutral pH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121426" y="4008755"/>
            <a:ext cx="155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high pH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7293636" y="2192023"/>
            <a:ext cx="830860" cy="379864"/>
            <a:chOff x="1243068" y="1664290"/>
            <a:chExt cx="1099937" cy="465826"/>
          </a:xfrm>
        </p:grpSpPr>
        <p:sp>
          <p:nvSpPr>
            <p:cNvPr id="286" name="Oval 285"/>
            <p:cNvSpPr/>
            <p:nvPr/>
          </p:nvSpPr>
          <p:spPr>
            <a:xfrm>
              <a:off x="1456824" y="1664290"/>
              <a:ext cx="662349" cy="465826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1243068" y="1897203"/>
              <a:ext cx="1099937" cy="0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TextBox 287"/>
          <p:cNvSpPr txBox="1"/>
          <p:nvPr/>
        </p:nvSpPr>
        <p:spPr>
          <a:xfrm>
            <a:off x="3187185" y="26945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COOH</a:t>
            </a:r>
            <a:endParaRPr lang="en-US" sz="2000" dirty="0">
              <a:solidFill>
                <a:srgbClr val="FF9933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130657" y="2685850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COO</a:t>
            </a:r>
            <a:r>
              <a:rPr lang="en-US" sz="2000" baseline="30000" dirty="0" smtClean="0">
                <a:solidFill>
                  <a:srgbClr val="FF9933"/>
                </a:solidFill>
              </a:rPr>
              <a:t>–</a:t>
            </a:r>
            <a:endParaRPr lang="en-US" sz="2000" dirty="0" smtClean="0">
              <a:solidFill>
                <a:srgbClr val="FF9933"/>
              </a:solidFill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7462590" y="2681558"/>
            <a:ext cx="669395" cy="379864"/>
            <a:chOff x="1673611" y="1750252"/>
            <a:chExt cx="669395" cy="379864"/>
          </a:xfrm>
        </p:grpSpPr>
        <p:sp>
          <p:nvSpPr>
            <p:cNvPr id="293" name="Oval 292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TextBox 294"/>
          <p:cNvSpPr txBox="1"/>
          <p:nvPr/>
        </p:nvSpPr>
        <p:spPr>
          <a:xfrm>
            <a:off x="8150276" y="3217413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NH</a:t>
            </a:r>
            <a:r>
              <a:rPr lang="en-US" sz="2000" baseline="-25000" dirty="0" smtClean="0">
                <a:solidFill>
                  <a:srgbClr val="66CCFF"/>
                </a:solidFill>
              </a:rPr>
              <a:t>2</a:t>
            </a:r>
          </a:p>
        </p:txBody>
      </p:sp>
      <p:grpSp>
        <p:nvGrpSpPr>
          <p:cNvPr id="296" name="Group 295"/>
          <p:cNvGrpSpPr/>
          <p:nvPr/>
        </p:nvGrpSpPr>
        <p:grpSpPr>
          <a:xfrm>
            <a:off x="4970760" y="3256875"/>
            <a:ext cx="669395" cy="379864"/>
            <a:chOff x="1673611" y="1750252"/>
            <a:chExt cx="669395" cy="379864"/>
          </a:xfrm>
        </p:grpSpPr>
        <p:sp>
          <p:nvSpPr>
            <p:cNvPr id="297" name="Oval 296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/>
          <p:cNvSpPr txBox="1"/>
          <p:nvPr/>
        </p:nvSpPr>
        <p:spPr>
          <a:xfrm>
            <a:off x="4008661" y="2211239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solidFill>
                  <a:srgbClr val="FF9933"/>
                </a:solidFill>
              </a:rPr>
              <a:t>–</a:t>
            </a:r>
            <a:r>
              <a:rPr lang="en-US" sz="2000" dirty="0" smtClean="0">
                <a:solidFill>
                  <a:srgbClr val="FF9933"/>
                </a:solidFill>
              </a:rPr>
              <a:t>OOC</a:t>
            </a:r>
          </a:p>
        </p:txBody>
      </p:sp>
      <p:grpSp>
        <p:nvGrpSpPr>
          <p:cNvPr id="301" name="Group 300"/>
          <p:cNvGrpSpPr/>
          <p:nvPr/>
        </p:nvGrpSpPr>
        <p:grpSpPr>
          <a:xfrm>
            <a:off x="4809295" y="2231485"/>
            <a:ext cx="830860" cy="379864"/>
            <a:chOff x="1243068" y="1664290"/>
            <a:chExt cx="1099937" cy="465826"/>
          </a:xfrm>
        </p:grpSpPr>
        <p:sp>
          <p:nvSpPr>
            <p:cNvPr id="302" name="Oval 301"/>
            <p:cNvSpPr/>
            <p:nvPr/>
          </p:nvSpPr>
          <p:spPr>
            <a:xfrm>
              <a:off x="1456824" y="1664290"/>
              <a:ext cx="662349" cy="465826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1243068" y="1897203"/>
              <a:ext cx="1099937" cy="0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TextBox 303"/>
          <p:cNvSpPr txBox="1"/>
          <p:nvPr/>
        </p:nvSpPr>
        <p:spPr>
          <a:xfrm>
            <a:off x="5646316" y="2725312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COO</a:t>
            </a:r>
            <a:r>
              <a:rPr lang="en-US" sz="2000" baseline="30000" dirty="0" smtClean="0">
                <a:solidFill>
                  <a:srgbClr val="FF9933"/>
                </a:solidFill>
              </a:rPr>
              <a:t>–</a:t>
            </a:r>
            <a:endParaRPr lang="en-US" sz="2000" dirty="0" smtClean="0">
              <a:solidFill>
                <a:srgbClr val="FF9933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4978249" y="2721020"/>
            <a:ext cx="669395" cy="379864"/>
            <a:chOff x="1673611" y="1750252"/>
            <a:chExt cx="669395" cy="379864"/>
          </a:xfrm>
        </p:grpSpPr>
        <p:sp>
          <p:nvSpPr>
            <p:cNvPr id="306" name="Oval 305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2515965" y="3230389"/>
            <a:ext cx="669395" cy="379864"/>
            <a:chOff x="1673611" y="1750252"/>
            <a:chExt cx="669395" cy="379864"/>
          </a:xfrm>
        </p:grpSpPr>
        <p:sp>
          <p:nvSpPr>
            <p:cNvPr id="310" name="Oval 309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>
            <a:off x="2354500" y="2204999"/>
            <a:ext cx="830860" cy="379864"/>
            <a:chOff x="1243068" y="1664290"/>
            <a:chExt cx="1099937" cy="465826"/>
          </a:xfrm>
        </p:grpSpPr>
        <p:sp>
          <p:nvSpPr>
            <p:cNvPr id="315" name="Oval 314"/>
            <p:cNvSpPr/>
            <p:nvPr/>
          </p:nvSpPr>
          <p:spPr>
            <a:xfrm>
              <a:off x="1456824" y="1664290"/>
              <a:ext cx="662349" cy="465826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1243068" y="1897203"/>
              <a:ext cx="1099937" cy="0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>
            <a:off x="2523454" y="2694534"/>
            <a:ext cx="669395" cy="379864"/>
            <a:chOff x="1673611" y="1750252"/>
            <a:chExt cx="669395" cy="379864"/>
          </a:xfrm>
        </p:grpSpPr>
        <p:sp>
          <p:nvSpPr>
            <p:cNvPr id="319" name="Oval 318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3108603" y="2203894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5647644" y="2221362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5659129" y="328044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1465024" y="22038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HOOC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2201321" y="2642614"/>
            <a:ext cx="1983055" cy="503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921138" y="3160431"/>
            <a:ext cx="1983055" cy="503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Elbow Connector 328"/>
          <p:cNvCxnSpPr>
            <a:stCxn id="326" idx="1"/>
          </p:cNvCxnSpPr>
          <p:nvPr/>
        </p:nvCxnSpPr>
        <p:spPr>
          <a:xfrm rot="10800000" flipV="1">
            <a:off x="1878615" y="2894589"/>
            <a:ext cx="322707" cy="373049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327" idx="1"/>
          </p:cNvCxnSpPr>
          <p:nvPr/>
        </p:nvCxnSpPr>
        <p:spPr>
          <a:xfrm rot="10800000" flipH="1" flipV="1">
            <a:off x="6921138" y="3412405"/>
            <a:ext cx="741376" cy="3212681"/>
          </a:xfrm>
          <a:prstGeom prst="bentConnector4">
            <a:avLst>
              <a:gd name="adj1" fmla="val -30835"/>
              <a:gd name="adj2" fmla="val 3566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314762" y="1440609"/>
            <a:ext cx="955964" cy="3385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632397" y="1584004"/>
            <a:ext cx="707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red boxed toxicants not guaranteed permeability, but have stronger potential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667500" y="6369050"/>
            <a:ext cx="2133600" cy="365125"/>
          </a:xfrm>
          <a:prstGeom prst="rect">
            <a:avLst/>
          </a:prstGeom>
        </p:spPr>
        <p:txBody>
          <a:bodyPr/>
          <a:lstStyle/>
          <a:p>
            <a:fld id="{65BF09B2-7C03-466F-AA1F-DB9F089573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of H</a:t>
            </a:r>
            <a:r>
              <a:rPr lang="en-US" baseline="-25000" dirty="0" smtClean="0"/>
              <a:t>2</a:t>
            </a:r>
            <a:r>
              <a:rPr lang="en-US" dirty="0" smtClean="0"/>
              <a:t>O Molecules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Because of its polar nature,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does not cross plasma membranes</a:t>
            </a:r>
          </a:p>
          <a:p>
            <a:r>
              <a:rPr lang="en-US" sz="2200" dirty="0" smtClean="0"/>
              <a:t>It will need a special pore to permit crossing the membrane</a:t>
            </a:r>
          </a:p>
          <a:p>
            <a:r>
              <a:rPr lang="en-US" sz="2200" dirty="0" smtClean="0"/>
              <a:t>As a solvent instead of a solute, thus present in overwhelming concentrations, the diffusion of water is governed by different rules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will move as its solutes move</a:t>
            </a:r>
          </a:p>
          <a:p>
            <a:r>
              <a:rPr lang="en-US" sz="2200" dirty="0" smtClean="0"/>
              <a:t>Water-soluble solutes have a </a:t>
            </a:r>
            <a:r>
              <a:rPr lang="en-US" sz="2200" dirty="0" smtClean="0">
                <a:solidFill>
                  <a:srgbClr val="00FF00"/>
                </a:solidFill>
              </a:rPr>
              <a:t>hydration shell </a:t>
            </a:r>
            <a:r>
              <a:rPr lang="en-US" sz="2200" dirty="0" smtClean="0"/>
              <a:t>around them in which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orders itself around solutes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dissolution of an ionic crystal, </a:t>
            </a:r>
            <a:r>
              <a:rPr lang="en-US" dirty="0" err="1" smtClean="0"/>
              <a:t>NaCl</a:t>
            </a:r>
            <a:r>
              <a:rPr lang="en-US" dirty="0" smtClean="0"/>
              <a:t> as table salt, water achieves dissolution when several molecules cover the electric charge of the metal ions Na</a:t>
            </a:r>
            <a:r>
              <a:rPr lang="en-US" baseline="30000" dirty="0" smtClean="0"/>
              <a:t>+</a:t>
            </a:r>
            <a:r>
              <a:rPr lang="en-US" dirty="0" smtClean="0"/>
              <a:t> and Cl</a:t>
            </a:r>
            <a:r>
              <a:rPr lang="en-US" baseline="30000" dirty="0" smtClean="0"/>
              <a:t>–</a:t>
            </a:r>
            <a:r>
              <a:rPr lang="en-US" dirty="0" smtClean="0"/>
              <a:t>, orienting their slightly polar-negative O atom to Na</a:t>
            </a:r>
            <a:r>
              <a:rPr lang="en-US" baseline="30000" dirty="0" smtClean="0"/>
              <a:t>+</a:t>
            </a:r>
            <a:r>
              <a:rPr lang="en-US" dirty="0" smtClean="0"/>
              <a:t> and their slightly polar-positive H atoms to Cl</a:t>
            </a:r>
            <a:r>
              <a:rPr lang="en-US" baseline="30000" dirty="0" smtClean="0"/>
              <a:t>–</a:t>
            </a:r>
          </a:p>
          <a:p>
            <a:r>
              <a:rPr lang="en-US" dirty="0"/>
              <a:t>The formation of the </a:t>
            </a:r>
            <a:r>
              <a:rPr lang="en-US" dirty="0" smtClean="0"/>
              <a:t>hydration shell by the</a:t>
            </a:r>
          </a:p>
          <a:p>
            <a:pPr marL="3632200" indent="0">
              <a:buNone/>
            </a:pPr>
            <a:r>
              <a:rPr lang="en-US" dirty="0" smtClean="0"/>
              <a:t>solvent provides the energy that drives the dissolution</a:t>
            </a:r>
            <a:endParaRPr lang="en-US" dirty="0"/>
          </a:p>
        </p:txBody>
      </p:sp>
      <p:pic>
        <p:nvPicPr>
          <p:cNvPr id="4" name="Picture 2" descr="https://figures.boundless.com/10719/full/ion-hydrationshe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22" y="4253228"/>
            <a:ext cx="2946837" cy="24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Hydration Shells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25462"/>
            <a:ext cx="8390466" cy="4804406"/>
          </a:xfrm>
        </p:spPr>
        <p:txBody>
          <a:bodyPr/>
          <a:lstStyle/>
          <a:p>
            <a:r>
              <a:rPr lang="en-US" sz="2200" dirty="0" smtClean="0"/>
              <a:t>The number of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molecules hydrating solutes will vary</a:t>
            </a:r>
          </a:p>
          <a:p>
            <a:r>
              <a:rPr lang="en-US" sz="2200" dirty="0" smtClean="0"/>
              <a:t>Na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</a:t>
            </a:r>
            <a:r>
              <a:rPr lang="en-US" sz="2200" dirty="0" err="1" smtClean="0"/>
              <a:t>cations</a:t>
            </a:r>
            <a:r>
              <a:rPr lang="en-US" sz="2200" dirty="0" smtClean="0"/>
              <a:t> are estimated to have 5-6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molecules forming their hydration shells, and the larger K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</a:t>
            </a:r>
            <a:r>
              <a:rPr lang="en-US" sz="2200" dirty="0" err="1" smtClean="0"/>
              <a:t>cations</a:t>
            </a:r>
            <a:r>
              <a:rPr lang="en-US" sz="2200" dirty="0" smtClean="0"/>
              <a:t> have 6-7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molecules surrounding them</a:t>
            </a:r>
          </a:p>
          <a:p>
            <a:r>
              <a:rPr lang="en-US" sz="2200" dirty="0" smtClean="0"/>
              <a:t>Cl</a:t>
            </a:r>
            <a:r>
              <a:rPr lang="en-US" sz="2200" baseline="30000" dirty="0" smtClean="0"/>
              <a:t>–</a:t>
            </a:r>
            <a:r>
              <a:rPr lang="en-US" sz="2200" dirty="0" smtClean="0"/>
              <a:t> anions have about 6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molecules hydrating them</a:t>
            </a:r>
          </a:p>
          <a:p>
            <a:pPr marL="5383213"/>
            <a:r>
              <a:rPr lang="en-US" sz="2200" dirty="0" smtClean="0"/>
              <a:t>There are additional shells of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molecules beyond the closest-to-the-solute first shell providing the solvation</a:t>
            </a:r>
          </a:p>
        </p:txBody>
      </p:sp>
      <p:pic>
        <p:nvPicPr>
          <p:cNvPr id="6146" name="Picture 2" descr="http://www.bio.miami.edu/dana/pix/hydration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8" y="3664284"/>
            <a:ext cx="49434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87" y="233327"/>
            <a:ext cx="8407400" cy="762000"/>
          </a:xfrm>
        </p:spPr>
        <p:txBody>
          <a:bodyPr/>
          <a:lstStyle/>
          <a:p>
            <a:r>
              <a:rPr lang="en-US" dirty="0" smtClean="0"/>
              <a:t>Osmosis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068"/>
            <a:ext cx="8390466" cy="5327009"/>
          </a:xfrm>
        </p:spPr>
        <p:txBody>
          <a:bodyPr/>
          <a:lstStyle/>
          <a:p>
            <a:r>
              <a:rPr lang="en-US" sz="2200" dirty="0" smtClean="0"/>
              <a:t>This is the movement of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by a driving force in which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molecules, like solutes dissolving and diffusing in liquid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O, disperse to achieve an equilibrium with the space of the system and also with the interacting forces (electrical: ions &amp; polar solutes) of the solutes</a:t>
            </a:r>
          </a:p>
          <a:p>
            <a:r>
              <a:rPr lang="en-US" sz="2200" dirty="0" smtClean="0"/>
              <a:t>The U-tube experiment shows that the force of the interaction with the solutes to form a hydration shell is sufficient to overcome the force of gravity in producing different heights of the water columns</a:t>
            </a:r>
            <a:endParaRPr lang="en-US" sz="2200" dirty="0"/>
          </a:p>
        </p:txBody>
      </p:sp>
      <p:pic>
        <p:nvPicPr>
          <p:cNvPr id="5" name="Picture 2" descr="http://www.tnmanning.com/7305da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36" y="4247903"/>
            <a:ext cx="3335208" cy="234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Osmosis &amp; Tonicity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067" y="1199388"/>
            <a:ext cx="8390466" cy="5318857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In preparing solutions for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maintaining the life of cells,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the solution must have the same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total concentration of solutes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osmolarity</a:t>
            </a:r>
            <a:r>
              <a:rPr lang="en-US" sz="2000" dirty="0" smtClean="0">
                <a:latin typeface="+mj-lt"/>
              </a:rPr>
              <a:t>) as the intracellular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medium (cytosol)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Isotonic solutions are perfectly balanced in total solute concentration across the cell membrane: there is no net movement of water in or out of the cell</a:t>
            </a:r>
          </a:p>
          <a:p>
            <a:r>
              <a:rPr lang="en-US" sz="2000" dirty="0" smtClean="0">
                <a:latin typeface="+mj-lt"/>
              </a:rPr>
              <a:t>A hypotonic solution has a total solute concentration far less than what is inside the cell:  water from the solution outside the cell rushes in and bursts (lyses) the cell</a:t>
            </a:r>
          </a:p>
          <a:p>
            <a:r>
              <a:rPr lang="en-US" sz="2000" dirty="0" smtClean="0">
                <a:latin typeface="+mj-lt"/>
              </a:rPr>
              <a:t>A hypertonic solution has a total solute concentration far more than what is inside the cell:  water from within the cell rushed out, shrinking the cell and depriving it of water to maintain cell shape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2" descr="http://classroom.sdmesa.edu/eschmid/F03.08.L.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07" y="1199388"/>
            <a:ext cx="4107961" cy="20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sotonic (</a:t>
            </a:r>
            <a:r>
              <a:rPr lang="en-US" dirty="0" err="1" smtClean="0"/>
              <a:t>isotonicity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dirty="0"/>
              <a:t>.)</a:t>
            </a:r>
          </a:p>
          <a:p>
            <a:pPr marL="228600" lvl="1" indent="0">
              <a:buNone/>
            </a:pPr>
            <a:r>
              <a:rPr lang="en-US" dirty="0" smtClean="0"/>
              <a:t>refers to the property of a medium (solution) in which the total chemical constituents (molecules, ions) have concentrations that will cause no significant osmosis in or out of a living cell posing a threat to its survival</a:t>
            </a:r>
            <a:endParaRPr lang="en-US" dirty="0"/>
          </a:p>
          <a:p>
            <a:r>
              <a:rPr lang="en-US" dirty="0" smtClean="0"/>
              <a:t>hypertonic</a:t>
            </a:r>
          </a:p>
          <a:p>
            <a:pPr marL="228600" lvl="1" indent="0">
              <a:buNone/>
            </a:pPr>
            <a:r>
              <a:rPr lang="en-US" dirty="0" smtClean="0"/>
              <a:t>the medium (solution) </a:t>
            </a:r>
            <a:r>
              <a:rPr lang="en-US" i="1" u="sng" dirty="0" smtClean="0"/>
              <a:t>outside</a:t>
            </a:r>
            <a:r>
              <a:rPr lang="en-US" dirty="0" smtClean="0"/>
              <a:t> the cell has a total concentration of salts that it causes water to leave the cell, shrinking the cell </a:t>
            </a:r>
            <a:endParaRPr lang="en-US" dirty="0"/>
          </a:p>
          <a:p>
            <a:r>
              <a:rPr lang="en-US" dirty="0" smtClean="0"/>
              <a:t>hypotonic</a:t>
            </a:r>
          </a:p>
          <a:p>
            <a:pPr marL="265113" lvl="1" indent="0">
              <a:buNone/>
            </a:pPr>
            <a:r>
              <a:rPr lang="en-US" dirty="0"/>
              <a:t>the medium (solution) </a:t>
            </a:r>
            <a:r>
              <a:rPr lang="en-US" i="1" u="sng" dirty="0" smtClean="0"/>
              <a:t>inside</a:t>
            </a:r>
            <a:r>
              <a:rPr lang="en-US" dirty="0" smtClean="0"/>
              <a:t> the </a:t>
            </a:r>
            <a:r>
              <a:rPr lang="en-US" dirty="0"/>
              <a:t>cell has a total concentration of salts that it causes water to </a:t>
            </a:r>
            <a:r>
              <a:rPr lang="en-US" dirty="0" smtClean="0"/>
              <a:t>enter </a:t>
            </a:r>
            <a:r>
              <a:rPr lang="en-US" dirty="0"/>
              <a:t>the cell, </a:t>
            </a:r>
            <a:r>
              <a:rPr lang="en-US" dirty="0" smtClean="0"/>
              <a:t>causing it to enlarge greatly, and likely bursting ("lysing") the cell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 smtClean="0"/>
              <a:t>Objectives   </a:t>
            </a:r>
            <a:r>
              <a:rPr lang="en-US" sz="2000" dirty="0" smtClean="0"/>
              <a:t>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the meaning of passive transport (simple passive diffusion</a:t>
            </a:r>
          </a:p>
          <a:p>
            <a:r>
              <a:rPr lang="en-US" dirty="0" smtClean="0"/>
              <a:t>that substances try to disperse in a solution from a local high concentration to a lower even concentration</a:t>
            </a:r>
          </a:p>
          <a:p>
            <a:r>
              <a:rPr lang="en-US" dirty="0" smtClean="0"/>
              <a:t>that high concentrations on one side of a membrane will flow to the other side as part of a dispersal to an equilibrium</a:t>
            </a:r>
          </a:p>
          <a:p>
            <a:r>
              <a:rPr lang="en-US" dirty="0" smtClean="0"/>
              <a:t>that permeability of substances across a membrane is dependent on their chemistry: polar &amp; charged substances do not cross, but lipophilic do</a:t>
            </a:r>
          </a:p>
        </p:txBody>
      </p:sp>
    </p:spTree>
    <p:extLst>
      <p:ext uri="{BB962C8B-B14F-4D97-AF65-F5344CB8AC3E}">
        <p14:creationId xmlns:p14="http://schemas.microsoft.com/office/powerpoint/2010/main" val="57905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Passive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might be called just </a:t>
            </a:r>
            <a:r>
              <a:rPr lang="en-US" dirty="0" smtClean="0">
                <a:solidFill>
                  <a:srgbClr val="00FF00"/>
                </a:solidFill>
              </a:rPr>
              <a:t>passive diffusion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unfacilitated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passive diffusion </a:t>
            </a:r>
            <a:r>
              <a:rPr lang="en-US" dirty="0" smtClean="0"/>
              <a:t>or transport</a:t>
            </a:r>
          </a:p>
          <a:p>
            <a:r>
              <a:rPr lang="en-US" dirty="0" smtClean="0"/>
              <a:t>Substances that are hydrophobic/lipophilic or which are small nonpolar molecules are permeable to the</a:t>
            </a:r>
          </a:p>
          <a:p>
            <a:pPr marL="3322637" indent="0">
              <a:buNone/>
            </a:pPr>
            <a:r>
              <a:rPr lang="en-US" dirty="0" smtClean="0"/>
              <a:t>phospholipid bilayer of the cell membrane</a:t>
            </a:r>
          </a:p>
          <a:p>
            <a:pPr marL="3665537" indent="-342900"/>
            <a:r>
              <a:rPr lang="en-US" dirty="0" smtClean="0"/>
              <a:t>Thus these substances pass through back and forth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7" y="3055690"/>
            <a:ext cx="3056952" cy="34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Facilitated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also be called facilitated diffusion</a:t>
            </a:r>
          </a:p>
          <a:p>
            <a:r>
              <a:rPr lang="en-US" dirty="0" smtClean="0"/>
              <a:t>this is the process that describes the passage of substances through the membrane that are impermeable to the membrane, so they need a special pore-forming transmembrane protein to permit passage</a:t>
            </a:r>
          </a:p>
          <a:p>
            <a:r>
              <a:rPr lang="en-US" dirty="0" smtClean="0"/>
              <a:t>the substances only pass through the pore-forming membrane if there is a concentration difference (gradient) across the membrane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Protein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There are essentially two kinds of transmembrane proteins involved in facilitated transport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Channel </a:t>
            </a:r>
            <a:r>
              <a:rPr lang="en-US" sz="2800" dirty="0" smtClean="0"/>
              <a:t>Proteins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Carrier </a:t>
            </a:r>
            <a:r>
              <a:rPr lang="en-US" sz="2800" dirty="0" smtClean="0"/>
              <a:t>Proteins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Channel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transmembrane proteins that create pores in the membrane for hydrophilic and ionized substances that are fully impermeable to the membrane</a:t>
            </a:r>
          </a:p>
          <a:p>
            <a:r>
              <a:rPr lang="en-US" dirty="0" smtClean="0"/>
              <a:t>Channel proteins are typical for very small molecules (H</a:t>
            </a:r>
            <a:r>
              <a:rPr lang="en-US" baseline="-25000" dirty="0" smtClean="0"/>
              <a:t>2</a:t>
            </a:r>
            <a:r>
              <a:rPr lang="en-US" dirty="0" smtClean="0"/>
              <a:t>O) and particularly ions</a:t>
            </a:r>
          </a:p>
          <a:p>
            <a:endParaRPr lang="en-US" dirty="0" smtClean="0"/>
          </a:p>
          <a:p>
            <a:pPr marL="5383213"/>
            <a:r>
              <a:rPr lang="en-US" dirty="0" smtClean="0"/>
              <a:t>100 million ions can pass through the channel in single file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220" y="635319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http://bio1151b.nicerweb.com/Locked/media/ch07/07_15FacilitatedDiffusionA.jpg</a:t>
            </a:r>
          </a:p>
        </p:txBody>
      </p:sp>
      <p:pic>
        <p:nvPicPr>
          <p:cNvPr id="11266" name="Picture 2" descr="http://bio1151b.nicerweb.com/Locked/media/ch07/07_15FacilitatedDiffusio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0" y="4103300"/>
            <a:ext cx="5192070" cy="22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2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Channel Protein for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has been noted, H</a:t>
            </a:r>
            <a:r>
              <a:rPr lang="en-US" baseline="-25000" dirty="0" smtClean="0"/>
              <a:t>2</a:t>
            </a:r>
            <a:r>
              <a:rPr lang="en-US" dirty="0" smtClean="0"/>
              <a:t>O requires the cell membrane to open a pore so that it can pass freely in and out if it is to be through the membrane</a:t>
            </a:r>
          </a:p>
          <a:p>
            <a:r>
              <a:rPr lang="en-US" dirty="0" smtClean="0"/>
              <a:t>The transmembrane protein </a:t>
            </a:r>
            <a:r>
              <a:rPr lang="en-US" dirty="0" smtClean="0">
                <a:solidFill>
                  <a:srgbClr val="00FF00"/>
                </a:solidFill>
              </a:rPr>
              <a:t>aquaporin</a:t>
            </a:r>
            <a:r>
              <a:rPr lang="en-US" dirty="0" smtClean="0"/>
              <a:t> provides that ability for H</a:t>
            </a:r>
            <a:r>
              <a:rPr lang="en-US" baseline="-25000" dirty="0" smtClean="0"/>
              <a:t>2</a:t>
            </a:r>
            <a:r>
              <a:rPr lang="en-US" dirty="0" smtClean="0"/>
              <a:t>O to pass through</a:t>
            </a:r>
          </a:p>
          <a:p>
            <a:pPr marL="3675063" indent="-260350"/>
            <a:r>
              <a:rPr lang="en-US" sz="2000" dirty="0" smtClean="0">
                <a:solidFill>
                  <a:srgbClr val="FF99FF"/>
                </a:solidFill>
                <a:latin typeface="+mj-lt"/>
              </a:rPr>
              <a:t>Like many proteins with the same function but different structures, aquaporin is actually a family of proteins that are all composed of one polypeptide sequence that locates in the membrane (6 alpha-helical transmembrane segments) and all control the passage of H</a:t>
            </a:r>
            <a:r>
              <a:rPr lang="en-US" sz="2000" baseline="-25000" dirty="0" smtClean="0">
                <a:solidFill>
                  <a:srgbClr val="FF99FF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rgbClr val="FF99FF"/>
                </a:solidFill>
                <a:latin typeface="+mj-lt"/>
              </a:rPr>
              <a:t>O</a:t>
            </a:r>
            <a:endParaRPr lang="en-US" sz="2000" dirty="0">
              <a:solidFill>
                <a:srgbClr val="FF99FF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2" name="Picture 2" descr="http://www.rsc.org/images/aquaporin_tcm18-35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1" y="3832654"/>
            <a:ext cx="3023852" cy="25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2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Ion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 channels are channel proteins that specialize in the passive transport of ions</a:t>
            </a:r>
          </a:p>
          <a:p>
            <a:r>
              <a:rPr lang="en-US" dirty="0" smtClean="0"/>
              <a:t>These channels are usually specific for ions: Na</a:t>
            </a:r>
            <a:r>
              <a:rPr lang="en-US" baseline="30000" dirty="0" smtClean="0"/>
              <a:t>+</a:t>
            </a:r>
            <a:r>
              <a:rPr lang="en-US" dirty="0" smtClean="0"/>
              <a:t>, K</a:t>
            </a:r>
            <a:r>
              <a:rPr lang="en-US" baseline="30000" dirty="0" smtClean="0"/>
              <a:t>+</a:t>
            </a:r>
            <a:r>
              <a:rPr lang="en-US" dirty="0" smtClean="0"/>
              <a:t>, Ca</a:t>
            </a:r>
            <a:r>
              <a:rPr lang="en-US" baseline="30000" dirty="0" smtClean="0"/>
              <a:t>2+</a:t>
            </a:r>
            <a:r>
              <a:rPr lang="en-US" dirty="0" smtClean="0"/>
              <a:t>, Cl</a:t>
            </a:r>
            <a:r>
              <a:rPr lang="en-US" baseline="30000" dirty="0" smtClean="0"/>
              <a:t>–</a:t>
            </a:r>
          </a:p>
          <a:p>
            <a:r>
              <a:rPr lang="en-US" dirty="0" smtClean="0"/>
              <a:t>About 1 million ions can pass through their </a:t>
            </a:r>
            <a:r>
              <a:rPr lang="en-US" dirty="0" err="1" smtClean="0"/>
              <a:t>specifc</a:t>
            </a:r>
            <a:r>
              <a:rPr lang="en-US" dirty="0" smtClean="0"/>
              <a:t> proteins per second</a:t>
            </a:r>
          </a:p>
          <a:p>
            <a:r>
              <a:rPr lang="en-US" dirty="0" smtClean="0"/>
              <a:t>These ion channels are not permanently open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gate is present on ion channels that can close them based on cell conditions;  that is, flow through the channel is regulated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Ion Channel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movement of ions across a membrane creates a special consideration</a:t>
            </a:r>
          </a:p>
          <a:p>
            <a:r>
              <a:rPr lang="en-US" sz="2200" dirty="0" smtClean="0"/>
              <a:t>Because ions are electrically charged, diffusion across the membrane is not only governed by concentration differences (gradient), but also by net electrical charge differences across the membrane</a:t>
            </a:r>
          </a:p>
          <a:p>
            <a:r>
              <a:rPr lang="en-US" sz="2200" dirty="0" smtClean="0"/>
              <a:t>For example, Na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ion may rush in to the cell to equalize the lower concentration of Na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inside the cell, but if the concentration of all </a:t>
            </a:r>
            <a:r>
              <a:rPr lang="en-US" sz="2200" dirty="0" err="1" smtClean="0"/>
              <a:t>cations</a:t>
            </a:r>
            <a:r>
              <a:rPr lang="en-US" sz="2200" dirty="0" smtClean="0"/>
              <a:t> (positively charged ions) inside the cell gives the inside of the cell a net positive charge relative to the outside, the Na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flow can stop</a:t>
            </a:r>
          </a:p>
          <a:p>
            <a:r>
              <a:rPr lang="en-US" sz="2200" dirty="0" smtClean="0"/>
              <a:t>Ion movement across membranes is influenced both by chemical concentration AND total electrical charge differences across the membrane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3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Ion Channel Regulation (Gating)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 channels have gates that open or close</a:t>
            </a:r>
          </a:p>
          <a:p>
            <a:pPr marL="0" indent="0">
              <a:buNone/>
            </a:pPr>
            <a:r>
              <a:rPr lang="en-US" dirty="0" smtClean="0"/>
              <a:t>There are basically two well-known kinds of gates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Ligand-gated</a:t>
            </a:r>
            <a:r>
              <a:rPr lang="en-US" dirty="0" smtClean="0"/>
              <a:t>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Voltage-gated</a:t>
            </a:r>
            <a:r>
              <a:rPr lang="en-US" dirty="0" smtClean="0"/>
              <a:t>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7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2446"/>
            <a:ext cx="8407400" cy="769441"/>
          </a:xfrm>
        </p:spPr>
        <p:txBody>
          <a:bodyPr/>
          <a:lstStyle/>
          <a:p>
            <a:r>
              <a:rPr lang="en-US" dirty="0" smtClean="0"/>
              <a:t>Ligand-Gated Ion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71978"/>
            <a:ext cx="5737970" cy="495789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Recall the lecture on signal transduction, when a ligand (or hormone or agonist) bound to a receptor (a transmembrane protein)</a:t>
            </a:r>
          </a:p>
          <a:p>
            <a:r>
              <a:rPr lang="en-US" dirty="0" smtClean="0">
                <a:latin typeface="+mj-lt"/>
              </a:rPr>
              <a:t>The binding of a ligand to an ion channel protein works just like binding of ligand to receptor:  it causes its opening, and the ions can pass  through</a:t>
            </a:r>
          </a:p>
          <a:p>
            <a:r>
              <a:rPr lang="en-US" dirty="0" smtClean="0">
                <a:latin typeface="+mj-lt"/>
              </a:rPr>
              <a:t>The classic example of this is the acetylcholine receptor in neurons,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where a neurotransmitter causes a Na</a:t>
            </a:r>
            <a:r>
              <a:rPr lang="en-US" baseline="30000" dirty="0" smtClean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channel to open</a:t>
            </a:r>
          </a:p>
          <a:p>
            <a:r>
              <a:rPr lang="en-US" dirty="0" smtClean="0">
                <a:latin typeface="+mj-lt"/>
              </a:rPr>
              <a:t>The gate closes when the ligand no longer occupies the binding site</a:t>
            </a:r>
          </a:p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037" y="1091887"/>
            <a:ext cx="28384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Voltage-Gated Ion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71978"/>
            <a:ext cx="8390466" cy="495789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gate is open or closed based on the change in voltage across the membrane</a:t>
            </a:r>
          </a:p>
          <a:p>
            <a:r>
              <a:rPr lang="en-US" dirty="0" smtClean="0">
                <a:latin typeface="+mj-lt"/>
              </a:rPr>
              <a:t>The change in voltage could even be a reversal of charge: the cell was positive on the outside, but became negative on the outside by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movements of ions</a:t>
            </a:r>
          </a:p>
          <a:p>
            <a:r>
              <a:rPr lang="en-US" dirty="0" smtClean="0">
                <a:latin typeface="+mj-lt"/>
              </a:rPr>
              <a:t>A part of the ion channel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protein is a "voltage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sensor" and it initiates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a change in the gate,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opening or closing it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3076" name="Picture 4" descr="http://www.uic.edu/classes/bios/bios100/lectures/gated_channe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99" y="2923503"/>
            <a:ext cx="4497608" cy="34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 smtClean="0"/>
              <a:t>Objectives   </a:t>
            </a:r>
            <a:r>
              <a:rPr lang="en-US" sz="2000" dirty="0" smtClean="0"/>
              <a:t>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pH dependence: some substances can acquire or lose charge (by taking on or losing H</a:t>
            </a:r>
            <a:r>
              <a:rPr lang="en-US" baseline="30000" dirty="0" smtClean="0"/>
              <a:t>+</a:t>
            </a:r>
            <a:r>
              <a:rPr lang="en-US" dirty="0" smtClean="0"/>
              <a:t> ions) depending on solution pH, and this affects their permeability across a </a:t>
            </a:r>
            <a:r>
              <a:rPr lang="en-US" dirty="0" smtClean="0"/>
              <a:t>membrane</a:t>
            </a:r>
            <a:endParaRPr lang="en-US" dirty="0" smtClean="0"/>
          </a:p>
          <a:p>
            <a:r>
              <a:rPr lang="en-US" dirty="0" smtClean="0"/>
              <a:t>the properties of H</a:t>
            </a:r>
            <a:r>
              <a:rPr lang="en-US" baseline="-25000" dirty="0" smtClean="0"/>
              <a:t>2</a:t>
            </a:r>
            <a:r>
              <a:rPr lang="en-US" dirty="0" smtClean="0"/>
              <a:t>O, and how it moves (osmosis) to surround and keep dissolved polar and charged substances</a:t>
            </a:r>
          </a:p>
          <a:p>
            <a:r>
              <a:rPr lang="en-US" dirty="0" smtClean="0"/>
              <a:t>what the tonicity of a solution is, and why it is related to osmosis, what hypertonic and hypotonic solutions can do to cells if rapid osmosis occurs in either direction</a:t>
            </a:r>
          </a:p>
        </p:txBody>
      </p:sp>
    </p:spTree>
    <p:extLst>
      <p:ext uri="{BB962C8B-B14F-4D97-AF65-F5344CB8AC3E}">
        <p14:creationId xmlns:p14="http://schemas.microsoft.com/office/powerpoint/2010/main" val="627112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Carrier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Carrier proteins are often called "_____ transporters," where ______ is the name of the molecule/ion they transport in the method described here</a:t>
            </a:r>
          </a:p>
          <a:p>
            <a:pPr marL="292100" lvl="1" indent="0">
              <a:buNone/>
            </a:pPr>
            <a:r>
              <a:rPr lang="en-US" sz="1800" dirty="0" smtClean="0"/>
              <a:t>example: glucose transporter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One or more substrate (molecules) recognized by the transporter can bind in the pocket that is the entry way for transport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protein undergoes a conformational change, in which the entry pocket is closed, and the exit pocket is opened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substrate now exits to the other side of the cell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protein must return to the other conformation to obtain another molecule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</a:t>
            </a:r>
            <a:r>
              <a:rPr lang="en-US" dirty="0" smtClean="0"/>
              <a:t>requirement of a conformational change in the protein means the rate of transport will be slower</a:t>
            </a:r>
          </a:p>
          <a:p>
            <a:r>
              <a:rPr lang="en-US" dirty="0" smtClean="0"/>
              <a:t>Only about 100-10,000 molecules per second can be transported </a:t>
            </a:r>
            <a:r>
              <a:rPr lang="en-US" sz="2200" dirty="0" smtClean="0"/>
              <a:t>across the membrane</a:t>
            </a:r>
          </a:p>
          <a:p>
            <a:endParaRPr lang="en-US" sz="2200" dirty="0"/>
          </a:p>
          <a:p>
            <a:r>
              <a:rPr lang="en-US" sz="2200" dirty="0" smtClean="0"/>
              <a:t>Amino acids and glucose</a:t>
            </a:r>
            <a:br>
              <a:rPr lang="en-US" sz="2200" dirty="0" smtClean="0"/>
            </a:br>
            <a:r>
              <a:rPr lang="en-US" sz="2200" dirty="0" smtClean="0"/>
              <a:t>are specific substances</a:t>
            </a:r>
            <a:br>
              <a:rPr lang="en-US" sz="2200" dirty="0" smtClean="0"/>
            </a:br>
            <a:r>
              <a:rPr lang="en-US" sz="2200" dirty="0" smtClean="0"/>
              <a:t>requiring a carrier</a:t>
            </a:r>
            <a:br>
              <a:rPr lang="en-US" sz="2200" dirty="0" smtClean="0"/>
            </a:br>
            <a:r>
              <a:rPr lang="en-US" sz="2200" dirty="0" smtClean="0"/>
              <a:t>protein</a:t>
            </a:r>
            <a:endParaRPr lang="en-US" sz="2200" dirty="0"/>
          </a:p>
        </p:txBody>
      </p:sp>
      <p:pic>
        <p:nvPicPr>
          <p:cNvPr id="2050" name="Picture 2" descr="Figure 12.17. Model for the facilitated diffusion of gluco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20" y="3251043"/>
            <a:ext cx="44196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Do channel and carrier proteins allow flow in the reverse direction?</a:t>
            </a:r>
          </a:p>
          <a:p>
            <a:r>
              <a:rPr lang="en-US" sz="2200" dirty="0" smtClean="0"/>
              <a:t>While improbable, can a condition where there is more glucose on the inside of the cell than outside result in a reverse flow of glucose from inside to outside the cell?</a:t>
            </a:r>
          </a:p>
          <a:p>
            <a:r>
              <a:rPr lang="en-US" sz="2200" dirty="0" smtClean="0"/>
              <a:t>Transporters have been identified where flow is bidirectional</a:t>
            </a:r>
          </a:p>
          <a:p>
            <a:r>
              <a:rPr lang="en-US" sz="2200" dirty="0" smtClean="0"/>
              <a:t>It should not be assumed that all transporters are bidirectional; it requires experimental testing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 descr="http://www.phschool.com/science/biology_place/biocoach/images/biomembrane1/Clos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2" y="5004626"/>
            <a:ext cx="2286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6750278" y="378860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http://www.phschool.com/science/biology_place/biocoach/images/biomembrane1/Closer.gif</a:t>
            </a:r>
          </a:p>
        </p:txBody>
      </p:sp>
    </p:spTree>
    <p:extLst>
      <p:ext uri="{BB962C8B-B14F-4D97-AF65-F5344CB8AC3E}">
        <p14:creationId xmlns:p14="http://schemas.microsoft.com/office/powerpoint/2010/main" val="1869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245130"/>
            <a:ext cx="8390466" cy="473233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fundamental meaning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FF00"/>
                </a:solidFill>
              </a:rPr>
              <a:t>passive transport </a:t>
            </a:r>
            <a:r>
              <a:rPr lang="en-US" dirty="0" smtClean="0"/>
              <a:t>is that a substance exists at a high concentration on one side of a membrane, and at a relatively lower concentration on the other side, and the laws of thermodynamics require that the substance disperse until there is no concentration difference</a:t>
            </a:r>
          </a:p>
          <a:p>
            <a:r>
              <a:rPr lang="en-US" dirty="0" smtClean="0"/>
              <a:t>If there is a barrier impermeable to some substance, then the dispersion across the barrier requires a special pore be created by a structure that allows permeability either broadly to all substances or specifically to one substance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(Sources)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Becker's </a:t>
            </a:r>
            <a:r>
              <a:rPr lang="en-US" dirty="0" err="1"/>
              <a:t>WotC</a:t>
            </a:r>
            <a:r>
              <a:rPr lang="en-US" dirty="0"/>
              <a:t>:  Chapter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/>
              <a:t>Raven:  Chap </a:t>
            </a:r>
            <a:r>
              <a:rPr lang="en-US" dirty="0" smtClean="0"/>
              <a:t>5.4</a:t>
            </a:r>
            <a:endParaRPr lang="en-US" dirty="0"/>
          </a:p>
          <a:p>
            <a:r>
              <a:rPr lang="en-US" dirty="0" err="1" smtClean="0"/>
              <a:t>Marieb</a:t>
            </a:r>
            <a:r>
              <a:rPr lang="en-US" dirty="0" smtClean="0"/>
              <a:t>: pp 75-78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 smtClean="0"/>
              <a:t>Objectives   </a:t>
            </a:r>
            <a:r>
              <a:rPr lang="en-US" sz="2000" dirty="0" smtClean="0"/>
              <a:t>3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what </a:t>
            </a:r>
            <a:r>
              <a:rPr lang="en-US" u="sng" dirty="0" smtClean="0"/>
              <a:t>simple</a:t>
            </a:r>
            <a:r>
              <a:rPr lang="en-US" dirty="0" smtClean="0"/>
              <a:t> passive transport/diffusion is</a:t>
            </a:r>
          </a:p>
          <a:p>
            <a:r>
              <a:rPr lang="en-US" dirty="0" smtClean="0"/>
              <a:t>what </a:t>
            </a:r>
            <a:r>
              <a:rPr lang="en-US" u="sng" dirty="0" smtClean="0"/>
              <a:t>facilitated</a:t>
            </a:r>
            <a:r>
              <a:rPr lang="en-US" dirty="0" smtClean="0"/>
              <a:t> passive transport/diffusion is</a:t>
            </a:r>
          </a:p>
          <a:p>
            <a:r>
              <a:rPr lang="en-US" dirty="0" smtClean="0"/>
              <a:t>what a channel protein is</a:t>
            </a:r>
          </a:p>
          <a:p>
            <a:r>
              <a:rPr lang="en-US" dirty="0" smtClean="0"/>
              <a:t>what a carrier protein is</a:t>
            </a:r>
          </a:p>
          <a:p>
            <a:r>
              <a:rPr lang="en-US" dirty="0" smtClean="0"/>
              <a:t>how proteins can be gated and controlled by membrane voltages or by ligands</a:t>
            </a:r>
          </a:p>
        </p:txBody>
      </p:sp>
    </p:spTree>
    <p:extLst>
      <p:ext uri="{BB962C8B-B14F-4D97-AF65-F5344CB8AC3E}">
        <p14:creationId xmlns:p14="http://schemas.microsoft.com/office/powerpoint/2010/main" val="28497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245130"/>
            <a:ext cx="8390466" cy="4732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FF00"/>
                </a:solidFill>
              </a:rPr>
              <a:t>Passive transport or diffusion</a:t>
            </a:r>
          </a:p>
          <a:p>
            <a:r>
              <a:rPr lang="en-US" b="1" dirty="0" err="1" smtClean="0"/>
              <a:t>Unfacilitated</a:t>
            </a:r>
            <a:endParaRPr lang="en-US" b="1" dirty="0"/>
          </a:p>
          <a:p>
            <a:pPr marL="292100" lvl="1" indent="0">
              <a:buNone/>
            </a:pPr>
            <a:r>
              <a:rPr lang="en-US" dirty="0" smtClean="0"/>
              <a:t>the substance can pass through the phospholipid bilayer</a:t>
            </a:r>
          </a:p>
          <a:p>
            <a:r>
              <a:rPr lang="en-US" b="1" dirty="0" smtClean="0"/>
              <a:t>Facilitated</a:t>
            </a:r>
          </a:p>
          <a:p>
            <a:pPr marL="292100" lvl="1" indent="0">
              <a:buNone/>
            </a:pPr>
            <a:r>
              <a:rPr lang="en-US" dirty="0" smtClean="0"/>
              <a:t>the substance requires </a:t>
            </a:r>
            <a:r>
              <a:rPr lang="en-US" dirty="0"/>
              <a:t>a </a:t>
            </a:r>
            <a:r>
              <a:rPr lang="en-US" dirty="0" smtClean="0"/>
              <a:t>pore or channel made by a transport protein because it is impermeable to the bilayer</a:t>
            </a:r>
            <a:endParaRPr lang="en-US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Active transport</a:t>
            </a:r>
          </a:p>
          <a:p>
            <a:pPr marL="0" indent="0">
              <a:buNone/>
            </a:pPr>
            <a:r>
              <a:rPr lang="en-US" b="1" dirty="0" smtClean="0"/>
              <a:t>Exocytosis </a:t>
            </a:r>
            <a:r>
              <a:rPr lang="en-US" b="1" dirty="0"/>
              <a:t>&amp; </a:t>
            </a:r>
            <a:r>
              <a:rPr lang="en-US" b="1" dirty="0" smtClean="0"/>
              <a:t>Endocytosis</a:t>
            </a:r>
            <a:endParaRPr lang="en-US" b="1" dirty="0"/>
          </a:p>
          <a:p>
            <a:pPr marL="292100" lvl="1" indent="0">
              <a:buNone/>
            </a:pPr>
            <a:r>
              <a:rPr lang="en-US" dirty="0" smtClean="0"/>
              <a:t>these to be discussed in detail in later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3" y="333013"/>
            <a:ext cx="8407400" cy="762000"/>
          </a:xfrm>
        </p:spPr>
        <p:txBody>
          <a:bodyPr/>
          <a:lstStyle/>
          <a:p>
            <a:r>
              <a:rPr lang="en-US" dirty="0" smtClean="0"/>
              <a:t>Working To An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38136"/>
            <a:ext cx="8390466" cy="4991731"/>
          </a:xfrm>
        </p:spPr>
        <p:txBody>
          <a:bodyPr/>
          <a:lstStyle/>
          <a:p>
            <a:r>
              <a:rPr lang="en-US" sz="2200" dirty="0" smtClean="0"/>
              <a:t> The </a:t>
            </a: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Law of Thermodynamics is about entropy, which explains </a:t>
            </a:r>
            <a:r>
              <a:rPr lang="en-US" sz="2200" dirty="0" smtClean="0"/>
              <a:t>that matter and energy disperse to a point that the dispersal is even ("maximal")</a:t>
            </a:r>
            <a:endParaRPr lang="en-US" sz="2200" dirty="0"/>
          </a:p>
          <a:p>
            <a:r>
              <a:rPr lang="en-US" sz="2200" dirty="0" smtClean="0"/>
              <a:t> Matter (molecules, ions, </a:t>
            </a:r>
            <a:r>
              <a:rPr lang="en-US" sz="2200" dirty="0" err="1" smtClean="0"/>
              <a:t>etc</a:t>
            </a:r>
            <a:r>
              <a:rPr lang="en-US" sz="2200" dirty="0" smtClean="0"/>
              <a:t>) has an internal energy that causes matter to vibrate, rotate, and have motion in a linear direction such that it disperses itself evenly ("maximally") within a closed system or space (entropy)</a:t>
            </a:r>
          </a:p>
          <a:p>
            <a:r>
              <a:rPr lang="en-US" sz="2200" dirty="0" smtClean="0"/>
              <a:t> Motion of matter = diffusion</a:t>
            </a:r>
          </a:p>
          <a:p>
            <a:r>
              <a:rPr lang="en-US" sz="2200" dirty="0" smtClean="0"/>
              <a:t>This even or maximal dispersal is an equilibrium state; states not in equilibrium try to reach it</a:t>
            </a:r>
          </a:p>
        </p:txBody>
      </p:sp>
      <p:pic>
        <p:nvPicPr>
          <p:cNvPr id="4" name="Picture 2" descr="http://www.biologycorner.com/resources/diffusion_re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07" y="4893733"/>
            <a:ext cx="4950132" cy="14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Dispersal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70000"/>
            <a:ext cx="8390466" cy="4859867"/>
          </a:xfrm>
        </p:spPr>
        <p:txBody>
          <a:bodyPr/>
          <a:lstStyle/>
          <a:p>
            <a:r>
              <a:rPr lang="en-US" sz="2200" dirty="0" smtClean="0"/>
              <a:t>The potential energy to molecules maximizing their entropy (dispersal) still exists even when a barrier like a membrane exists</a:t>
            </a:r>
          </a:p>
          <a:p>
            <a:r>
              <a:rPr lang="en-US" sz="2200" dirty="0" smtClean="0"/>
              <a:t>High concentrations within a container bound by a membrane will create a force directing dispersal out beyond the barrier if the substance can permeate the membrane</a:t>
            </a:r>
          </a:p>
          <a:p>
            <a:r>
              <a:rPr lang="en-US" sz="2200" dirty="0" smtClean="0"/>
              <a:t>Conversely higher concentrations outside the membrane will create a force</a:t>
            </a:r>
            <a:br>
              <a:rPr lang="en-US" sz="2200" dirty="0" smtClean="0"/>
            </a:br>
            <a:r>
              <a:rPr lang="en-US" sz="2200" dirty="0" smtClean="0"/>
              <a:t>directing even</a:t>
            </a:r>
            <a:br>
              <a:rPr lang="en-US" sz="2200" dirty="0" smtClean="0"/>
            </a:br>
            <a:r>
              <a:rPr lang="en-US" sz="2200" dirty="0" smtClean="0"/>
              <a:t>dispersal within</a:t>
            </a:r>
            <a:br>
              <a:rPr lang="en-US" sz="2200" dirty="0" smtClean="0"/>
            </a:br>
            <a:r>
              <a:rPr lang="en-US" sz="2200" dirty="0" smtClean="0"/>
              <a:t>the space</a:t>
            </a:r>
            <a:br>
              <a:rPr lang="en-US" sz="2200" dirty="0" smtClean="0"/>
            </a:br>
            <a:r>
              <a:rPr lang="en-US" sz="2200" dirty="0" smtClean="0"/>
              <a:t>contained by the</a:t>
            </a:r>
            <a:br>
              <a:rPr lang="en-US" sz="2200" dirty="0" smtClean="0"/>
            </a:br>
            <a:r>
              <a:rPr lang="en-US" sz="2200" dirty="0" smtClean="0"/>
              <a:t>membrane</a:t>
            </a:r>
            <a:endParaRPr lang="en-US" sz="2200" dirty="0"/>
          </a:p>
        </p:txBody>
      </p:sp>
      <p:pic>
        <p:nvPicPr>
          <p:cNvPr id="4" name="Picture 2" descr="http://droualb.faculty.mjc.edu/Course%20Materials/Physiology%20101/Chapter%20Notes/figure_04_01_labe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59" y="4199466"/>
            <a:ext cx="5447842" cy="23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 Gradients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067" y="1225686"/>
                <a:ext cx="8390466" cy="5291846"/>
              </a:xfrm>
            </p:spPr>
            <p:txBody>
              <a:bodyPr/>
              <a:lstStyle/>
              <a:p>
                <a:r>
                  <a:rPr lang="en-US" sz="2200" dirty="0" smtClean="0"/>
                  <a:t>Concentration = solution density</a:t>
                </a:r>
              </a:p>
              <a:p>
                <a:r>
                  <a:rPr lang="en-US" sz="2200" dirty="0" smtClean="0"/>
                  <a:t>Concentration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mass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solute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volume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Cambria Math"/>
                          </a:rPr>
                          <m:t>solution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A gradient of concentration represents a non-equilibrium state</a:t>
                </a:r>
              </a:p>
              <a:p>
                <a:pPr marL="4756150" indent="-185738"/>
                <a:r>
                  <a:rPr lang="en-US" sz="2200" dirty="0" smtClean="0">
                    <a:latin typeface="+mj-lt"/>
                  </a:rPr>
                  <a:t>High concentration of a molecule on one side of a membrane and low (or no) concentration on other side is a non-equilibrium state</a:t>
                </a:r>
              </a:p>
              <a:p>
                <a:pPr marL="4756150" indent="-185738"/>
                <a:r>
                  <a:rPr lang="en-US" sz="2200" dirty="0" smtClean="0">
                    <a:latin typeface="+mj-lt"/>
                  </a:rPr>
                  <a:t>All matter (molecules, ions, </a:t>
                </a:r>
                <a:r>
                  <a:rPr lang="en-US" sz="2200" dirty="0" err="1" smtClean="0">
                    <a:latin typeface="+mj-lt"/>
                  </a:rPr>
                  <a:t>etc</a:t>
                </a:r>
                <a:r>
                  <a:rPr lang="en-US" sz="2200" dirty="0" smtClean="0">
                    <a:latin typeface="+mj-lt"/>
                  </a:rPr>
                  <a:t>) will try to disperse evenly across a membrane if it is permeable to those molecules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067" y="1225686"/>
                <a:ext cx="8390466" cy="5291846"/>
              </a:xfrm>
              <a:blipFill rotWithShape="1">
                <a:blip r:embed="rId2"/>
                <a:stretch>
                  <a:fillRect l="-1017" t="-806" r="-945" b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4" y="3375499"/>
            <a:ext cx="4643838" cy="316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Diffusion of Ions Across Membrane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02268"/>
            <a:ext cx="8553426" cy="5186294"/>
          </a:xfrm>
        </p:spPr>
        <p:txBody>
          <a:bodyPr/>
          <a:lstStyle/>
          <a:p>
            <a:r>
              <a:rPr lang="en-US" sz="2000" dirty="0" smtClean="0"/>
              <a:t>When there are two</a:t>
            </a:r>
            <a:br>
              <a:rPr lang="en-US" sz="2000" dirty="0" smtClean="0"/>
            </a:br>
            <a:r>
              <a:rPr lang="en-US" sz="2000" dirty="0" smtClean="0"/>
              <a:t>substances, they will try</a:t>
            </a:r>
            <a:br>
              <a:rPr lang="en-US" sz="2000" dirty="0" smtClean="0"/>
            </a:br>
            <a:r>
              <a:rPr lang="en-US" sz="2000" dirty="0" smtClean="0"/>
              <a:t>to disperse evenly across</a:t>
            </a:r>
            <a:br>
              <a:rPr lang="en-US" sz="2000" dirty="0" smtClean="0"/>
            </a:br>
            <a:r>
              <a:rPr lang="en-US" sz="2000" dirty="0" smtClean="0"/>
              <a:t>the membrane as individual</a:t>
            </a:r>
            <a:br>
              <a:rPr lang="en-US" sz="2000" dirty="0" smtClean="0"/>
            </a:br>
            <a:r>
              <a:rPr lang="en-US" sz="2000" dirty="0" smtClean="0"/>
              <a:t>species</a:t>
            </a:r>
          </a:p>
          <a:p>
            <a:r>
              <a:rPr lang="en-US" sz="2000" dirty="0" smtClean="0"/>
              <a:t>With ions (K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, Cl</a:t>
            </a:r>
            <a:r>
              <a:rPr lang="en-US" sz="2000" baseline="30000" dirty="0" smtClean="0"/>
              <a:t>–</a:t>
            </a:r>
            <a:r>
              <a:rPr lang="en-US" sz="2000" dirty="0" smtClean="0"/>
              <a:t>) in</a:t>
            </a:r>
            <a:br>
              <a:rPr lang="en-US" sz="2000" dirty="0" smtClean="0"/>
            </a:br>
            <a:r>
              <a:rPr lang="en-US" sz="2000" dirty="0" smtClean="0"/>
              <a:t>particular, there are</a:t>
            </a:r>
            <a:br>
              <a:rPr lang="en-US" sz="2000" dirty="0" smtClean="0"/>
            </a:br>
            <a:r>
              <a:rPr lang="en-US" sz="2000" dirty="0" smtClean="0"/>
              <a:t>electrical forces related</a:t>
            </a:r>
            <a:br>
              <a:rPr lang="en-US" sz="2000" dirty="0" smtClean="0"/>
            </a:br>
            <a:r>
              <a:rPr lang="en-US" sz="2000" dirty="0" smtClean="0"/>
              <a:t>to the separation of opposite</a:t>
            </a:r>
            <a:br>
              <a:rPr lang="en-US" sz="2000" dirty="0" smtClean="0"/>
            </a:br>
            <a:r>
              <a:rPr lang="en-US" sz="2000" dirty="0" smtClean="0"/>
              <a:t>charges to consider as well</a:t>
            </a:r>
          </a:p>
          <a:p>
            <a:r>
              <a:rPr lang="en-US" sz="2000" dirty="0" smtClean="0"/>
              <a:t>Differences in ion</a:t>
            </a:r>
            <a:br>
              <a:rPr lang="en-US" sz="2000" dirty="0" smtClean="0"/>
            </a:br>
            <a:r>
              <a:rPr lang="en-US" sz="2000" dirty="0" smtClean="0"/>
              <a:t>concentrations across the</a:t>
            </a:r>
            <a:br>
              <a:rPr lang="en-US" sz="2000" dirty="0" smtClean="0"/>
            </a:br>
            <a:r>
              <a:rPr lang="en-US" sz="2000" dirty="0" smtClean="0"/>
              <a:t>membrane create voltages</a:t>
            </a:r>
            <a:br>
              <a:rPr lang="en-US" sz="2000" dirty="0" smtClean="0"/>
            </a:br>
            <a:r>
              <a:rPr lang="en-US" sz="2000" dirty="0" smtClean="0"/>
              <a:t>across the membrane</a:t>
            </a:r>
          </a:p>
          <a:p>
            <a:r>
              <a:rPr lang="en-US" sz="2000" dirty="0" smtClean="0"/>
              <a:t>This is the basis for establishing excitability in neurons for transmission of electrical impulses</a:t>
            </a:r>
            <a:endParaRPr lang="en-US" sz="2000" dirty="0"/>
          </a:p>
        </p:txBody>
      </p:sp>
      <p:pic>
        <p:nvPicPr>
          <p:cNvPr id="3074" name="Picture 2" descr="http://www.owlnet.rice.edu/~ceng402/proj03/avanti/Project/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52" y="1109132"/>
            <a:ext cx="4403941" cy="434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6D7C-2F58-4893-B534-DA79EFC437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52794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34821</TotalTime>
  <Words>2164</Words>
  <Application>Microsoft Office PowerPoint</Application>
  <PresentationFormat>On-screen Show (4:3)</PresentationFormat>
  <Paragraphs>226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4_LightOnDark</vt:lpstr>
      <vt:lpstr>Cell Membrane Transport: Passive Transport</vt:lpstr>
      <vt:lpstr>Objectives   1 of 3</vt:lpstr>
      <vt:lpstr>Objectives   2 of 3</vt:lpstr>
      <vt:lpstr>Objectives   3 of 3</vt:lpstr>
      <vt:lpstr>Kinds of Transport</vt:lpstr>
      <vt:lpstr>Working To An Equilibrium</vt:lpstr>
      <vt:lpstr>Barriers To Dispersal</vt:lpstr>
      <vt:lpstr>Concentration Gradients</vt:lpstr>
      <vt:lpstr>Diffusion of Ions Across Membrane</vt:lpstr>
      <vt:lpstr>Fluid Differences Across Membrane</vt:lpstr>
      <vt:lpstr>Chemistry of Membrane Permeability</vt:lpstr>
      <vt:lpstr>Weak Acids &amp; Weak Bases Again</vt:lpstr>
      <vt:lpstr>Permeability &amp; pH-Dependence</vt:lpstr>
      <vt:lpstr>Movement of H2O Molecules</vt:lpstr>
      <vt:lpstr>Dissolution</vt:lpstr>
      <vt:lpstr>Hydration Shells</vt:lpstr>
      <vt:lpstr>Osmosis</vt:lpstr>
      <vt:lpstr>Osmosis &amp; Tonicity</vt:lpstr>
      <vt:lpstr>Tonicity</vt:lpstr>
      <vt:lpstr>Simple Passive Transport</vt:lpstr>
      <vt:lpstr>Facilitated Transport</vt:lpstr>
      <vt:lpstr>Protein Categories</vt:lpstr>
      <vt:lpstr>Channel Proteins</vt:lpstr>
      <vt:lpstr>Channel Protein for H2O</vt:lpstr>
      <vt:lpstr>Ion Channels</vt:lpstr>
      <vt:lpstr>Ion Channel Flow</vt:lpstr>
      <vt:lpstr>Ion Channel Regulation (Gating)</vt:lpstr>
      <vt:lpstr>Ligand-Gated Ion Channel</vt:lpstr>
      <vt:lpstr>Voltage-Gated Ion Channel</vt:lpstr>
      <vt:lpstr>Carrier Proteins</vt:lpstr>
      <vt:lpstr>PowerPoint Presentation</vt:lpstr>
      <vt:lpstr>Directionality</vt:lpstr>
      <vt:lpstr>Passive Transport</vt:lpstr>
      <vt:lpstr>Reading (Sources)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1708</cp:revision>
  <dcterms:created xsi:type="dcterms:W3CDTF">2005-12-08T13:54:14Z</dcterms:created>
  <dcterms:modified xsi:type="dcterms:W3CDTF">2015-06-04T19:56:43Z</dcterms:modified>
</cp:coreProperties>
</file>