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48"/>
  </p:notesMasterIdLst>
  <p:sldIdLst>
    <p:sldId id="534" r:id="rId2"/>
    <p:sldId id="535" r:id="rId3"/>
    <p:sldId id="669" r:id="rId4"/>
    <p:sldId id="670" r:id="rId5"/>
    <p:sldId id="694" r:id="rId6"/>
    <p:sldId id="665" r:id="rId7"/>
    <p:sldId id="660" r:id="rId8"/>
    <p:sldId id="661" r:id="rId9"/>
    <p:sldId id="662" r:id="rId10"/>
    <p:sldId id="663" r:id="rId11"/>
    <p:sldId id="692" r:id="rId12"/>
    <p:sldId id="666" r:id="rId13"/>
    <p:sldId id="693" r:id="rId14"/>
    <p:sldId id="695" r:id="rId15"/>
    <p:sldId id="696" r:id="rId16"/>
    <p:sldId id="541" r:id="rId17"/>
    <p:sldId id="685" r:id="rId18"/>
    <p:sldId id="686" r:id="rId19"/>
    <p:sldId id="687" r:id="rId20"/>
    <p:sldId id="676" r:id="rId21"/>
    <p:sldId id="688" r:id="rId22"/>
    <p:sldId id="689" r:id="rId23"/>
    <p:sldId id="690" r:id="rId24"/>
    <p:sldId id="691" r:id="rId25"/>
    <p:sldId id="677" r:id="rId26"/>
    <p:sldId id="701" r:id="rId27"/>
    <p:sldId id="678" r:id="rId28"/>
    <p:sldId id="702" r:id="rId29"/>
    <p:sldId id="542" r:id="rId30"/>
    <p:sldId id="667" r:id="rId31"/>
    <p:sldId id="697" r:id="rId32"/>
    <p:sldId id="698" r:id="rId33"/>
    <p:sldId id="700" r:id="rId34"/>
    <p:sldId id="699" r:id="rId35"/>
    <p:sldId id="668" r:id="rId36"/>
    <p:sldId id="671" r:id="rId37"/>
    <p:sldId id="672" r:id="rId38"/>
    <p:sldId id="675" r:id="rId39"/>
    <p:sldId id="684" r:id="rId40"/>
    <p:sldId id="682" r:id="rId41"/>
    <p:sldId id="683" r:id="rId42"/>
    <p:sldId id="674" r:id="rId43"/>
    <p:sldId id="680" r:id="rId44"/>
    <p:sldId id="681" r:id="rId45"/>
    <p:sldId id="659" r:id="rId46"/>
    <p:sldId id="549" r:id="rId4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66"/>
    <a:srgbClr val="FF9933"/>
    <a:srgbClr val="FF99FF"/>
    <a:srgbClr val="FFFF00"/>
    <a:srgbClr val="CCFFCC"/>
    <a:srgbClr val="FFFFCC"/>
    <a:srgbClr val="FF3399"/>
    <a:srgbClr val="66CCFF"/>
    <a:srgbClr val="0066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332" autoAdjust="0"/>
    <p:restoredTop sz="94660" autoAdjust="0"/>
  </p:normalViewPr>
  <p:slideViewPr>
    <p:cSldViewPr snapToGrid="0">
      <p:cViewPr varScale="1">
        <p:scale>
          <a:sx n="99" d="100"/>
          <a:sy n="99" d="100"/>
        </p:scale>
        <p:origin x="-1524" y="-96"/>
      </p:cViewPr>
      <p:guideLst>
        <p:guide orient="horz"/>
        <p:guide/>
      </p:guideLst>
    </p:cSldViewPr>
  </p:slideViewPr>
  <p:outlineViewPr>
    <p:cViewPr>
      <p:scale>
        <a:sx n="33" d="100"/>
        <a:sy n="33" d="100"/>
      </p:scale>
      <p:origin x="0" y="1810"/>
    </p:cViewPr>
  </p:outlineViewPr>
  <p:notesTextViewPr>
    <p:cViewPr>
      <p:scale>
        <a:sx n="100" d="100"/>
        <a:sy n="100" d="100"/>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0B39F9-9779-49E4-9061-3C452DBF8DE4}" type="slidenum">
              <a:rPr lang="en-US"/>
              <a:pPr/>
              <a:t>‹#›</a:t>
            </a:fld>
            <a:endParaRPr lang="en-US"/>
          </a:p>
        </p:txBody>
      </p:sp>
    </p:spTree>
    <p:extLst>
      <p:ext uri="{BB962C8B-B14F-4D97-AF65-F5344CB8AC3E}">
        <p14:creationId xmlns:p14="http://schemas.microsoft.com/office/powerpoint/2010/main" val="308734555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612775"/>
            <a:ext cx="1943100" cy="57372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8500" y="612775"/>
            <a:ext cx="5676900" cy="5737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98500" y="612775"/>
            <a:ext cx="7772400" cy="5737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98500" y="1617663"/>
            <a:ext cx="7772400" cy="2289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98500" y="4059238"/>
            <a:ext cx="7772400" cy="22907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98500" y="1617663"/>
            <a:ext cx="3810000" cy="4732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60900" y="1617663"/>
            <a:ext cx="3810000" cy="2289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60900" y="4059238"/>
            <a:ext cx="3810000" cy="22907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64067" y="1397530"/>
            <a:ext cx="8390466" cy="5040848"/>
          </a:xfrm>
        </p:spPr>
        <p:txBody>
          <a:bodyPr/>
          <a:lstStyle>
            <a:lvl3pPr marL="804863" indent="-347663">
              <a:buFont typeface="Courier New" panose="02070309020205020404" pitchFamily="49" charset="0"/>
              <a:buChar char="o"/>
              <a:defRPr/>
            </a:lvl3pPr>
            <a:lvl4pPr marL="973138" indent="-287338">
              <a:buFont typeface="Wingdings" panose="05000000000000000000" pitchFamily="2" charset="2"/>
              <a:buChar char="q"/>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lide Number Placeholder 9"/>
          <p:cNvSpPr>
            <a:spLocks noGrp="1"/>
          </p:cNvSpPr>
          <p:nvPr>
            <p:ph type="sldNum" sz="quarter" idx="10"/>
          </p:nvPr>
        </p:nvSpPr>
        <p:spPr/>
        <p:txBody>
          <a:bodyPr/>
          <a:lstStyle/>
          <a:p>
            <a:fld id="{65BF09B2-7C03-466F-AA1F-DB9F0895731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bg>
      <p:bgPr>
        <a:gradFill rotWithShape="0">
          <a:gsLst>
            <a:gs pos="0">
              <a:srgbClr val="FFFF00"/>
            </a:gs>
            <a:gs pos="100000">
              <a:srgbClr val="FFFFCC"/>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a:p>
        </p:txBody>
      </p:sp>
      <p:sp>
        <p:nvSpPr>
          <p:cNvPr id="3" name="Content Placeholder 2"/>
          <p:cNvSpPr>
            <a:spLocks noGrp="1"/>
          </p:cNvSpPr>
          <p:nvPr>
            <p:ph idx="1"/>
          </p:nvPr>
        </p:nvSpPr>
        <p:spPr>
          <a:xfrm>
            <a:off x="364067" y="1397530"/>
            <a:ext cx="8390466" cy="5078426"/>
          </a:xfrm>
        </p:spPr>
        <p:txBody>
          <a:bodyPr/>
          <a:lstStyle>
            <a:lvl1pPr>
              <a:defRPr>
                <a:solidFill>
                  <a:schemeClr val="tx1"/>
                </a:solidFill>
              </a:defRPr>
            </a:lvl1pPr>
            <a:lvl2pPr>
              <a:defRPr>
                <a:solidFill>
                  <a:schemeClr val="tx1"/>
                </a:solidFill>
              </a:defRPr>
            </a:lvl2pPr>
            <a:lvl3pPr marL="804863" indent="-347663">
              <a:buFont typeface="Courier New" panose="02070309020205020404" pitchFamily="49" charset="0"/>
              <a:buChar char="o"/>
              <a:defRPr>
                <a:solidFill>
                  <a:schemeClr val="tx1"/>
                </a:solidFill>
              </a:defRPr>
            </a:lvl3pPr>
            <a:lvl4pPr marL="973138" indent="-287338">
              <a:buFont typeface="Wingdings" panose="05000000000000000000" pitchFamily="2" charset="2"/>
              <a:buChar char="q"/>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0"/>
          </p:nvPr>
        </p:nvSpPr>
        <p:spPr>
          <a:xfrm>
            <a:off x="6807200" y="6369050"/>
            <a:ext cx="2133600" cy="365125"/>
          </a:xfrm>
        </p:spPr>
        <p:txBody>
          <a:bodyPr/>
          <a:lstStyle>
            <a:lvl1pPr>
              <a:defRPr>
                <a:solidFill>
                  <a:schemeClr val="tx1"/>
                </a:solidFill>
              </a:defRPr>
            </a:lvl1pPr>
          </a:lstStyle>
          <a:p>
            <a:fld id="{65BF09B2-7C03-466F-AA1F-DB9F08957316}" type="slidenum">
              <a:rPr lang="en-US" smtClean="0"/>
              <a:pPr/>
              <a:t>‹#›</a:t>
            </a:fld>
            <a:endParaRPr lang="en-US"/>
          </a:p>
        </p:txBody>
      </p:sp>
    </p:spTree>
    <p:extLst>
      <p:ext uri="{BB962C8B-B14F-4D97-AF65-F5344CB8AC3E}">
        <p14:creationId xmlns:p14="http://schemas.microsoft.com/office/powerpoint/2010/main" val="3529260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bg>
      <p:bgPr>
        <a:gradFill rotWithShape="0">
          <a:gsLst>
            <a:gs pos="0">
              <a:srgbClr val="990099"/>
            </a:gs>
            <a:gs pos="100000">
              <a:srgbClr val="660066"/>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3pPr marL="804863" indent="-347663">
              <a:buFont typeface="Wingdings" panose="05000000000000000000" pitchFamily="2" charset="2"/>
              <a:buChar char="v"/>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10"/>
          </p:nvPr>
        </p:nvSpPr>
        <p:spPr>
          <a:xfrm>
            <a:off x="6794500" y="6394450"/>
            <a:ext cx="2133600" cy="365125"/>
          </a:xfrm>
        </p:spPr>
        <p:txBody>
          <a:bodyPr/>
          <a:lstStyle/>
          <a:p>
            <a:fld id="{65BF09B2-7C03-466F-AA1F-DB9F08957316}" type="slidenum">
              <a:rPr lang="en-US" smtClean="0"/>
              <a:pPr/>
              <a:t>‹#›</a:t>
            </a:fld>
            <a:endParaRPr lang="en-US"/>
          </a:p>
        </p:txBody>
      </p:sp>
    </p:spTree>
    <p:extLst>
      <p:ext uri="{BB962C8B-B14F-4D97-AF65-F5344CB8AC3E}">
        <p14:creationId xmlns:p14="http://schemas.microsoft.com/office/powerpoint/2010/main" val="1378896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Subtitle + Content">
    <p:spTree>
      <p:nvGrpSpPr>
        <p:cNvPr id="1" name=""/>
        <p:cNvGrpSpPr/>
        <p:nvPr/>
      </p:nvGrpSpPr>
      <p:grpSpPr>
        <a:xfrm>
          <a:off x="0" y="0"/>
          <a:ext cx="0" cy="0"/>
          <a:chOff x="0" y="0"/>
          <a:chExt cx="0" cy="0"/>
        </a:xfrm>
      </p:grpSpPr>
      <p:sp>
        <p:nvSpPr>
          <p:cNvPr id="2" name="Title 1"/>
          <p:cNvSpPr>
            <a:spLocks noGrp="1"/>
          </p:cNvSpPr>
          <p:nvPr>
            <p:ph type="title"/>
          </p:nvPr>
        </p:nvSpPr>
        <p:spPr>
          <a:xfrm>
            <a:off x="313267" y="236007"/>
            <a:ext cx="8407400" cy="762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64067" y="1625600"/>
            <a:ext cx="8390466" cy="450426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635000" y="1181100"/>
            <a:ext cx="4356100" cy="338554"/>
          </a:xfrm>
          <a:prstGeom prst="rect">
            <a:avLst/>
          </a:prstGeom>
          <a:noFill/>
        </p:spPr>
        <p:txBody>
          <a:bodyPr wrap="square" rtlCol="0">
            <a:spAutoFit/>
          </a:bodyPr>
          <a:lstStyle/>
          <a:p>
            <a:endParaRPr lang="en-US" sz="1600" dirty="0" smtClean="0">
              <a:solidFill>
                <a:schemeClr val="bg1"/>
              </a:solidFill>
            </a:endParaRPr>
          </a:p>
        </p:txBody>
      </p:sp>
      <p:sp>
        <p:nvSpPr>
          <p:cNvPr id="8" name="Text Placeholder 7"/>
          <p:cNvSpPr>
            <a:spLocks noGrp="1"/>
          </p:cNvSpPr>
          <p:nvPr>
            <p:ph type="body" sz="quarter" idx="10"/>
          </p:nvPr>
        </p:nvSpPr>
        <p:spPr>
          <a:xfrm>
            <a:off x="317500" y="1016000"/>
            <a:ext cx="8432800" cy="571500"/>
          </a:xfrm>
        </p:spPr>
        <p:txBody>
          <a:bodyPr/>
          <a:lstStyle>
            <a:lvl1pPr>
              <a:buNone/>
              <a:defRPr b="0" i="1">
                <a:solidFill>
                  <a:srgbClr val="CCFFFF"/>
                </a:solidFill>
                <a:latin typeface="Times New Roman" pitchFamily="18" charset="0"/>
                <a:cs typeface="Times New Roman" pitchFamily="18" charset="0"/>
              </a:defRPr>
            </a:lvl1pPr>
          </a:lstStyle>
          <a:p>
            <a:pPr lvl="0"/>
            <a:r>
              <a:rPr lang="en-US" dirty="0"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0426" y="954017"/>
            <a:ext cx="7772400" cy="1815882"/>
          </a:xfrm>
        </p:spPr>
        <p:txBody>
          <a:bodyPr anchor="t"/>
          <a:lstStyle>
            <a:lvl1pPr algn="l">
              <a:defRPr sz="5600" b="1" cap="none" baseline="0">
                <a:latin typeface="Tahoma" panose="020B060403050404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67722" y="4421614"/>
            <a:ext cx="7772400" cy="1500187"/>
          </a:xfrm>
        </p:spPr>
        <p:txBody>
          <a:bodyPr anchor="b"/>
          <a:lstStyle>
            <a:lvl1pPr marL="0" indent="0">
              <a:buNone/>
              <a:defRPr sz="3200" baseline="0">
                <a:solidFill>
                  <a:srgbClr val="00FFFF"/>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85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09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tx1"/>
            </a:gs>
            <a:gs pos="100000">
              <a:srgbClr val="333399"/>
            </a:gs>
          </a:gsLst>
          <a:lin ang="2700000" scaled="1"/>
        </a:gra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338667" y="401107"/>
            <a:ext cx="84074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smtClean="0"/>
              <a:t>This is the Master supraTitle</a:t>
            </a:r>
          </a:p>
        </p:txBody>
      </p:sp>
      <p:sp>
        <p:nvSpPr>
          <p:cNvPr id="38915" name="Rectangle 3"/>
          <p:cNvSpPr>
            <a:spLocks noGrp="1" noChangeArrowheads="1"/>
          </p:cNvSpPr>
          <p:nvPr>
            <p:ph type="body" idx="1"/>
          </p:nvPr>
        </p:nvSpPr>
        <p:spPr bwMode="auto">
          <a:xfrm>
            <a:off x="364067" y="1397530"/>
            <a:ext cx="8390466" cy="500327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Slide Number Placeholder 3"/>
          <p:cNvSpPr>
            <a:spLocks noGrp="1"/>
          </p:cNvSpPr>
          <p:nvPr>
            <p:ph type="sldNum" sz="quarter" idx="4"/>
          </p:nvPr>
        </p:nvSpPr>
        <p:spPr>
          <a:xfrm>
            <a:off x="6667500" y="6369050"/>
            <a:ext cx="2133600" cy="365125"/>
          </a:xfrm>
          <a:prstGeom prst="rect">
            <a:avLst/>
          </a:prstGeom>
        </p:spPr>
        <p:txBody>
          <a:bodyPr vert="horz" lIns="91440" tIns="45720" rIns="91440" bIns="45720" rtlCol="0" anchor="ctr"/>
          <a:lstStyle>
            <a:lvl1pPr algn="r">
              <a:defRPr sz="1600" b="1">
                <a:solidFill>
                  <a:schemeClr val="bg1"/>
                </a:solidFill>
              </a:defRPr>
            </a:lvl1pPr>
          </a:lstStyle>
          <a:p>
            <a:fld id="{65BF09B2-7C03-466F-AA1F-DB9F0895731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803" r:id="rId3"/>
    <p:sldLayoutId id="2147483802" r:id="rId4"/>
    <p:sldLayoutId id="2147483801"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797" r:id="rId15"/>
    <p:sldLayoutId id="2147483799" r:id="rId16"/>
    <p:sldLayoutId id="2147483800" r:id="rId17"/>
  </p:sldLayoutIdLst>
  <p:hf hdr="0" ftr="0" dt="0"/>
  <p:txStyles>
    <p:titleStyle>
      <a:lvl1pPr algn="l" rtl="0" eaLnBrk="0" fontAlgn="base" hangingPunct="0">
        <a:spcBef>
          <a:spcPct val="0"/>
        </a:spcBef>
        <a:spcAft>
          <a:spcPct val="0"/>
        </a:spcAft>
        <a:defRPr sz="4400">
          <a:solidFill>
            <a:srgbClr val="FFFF99"/>
          </a:solidFill>
          <a:latin typeface="+mj-lt"/>
          <a:ea typeface="+mj-ea"/>
          <a:cs typeface="+mj-cs"/>
        </a:defRPr>
      </a:lvl1pPr>
      <a:lvl2pPr algn="l" rtl="0" eaLnBrk="0" fontAlgn="base" hangingPunct="0">
        <a:spcBef>
          <a:spcPct val="0"/>
        </a:spcBef>
        <a:spcAft>
          <a:spcPct val="0"/>
        </a:spcAft>
        <a:defRPr sz="4400">
          <a:solidFill>
            <a:srgbClr val="FFFF99"/>
          </a:solidFill>
          <a:latin typeface="Arial" charset="0"/>
        </a:defRPr>
      </a:lvl2pPr>
      <a:lvl3pPr algn="l" rtl="0" eaLnBrk="0" fontAlgn="base" hangingPunct="0">
        <a:spcBef>
          <a:spcPct val="0"/>
        </a:spcBef>
        <a:spcAft>
          <a:spcPct val="0"/>
        </a:spcAft>
        <a:defRPr sz="4400">
          <a:solidFill>
            <a:srgbClr val="FFFF99"/>
          </a:solidFill>
          <a:latin typeface="Arial" charset="0"/>
        </a:defRPr>
      </a:lvl3pPr>
      <a:lvl4pPr algn="l" rtl="0" eaLnBrk="0" fontAlgn="base" hangingPunct="0">
        <a:spcBef>
          <a:spcPct val="0"/>
        </a:spcBef>
        <a:spcAft>
          <a:spcPct val="0"/>
        </a:spcAft>
        <a:defRPr sz="4400">
          <a:solidFill>
            <a:srgbClr val="FFFF99"/>
          </a:solidFill>
          <a:latin typeface="Arial" charset="0"/>
        </a:defRPr>
      </a:lvl4pPr>
      <a:lvl5pPr algn="l" rtl="0" eaLnBrk="0" fontAlgn="base" hangingPunct="0">
        <a:spcBef>
          <a:spcPct val="0"/>
        </a:spcBef>
        <a:spcAft>
          <a:spcPct val="0"/>
        </a:spcAft>
        <a:defRPr sz="4400">
          <a:solidFill>
            <a:srgbClr val="FFFF99"/>
          </a:solidFill>
          <a:latin typeface="Arial" charset="0"/>
        </a:defRPr>
      </a:lvl5pPr>
      <a:lvl6pPr marL="457200" algn="l" rtl="0" eaLnBrk="0" fontAlgn="base" hangingPunct="0">
        <a:spcBef>
          <a:spcPct val="0"/>
        </a:spcBef>
        <a:spcAft>
          <a:spcPct val="0"/>
        </a:spcAft>
        <a:defRPr sz="4400">
          <a:solidFill>
            <a:srgbClr val="FFFF99"/>
          </a:solidFill>
          <a:latin typeface="Arial" charset="0"/>
        </a:defRPr>
      </a:lvl6pPr>
      <a:lvl7pPr marL="914400" algn="l" rtl="0" eaLnBrk="0" fontAlgn="base" hangingPunct="0">
        <a:spcBef>
          <a:spcPct val="0"/>
        </a:spcBef>
        <a:spcAft>
          <a:spcPct val="0"/>
        </a:spcAft>
        <a:defRPr sz="4400">
          <a:solidFill>
            <a:srgbClr val="FFFF99"/>
          </a:solidFill>
          <a:latin typeface="Arial" charset="0"/>
        </a:defRPr>
      </a:lvl7pPr>
      <a:lvl8pPr marL="1371600" algn="l" rtl="0" eaLnBrk="0" fontAlgn="base" hangingPunct="0">
        <a:spcBef>
          <a:spcPct val="0"/>
        </a:spcBef>
        <a:spcAft>
          <a:spcPct val="0"/>
        </a:spcAft>
        <a:defRPr sz="4400">
          <a:solidFill>
            <a:srgbClr val="FFFF99"/>
          </a:solidFill>
          <a:latin typeface="Arial" charset="0"/>
        </a:defRPr>
      </a:lvl8pPr>
      <a:lvl9pPr marL="1828800" algn="l" rtl="0" eaLnBrk="0" fontAlgn="base" hangingPunct="0">
        <a:spcBef>
          <a:spcPct val="0"/>
        </a:spcBef>
        <a:spcAft>
          <a:spcPct val="0"/>
        </a:spcAft>
        <a:defRPr sz="4400">
          <a:solidFill>
            <a:srgbClr val="FFFF99"/>
          </a:solidFill>
          <a:latin typeface="Arial" charset="0"/>
        </a:defRPr>
      </a:lvl9pPr>
    </p:titleStyle>
    <p:bodyStyle>
      <a:lvl1pPr marL="223838" indent="-223838" algn="l" rtl="0" eaLnBrk="0" fontAlgn="base" hangingPunct="0">
        <a:spcBef>
          <a:spcPct val="20000"/>
        </a:spcBef>
        <a:spcAft>
          <a:spcPct val="0"/>
        </a:spcAft>
        <a:buChar char="•"/>
        <a:defRPr sz="2400">
          <a:solidFill>
            <a:schemeClr val="bg1"/>
          </a:solidFill>
          <a:latin typeface="+mn-lt"/>
          <a:ea typeface="+mn-ea"/>
          <a:cs typeface="+mn-cs"/>
        </a:defRPr>
      </a:lvl1pPr>
      <a:lvl2pPr marL="515938" indent="-287338" algn="l" rtl="0" eaLnBrk="0" fontAlgn="base" hangingPunct="0">
        <a:spcBef>
          <a:spcPct val="20000"/>
        </a:spcBef>
        <a:spcAft>
          <a:spcPct val="0"/>
        </a:spcAft>
        <a:buFont typeface="Wingdings" pitchFamily="2" charset="2"/>
        <a:buChar char="§"/>
        <a:defRPr sz="2000">
          <a:solidFill>
            <a:schemeClr val="bg1"/>
          </a:solidFill>
          <a:latin typeface="+mn-lt"/>
        </a:defRPr>
      </a:lvl2pPr>
      <a:lvl3pPr marL="804863" indent="-347663" algn="l" rtl="0" eaLnBrk="0" fontAlgn="base" hangingPunct="0">
        <a:spcBef>
          <a:spcPct val="20000"/>
        </a:spcBef>
        <a:spcAft>
          <a:spcPct val="0"/>
        </a:spcAft>
        <a:buFont typeface="Wingdings" pitchFamily="2" charset="2"/>
        <a:buChar char="q"/>
        <a:defRPr sz="1800">
          <a:solidFill>
            <a:schemeClr val="bg1"/>
          </a:solidFill>
          <a:latin typeface="+mn-lt"/>
        </a:defRPr>
      </a:lvl3pPr>
      <a:lvl4pPr marL="973138" indent="-287338" algn="l" rtl="0" eaLnBrk="0" fontAlgn="base" hangingPunct="0">
        <a:spcBef>
          <a:spcPct val="20000"/>
        </a:spcBef>
        <a:spcAft>
          <a:spcPct val="0"/>
        </a:spcAft>
        <a:buChar char="–"/>
        <a:defRPr sz="1600">
          <a:solidFill>
            <a:schemeClr val="bg1"/>
          </a:solidFill>
          <a:latin typeface="+mn-lt"/>
        </a:defRPr>
      </a:lvl4pPr>
      <a:lvl5pPr marL="1143000" indent="-228600" algn="l" rtl="0" eaLnBrk="0" fontAlgn="base" hangingPunct="0">
        <a:spcBef>
          <a:spcPct val="20000"/>
        </a:spcBef>
        <a:spcAft>
          <a:spcPct val="0"/>
        </a:spcAft>
        <a:buChar char="»"/>
        <a:defRPr sz="1400">
          <a:solidFill>
            <a:schemeClr val="bg1"/>
          </a:solidFill>
          <a:latin typeface="+mn-lt"/>
        </a:defRPr>
      </a:lvl5pPr>
      <a:lvl6pPr marL="2514600" indent="-228600" algn="l" rtl="0" eaLnBrk="0" fontAlgn="base" hangingPunct="0">
        <a:spcBef>
          <a:spcPct val="20000"/>
        </a:spcBef>
        <a:spcAft>
          <a:spcPct val="0"/>
        </a:spcAft>
        <a:buChar char="»"/>
        <a:defRPr sz="2000">
          <a:solidFill>
            <a:schemeClr val="bg1"/>
          </a:solidFill>
          <a:latin typeface="+mn-lt"/>
        </a:defRPr>
      </a:lvl6pPr>
      <a:lvl7pPr marL="2971800" indent="-228600" algn="l" rtl="0" eaLnBrk="0" fontAlgn="base" hangingPunct="0">
        <a:spcBef>
          <a:spcPct val="20000"/>
        </a:spcBef>
        <a:spcAft>
          <a:spcPct val="0"/>
        </a:spcAft>
        <a:buChar char="»"/>
        <a:defRPr sz="2000">
          <a:solidFill>
            <a:schemeClr val="bg1"/>
          </a:solidFill>
          <a:latin typeface="+mn-lt"/>
        </a:defRPr>
      </a:lvl7pPr>
      <a:lvl8pPr marL="3429000" indent="-228600" algn="l" rtl="0" eaLnBrk="0" fontAlgn="base" hangingPunct="0">
        <a:spcBef>
          <a:spcPct val="20000"/>
        </a:spcBef>
        <a:spcAft>
          <a:spcPct val="0"/>
        </a:spcAft>
        <a:buChar char="»"/>
        <a:defRPr sz="2000">
          <a:solidFill>
            <a:schemeClr val="bg1"/>
          </a:solidFill>
          <a:latin typeface="+mn-lt"/>
        </a:defRPr>
      </a:lvl8pPr>
      <a:lvl9pPr marL="3886200" indent="-228600" algn="l" rtl="0" eaLnBrk="0" fontAlgn="base" hangingPunct="0">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www.chiroeco.com/news/chiro-article.php?id=15995" TargetMode="External"/><Relationship Id="rId2" Type="http://schemas.openxmlformats.org/officeDocument/2006/relationships/hyperlink" Target="http://www.dynamicchiropractic.com/mpacms/dc/article.php?id=57351"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Applications of Pharmacology &amp; Toxicology</a:t>
            </a:r>
            <a:endParaRPr lang="en-US" dirty="0"/>
          </a:p>
        </p:txBody>
      </p:sp>
      <p:sp>
        <p:nvSpPr>
          <p:cNvPr id="5" name="Text Placeholder 4"/>
          <p:cNvSpPr>
            <a:spLocks noGrp="1"/>
          </p:cNvSpPr>
          <p:nvPr>
            <p:ph type="body" idx="1"/>
          </p:nvPr>
        </p:nvSpPr>
        <p:spPr/>
        <p:txBody>
          <a:bodyPr/>
          <a:lstStyle/>
          <a:p>
            <a:r>
              <a:rPr lang="en-US" smtClean="0"/>
              <a:t>Week 2</a:t>
            </a:r>
            <a:endParaRPr lang="en-US" dirty="0"/>
          </a:p>
        </p:txBody>
      </p:sp>
    </p:spTree>
    <p:extLst>
      <p:ext uri="{BB962C8B-B14F-4D97-AF65-F5344CB8AC3E}">
        <p14:creationId xmlns:p14="http://schemas.microsoft.com/office/powerpoint/2010/main" val="2424218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8667" y="428164"/>
            <a:ext cx="8407400" cy="707886"/>
          </a:xfrm>
        </p:spPr>
        <p:txBody>
          <a:bodyPr/>
          <a:lstStyle/>
          <a:p>
            <a:r>
              <a:rPr lang="en-US" sz="4000" dirty="0" smtClean="0"/>
              <a:t>Acetaminophen – </a:t>
            </a:r>
            <a:r>
              <a:rPr lang="en-US" sz="4000" dirty="0" err="1" smtClean="0"/>
              <a:t>Toxicokinetics</a:t>
            </a:r>
            <a:endParaRPr lang="en-US" sz="4000" dirty="0"/>
          </a:p>
        </p:txBody>
      </p:sp>
      <p:sp>
        <p:nvSpPr>
          <p:cNvPr id="3" name="Content Placeholder 2"/>
          <p:cNvSpPr>
            <a:spLocks noGrp="1"/>
          </p:cNvSpPr>
          <p:nvPr>
            <p:ph idx="1"/>
          </p:nvPr>
        </p:nvSpPr>
        <p:spPr>
          <a:xfrm>
            <a:off x="364067" y="1250302"/>
            <a:ext cx="8390466" cy="5188076"/>
          </a:xfrm>
        </p:spPr>
        <p:txBody>
          <a:bodyPr/>
          <a:lstStyle/>
          <a:p>
            <a:pPr marL="0" indent="0">
              <a:buNone/>
            </a:pPr>
            <a:r>
              <a:rPr lang="en-US" i="1" dirty="0" smtClean="0">
                <a:solidFill>
                  <a:schemeClr val="accent1">
                    <a:lumMod val="60000"/>
                    <a:lumOff val="40000"/>
                  </a:schemeClr>
                </a:solidFill>
              </a:rPr>
              <a:t>Absorption</a:t>
            </a:r>
          </a:p>
          <a:p>
            <a:r>
              <a:rPr lang="en-US" sz="2200" dirty="0" smtClean="0"/>
              <a:t>not ionized in alkaline duodenum so absorption favored</a:t>
            </a:r>
            <a:endParaRPr lang="en-US" sz="2200" i="1" dirty="0">
              <a:solidFill>
                <a:schemeClr val="accent1">
                  <a:lumMod val="60000"/>
                  <a:lumOff val="40000"/>
                </a:schemeClr>
              </a:solidFill>
            </a:endParaRPr>
          </a:p>
          <a:p>
            <a:pPr marL="0" indent="0">
              <a:buNone/>
            </a:pPr>
            <a:r>
              <a:rPr lang="en-US" i="1" dirty="0" smtClean="0">
                <a:solidFill>
                  <a:schemeClr val="accent1">
                    <a:lumMod val="60000"/>
                    <a:lumOff val="40000"/>
                  </a:schemeClr>
                </a:solidFill>
              </a:rPr>
              <a:t>Distribution</a:t>
            </a:r>
            <a:endParaRPr lang="en-US" dirty="0"/>
          </a:p>
          <a:p>
            <a:r>
              <a:rPr lang="en-US" sz="2200" dirty="0" smtClean="0"/>
              <a:t>systemic bioavailability = 70-90% after GI tract absorption</a:t>
            </a:r>
          </a:p>
          <a:p>
            <a:r>
              <a:rPr lang="en-US" sz="2200" dirty="0" smtClean="0"/>
              <a:t>25% bound to plasma proteins</a:t>
            </a:r>
          </a:p>
          <a:p>
            <a:pPr marL="273050" indent="-273050"/>
            <a:r>
              <a:rPr lang="en-US" sz="2200" dirty="0" smtClean="0"/>
              <a:t>peak serum levels within 30-120 minutes</a:t>
            </a:r>
          </a:p>
          <a:p>
            <a:pPr marL="292100" lvl="1" indent="-581025">
              <a:buNone/>
            </a:pPr>
            <a:r>
              <a:rPr lang="en-US" sz="1800" dirty="0" smtClean="0"/>
              <a:t>sustained release and combination formulations have different kinetics</a:t>
            </a:r>
          </a:p>
          <a:p>
            <a:pPr marL="273050" lvl="1" indent="-273050"/>
            <a:r>
              <a:rPr lang="en-US" sz="2200" dirty="0" smtClean="0"/>
              <a:t>crosses placenta and enters breast milk</a:t>
            </a:r>
          </a:p>
          <a:p>
            <a:pPr marL="273050" indent="-273050"/>
            <a:r>
              <a:rPr lang="en-US" sz="2200" i="1" dirty="0" err="1" smtClean="0"/>
              <a:t>V</a:t>
            </a:r>
            <a:r>
              <a:rPr lang="en-US" sz="2200" baseline="-25000" dirty="0" err="1" smtClean="0"/>
              <a:t>d</a:t>
            </a:r>
            <a:r>
              <a:rPr lang="en-US" sz="2200" dirty="0" smtClean="0"/>
              <a:t> = 0.9 L/kg</a:t>
            </a:r>
          </a:p>
        </p:txBody>
      </p:sp>
      <p:sp>
        <p:nvSpPr>
          <p:cNvPr id="2" name="Slide Number Placeholder 1"/>
          <p:cNvSpPr>
            <a:spLocks noGrp="1"/>
          </p:cNvSpPr>
          <p:nvPr>
            <p:ph type="sldNum" sz="quarter" idx="10"/>
          </p:nvPr>
        </p:nvSpPr>
        <p:spPr/>
        <p:txBody>
          <a:bodyPr/>
          <a:lstStyle/>
          <a:p>
            <a:fld id="{65BF09B2-7C03-466F-AA1F-DB9F08957316}" type="slidenum">
              <a:rPr lang="en-US" smtClean="0"/>
              <a:pPr/>
              <a:t>10</a:t>
            </a:fld>
            <a:endParaRPr lang="en-US"/>
          </a:p>
        </p:txBody>
      </p:sp>
    </p:spTree>
    <p:extLst>
      <p:ext uri="{BB962C8B-B14F-4D97-AF65-F5344CB8AC3E}">
        <p14:creationId xmlns:p14="http://schemas.microsoft.com/office/powerpoint/2010/main" val="754960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8667" y="428164"/>
            <a:ext cx="8407400" cy="707886"/>
          </a:xfrm>
        </p:spPr>
        <p:txBody>
          <a:bodyPr/>
          <a:lstStyle/>
          <a:p>
            <a:r>
              <a:rPr lang="en-US" sz="4000" dirty="0" smtClean="0"/>
              <a:t>Acetaminophen – </a:t>
            </a:r>
            <a:r>
              <a:rPr lang="en-US" sz="4000" dirty="0" err="1" smtClean="0"/>
              <a:t>Toxicokinetics</a:t>
            </a:r>
            <a:endParaRPr lang="en-US" sz="4000" dirty="0"/>
          </a:p>
        </p:txBody>
      </p:sp>
      <p:sp>
        <p:nvSpPr>
          <p:cNvPr id="3" name="Content Placeholder 2"/>
          <p:cNvSpPr>
            <a:spLocks noGrp="1"/>
          </p:cNvSpPr>
          <p:nvPr>
            <p:ph idx="1"/>
          </p:nvPr>
        </p:nvSpPr>
        <p:spPr>
          <a:xfrm>
            <a:off x="364067" y="1250302"/>
            <a:ext cx="8390466" cy="5188076"/>
          </a:xfrm>
        </p:spPr>
        <p:txBody>
          <a:bodyPr/>
          <a:lstStyle/>
          <a:p>
            <a:pPr marL="0" indent="0">
              <a:buNone/>
            </a:pPr>
            <a:r>
              <a:rPr lang="en-US" sz="2200" i="1" dirty="0" smtClean="0">
                <a:solidFill>
                  <a:schemeClr val="accent1">
                    <a:lumMod val="60000"/>
                    <a:lumOff val="40000"/>
                  </a:schemeClr>
                </a:solidFill>
              </a:rPr>
              <a:t>Metabolism</a:t>
            </a:r>
          </a:p>
          <a:p>
            <a:pPr marL="273050" indent="-273050"/>
            <a:r>
              <a:rPr lang="en-US" sz="2200" dirty="0" smtClean="0"/>
              <a:t>Phase </a:t>
            </a:r>
            <a:r>
              <a:rPr lang="en-US" sz="2200" dirty="0"/>
              <a:t>II: conjugation with sulfate (52% of drug) and glucuronide (42% of drug)</a:t>
            </a:r>
          </a:p>
          <a:p>
            <a:pPr marL="273050" indent="-273050"/>
            <a:r>
              <a:rPr lang="en-US" sz="2200" dirty="0"/>
              <a:t>Phase I:  2% of drug metabolized by CYP2E1: oxidized to a </a:t>
            </a:r>
            <a:r>
              <a:rPr lang="en-US" sz="2200" dirty="0" err="1"/>
              <a:t>quinone</a:t>
            </a:r>
            <a:r>
              <a:rPr lang="en-US" sz="2200" dirty="0"/>
              <a:t> </a:t>
            </a:r>
            <a:r>
              <a:rPr lang="en-US" sz="2200" dirty="0" smtClean="0"/>
              <a:t>product (N-hydroxylation + dehydration), </a:t>
            </a:r>
            <a:r>
              <a:rPr lang="en-US" sz="2200" dirty="0"/>
              <a:t>N-acetyl-p-</a:t>
            </a:r>
            <a:r>
              <a:rPr lang="en-US" sz="2200" dirty="0" err="1"/>
              <a:t>benzoquinoneimine</a:t>
            </a:r>
            <a:r>
              <a:rPr lang="en-US" sz="2200" dirty="0"/>
              <a:t> (NAPQI)</a:t>
            </a:r>
          </a:p>
          <a:p>
            <a:pPr marL="273050" indent="-273050"/>
            <a:r>
              <a:rPr lang="en-US" sz="2200" dirty="0" smtClean="0"/>
              <a:t>NAPQI is </a:t>
            </a:r>
            <a:r>
              <a:rPr lang="en-US" sz="2200" dirty="0"/>
              <a:t>quite toxic (acetaminophen is "metabolically activated"), but it reacts (conjugates) quickly with reactive </a:t>
            </a:r>
            <a:r>
              <a:rPr lang="en-US" sz="2200" dirty="0" err="1"/>
              <a:t>thiol</a:t>
            </a:r>
            <a:r>
              <a:rPr lang="en-US" sz="2200" dirty="0"/>
              <a:t> (–SH) groups, normally with glutathione but also with proteins having a cysteine </a:t>
            </a:r>
            <a:r>
              <a:rPr lang="en-US" sz="2200" dirty="0" err="1" smtClean="0"/>
              <a:t>thiol</a:t>
            </a:r>
            <a:endParaRPr lang="en-US" sz="2200" dirty="0" smtClean="0"/>
          </a:p>
          <a:p>
            <a:pPr marL="273050" indent="-273050"/>
            <a:endParaRPr lang="en-US" sz="2200" dirty="0"/>
          </a:p>
          <a:p>
            <a:pPr marL="273050" indent="-273050"/>
            <a:endParaRPr lang="en-US" sz="2200" dirty="0"/>
          </a:p>
          <a:p>
            <a:pPr marL="0" indent="0">
              <a:buNone/>
            </a:pPr>
            <a:endParaRPr lang="en-US" sz="2200" i="1" dirty="0">
              <a:solidFill>
                <a:schemeClr val="accent1">
                  <a:lumMod val="60000"/>
                  <a:lumOff val="40000"/>
                </a:schemeClr>
              </a:solidFill>
            </a:endParaRPr>
          </a:p>
        </p:txBody>
      </p:sp>
      <p:sp>
        <p:nvSpPr>
          <p:cNvPr id="2" name="Slide Number Placeholder 1"/>
          <p:cNvSpPr>
            <a:spLocks noGrp="1"/>
          </p:cNvSpPr>
          <p:nvPr>
            <p:ph type="sldNum" sz="quarter" idx="10"/>
          </p:nvPr>
        </p:nvSpPr>
        <p:spPr/>
        <p:txBody>
          <a:bodyPr/>
          <a:lstStyle/>
          <a:p>
            <a:fld id="{65BF09B2-7C03-466F-AA1F-DB9F08957316}" type="slidenum">
              <a:rPr lang="en-US" smtClean="0"/>
              <a:pPr/>
              <a:t>11</a:t>
            </a:fld>
            <a:endParaRPr lang="en-US"/>
          </a:p>
        </p:txBody>
      </p:sp>
    </p:spTree>
    <p:extLst>
      <p:ext uri="{BB962C8B-B14F-4D97-AF65-F5344CB8AC3E}">
        <p14:creationId xmlns:p14="http://schemas.microsoft.com/office/powerpoint/2010/main" val="806429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7010400" y="6369050"/>
            <a:ext cx="2133600" cy="365125"/>
          </a:xfrm>
        </p:spPr>
        <p:txBody>
          <a:bodyPr/>
          <a:lstStyle/>
          <a:p>
            <a:fld id="{65BF09B2-7C03-466F-AA1F-DB9F08957316}" type="slidenum">
              <a:rPr lang="en-US" smtClean="0"/>
              <a:pPr/>
              <a:t>12</a:t>
            </a:fld>
            <a:endParaRPr lang="en-US"/>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075" y="757237"/>
            <a:ext cx="6419850" cy="534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4414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8667" y="428164"/>
            <a:ext cx="8407400" cy="707886"/>
          </a:xfrm>
        </p:spPr>
        <p:txBody>
          <a:bodyPr/>
          <a:lstStyle/>
          <a:p>
            <a:r>
              <a:rPr lang="en-US" sz="4000" dirty="0" smtClean="0"/>
              <a:t>Acetaminophen – </a:t>
            </a:r>
            <a:r>
              <a:rPr lang="en-US" sz="4000" dirty="0" err="1" smtClean="0"/>
              <a:t>Toxicokinetics</a:t>
            </a:r>
            <a:endParaRPr lang="en-US" sz="4000" dirty="0"/>
          </a:p>
        </p:txBody>
      </p:sp>
      <p:sp>
        <p:nvSpPr>
          <p:cNvPr id="3" name="Content Placeholder 2"/>
          <p:cNvSpPr>
            <a:spLocks noGrp="1"/>
          </p:cNvSpPr>
          <p:nvPr>
            <p:ph idx="1"/>
          </p:nvPr>
        </p:nvSpPr>
        <p:spPr>
          <a:xfrm>
            <a:off x="364067" y="1250302"/>
            <a:ext cx="8390466" cy="5188076"/>
          </a:xfrm>
        </p:spPr>
        <p:txBody>
          <a:bodyPr/>
          <a:lstStyle/>
          <a:p>
            <a:pPr marL="0" indent="0">
              <a:buNone/>
            </a:pPr>
            <a:r>
              <a:rPr lang="en-US" i="1" dirty="0">
                <a:solidFill>
                  <a:schemeClr val="accent1">
                    <a:lumMod val="60000"/>
                    <a:lumOff val="40000"/>
                  </a:schemeClr>
                </a:solidFill>
              </a:rPr>
              <a:t>Excretion</a:t>
            </a:r>
            <a:endParaRPr lang="en-US" dirty="0"/>
          </a:p>
          <a:p>
            <a:pPr marL="273050" indent="-273050"/>
            <a:r>
              <a:rPr lang="en-US" dirty="0" smtClean="0"/>
              <a:t>Most of drug excreted as conjugate of glucuronide, sulfate, and mercapturic acid derivative (from glutathione conjugation)</a:t>
            </a:r>
          </a:p>
          <a:p>
            <a:pPr marL="273050" indent="-273050"/>
            <a:r>
              <a:rPr lang="en-US" dirty="0" smtClean="0"/>
              <a:t>4</a:t>
            </a:r>
            <a:r>
              <a:rPr lang="en-US" dirty="0"/>
              <a:t>% of drug excreted in urine </a:t>
            </a:r>
            <a:r>
              <a:rPr lang="en-US" dirty="0" smtClean="0"/>
              <a:t>unchanged</a:t>
            </a:r>
          </a:p>
          <a:p>
            <a:pPr marL="273050" indent="-273050"/>
            <a:r>
              <a:rPr lang="en-US" dirty="0" smtClean="0"/>
              <a:t>Plasma half-life  varies 1-3 hours in individuals</a:t>
            </a:r>
          </a:p>
          <a:p>
            <a:pPr marL="273050" indent="-273050"/>
            <a:endParaRPr lang="en-US" dirty="0" smtClean="0"/>
          </a:p>
          <a:p>
            <a:pPr marL="273050" indent="-273050"/>
            <a:endParaRPr lang="en-US" dirty="0" smtClean="0"/>
          </a:p>
        </p:txBody>
      </p:sp>
      <p:sp>
        <p:nvSpPr>
          <p:cNvPr id="2" name="Slide Number Placeholder 1"/>
          <p:cNvSpPr>
            <a:spLocks noGrp="1"/>
          </p:cNvSpPr>
          <p:nvPr>
            <p:ph type="sldNum" sz="quarter" idx="10"/>
          </p:nvPr>
        </p:nvSpPr>
        <p:spPr/>
        <p:txBody>
          <a:bodyPr/>
          <a:lstStyle/>
          <a:p>
            <a:fld id="{65BF09B2-7C03-466F-AA1F-DB9F08957316}" type="slidenum">
              <a:rPr lang="en-US" smtClean="0"/>
              <a:pPr/>
              <a:t>13</a:t>
            </a:fld>
            <a:endParaRPr lang="en-US"/>
          </a:p>
        </p:txBody>
      </p:sp>
    </p:spTree>
    <p:extLst>
      <p:ext uri="{BB962C8B-B14F-4D97-AF65-F5344CB8AC3E}">
        <p14:creationId xmlns:p14="http://schemas.microsoft.com/office/powerpoint/2010/main" val="624571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Acetaminophen </a:t>
            </a:r>
            <a:r>
              <a:rPr lang="en-US" dirty="0" err="1" smtClean="0"/>
              <a:t>Toxicodynamics</a:t>
            </a:r>
            <a:endParaRPr lang="en-US" dirty="0"/>
          </a:p>
        </p:txBody>
      </p:sp>
      <p:sp>
        <p:nvSpPr>
          <p:cNvPr id="3" name="Content Placeholder 2"/>
          <p:cNvSpPr>
            <a:spLocks noGrp="1"/>
          </p:cNvSpPr>
          <p:nvPr>
            <p:ph idx="1"/>
          </p:nvPr>
        </p:nvSpPr>
        <p:spPr/>
        <p:txBody>
          <a:bodyPr/>
          <a:lstStyle/>
          <a:p>
            <a:r>
              <a:rPr lang="en-US" dirty="0" smtClean="0"/>
              <a:t>Inhibits COX synthesis of prostaglandins (similar to </a:t>
            </a:r>
            <a:r>
              <a:rPr lang="en-US" smtClean="0"/>
              <a:t>aspirin mechanism)</a:t>
            </a:r>
            <a:endParaRPr lang="en-US" dirty="0" smtClean="0"/>
          </a:p>
          <a:p>
            <a:r>
              <a:rPr lang="en-US" dirty="0" smtClean="0"/>
              <a:t>Much of the mechanisms of action still be studied</a:t>
            </a:r>
          </a:p>
          <a:p>
            <a:endParaRPr lang="en-US" dirty="0" smtClean="0"/>
          </a:p>
          <a:p>
            <a:r>
              <a:rPr lang="en-US" dirty="0" smtClean="0"/>
              <a:t>Overdose </a:t>
            </a:r>
            <a:r>
              <a:rPr lang="en-US" dirty="0" smtClean="0">
                <a:sym typeface="Wingdings" panose="05000000000000000000" pitchFamily="2" charset="2"/>
              </a:rPr>
              <a:t> </a:t>
            </a:r>
            <a:r>
              <a:rPr lang="en-US" dirty="0" smtClean="0">
                <a:solidFill>
                  <a:srgbClr val="FFFF00"/>
                </a:solidFill>
                <a:sym typeface="Wingdings" panose="05000000000000000000" pitchFamily="2" charset="2"/>
              </a:rPr>
              <a:t>severe hepatic necrosis</a:t>
            </a:r>
          </a:p>
          <a:p>
            <a:r>
              <a:rPr lang="en-US" dirty="0" smtClean="0">
                <a:sym typeface="Wingdings" panose="05000000000000000000" pitchFamily="2" charset="2"/>
              </a:rPr>
              <a:t>This caused by </a:t>
            </a:r>
            <a:r>
              <a:rPr lang="en-US" dirty="0" smtClean="0">
                <a:solidFill>
                  <a:srgbClr val="FFFF00"/>
                </a:solidFill>
                <a:sym typeface="Wingdings" panose="05000000000000000000" pitchFamily="2" charset="2"/>
              </a:rPr>
              <a:t>glutathione depletion </a:t>
            </a:r>
            <a:r>
              <a:rPr lang="en-US" dirty="0" smtClean="0">
                <a:sym typeface="Wingdings" panose="05000000000000000000" pitchFamily="2" charset="2"/>
              </a:rPr>
              <a:t>and </a:t>
            </a:r>
            <a:r>
              <a:rPr lang="en-US" dirty="0" err="1" smtClean="0">
                <a:sym typeface="Wingdings" panose="05000000000000000000" pitchFamily="2" charset="2"/>
              </a:rPr>
              <a:t>subseqeunt</a:t>
            </a:r>
            <a:r>
              <a:rPr lang="en-US" dirty="0" smtClean="0">
                <a:sym typeface="Wingdings" panose="05000000000000000000" pitchFamily="2" charset="2"/>
              </a:rPr>
              <a:t> buildup of </a:t>
            </a:r>
            <a:r>
              <a:rPr lang="en-US" dirty="0" smtClean="0">
                <a:solidFill>
                  <a:schemeClr val="accent1">
                    <a:lumMod val="60000"/>
                    <a:lumOff val="40000"/>
                  </a:schemeClr>
                </a:solidFill>
                <a:sym typeface="Wingdings" panose="05000000000000000000" pitchFamily="2" charset="2"/>
              </a:rPr>
              <a:t>NAPQI</a:t>
            </a:r>
          </a:p>
          <a:p>
            <a:r>
              <a:rPr lang="en-US" dirty="0" smtClean="0">
                <a:sym typeface="Wingdings" panose="05000000000000000000" pitchFamily="2" charset="2"/>
              </a:rPr>
              <a:t>The </a:t>
            </a:r>
            <a:r>
              <a:rPr lang="en-US" dirty="0" err="1" smtClean="0">
                <a:sym typeface="Wingdings" panose="05000000000000000000" pitchFamily="2" charset="2"/>
              </a:rPr>
              <a:t>quinone</a:t>
            </a:r>
            <a:r>
              <a:rPr lang="en-US" dirty="0" smtClean="0">
                <a:sym typeface="Wingdings" panose="05000000000000000000" pitchFamily="2" charset="2"/>
              </a:rPr>
              <a:t> reacts with cell biomolecules, disrupting metabolism, causing cell death</a:t>
            </a:r>
          </a:p>
          <a:p>
            <a:r>
              <a:rPr lang="en-US" dirty="0" smtClean="0">
                <a:sym typeface="Wingdings" panose="05000000000000000000" pitchFamily="2" charset="2"/>
              </a:rPr>
              <a:t>Because </a:t>
            </a:r>
            <a:r>
              <a:rPr lang="en-US" dirty="0" err="1" smtClean="0">
                <a:solidFill>
                  <a:srgbClr val="FFFF00"/>
                </a:solidFill>
                <a:sym typeface="Wingdings" panose="05000000000000000000" pitchFamily="2" charset="2"/>
              </a:rPr>
              <a:t>thiols</a:t>
            </a:r>
            <a:r>
              <a:rPr lang="en-US" dirty="0" smtClean="0">
                <a:solidFill>
                  <a:srgbClr val="FFFF00"/>
                </a:solidFill>
                <a:sym typeface="Wingdings" panose="05000000000000000000" pitchFamily="2" charset="2"/>
              </a:rPr>
              <a:t> </a:t>
            </a:r>
            <a:r>
              <a:rPr lang="en-US" dirty="0" smtClean="0">
                <a:sym typeface="Wingdings" panose="05000000000000000000" pitchFamily="2" charset="2"/>
              </a:rPr>
              <a:t>detoxify the </a:t>
            </a:r>
            <a:r>
              <a:rPr lang="en-US" dirty="0" err="1" smtClean="0">
                <a:sym typeface="Wingdings" panose="05000000000000000000" pitchFamily="2" charset="2"/>
              </a:rPr>
              <a:t>quinone</a:t>
            </a:r>
            <a:r>
              <a:rPr lang="en-US" dirty="0" smtClean="0">
                <a:sym typeface="Wingdings" panose="05000000000000000000" pitchFamily="2" charset="2"/>
              </a:rPr>
              <a:t>, </a:t>
            </a:r>
            <a:r>
              <a:rPr lang="en-US" i="1" dirty="0" smtClean="0">
                <a:sym typeface="Wingdings" panose="05000000000000000000" pitchFamily="2" charset="2"/>
              </a:rPr>
              <a:t>N</a:t>
            </a:r>
            <a:r>
              <a:rPr lang="en-US" dirty="0" smtClean="0">
                <a:sym typeface="Wingdings" panose="05000000000000000000" pitchFamily="2" charset="2"/>
              </a:rPr>
              <a:t>-</a:t>
            </a:r>
            <a:r>
              <a:rPr lang="en-US" dirty="0" err="1" smtClean="0">
                <a:sym typeface="Wingdings" panose="05000000000000000000" pitchFamily="2" charset="2"/>
              </a:rPr>
              <a:t>acetylcysteine</a:t>
            </a:r>
            <a:r>
              <a:rPr lang="en-US" dirty="0" smtClean="0">
                <a:sym typeface="Wingdings" panose="05000000000000000000" pitchFamily="2" charset="2"/>
              </a:rPr>
              <a:t> (a </a:t>
            </a:r>
            <a:r>
              <a:rPr lang="en-US" dirty="0" err="1" smtClean="0">
                <a:sym typeface="Wingdings" panose="05000000000000000000" pitchFamily="2" charset="2"/>
              </a:rPr>
              <a:t>thiol</a:t>
            </a:r>
            <a:r>
              <a:rPr lang="en-US" dirty="0" smtClean="0">
                <a:sym typeface="Wingdings" panose="05000000000000000000" pitchFamily="2" charset="2"/>
              </a:rPr>
              <a:t>) therapy is effective</a:t>
            </a:r>
          </a:p>
        </p:txBody>
      </p:sp>
      <p:sp>
        <p:nvSpPr>
          <p:cNvPr id="4" name="Slide Number Placeholder 3"/>
          <p:cNvSpPr>
            <a:spLocks noGrp="1"/>
          </p:cNvSpPr>
          <p:nvPr>
            <p:ph type="sldNum" sz="quarter" idx="10"/>
          </p:nvPr>
        </p:nvSpPr>
        <p:spPr/>
        <p:txBody>
          <a:bodyPr/>
          <a:lstStyle/>
          <a:p>
            <a:fld id="{65BF09B2-7C03-466F-AA1F-DB9F08957316}" type="slidenum">
              <a:rPr lang="en-US" smtClean="0"/>
              <a:pPr/>
              <a:t>14</a:t>
            </a:fld>
            <a:endParaRPr lang="en-US"/>
          </a:p>
        </p:txBody>
      </p:sp>
    </p:spTree>
    <p:extLst>
      <p:ext uri="{BB962C8B-B14F-4D97-AF65-F5344CB8AC3E}">
        <p14:creationId xmlns:p14="http://schemas.microsoft.com/office/powerpoint/2010/main" val="1164396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Acetaminophen </a:t>
            </a:r>
            <a:r>
              <a:rPr lang="en-US" dirty="0" err="1" smtClean="0"/>
              <a:t>Toxicodynamics</a:t>
            </a:r>
            <a:endParaRPr lang="en-US" dirty="0"/>
          </a:p>
        </p:txBody>
      </p:sp>
      <p:sp>
        <p:nvSpPr>
          <p:cNvPr id="3" name="Content Placeholder 2"/>
          <p:cNvSpPr>
            <a:spLocks noGrp="1"/>
          </p:cNvSpPr>
          <p:nvPr>
            <p:ph idx="1"/>
          </p:nvPr>
        </p:nvSpPr>
        <p:spPr/>
        <p:txBody>
          <a:bodyPr/>
          <a:lstStyle/>
          <a:p>
            <a:pPr marL="273050" indent="-273050"/>
            <a:r>
              <a:rPr lang="en-US" dirty="0" smtClean="0"/>
              <a:t>If </a:t>
            </a:r>
            <a:r>
              <a:rPr lang="en-US" dirty="0"/>
              <a:t>the </a:t>
            </a:r>
            <a:r>
              <a:rPr lang="en-US" dirty="0">
                <a:solidFill>
                  <a:srgbClr val="66FF66"/>
                </a:solidFill>
              </a:rPr>
              <a:t>CYP2E1 gene </a:t>
            </a:r>
            <a:r>
              <a:rPr lang="en-US" dirty="0"/>
              <a:t>is </a:t>
            </a:r>
            <a:r>
              <a:rPr lang="en-US" dirty="0">
                <a:solidFill>
                  <a:schemeClr val="accent1">
                    <a:lumMod val="60000"/>
                    <a:lumOff val="40000"/>
                  </a:schemeClr>
                </a:solidFill>
              </a:rPr>
              <a:t>deleted</a:t>
            </a:r>
            <a:r>
              <a:rPr lang="en-US" dirty="0"/>
              <a:t> from mice, they are not susceptible to hepatotoxicity </a:t>
            </a:r>
          </a:p>
          <a:p>
            <a:pPr marL="273050" indent="-273050"/>
            <a:r>
              <a:rPr lang="en-US" dirty="0"/>
              <a:t>Plasma half-life is prolonged </a:t>
            </a:r>
            <a:r>
              <a:rPr lang="en-US" dirty="0" smtClean="0"/>
              <a:t>when </a:t>
            </a:r>
            <a:r>
              <a:rPr lang="en-US" dirty="0"/>
              <a:t>decompensated liver disease </a:t>
            </a:r>
            <a:r>
              <a:rPr lang="en-US" dirty="0" smtClean="0"/>
              <a:t>present</a:t>
            </a:r>
            <a:endParaRPr lang="en-US" dirty="0"/>
          </a:p>
        </p:txBody>
      </p:sp>
      <p:sp>
        <p:nvSpPr>
          <p:cNvPr id="4" name="Slide Number Placeholder 3"/>
          <p:cNvSpPr>
            <a:spLocks noGrp="1"/>
          </p:cNvSpPr>
          <p:nvPr>
            <p:ph type="sldNum" sz="quarter" idx="10"/>
          </p:nvPr>
        </p:nvSpPr>
        <p:spPr/>
        <p:txBody>
          <a:bodyPr/>
          <a:lstStyle/>
          <a:p>
            <a:fld id="{65BF09B2-7C03-466F-AA1F-DB9F08957316}" type="slidenum">
              <a:rPr lang="en-US" smtClean="0"/>
              <a:pPr/>
              <a:t>15</a:t>
            </a:fld>
            <a:endParaRPr lang="en-US"/>
          </a:p>
        </p:txBody>
      </p:sp>
    </p:spTree>
    <p:extLst>
      <p:ext uri="{BB962C8B-B14F-4D97-AF65-F5344CB8AC3E}">
        <p14:creationId xmlns:p14="http://schemas.microsoft.com/office/powerpoint/2010/main" val="1999742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Ethanol (Ethyl Alcohol)</a:t>
            </a:r>
            <a:endParaRPr lang="en-US" dirty="0"/>
          </a:p>
        </p:txBody>
      </p:sp>
      <p:sp>
        <p:nvSpPr>
          <p:cNvPr id="5" name="Content Placeholder 4"/>
          <p:cNvSpPr>
            <a:spLocks noGrp="1"/>
          </p:cNvSpPr>
          <p:nvPr>
            <p:ph idx="1"/>
          </p:nvPr>
        </p:nvSpPr>
        <p:spPr/>
        <p:txBody>
          <a:bodyPr/>
          <a:lstStyle/>
          <a:p>
            <a:r>
              <a:rPr lang="en-US" sz="2200" dirty="0" smtClean="0"/>
              <a:t>~87% ≥ age 18 have consumed alcohol in lifetime</a:t>
            </a:r>
          </a:p>
          <a:p>
            <a:r>
              <a:rPr lang="en-US" sz="2200" dirty="0" smtClean="0"/>
              <a:t>7% </a:t>
            </a:r>
            <a:r>
              <a:rPr lang="en-US" sz="2200" dirty="0"/>
              <a:t>≥ age </a:t>
            </a:r>
            <a:r>
              <a:rPr lang="en-US" sz="2200" dirty="0" smtClean="0"/>
              <a:t>18 have alcohol use disorder (AUD)</a:t>
            </a:r>
          </a:p>
          <a:p>
            <a:r>
              <a:rPr lang="en-US" sz="2200" dirty="0" smtClean="0"/>
              <a:t>males twice number of females</a:t>
            </a:r>
          </a:p>
          <a:p>
            <a:r>
              <a:rPr lang="en-US" sz="2200" dirty="0" smtClean="0"/>
              <a:t>2.8% age 12-17 have AUD</a:t>
            </a:r>
          </a:p>
          <a:p>
            <a:r>
              <a:rPr lang="en-US" sz="2200" dirty="0" smtClean="0"/>
              <a:t>males &amp; females </a:t>
            </a:r>
            <a:r>
              <a:rPr lang="en-US" sz="2200" dirty="0" err="1" smtClean="0"/>
              <a:t>approx</a:t>
            </a:r>
            <a:r>
              <a:rPr lang="en-US" sz="2200" dirty="0" smtClean="0"/>
              <a:t> equal</a:t>
            </a:r>
          </a:p>
          <a:p>
            <a:r>
              <a:rPr lang="en-US" sz="2200" dirty="0" smtClean="0"/>
              <a:t>88000 (62,000 male; 26,000 female) die each year from </a:t>
            </a:r>
            <a:r>
              <a:rPr lang="en-US" sz="2200" dirty="0" err="1" smtClean="0"/>
              <a:t>EtOH</a:t>
            </a:r>
            <a:r>
              <a:rPr lang="en-US" sz="2200" dirty="0" smtClean="0"/>
              <a:t>-related causes annually</a:t>
            </a:r>
          </a:p>
          <a:p>
            <a:r>
              <a:rPr lang="en-US" sz="2200" dirty="0" smtClean="0"/>
              <a:t>31% of all drive fatalities (10,000 deaths) due to alcohol</a:t>
            </a:r>
          </a:p>
          <a:p>
            <a:r>
              <a:rPr lang="en-US" sz="2200" dirty="0" smtClean="0"/>
              <a:t>1 in 10 homes have parent with alcohol problem</a:t>
            </a:r>
          </a:p>
          <a:p>
            <a:endParaRPr lang="en-US" sz="2200" dirty="0"/>
          </a:p>
          <a:p>
            <a:pPr marL="0" indent="0">
              <a:buNone/>
            </a:pPr>
            <a:r>
              <a:rPr lang="en-US" sz="2200" dirty="0" smtClean="0"/>
              <a:t>source: NIAAA/NIH</a:t>
            </a:r>
          </a:p>
        </p:txBody>
      </p:sp>
      <p:sp>
        <p:nvSpPr>
          <p:cNvPr id="2" name="Slide Number Placeholder 1"/>
          <p:cNvSpPr>
            <a:spLocks noGrp="1"/>
          </p:cNvSpPr>
          <p:nvPr>
            <p:ph type="sldNum" sz="quarter" idx="10"/>
          </p:nvPr>
        </p:nvSpPr>
        <p:spPr/>
        <p:txBody>
          <a:bodyPr/>
          <a:lstStyle/>
          <a:p>
            <a:fld id="{65BF09B2-7C03-466F-AA1F-DB9F08957316}" type="slidenum">
              <a:rPr lang="en-US" smtClean="0"/>
              <a:pPr/>
              <a:t>16</a:t>
            </a:fld>
            <a:endParaRPr lang="en-US"/>
          </a:p>
        </p:txBody>
      </p:sp>
    </p:spTree>
    <p:extLst>
      <p:ext uri="{BB962C8B-B14F-4D97-AF65-F5344CB8AC3E}">
        <p14:creationId xmlns:p14="http://schemas.microsoft.com/office/powerpoint/2010/main" val="1750204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Ethanol </a:t>
            </a:r>
            <a:r>
              <a:rPr lang="en-US" dirty="0" err="1" smtClean="0"/>
              <a:t>Toxicokinetics</a:t>
            </a:r>
            <a:endParaRPr lang="en-US" dirty="0"/>
          </a:p>
        </p:txBody>
      </p:sp>
      <p:sp>
        <p:nvSpPr>
          <p:cNvPr id="2" name="Slide Number Placeholder 1"/>
          <p:cNvSpPr>
            <a:spLocks noGrp="1"/>
          </p:cNvSpPr>
          <p:nvPr>
            <p:ph type="sldNum" sz="quarter" idx="10"/>
          </p:nvPr>
        </p:nvSpPr>
        <p:spPr/>
        <p:txBody>
          <a:bodyPr/>
          <a:lstStyle/>
          <a:p>
            <a:fld id="{65BF09B2-7C03-466F-AA1F-DB9F08957316}" type="slidenum">
              <a:rPr lang="en-US" smtClean="0"/>
              <a:pPr/>
              <a:t>17</a:t>
            </a:fld>
            <a:endParaRPr lang="en-US"/>
          </a:p>
        </p:txBody>
      </p:sp>
      <p:sp>
        <p:nvSpPr>
          <p:cNvPr id="3" name="Content Placeholder 2"/>
          <p:cNvSpPr>
            <a:spLocks noGrp="1"/>
          </p:cNvSpPr>
          <p:nvPr>
            <p:ph idx="1"/>
          </p:nvPr>
        </p:nvSpPr>
        <p:spPr/>
        <p:txBody>
          <a:bodyPr/>
          <a:lstStyle/>
          <a:p>
            <a:pPr marL="0" indent="0">
              <a:buNone/>
            </a:pPr>
            <a:r>
              <a:rPr lang="en-US" i="1" dirty="0" smtClean="0">
                <a:solidFill>
                  <a:schemeClr val="accent1">
                    <a:lumMod val="60000"/>
                    <a:lumOff val="40000"/>
                  </a:schemeClr>
                </a:solidFill>
              </a:rPr>
              <a:t>Absorption</a:t>
            </a:r>
            <a:endParaRPr lang="en-US" dirty="0" smtClean="0"/>
          </a:p>
          <a:p>
            <a:r>
              <a:rPr lang="en-US" dirty="0" smtClean="0"/>
              <a:t>slow gastric absorption, fast intestinal absorption</a:t>
            </a:r>
          </a:p>
          <a:p>
            <a:r>
              <a:rPr lang="en-US" dirty="0" smtClean="0"/>
              <a:t>significant 1</a:t>
            </a:r>
            <a:r>
              <a:rPr lang="en-US" baseline="30000" dirty="0" smtClean="0"/>
              <a:t>st</a:t>
            </a:r>
            <a:r>
              <a:rPr lang="en-US" dirty="0" smtClean="0"/>
              <a:t> pass metabolism</a:t>
            </a:r>
          </a:p>
          <a:p>
            <a:r>
              <a:rPr lang="en-US" dirty="0" smtClean="0"/>
              <a:t>blood levels maximal in 30-90 min</a:t>
            </a:r>
          </a:p>
          <a:p>
            <a:r>
              <a:rPr lang="en-US" dirty="0" smtClean="0"/>
              <a:t>inhalation of volatile </a:t>
            </a:r>
            <a:r>
              <a:rPr lang="en-US" dirty="0" err="1" smtClean="0"/>
              <a:t>EtOH</a:t>
            </a:r>
            <a:r>
              <a:rPr lang="en-US" dirty="0" smtClean="0"/>
              <a:t> possible</a:t>
            </a:r>
          </a:p>
          <a:p>
            <a:r>
              <a:rPr lang="en-US" dirty="0" smtClean="0"/>
              <a:t>dermal absorption possible</a:t>
            </a:r>
          </a:p>
        </p:txBody>
      </p:sp>
    </p:spTree>
    <p:extLst>
      <p:ext uri="{BB962C8B-B14F-4D97-AF65-F5344CB8AC3E}">
        <p14:creationId xmlns:p14="http://schemas.microsoft.com/office/powerpoint/2010/main" val="480359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Ethanol </a:t>
            </a:r>
            <a:r>
              <a:rPr lang="en-US" dirty="0" err="1" smtClean="0"/>
              <a:t>Toxicokinetics</a:t>
            </a:r>
            <a:endParaRPr lang="en-US" dirty="0"/>
          </a:p>
        </p:txBody>
      </p:sp>
      <p:sp>
        <p:nvSpPr>
          <p:cNvPr id="2" name="Slide Number Placeholder 1"/>
          <p:cNvSpPr>
            <a:spLocks noGrp="1"/>
          </p:cNvSpPr>
          <p:nvPr>
            <p:ph type="sldNum" sz="quarter" idx="10"/>
          </p:nvPr>
        </p:nvSpPr>
        <p:spPr/>
        <p:txBody>
          <a:bodyPr/>
          <a:lstStyle/>
          <a:p>
            <a:fld id="{65BF09B2-7C03-466F-AA1F-DB9F08957316}" type="slidenum">
              <a:rPr lang="en-US" smtClean="0"/>
              <a:pPr/>
              <a:t>18</a:t>
            </a:fld>
            <a:endParaRPr lang="en-US"/>
          </a:p>
        </p:txBody>
      </p:sp>
      <p:sp>
        <p:nvSpPr>
          <p:cNvPr id="3" name="Content Placeholder 2"/>
          <p:cNvSpPr>
            <a:spLocks noGrp="1"/>
          </p:cNvSpPr>
          <p:nvPr>
            <p:ph idx="1"/>
          </p:nvPr>
        </p:nvSpPr>
        <p:spPr/>
        <p:txBody>
          <a:bodyPr/>
          <a:lstStyle/>
          <a:p>
            <a:pPr marL="0" indent="0">
              <a:buNone/>
            </a:pPr>
            <a:r>
              <a:rPr lang="en-US" i="1" dirty="0" smtClean="0">
                <a:solidFill>
                  <a:schemeClr val="accent1">
                    <a:lumMod val="60000"/>
                    <a:lumOff val="40000"/>
                  </a:schemeClr>
                </a:solidFill>
              </a:rPr>
              <a:t>Distribution</a:t>
            </a:r>
            <a:r>
              <a:rPr lang="en-US" dirty="0" smtClean="0"/>
              <a:t>  </a:t>
            </a:r>
          </a:p>
          <a:p>
            <a:r>
              <a:rPr lang="en-US" dirty="0" smtClean="0"/>
              <a:t>uniform distribution in all tissues and body fluids</a:t>
            </a:r>
          </a:p>
          <a:p>
            <a:r>
              <a:rPr lang="en-US" dirty="0" smtClean="0"/>
              <a:t>easily crosses placenta (fetal alcohol syndrome)</a:t>
            </a:r>
          </a:p>
          <a:p>
            <a:r>
              <a:rPr lang="en-US" dirty="0" smtClean="0"/>
              <a:t>crosses blood-brain barrier</a:t>
            </a:r>
          </a:p>
          <a:p>
            <a:r>
              <a:rPr lang="en-US" i="1" dirty="0" err="1" smtClean="0"/>
              <a:t>V</a:t>
            </a:r>
            <a:r>
              <a:rPr lang="en-US" baseline="-25000" dirty="0" err="1" smtClean="0"/>
              <a:t>d</a:t>
            </a:r>
            <a:r>
              <a:rPr lang="en-US" dirty="0" smtClean="0"/>
              <a:t> = 37 L / 70 kg</a:t>
            </a:r>
          </a:p>
        </p:txBody>
      </p:sp>
    </p:spTree>
    <p:extLst>
      <p:ext uri="{BB962C8B-B14F-4D97-AF65-F5344CB8AC3E}">
        <p14:creationId xmlns:p14="http://schemas.microsoft.com/office/powerpoint/2010/main" val="3635416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Ethanol </a:t>
            </a:r>
            <a:r>
              <a:rPr lang="en-US" dirty="0" err="1" smtClean="0"/>
              <a:t>Toxicokinetics</a:t>
            </a:r>
            <a:endParaRPr lang="en-US" dirty="0"/>
          </a:p>
        </p:txBody>
      </p:sp>
      <p:sp>
        <p:nvSpPr>
          <p:cNvPr id="2" name="Slide Number Placeholder 1"/>
          <p:cNvSpPr>
            <a:spLocks noGrp="1"/>
          </p:cNvSpPr>
          <p:nvPr>
            <p:ph type="sldNum" sz="quarter" idx="10"/>
          </p:nvPr>
        </p:nvSpPr>
        <p:spPr/>
        <p:txBody>
          <a:bodyPr/>
          <a:lstStyle/>
          <a:p>
            <a:fld id="{65BF09B2-7C03-466F-AA1F-DB9F08957316}" type="slidenum">
              <a:rPr lang="en-US" smtClean="0"/>
              <a:pPr/>
              <a:t>19</a:t>
            </a:fld>
            <a:endParaRPr lang="en-US"/>
          </a:p>
        </p:txBody>
      </p:sp>
      <p:sp>
        <p:nvSpPr>
          <p:cNvPr id="3" name="Content Placeholder 2"/>
          <p:cNvSpPr>
            <a:spLocks noGrp="1"/>
          </p:cNvSpPr>
          <p:nvPr>
            <p:ph idx="1"/>
          </p:nvPr>
        </p:nvSpPr>
        <p:spPr/>
        <p:txBody>
          <a:bodyPr/>
          <a:lstStyle/>
          <a:p>
            <a:pPr marL="0" indent="0">
              <a:buNone/>
            </a:pPr>
            <a:r>
              <a:rPr lang="en-US" i="1" dirty="0" smtClean="0">
                <a:solidFill>
                  <a:schemeClr val="accent1">
                    <a:lumMod val="60000"/>
                    <a:lumOff val="40000"/>
                  </a:schemeClr>
                </a:solidFill>
              </a:rPr>
              <a:t>Metabolism</a:t>
            </a:r>
          </a:p>
          <a:p>
            <a:r>
              <a:rPr lang="en-US" dirty="0" smtClean="0"/>
              <a:t>80-90% will be metabolized</a:t>
            </a:r>
          </a:p>
          <a:p>
            <a:r>
              <a:rPr lang="en-US" dirty="0" smtClean="0"/>
              <a:t>rate of metabolism is not concentration-dependent (i.e., not first-order) but rather zero order (saturation kinetics)</a:t>
            </a:r>
          </a:p>
          <a:p>
            <a:pPr marL="292100" lvl="1" indent="0">
              <a:buNone/>
            </a:pPr>
            <a:r>
              <a:rPr lang="en-US" dirty="0" smtClean="0"/>
              <a:t>30 ml (1 </a:t>
            </a:r>
            <a:r>
              <a:rPr lang="en-US" dirty="0" err="1" smtClean="0"/>
              <a:t>oz</a:t>
            </a:r>
            <a:r>
              <a:rPr lang="en-US" dirty="0" smtClean="0"/>
              <a:t>) in 3 hours</a:t>
            </a:r>
            <a:endParaRPr lang="en-US" dirty="0"/>
          </a:p>
          <a:p>
            <a:r>
              <a:rPr lang="en-US" dirty="0" smtClean="0"/>
              <a:t>alcohol dehydrogenase (ADH):  to </a:t>
            </a:r>
            <a:r>
              <a:rPr lang="en-US" u="sng" dirty="0" smtClean="0">
                <a:solidFill>
                  <a:srgbClr val="FFFF00"/>
                </a:solidFill>
              </a:rPr>
              <a:t>acetaldehyde</a:t>
            </a:r>
            <a:r>
              <a:rPr lang="en-US" dirty="0" smtClean="0">
                <a:solidFill>
                  <a:srgbClr val="FFFF00"/>
                </a:solidFill>
              </a:rPr>
              <a:t> !!</a:t>
            </a:r>
          </a:p>
          <a:p>
            <a:pPr marL="228600" lvl="1" indent="0">
              <a:buNone/>
            </a:pPr>
            <a:r>
              <a:rPr lang="en-US" dirty="0" smtClean="0"/>
              <a:t>mitochondrial aldehyde dehydrogenase (ALDH): acetaldehyde further oxidized to acetate</a:t>
            </a:r>
          </a:p>
          <a:p>
            <a:r>
              <a:rPr lang="en-US" dirty="0" smtClean="0"/>
              <a:t>Cytochrome P450: CYP2E1 induced in high levels in chronic abusers, CYP3A4</a:t>
            </a:r>
          </a:p>
          <a:p>
            <a:r>
              <a:rPr lang="en-US" dirty="0" smtClean="0"/>
              <a:t>Conjugation: </a:t>
            </a:r>
            <a:r>
              <a:rPr lang="en-US" dirty="0" err="1" smtClean="0"/>
              <a:t>glucuronidation</a:t>
            </a:r>
            <a:endParaRPr lang="en-US" dirty="0" smtClean="0"/>
          </a:p>
          <a:p>
            <a:pPr marL="239713" indent="-303213"/>
            <a:endParaRPr lang="en-US" dirty="0" smtClean="0"/>
          </a:p>
        </p:txBody>
      </p:sp>
    </p:spTree>
    <p:extLst>
      <p:ext uri="{BB962C8B-B14F-4D97-AF65-F5344CB8AC3E}">
        <p14:creationId xmlns:p14="http://schemas.microsoft.com/office/powerpoint/2010/main" val="4233505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Terms / Definitions / Descriptions</a:t>
            </a:r>
            <a:endParaRPr lang="en-US" dirty="0"/>
          </a:p>
        </p:txBody>
      </p:sp>
      <p:sp>
        <p:nvSpPr>
          <p:cNvPr id="6" name="Content Placeholder 5"/>
          <p:cNvSpPr>
            <a:spLocks noGrp="1"/>
          </p:cNvSpPr>
          <p:nvPr>
            <p:ph idx="1"/>
          </p:nvPr>
        </p:nvSpPr>
        <p:spPr/>
        <p:txBody>
          <a:bodyPr/>
          <a:lstStyle/>
          <a:p>
            <a:r>
              <a:rPr lang="en-US" dirty="0" smtClean="0"/>
              <a:t> </a:t>
            </a:r>
            <a:r>
              <a:rPr lang="en-US" dirty="0">
                <a:solidFill>
                  <a:srgbClr val="66FF66"/>
                </a:solidFill>
              </a:rPr>
              <a:t>Ultimate </a:t>
            </a:r>
            <a:r>
              <a:rPr lang="en-US" dirty="0" smtClean="0">
                <a:solidFill>
                  <a:srgbClr val="66FF66"/>
                </a:solidFill>
              </a:rPr>
              <a:t>toxicant</a:t>
            </a:r>
          </a:p>
          <a:p>
            <a:pPr marL="228600" lvl="1" indent="0">
              <a:buNone/>
            </a:pPr>
            <a:r>
              <a:rPr lang="en-US" dirty="0" smtClean="0"/>
              <a:t>The chemical species that reacts with an endogenous molecule or alters the biological environment resulting in toxicity; it can be the absorbed (primary/parent) toxicant or a byproduct or metabolite</a:t>
            </a:r>
            <a:endParaRPr lang="en-US" dirty="0"/>
          </a:p>
          <a:p>
            <a:r>
              <a:rPr lang="en-US" dirty="0" smtClean="0"/>
              <a:t> </a:t>
            </a:r>
            <a:r>
              <a:rPr lang="en-US" dirty="0" err="1" smtClean="0">
                <a:solidFill>
                  <a:srgbClr val="66FF66"/>
                </a:solidFill>
              </a:rPr>
              <a:t>Toxication</a:t>
            </a:r>
            <a:endParaRPr lang="en-US" dirty="0" smtClean="0">
              <a:solidFill>
                <a:srgbClr val="66FF66"/>
              </a:solidFill>
            </a:endParaRPr>
          </a:p>
          <a:p>
            <a:pPr marL="228600" lvl="1" indent="0">
              <a:buNone/>
            </a:pPr>
            <a:r>
              <a:rPr lang="en-US" dirty="0" smtClean="0"/>
              <a:t>A biotransformation of a substance that results in a relatively more harmful product. Also called </a:t>
            </a:r>
            <a:r>
              <a:rPr lang="en-US" dirty="0" smtClean="0">
                <a:solidFill>
                  <a:srgbClr val="66FF66"/>
                </a:solidFill>
              </a:rPr>
              <a:t>metabolic activation</a:t>
            </a:r>
          </a:p>
          <a:p>
            <a:r>
              <a:rPr lang="en-US" dirty="0" smtClean="0"/>
              <a:t> </a:t>
            </a:r>
            <a:r>
              <a:rPr lang="en-US" dirty="0" err="1" smtClean="0">
                <a:solidFill>
                  <a:srgbClr val="66FF66"/>
                </a:solidFill>
              </a:rPr>
              <a:t>Detoxication</a:t>
            </a:r>
            <a:endParaRPr lang="en-US" dirty="0" smtClean="0">
              <a:solidFill>
                <a:srgbClr val="66FF66"/>
              </a:solidFill>
            </a:endParaRPr>
          </a:p>
          <a:p>
            <a:pPr marL="228600" lvl="1" indent="0">
              <a:buNone/>
            </a:pPr>
            <a:r>
              <a:rPr lang="en-US" dirty="0" smtClean="0"/>
              <a:t>A biotransformation eliminating an </a:t>
            </a:r>
            <a:r>
              <a:rPr lang="en-US" dirty="0" smtClean="0">
                <a:solidFill>
                  <a:srgbClr val="FFFF00"/>
                </a:solidFill>
              </a:rPr>
              <a:t>ultimate toxicant </a:t>
            </a:r>
            <a:r>
              <a:rPr lang="en-US" dirty="0" smtClean="0"/>
              <a:t>or preventing its formation</a:t>
            </a:r>
          </a:p>
        </p:txBody>
      </p:sp>
      <p:sp>
        <p:nvSpPr>
          <p:cNvPr id="2" name="Slide Number Placeholder 1"/>
          <p:cNvSpPr>
            <a:spLocks noGrp="1"/>
          </p:cNvSpPr>
          <p:nvPr>
            <p:ph type="sldNum" sz="quarter" idx="10"/>
          </p:nvPr>
        </p:nvSpPr>
        <p:spPr/>
        <p:txBody>
          <a:bodyPr/>
          <a:lstStyle/>
          <a:p>
            <a:fld id="{65BF09B2-7C03-466F-AA1F-DB9F08957316}" type="slidenum">
              <a:rPr lang="en-US" smtClean="0"/>
              <a:pPr/>
              <a:t>2</a:t>
            </a:fld>
            <a:endParaRPr lang="en-US"/>
          </a:p>
        </p:txBody>
      </p:sp>
      <p:sp>
        <p:nvSpPr>
          <p:cNvPr id="3" name="AutoShape 2" descr="Image result for acetaminophen struct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44665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EtOH</a:t>
            </a:r>
            <a:r>
              <a:rPr lang="en-US" dirty="0" smtClean="0"/>
              <a:t> Metabolism</a:t>
            </a:r>
            <a:endParaRPr lang="en-US" dirty="0"/>
          </a:p>
        </p:txBody>
      </p:sp>
      <p:sp>
        <p:nvSpPr>
          <p:cNvPr id="5" name="Content Placeholder 4"/>
          <p:cNvSpPr>
            <a:spLocks noGrp="1"/>
          </p:cNvSpPr>
          <p:nvPr>
            <p:ph idx="1"/>
          </p:nvPr>
        </p:nvSpPr>
        <p:spPr/>
        <p:txBody>
          <a:bodyPr/>
          <a:lstStyle/>
          <a:p>
            <a:endParaRPr lang="en-US" dirty="0"/>
          </a:p>
        </p:txBody>
      </p:sp>
      <p:sp>
        <p:nvSpPr>
          <p:cNvPr id="2" name="Slide Number Placeholder 1"/>
          <p:cNvSpPr>
            <a:spLocks noGrp="1"/>
          </p:cNvSpPr>
          <p:nvPr>
            <p:ph type="sldNum" sz="quarter" idx="10"/>
          </p:nvPr>
        </p:nvSpPr>
        <p:spPr/>
        <p:txBody>
          <a:bodyPr/>
          <a:lstStyle/>
          <a:p>
            <a:fld id="{65BF09B2-7C03-466F-AA1F-DB9F08957316}" type="slidenum">
              <a:rPr lang="en-US" smtClean="0"/>
              <a:pPr/>
              <a:t>20</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034" y="1433516"/>
            <a:ext cx="6895420" cy="4871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1623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Ethanol </a:t>
            </a:r>
            <a:r>
              <a:rPr lang="en-US" dirty="0" err="1" smtClean="0"/>
              <a:t>Toxicokinetics</a:t>
            </a:r>
            <a:endParaRPr lang="en-US" dirty="0"/>
          </a:p>
        </p:txBody>
      </p:sp>
      <p:sp>
        <p:nvSpPr>
          <p:cNvPr id="2" name="Slide Number Placeholder 1"/>
          <p:cNvSpPr>
            <a:spLocks noGrp="1"/>
          </p:cNvSpPr>
          <p:nvPr>
            <p:ph type="sldNum" sz="quarter" idx="10"/>
          </p:nvPr>
        </p:nvSpPr>
        <p:spPr/>
        <p:txBody>
          <a:bodyPr/>
          <a:lstStyle/>
          <a:p>
            <a:fld id="{65BF09B2-7C03-466F-AA1F-DB9F08957316}" type="slidenum">
              <a:rPr lang="en-US" smtClean="0"/>
              <a:pPr/>
              <a:t>21</a:t>
            </a:fld>
            <a:endParaRPr lang="en-US"/>
          </a:p>
        </p:txBody>
      </p:sp>
      <p:sp>
        <p:nvSpPr>
          <p:cNvPr id="3" name="Content Placeholder 2"/>
          <p:cNvSpPr>
            <a:spLocks noGrp="1"/>
          </p:cNvSpPr>
          <p:nvPr>
            <p:ph idx="1"/>
          </p:nvPr>
        </p:nvSpPr>
        <p:spPr/>
        <p:txBody>
          <a:bodyPr/>
          <a:lstStyle/>
          <a:p>
            <a:pPr marL="0" indent="0">
              <a:buNone/>
            </a:pPr>
            <a:r>
              <a:rPr lang="en-US" i="1" dirty="0" smtClean="0">
                <a:solidFill>
                  <a:schemeClr val="accent1">
                    <a:lumMod val="60000"/>
                    <a:lumOff val="40000"/>
                  </a:schemeClr>
                </a:solidFill>
              </a:rPr>
              <a:t>Elimination</a:t>
            </a:r>
          </a:p>
          <a:p>
            <a:r>
              <a:rPr lang="en-US" dirty="0" smtClean="0"/>
              <a:t>Largely through urine as unchanged form (5%) and metabolites (94%)</a:t>
            </a:r>
          </a:p>
          <a:p>
            <a:r>
              <a:rPr lang="en-US" dirty="0" smtClean="0"/>
              <a:t>Ethyl glucuronide (0.1%)</a:t>
            </a:r>
          </a:p>
          <a:p>
            <a:r>
              <a:rPr lang="en-US" dirty="0" smtClean="0"/>
              <a:t>By exhalation through lungs also significant</a:t>
            </a:r>
          </a:p>
        </p:txBody>
      </p:sp>
    </p:spTree>
    <p:extLst>
      <p:ext uri="{BB962C8B-B14F-4D97-AF65-F5344CB8AC3E}">
        <p14:creationId xmlns:p14="http://schemas.microsoft.com/office/powerpoint/2010/main" val="3126160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smtClean="0"/>
              <a:t>300-1000 mg/L (0.03-0.1%): euphoria, loss of inhibition, altered mood</a:t>
            </a:r>
          </a:p>
          <a:p>
            <a:r>
              <a:rPr lang="en-US" dirty="0" smtClean="0"/>
              <a:t>1500-2000 mg/L (0.15-0.2%) slurred speech, loss of judgment and inhibition, ataxia</a:t>
            </a:r>
          </a:p>
          <a:p>
            <a:r>
              <a:rPr lang="en-US" dirty="0" smtClean="0"/>
              <a:t>2000-3000 mg/L (0.20-0.30%): stupor, unconsciousness</a:t>
            </a:r>
          </a:p>
          <a:p>
            <a:r>
              <a:rPr lang="en-US" dirty="0" smtClean="0"/>
              <a:t>LD</a:t>
            </a:r>
            <a:r>
              <a:rPr lang="en-US" baseline="-25000" dirty="0" smtClean="0"/>
              <a:t>50</a:t>
            </a:r>
            <a:r>
              <a:rPr lang="en-US" dirty="0" smtClean="0"/>
              <a:t> = 5000 mg/L (0.50%)  T.I. ~ 3.5</a:t>
            </a:r>
          </a:p>
          <a:p>
            <a:endParaRPr lang="en-US" dirty="0"/>
          </a:p>
          <a:p>
            <a:r>
              <a:rPr lang="en-US" dirty="0" smtClean="0">
                <a:solidFill>
                  <a:srgbClr val="FF99FF"/>
                </a:solidFill>
              </a:rPr>
              <a:t>GABA</a:t>
            </a:r>
            <a:r>
              <a:rPr lang="en-US" baseline="-25000" dirty="0" smtClean="0">
                <a:solidFill>
                  <a:srgbClr val="FF99FF"/>
                </a:solidFill>
              </a:rPr>
              <a:t>A</a:t>
            </a:r>
            <a:r>
              <a:rPr lang="en-US" dirty="0" smtClean="0">
                <a:solidFill>
                  <a:srgbClr val="FF99FF"/>
                </a:solidFill>
              </a:rPr>
              <a:t> receptor-mediated inhibition of chloride channel opening in synapse</a:t>
            </a:r>
          </a:p>
          <a:p>
            <a:r>
              <a:rPr lang="en-US" dirty="0" smtClean="0">
                <a:solidFill>
                  <a:srgbClr val="FF99FF"/>
                </a:solidFill>
              </a:rPr>
              <a:t>NMDA excitatory amino acid receptor </a:t>
            </a:r>
            <a:r>
              <a:rPr lang="en-US" dirty="0" err="1" smtClean="0">
                <a:solidFill>
                  <a:srgbClr val="FF99FF"/>
                </a:solidFill>
              </a:rPr>
              <a:t>inhbition</a:t>
            </a:r>
            <a:endParaRPr lang="en-US" dirty="0" smtClean="0">
              <a:solidFill>
                <a:srgbClr val="FF99FF"/>
              </a:solidFill>
            </a:endParaRPr>
          </a:p>
          <a:p>
            <a:r>
              <a:rPr lang="en-US" dirty="0" smtClean="0">
                <a:solidFill>
                  <a:srgbClr val="FF99FF"/>
                </a:solidFill>
              </a:rPr>
              <a:t>5-HT</a:t>
            </a:r>
            <a:r>
              <a:rPr lang="en-US" baseline="-25000" dirty="0" smtClean="0">
                <a:solidFill>
                  <a:srgbClr val="FF99FF"/>
                </a:solidFill>
              </a:rPr>
              <a:t>3</a:t>
            </a:r>
            <a:r>
              <a:rPr lang="en-US" dirty="0" smtClean="0">
                <a:solidFill>
                  <a:srgbClr val="FF99FF"/>
                </a:solidFill>
              </a:rPr>
              <a:t> receptor stimulation</a:t>
            </a:r>
            <a:endParaRPr lang="en-US" dirty="0">
              <a:solidFill>
                <a:srgbClr val="FF99FF"/>
              </a:solidFill>
            </a:endParaRPr>
          </a:p>
        </p:txBody>
      </p:sp>
      <p:sp>
        <p:nvSpPr>
          <p:cNvPr id="4" name="Title 3"/>
          <p:cNvSpPr>
            <a:spLocks noGrp="1"/>
          </p:cNvSpPr>
          <p:nvPr>
            <p:ph type="title"/>
          </p:nvPr>
        </p:nvSpPr>
        <p:spPr/>
        <p:txBody>
          <a:bodyPr/>
          <a:lstStyle/>
          <a:p>
            <a:r>
              <a:rPr lang="en-US" dirty="0" smtClean="0"/>
              <a:t>Ethanol </a:t>
            </a:r>
            <a:r>
              <a:rPr lang="en-US" dirty="0" err="1" smtClean="0"/>
              <a:t>Toxicodynamics</a:t>
            </a:r>
            <a:endParaRPr lang="en-US" dirty="0"/>
          </a:p>
        </p:txBody>
      </p:sp>
      <p:sp>
        <p:nvSpPr>
          <p:cNvPr id="2" name="Slide Number Placeholder 1"/>
          <p:cNvSpPr>
            <a:spLocks noGrp="1"/>
          </p:cNvSpPr>
          <p:nvPr>
            <p:ph type="sldNum" sz="quarter" idx="10"/>
          </p:nvPr>
        </p:nvSpPr>
        <p:spPr/>
        <p:txBody>
          <a:bodyPr/>
          <a:lstStyle/>
          <a:p>
            <a:fld id="{65BF09B2-7C03-466F-AA1F-DB9F08957316}" type="slidenum">
              <a:rPr lang="en-US" smtClean="0"/>
              <a:pPr/>
              <a:t>22</a:t>
            </a:fld>
            <a:endParaRPr lang="en-US"/>
          </a:p>
        </p:txBody>
      </p:sp>
    </p:spTree>
    <p:extLst>
      <p:ext uri="{BB962C8B-B14F-4D97-AF65-F5344CB8AC3E}">
        <p14:creationId xmlns:p14="http://schemas.microsoft.com/office/powerpoint/2010/main" val="27073382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Ethanol </a:t>
            </a:r>
            <a:r>
              <a:rPr lang="en-US" dirty="0" err="1" smtClean="0"/>
              <a:t>Toxicodynamics</a:t>
            </a:r>
            <a:endParaRPr lang="en-US" dirty="0"/>
          </a:p>
        </p:txBody>
      </p:sp>
      <p:sp>
        <p:nvSpPr>
          <p:cNvPr id="2" name="Slide Number Placeholder 1"/>
          <p:cNvSpPr>
            <a:spLocks noGrp="1"/>
          </p:cNvSpPr>
          <p:nvPr>
            <p:ph type="sldNum" sz="quarter" idx="10"/>
          </p:nvPr>
        </p:nvSpPr>
        <p:spPr/>
        <p:txBody>
          <a:bodyPr/>
          <a:lstStyle/>
          <a:p>
            <a:fld id="{65BF09B2-7C03-466F-AA1F-DB9F08957316}" type="slidenum">
              <a:rPr lang="en-US" smtClean="0"/>
              <a:pPr/>
              <a:t>23</a:t>
            </a:fld>
            <a:endParaRPr lang="en-US"/>
          </a:p>
        </p:txBody>
      </p:sp>
      <p:sp>
        <p:nvSpPr>
          <p:cNvPr id="3" name="Content Placeholder 2"/>
          <p:cNvSpPr>
            <a:spLocks noGrp="1"/>
          </p:cNvSpPr>
          <p:nvPr>
            <p:ph idx="1"/>
          </p:nvPr>
        </p:nvSpPr>
        <p:spPr/>
        <p:txBody>
          <a:bodyPr/>
          <a:lstStyle/>
          <a:p>
            <a:r>
              <a:rPr lang="en-US" dirty="0" smtClean="0"/>
              <a:t>In moderation, increases HDL-C &amp; reduces LDL oxidation</a:t>
            </a:r>
          </a:p>
          <a:p>
            <a:pPr marL="0" indent="0">
              <a:buNone/>
            </a:pPr>
            <a:r>
              <a:rPr lang="en-US" i="1" dirty="0" smtClean="0">
                <a:solidFill>
                  <a:schemeClr val="accent1">
                    <a:lumMod val="60000"/>
                    <a:lumOff val="40000"/>
                  </a:schemeClr>
                </a:solidFill>
              </a:rPr>
              <a:t>Acute exposure</a:t>
            </a:r>
          </a:p>
          <a:p>
            <a:r>
              <a:rPr lang="en-US" sz="2200" dirty="0" smtClean="0"/>
              <a:t>inhibition of GI tract secretion</a:t>
            </a:r>
          </a:p>
          <a:p>
            <a:r>
              <a:rPr lang="en-US" sz="2200" dirty="0" smtClean="0"/>
              <a:t>gastritis [severe exposure]</a:t>
            </a:r>
          </a:p>
          <a:p>
            <a:r>
              <a:rPr lang="en-US" sz="2200" dirty="0" smtClean="0"/>
              <a:t>vomiting, reflux</a:t>
            </a:r>
          </a:p>
          <a:p>
            <a:r>
              <a:rPr lang="en-US" sz="2200" dirty="0" smtClean="0"/>
              <a:t>Mallory-Weiss lesion</a:t>
            </a:r>
          </a:p>
          <a:p>
            <a:r>
              <a:rPr lang="en-US" sz="2200" dirty="0" smtClean="0"/>
              <a:t>tearing of intestinal mucosa in esophagus</a:t>
            </a:r>
          </a:p>
          <a:p>
            <a:r>
              <a:rPr lang="en-US" sz="2200" dirty="0" smtClean="0"/>
              <a:t>diuresis (antidiuretic hormone inhibited)</a:t>
            </a:r>
          </a:p>
          <a:p>
            <a:r>
              <a:rPr lang="en-US" sz="2200" dirty="0" smtClean="0"/>
              <a:t>hyperglycemia (low dose), hypoglycemia (high dose</a:t>
            </a:r>
            <a:r>
              <a:rPr lang="en-US" dirty="0" smtClean="0"/>
              <a:t>)</a:t>
            </a:r>
          </a:p>
          <a:p>
            <a:pPr lvl="1"/>
            <a:endParaRPr lang="en-US" dirty="0" smtClean="0"/>
          </a:p>
        </p:txBody>
      </p:sp>
    </p:spTree>
    <p:extLst>
      <p:ext uri="{BB962C8B-B14F-4D97-AF65-F5344CB8AC3E}">
        <p14:creationId xmlns:p14="http://schemas.microsoft.com/office/powerpoint/2010/main" val="6472945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Ethanol </a:t>
            </a:r>
            <a:r>
              <a:rPr lang="en-US" dirty="0" err="1" smtClean="0"/>
              <a:t>Toxicodynamics</a:t>
            </a:r>
            <a:endParaRPr lang="en-US" dirty="0"/>
          </a:p>
        </p:txBody>
      </p:sp>
      <p:sp>
        <p:nvSpPr>
          <p:cNvPr id="2" name="Slide Number Placeholder 1"/>
          <p:cNvSpPr>
            <a:spLocks noGrp="1"/>
          </p:cNvSpPr>
          <p:nvPr>
            <p:ph type="sldNum" sz="quarter" idx="10"/>
          </p:nvPr>
        </p:nvSpPr>
        <p:spPr/>
        <p:txBody>
          <a:bodyPr/>
          <a:lstStyle/>
          <a:p>
            <a:fld id="{65BF09B2-7C03-466F-AA1F-DB9F08957316}" type="slidenum">
              <a:rPr lang="en-US" smtClean="0"/>
              <a:pPr/>
              <a:t>24</a:t>
            </a:fld>
            <a:endParaRPr lang="en-US"/>
          </a:p>
        </p:txBody>
      </p:sp>
      <p:sp>
        <p:nvSpPr>
          <p:cNvPr id="5" name="Content Placeholder 4"/>
          <p:cNvSpPr>
            <a:spLocks noGrp="1"/>
          </p:cNvSpPr>
          <p:nvPr>
            <p:ph idx="1"/>
          </p:nvPr>
        </p:nvSpPr>
        <p:spPr/>
        <p:txBody>
          <a:bodyPr/>
          <a:lstStyle/>
          <a:p>
            <a:pPr marL="0" indent="0">
              <a:buNone/>
            </a:pPr>
            <a:r>
              <a:rPr lang="en-US" i="1" dirty="0" smtClean="0">
                <a:solidFill>
                  <a:schemeClr val="accent1">
                    <a:lumMod val="60000"/>
                    <a:lumOff val="40000"/>
                  </a:schemeClr>
                </a:solidFill>
              </a:rPr>
              <a:t>Chronic exposure </a:t>
            </a:r>
            <a:r>
              <a:rPr lang="en-US" dirty="0" smtClean="0">
                <a:solidFill>
                  <a:schemeClr val="accent1">
                    <a:lumMod val="60000"/>
                    <a:lumOff val="40000"/>
                  </a:schemeClr>
                </a:solidFill>
              </a:rPr>
              <a:t>(</a:t>
            </a:r>
            <a:r>
              <a:rPr lang="en-US" i="1" dirty="0" smtClean="0">
                <a:solidFill>
                  <a:schemeClr val="accent1">
                    <a:lumMod val="60000"/>
                    <a:lumOff val="40000"/>
                  </a:schemeClr>
                </a:solidFill>
              </a:rPr>
              <a:t>Alcoholism</a:t>
            </a:r>
            <a:r>
              <a:rPr lang="en-US" dirty="0" smtClean="0">
                <a:solidFill>
                  <a:schemeClr val="accent1">
                    <a:lumMod val="60000"/>
                    <a:lumOff val="40000"/>
                  </a:schemeClr>
                </a:solidFill>
              </a:rPr>
              <a:t>)</a:t>
            </a:r>
            <a:endParaRPr lang="en-US" dirty="0">
              <a:solidFill>
                <a:schemeClr val="accent1">
                  <a:lumMod val="60000"/>
                  <a:lumOff val="40000"/>
                </a:schemeClr>
              </a:solidFill>
            </a:endParaRPr>
          </a:p>
          <a:p>
            <a:r>
              <a:rPr lang="en-US" sz="2200" dirty="0" smtClean="0"/>
              <a:t>Mucosal damage to GIT with bleeding (anemia)</a:t>
            </a:r>
            <a:endParaRPr lang="en-US" sz="2200" dirty="0"/>
          </a:p>
          <a:p>
            <a:r>
              <a:rPr lang="en-US" sz="2200" dirty="0" smtClean="0"/>
              <a:t>Protein &amp; vitamin deficiency from altered GIT absorption</a:t>
            </a:r>
          </a:p>
          <a:p>
            <a:r>
              <a:rPr lang="en-US" sz="2200" dirty="0" smtClean="0"/>
              <a:t>Deficiency also from altered dietary patterns</a:t>
            </a:r>
          </a:p>
          <a:p>
            <a:r>
              <a:rPr lang="en-US" sz="2200" dirty="0" smtClean="0"/>
              <a:t>neurological: polyneuritis, pellagra, seizures (partial list)</a:t>
            </a:r>
          </a:p>
          <a:p>
            <a:r>
              <a:rPr lang="en-US" sz="2200" dirty="0" smtClean="0"/>
              <a:t>cardiovascular: hypertension, cardiomyopathy, congested heart failure, </a:t>
            </a:r>
            <a:r>
              <a:rPr lang="en-US" sz="2200" dirty="0" err="1" smtClean="0"/>
              <a:t>arrythmias</a:t>
            </a:r>
            <a:endParaRPr lang="en-US" sz="2200" dirty="0" smtClean="0"/>
          </a:p>
          <a:p>
            <a:r>
              <a:rPr lang="en-US" sz="2200" dirty="0" smtClean="0"/>
              <a:t>acute pancreatitis</a:t>
            </a:r>
          </a:p>
          <a:p>
            <a:r>
              <a:rPr lang="en-US" sz="2200" dirty="0" smtClean="0"/>
              <a:t>gynecomastia, impotence, infertility</a:t>
            </a:r>
          </a:p>
          <a:p>
            <a:r>
              <a:rPr lang="en-US" sz="2200" dirty="0" smtClean="0"/>
              <a:t>teratogenic: leads to birth defects, fetal alcohol syndrome (FAS), fetal alcohol effects (FAE)</a:t>
            </a:r>
            <a:endParaRPr lang="en-US" dirty="0"/>
          </a:p>
        </p:txBody>
      </p:sp>
    </p:spTree>
    <p:extLst>
      <p:ext uri="{BB962C8B-B14F-4D97-AF65-F5344CB8AC3E}">
        <p14:creationId xmlns:p14="http://schemas.microsoft.com/office/powerpoint/2010/main" val="2552543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Content Placeholder 4"/>
          <p:cNvSpPr>
            <a:spLocks noGrp="1"/>
          </p:cNvSpPr>
          <p:nvPr>
            <p:ph idx="1"/>
          </p:nvPr>
        </p:nvSpPr>
        <p:spPr/>
        <p:txBody>
          <a:bodyPr/>
          <a:lstStyle/>
          <a:p>
            <a:pPr marL="0" indent="0">
              <a:buNone/>
            </a:pPr>
            <a:r>
              <a:rPr lang="en-US" dirty="0" smtClean="0"/>
              <a:t>Part of the </a:t>
            </a:r>
            <a:r>
              <a:rPr lang="en-US" dirty="0" err="1" smtClean="0"/>
              <a:t>toxicodyanmics</a:t>
            </a:r>
            <a:r>
              <a:rPr lang="en-US" dirty="0" smtClean="0"/>
              <a:t> of </a:t>
            </a:r>
            <a:r>
              <a:rPr lang="en-US" dirty="0" err="1" smtClean="0"/>
              <a:t>EtOH</a:t>
            </a:r>
            <a:r>
              <a:rPr lang="en-US" dirty="0" smtClean="0"/>
              <a:t> is that it causes alcohol-induced liver injury by its metabolites:</a:t>
            </a:r>
          </a:p>
          <a:p>
            <a:r>
              <a:rPr lang="en-US" dirty="0" err="1" smtClean="0"/>
              <a:t>acetyaldehyde</a:t>
            </a:r>
            <a:endParaRPr lang="en-US" dirty="0"/>
          </a:p>
          <a:p>
            <a:pPr marL="228600" lvl="1" indent="0">
              <a:buNone/>
            </a:pPr>
            <a:r>
              <a:rPr lang="en-US" dirty="0" smtClean="0"/>
              <a:t>aldehydes have a general cell toxicity</a:t>
            </a:r>
          </a:p>
          <a:p>
            <a:r>
              <a:rPr lang="en-US" dirty="0" smtClean="0"/>
              <a:t>free radicals</a:t>
            </a:r>
          </a:p>
          <a:p>
            <a:r>
              <a:rPr lang="en-US" dirty="0" smtClean="0"/>
              <a:t>lipid peroxides</a:t>
            </a:r>
          </a:p>
          <a:p>
            <a:pPr marL="0" indent="0">
              <a:buNone/>
            </a:pPr>
            <a:r>
              <a:rPr lang="en-US" dirty="0" smtClean="0"/>
              <a:t>The latter are reactive oxygen species that can be generated by oxidases in the liver as part of normal function, but when generated in large numbers, these can react with many biomolecules such as DNA, lipids, protein side chains and carbonyls</a:t>
            </a:r>
          </a:p>
        </p:txBody>
      </p:sp>
      <p:sp>
        <p:nvSpPr>
          <p:cNvPr id="2" name="Slide Number Placeholder 1"/>
          <p:cNvSpPr>
            <a:spLocks noGrp="1"/>
          </p:cNvSpPr>
          <p:nvPr>
            <p:ph type="sldNum" sz="quarter" idx="10"/>
          </p:nvPr>
        </p:nvSpPr>
        <p:spPr/>
        <p:txBody>
          <a:bodyPr/>
          <a:lstStyle/>
          <a:p>
            <a:fld id="{65BF09B2-7C03-466F-AA1F-DB9F08957316}" type="slidenum">
              <a:rPr lang="en-US" smtClean="0"/>
              <a:pPr/>
              <a:t>25</a:t>
            </a:fld>
            <a:endParaRPr lang="en-US"/>
          </a:p>
        </p:txBody>
      </p:sp>
    </p:spTree>
    <p:extLst>
      <p:ext uri="{BB962C8B-B14F-4D97-AF65-F5344CB8AC3E}">
        <p14:creationId xmlns:p14="http://schemas.microsoft.com/office/powerpoint/2010/main" val="3886261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Alcoholic Liver Disease</a:t>
            </a:r>
            <a:endParaRPr lang="en-US" dirty="0"/>
          </a:p>
        </p:txBody>
      </p:sp>
      <p:sp>
        <p:nvSpPr>
          <p:cNvPr id="5" name="Content Placeholder 4"/>
          <p:cNvSpPr>
            <a:spLocks noGrp="1"/>
          </p:cNvSpPr>
          <p:nvPr>
            <p:ph idx="1"/>
          </p:nvPr>
        </p:nvSpPr>
        <p:spPr/>
        <p:txBody>
          <a:bodyPr/>
          <a:lstStyle/>
          <a:p>
            <a:pPr marL="0" indent="0">
              <a:buNone/>
            </a:pPr>
            <a:r>
              <a:rPr lang="en-US" dirty="0" smtClean="0"/>
              <a:t>Encompasses a progression of conditions of the liver from alcohol exposure</a:t>
            </a:r>
          </a:p>
          <a:p>
            <a:r>
              <a:rPr lang="en-US" dirty="0" smtClean="0"/>
              <a:t>Fatty liver (</a:t>
            </a:r>
            <a:r>
              <a:rPr lang="en-US" dirty="0" err="1" smtClean="0"/>
              <a:t>steatosis</a:t>
            </a:r>
            <a:r>
              <a:rPr lang="en-US" dirty="0" smtClean="0"/>
              <a:t>)</a:t>
            </a:r>
          </a:p>
          <a:p>
            <a:pPr lvl="1"/>
            <a:r>
              <a:rPr lang="en-US" dirty="0" smtClean="0"/>
              <a:t>30 g </a:t>
            </a:r>
            <a:r>
              <a:rPr lang="en-US" dirty="0" err="1" smtClean="0"/>
              <a:t>EtOH</a:t>
            </a:r>
            <a:r>
              <a:rPr lang="en-US" dirty="0" smtClean="0"/>
              <a:t> per day</a:t>
            </a:r>
          </a:p>
          <a:p>
            <a:pPr lvl="1"/>
            <a:r>
              <a:rPr lang="en-US" dirty="0" smtClean="0"/>
              <a:t>Fatty appearance of liver: increased lipid biosynthesis</a:t>
            </a:r>
          </a:p>
          <a:p>
            <a:pPr lvl="1"/>
            <a:r>
              <a:rPr lang="en-US" dirty="0" smtClean="0"/>
              <a:t>Therapy: control alcohol intake</a:t>
            </a:r>
          </a:p>
          <a:p>
            <a:r>
              <a:rPr lang="en-US" dirty="0" smtClean="0"/>
              <a:t>Inflamed liver (hepatitis)</a:t>
            </a:r>
          </a:p>
          <a:p>
            <a:pPr lvl="1"/>
            <a:r>
              <a:rPr lang="en-US" dirty="0" smtClean="0"/>
              <a:t>chronic &amp; excessive exposure "bout of heavy drinking"</a:t>
            </a:r>
          </a:p>
          <a:p>
            <a:pPr lvl="1"/>
            <a:r>
              <a:rPr lang="en-US" dirty="0" smtClean="0"/>
              <a:t>jaundice (yellow skin)</a:t>
            </a:r>
          </a:p>
          <a:p>
            <a:pPr lvl="1"/>
            <a:r>
              <a:rPr lang="en-US" dirty="0" smtClean="0"/>
              <a:t>ascites (abdominal fluid retention)</a:t>
            </a:r>
          </a:p>
          <a:p>
            <a:pPr lvl="1"/>
            <a:r>
              <a:rPr lang="en-US" dirty="0" smtClean="0"/>
              <a:t>bleeding esophageal varices</a:t>
            </a:r>
          </a:p>
          <a:p>
            <a:pPr lvl="1"/>
            <a:r>
              <a:rPr lang="en-US" dirty="0" smtClean="0"/>
              <a:t>abnormal blood clotting</a:t>
            </a:r>
          </a:p>
          <a:p>
            <a:pPr lvl="1"/>
            <a:r>
              <a:rPr lang="en-US" dirty="0" smtClean="0"/>
              <a:t>coma</a:t>
            </a:r>
          </a:p>
        </p:txBody>
      </p:sp>
      <p:sp>
        <p:nvSpPr>
          <p:cNvPr id="2" name="Slide Number Placeholder 1"/>
          <p:cNvSpPr>
            <a:spLocks noGrp="1"/>
          </p:cNvSpPr>
          <p:nvPr>
            <p:ph type="sldNum" sz="quarter" idx="10"/>
          </p:nvPr>
        </p:nvSpPr>
        <p:spPr/>
        <p:txBody>
          <a:bodyPr/>
          <a:lstStyle/>
          <a:p>
            <a:fld id="{65BF09B2-7C03-466F-AA1F-DB9F08957316}" type="slidenum">
              <a:rPr lang="en-US" smtClean="0"/>
              <a:pPr/>
              <a:t>26</a:t>
            </a:fld>
            <a:endParaRPr lang="en-US"/>
          </a:p>
        </p:txBody>
      </p:sp>
    </p:spTree>
    <p:extLst>
      <p:ext uri="{BB962C8B-B14F-4D97-AF65-F5344CB8AC3E}">
        <p14:creationId xmlns:p14="http://schemas.microsoft.com/office/powerpoint/2010/main" val="22911295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Alcoholic Liver Disease (</a:t>
            </a:r>
            <a:r>
              <a:rPr lang="en-US" dirty="0" err="1" smtClean="0"/>
              <a:t>cont</a:t>
            </a:r>
            <a:r>
              <a:rPr lang="en-US" dirty="0" smtClean="0"/>
              <a:t>)</a:t>
            </a:r>
            <a:endParaRPr lang="en-US" dirty="0"/>
          </a:p>
        </p:txBody>
      </p:sp>
      <p:sp>
        <p:nvSpPr>
          <p:cNvPr id="5" name="Content Placeholder 4"/>
          <p:cNvSpPr>
            <a:spLocks noGrp="1"/>
          </p:cNvSpPr>
          <p:nvPr>
            <p:ph idx="1"/>
          </p:nvPr>
        </p:nvSpPr>
        <p:spPr/>
        <p:txBody>
          <a:bodyPr/>
          <a:lstStyle/>
          <a:p>
            <a:r>
              <a:rPr lang="en-US" dirty="0" smtClean="0"/>
              <a:t>Cirrhosis</a:t>
            </a:r>
          </a:p>
          <a:p>
            <a:pPr lvl="1"/>
            <a:r>
              <a:rPr lang="en-US" dirty="0" smtClean="0"/>
              <a:t>fibrous replacement (scarring) of dead hepatocytes</a:t>
            </a:r>
          </a:p>
          <a:p>
            <a:pPr lvl="1"/>
            <a:r>
              <a:rPr lang="en-US" dirty="0" smtClean="0"/>
              <a:t>first signs: portal hypertension, esophageal </a:t>
            </a:r>
            <a:r>
              <a:rPr lang="en-US" dirty="0" err="1" smtClean="0"/>
              <a:t>variceal</a:t>
            </a:r>
            <a:r>
              <a:rPr lang="en-US" dirty="0" smtClean="0"/>
              <a:t> hemorrhaging</a:t>
            </a:r>
          </a:p>
          <a:p>
            <a:endParaRPr lang="en-US" dirty="0"/>
          </a:p>
          <a:p>
            <a:r>
              <a:rPr lang="en-US" dirty="0" smtClean="0"/>
              <a:t>End Stage Alcoholism</a:t>
            </a:r>
          </a:p>
          <a:p>
            <a:pPr lvl="1"/>
            <a:r>
              <a:rPr lang="en-US" dirty="0" smtClean="0"/>
              <a:t>hepatic coma</a:t>
            </a:r>
          </a:p>
          <a:p>
            <a:pPr lvl="1"/>
            <a:r>
              <a:rPr lang="en-US" dirty="0" smtClean="0"/>
              <a:t>GI tract hemorrhaging</a:t>
            </a:r>
          </a:p>
          <a:p>
            <a:pPr lvl="1"/>
            <a:r>
              <a:rPr lang="en-US" dirty="0" err="1" smtClean="0"/>
              <a:t>intercurrent</a:t>
            </a:r>
            <a:r>
              <a:rPr lang="en-US" dirty="0" smtClean="0"/>
              <a:t> infection</a:t>
            </a:r>
          </a:p>
          <a:p>
            <a:pPr lvl="1"/>
            <a:r>
              <a:rPr lang="en-US" dirty="0" err="1" smtClean="0"/>
              <a:t>hepatorenal</a:t>
            </a:r>
            <a:r>
              <a:rPr lang="en-US" dirty="0" smtClean="0"/>
              <a:t> syndrome</a:t>
            </a:r>
          </a:p>
          <a:p>
            <a:pPr lvl="1"/>
            <a:r>
              <a:rPr lang="en-US" dirty="0" smtClean="0"/>
              <a:t>3-6% cases: liver cancer</a:t>
            </a:r>
          </a:p>
          <a:p>
            <a:endParaRPr lang="en-US" dirty="0"/>
          </a:p>
        </p:txBody>
      </p:sp>
      <p:sp>
        <p:nvSpPr>
          <p:cNvPr id="2" name="Slide Number Placeholder 1"/>
          <p:cNvSpPr>
            <a:spLocks noGrp="1"/>
          </p:cNvSpPr>
          <p:nvPr>
            <p:ph type="sldNum" sz="quarter" idx="10"/>
          </p:nvPr>
        </p:nvSpPr>
        <p:spPr/>
        <p:txBody>
          <a:bodyPr/>
          <a:lstStyle/>
          <a:p>
            <a:fld id="{65BF09B2-7C03-466F-AA1F-DB9F08957316}" type="slidenum">
              <a:rPr lang="en-US" smtClean="0"/>
              <a:pPr/>
              <a:t>27</a:t>
            </a:fld>
            <a:endParaRPr lang="en-US"/>
          </a:p>
        </p:txBody>
      </p:sp>
    </p:spTree>
    <p:extLst>
      <p:ext uri="{BB962C8B-B14F-4D97-AF65-F5344CB8AC3E}">
        <p14:creationId xmlns:p14="http://schemas.microsoft.com/office/powerpoint/2010/main" val="1658858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fld id="{65BF09B2-7C03-466F-AA1F-DB9F08957316}" type="slidenum">
              <a:rPr lang="en-US" smtClean="0"/>
              <a:pPr/>
              <a:t>28</a:t>
            </a:fld>
            <a:endParaRPr lang="en-US"/>
          </a:p>
        </p:txBody>
      </p:sp>
      <p:pic>
        <p:nvPicPr>
          <p:cNvPr id="1026" name="Picture 2" descr="http://thecanyonmalibu.com/wp-content/uploads/cirrhosis-liver-from-alcohol-abus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5" y="1519093"/>
            <a:ext cx="3952875"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edications.li/static/cirrhosis-of-the-li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4757" y="2582574"/>
            <a:ext cx="2572274" cy="222394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medications.li/static/e0cae5d3b1c566e7f71414ccdfd31b78.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4757" y="4806520"/>
            <a:ext cx="2492803" cy="1779732"/>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2030" y="229899"/>
            <a:ext cx="2076450"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04789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8667" y="428164"/>
            <a:ext cx="8407400" cy="707886"/>
          </a:xfrm>
        </p:spPr>
        <p:txBody>
          <a:bodyPr/>
          <a:lstStyle/>
          <a:p>
            <a:r>
              <a:rPr lang="en-US" sz="4000" dirty="0" smtClean="0"/>
              <a:t>Aromatic Hydrocarbons</a:t>
            </a:r>
            <a:endParaRPr lang="en-US" sz="4000" dirty="0"/>
          </a:p>
        </p:txBody>
      </p:sp>
      <p:sp>
        <p:nvSpPr>
          <p:cNvPr id="5" name="Content Placeholder 4"/>
          <p:cNvSpPr>
            <a:spLocks noGrp="1"/>
          </p:cNvSpPr>
          <p:nvPr>
            <p:ph idx="1"/>
          </p:nvPr>
        </p:nvSpPr>
        <p:spPr/>
        <p:txBody>
          <a:bodyPr/>
          <a:lstStyle/>
          <a:p>
            <a:r>
              <a:rPr lang="en-US" dirty="0" smtClean="0"/>
              <a:t>Simplest is benzene, a known chemical carcinogen</a:t>
            </a:r>
          </a:p>
          <a:p>
            <a:r>
              <a:rPr lang="en-US" dirty="0" smtClean="0"/>
              <a:t>Polycyclic aromatic hydrocarbons (PAHs) are found everywhere</a:t>
            </a:r>
            <a:endParaRPr lang="en-US" dirty="0"/>
          </a:p>
        </p:txBody>
      </p:sp>
      <p:sp>
        <p:nvSpPr>
          <p:cNvPr id="2" name="Slide Number Placeholder 1"/>
          <p:cNvSpPr>
            <a:spLocks noGrp="1"/>
          </p:cNvSpPr>
          <p:nvPr>
            <p:ph type="sldNum" sz="quarter" idx="10"/>
          </p:nvPr>
        </p:nvSpPr>
        <p:spPr/>
        <p:txBody>
          <a:bodyPr/>
          <a:lstStyle/>
          <a:p>
            <a:fld id="{65BF09B2-7C03-466F-AA1F-DB9F08957316}" type="slidenum">
              <a:rPr lang="en-US" smtClean="0"/>
              <a:pPr/>
              <a:t>29</a:t>
            </a:fld>
            <a:endParaRPr lang="en-US"/>
          </a:p>
        </p:txBody>
      </p:sp>
    </p:spTree>
    <p:extLst>
      <p:ext uri="{BB962C8B-B14F-4D97-AF65-F5344CB8AC3E}">
        <p14:creationId xmlns:p14="http://schemas.microsoft.com/office/powerpoint/2010/main" val="463668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7975" y="309628"/>
            <a:ext cx="8407400" cy="762000"/>
          </a:xfrm>
        </p:spPr>
        <p:txBody>
          <a:bodyPr/>
          <a:lstStyle/>
          <a:p>
            <a:r>
              <a:rPr lang="en-US" sz="4000" dirty="0" smtClean="0"/>
              <a:t>Material Safety Data Sheet (MSDS)</a:t>
            </a:r>
            <a:endParaRPr lang="en-US" sz="4000" dirty="0"/>
          </a:p>
        </p:txBody>
      </p:sp>
      <p:sp>
        <p:nvSpPr>
          <p:cNvPr id="7" name="Content Placeholder 6"/>
          <p:cNvSpPr>
            <a:spLocks noGrp="1"/>
          </p:cNvSpPr>
          <p:nvPr>
            <p:ph idx="1"/>
          </p:nvPr>
        </p:nvSpPr>
        <p:spPr>
          <a:xfrm>
            <a:off x="364067" y="1106905"/>
            <a:ext cx="8390466" cy="5331473"/>
          </a:xfrm>
        </p:spPr>
        <p:txBody>
          <a:bodyPr/>
          <a:lstStyle/>
          <a:p>
            <a:r>
              <a:rPr lang="en-US" dirty="0" smtClean="0"/>
              <a:t>Important for all factory and laboratory workers handling substances, whether GRAS or with known toxic properties</a:t>
            </a:r>
          </a:p>
          <a:p>
            <a:pPr marL="292100" lvl="1" indent="0">
              <a:buNone/>
            </a:pPr>
            <a:r>
              <a:rPr lang="en-US" dirty="0"/>
              <a:t>GRAS = generally regarded as </a:t>
            </a:r>
            <a:r>
              <a:rPr lang="en-US" dirty="0" smtClean="0"/>
              <a:t>safe</a:t>
            </a:r>
          </a:p>
          <a:p>
            <a:r>
              <a:rPr lang="en-US" dirty="0" smtClean="0"/>
              <a:t>Referred to by hazardous material/emergency personnel</a:t>
            </a:r>
          </a:p>
          <a:p>
            <a:r>
              <a:rPr lang="en-US" dirty="0" smtClean="0"/>
              <a:t>Includes information on</a:t>
            </a:r>
          </a:p>
          <a:p>
            <a:pPr lvl="1"/>
            <a:r>
              <a:rPr lang="en-US" dirty="0" smtClean="0"/>
              <a:t>physical and chemical properties</a:t>
            </a:r>
          </a:p>
          <a:p>
            <a:pPr lvl="1"/>
            <a:r>
              <a:rPr lang="en-US" dirty="0" smtClean="0"/>
              <a:t>handling, storage</a:t>
            </a:r>
          </a:p>
          <a:p>
            <a:pPr lvl="1"/>
            <a:r>
              <a:rPr lang="en-US" dirty="0" smtClean="0"/>
              <a:t>toxicity levels (TD</a:t>
            </a:r>
            <a:r>
              <a:rPr lang="en-US" baseline="-25000" dirty="0" smtClean="0"/>
              <a:t>50</a:t>
            </a:r>
            <a:r>
              <a:rPr lang="en-US" dirty="0" smtClean="0"/>
              <a:t>, LD</a:t>
            </a:r>
            <a:r>
              <a:rPr lang="en-US" baseline="-25000" dirty="0" smtClean="0"/>
              <a:t>50</a:t>
            </a:r>
            <a:r>
              <a:rPr lang="en-US" dirty="0" smtClean="0"/>
              <a:t>, </a:t>
            </a:r>
            <a:r>
              <a:rPr lang="en-US" dirty="0" err="1" smtClean="0"/>
              <a:t>etc</a:t>
            </a:r>
            <a:r>
              <a:rPr lang="en-US" dirty="0" smtClean="0"/>
              <a:t>)</a:t>
            </a:r>
          </a:p>
          <a:p>
            <a:pPr lvl="1"/>
            <a:r>
              <a:rPr lang="en-US" dirty="0" smtClean="0"/>
              <a:t>acute &amp; chronic exposure symptoms + first aid</a:t>
            </a:r>
          </a:p>
          <a:p>
            <a:pPr lvl="1"/>
            <a:r>
              <a:rPr lang="en-US" dirty="0" smtClean="0"/>
              <a:t>disposal / detoxification</a:t>
            </a:r>
          </a:p>
          <a:p>
            <a:pPr lvl="1"/>
            <a:r>
              <a:rPr lang="en-US" dirty="0" smtClean="0"/>
              <a:t>firefighting</a:t>
            </a:r>
          </a:p>
          <a:p>
            <a:pPr lvl="1"/>
            <a:r>
              <a:rPr lang="en-US" dirty="0" smtClean="0"/>
              <a:t>supplier of information</a:t>
            </a:r>
          </a:p>
          <a:p>
            <a:endParaRPr lang="en-US" dirty="0" smtClean="0"/>
          </a:p>
          <a:p>
            <a:endParaRPr lang="en-US" dirty="0"/>
          </a:p>
        </p:txBody>
      </p:sp>
      <p:sp>
        <p:nvSpPr>
          <p:cNvPr id="2" name="Slide Number Placeholder 1"/>
          <p:cNvSpPr>
            <a:spLocks noGrp="1"/>
          </p:cNvSpPr>
          <p:nvPr>
            <p:ph type="sldNum" sz="quarter" idx="10"/>
          </p:nvPr>
        </p:nvSpPr>
        <p:spPr/>
        <p:txBody>
          <a:bodyPr/>
          <a:lstStyle/>
          <a:p>
            <a:fld id="{65BF09B2-7C03-466F-AA1F-DB9F08957316}" type="slidenum">
              <a:rPr lang="en-US" smtClean="0"/>
              <a:pPr/>
              <a:t>3</a:t>
            </a:fld>
            <a:endParaRPr lang="en-US"/>
          </a:p>
        </p:txBody>
      </p:sp>
      <p:sp>
        <p:nvSpPr>
          <p:cNvPr id="3" name="AutoShape 2" descr="Image result for acetaminophen struct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99610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Benzene</a:t>
            </a:r>
            <a:endParaRPr lang="en-US" dirty="0"/>
          </a:p>
        </p:txBody>
      </p:sp>
      <p:sp>
        <p:nvSpPr>
          <p:cNvPr id="5" name="Content Placeholder 4"/>
          <p:cNvSpPr>
            <a:spLocks noGrp="1"/>
          </p:cNvSpPr>
          <p:nvPr>
            <p:ph idx="1"/>
          </p:nvPr>
        </p:nvSpPr>
        <p:spPr/>
        <p:txBody>
          <a:bodyPr/>
          <a:lstStyle/>
          <a:p>
            <a:r>
              <a:rPr lang="en-US" dirty="0" smtClean="0"/>
              <a:t>simplest aromatic hydrocarbon</a:t>
            </a:r>
          </a:p>
          <a:p>
            <a:r>
              <a:rPr lang="en-US" dirty="0" smtClean="0"/>
              <a:t>clear, volatile, flammable liquid</a:t>
            </a:r>
          </a:p>
          <a:p>
            <a:r>
              <a:rPr lang="en-US" dirty="0" smtClean="0"/>
              <a:t>colorless to light yellow</a:t>
            </a:r>
          </a:p>
          <a:p>
            <a:r>
              <a:rPr lang="en-US" dirty="0" smtClean="0"/>
              <a:t>(sweet) "aromatic odor"</a:t>
            </a:r>
          </a:p>
          <a:p>
            <a:r>
              <a:rPr lang="en-US" dirty="0" smtClean="0"/>
              <a:t>raw </a:t>
            </a:r>
            <a:r>
              <a:rPr lang="en-US" dirty="0"/>
              <a:t>material in high </a:t>
            </a:r>
            <a:r>
              <a:rPr lang="en-US" dirty="0" smtClean="0"/>
              <a:t>volume</a:t>
            </a:r>
          </a:p>
          <a:p>
            <a:r>
              <a:rPr lang="en-US" dirty="0" smtClean="0"/>
              <a:t>solvent for chemical &amp; pharmaceutical industries</a:t>
            </a:r>
          </a:p>
          <a:p>
            <a:r>
              <a:rPr lang="en-US" dirty="0" smtClean="0"/>
              <a:t>gasoline additive</a:t>
            </a:r>
          </a:p>
          <a:p>
            <a:r>
              <a:rPr lang="en-US" dirty="0"/>
              <a:t>common environmental pollutant</a:t>
            </a:r>
          </a:p>
          <a:p>
            <a:pPr lvl="1"/>
            <a:r>
              <a:rPr lang="en-US" dirty="0" smtClean="0"/>
              <a:t>ubiquitous in air</a:t>
            </a:r>
          </a:p>
          <a:p>
            <a:pPr lvl="1"/>
            <a:r>
              <a:rPr lang="en-US" dirty="0" smtClean="0"/>
              <a:t>detected in ground water</a:t>
            </a:r>
            <a:endParaRPr lang="en-US" dirty="0"/>
          </a:p>
          <a:p>
            <a:pPr marL="0" indent="0">
              <a:buNone/>
            </a:pPr>
            <a:endParaRPr lang="en-US" dirty="0"/>
          </a:p>
        </p:txBody>
      </p:sp>
      <p:sp>
        <p:nvSpPr>
          <p:cNvPr id="2" name="Slide Number Placeholder 1"/>
          <p:cNvSpPr>
            <a:spLocks noGrp="1"/>
          </p:cNvSpPr>
          <p:nvPr>
            <p:ph type="sldNum" sz="quarter" idx="10"/>
          </p:nvPr>
        </p:nvSpPr>
        <p:spPr/>
        <p:txBody>
          <a:bodyPr/>
          <a:lstStyle/>
          <a:p>
            <a:fld id="{65BF09B2-7C03-466F-AA1F-DB9F08957316}" type="slidenum">
              <a:rPr lang="en-US" smtClean="0"/>
              <a:pPr/>
              <a:t>30</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0658" y="1322614"/>
            <a:ext cx="3105150"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65808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8667" y="428164"/>
            <a:ext cx="8407400" cy="707886"/>
          </a:xfrm>
        </p:spPr>
        <p:txBody>
          <a:bodyPr/>
          <a:lstStyle/>
          <a:p>
            <a:r>
              <a:rPr lang="en-US" sz="4000" dirty="0" smtClean="0"/>
              <a:t>Benzene – </a:t>
            </a:r>
            <a:r>
              <a:rPr lang="en-US" sz="4000" dirty="0" err="1" smtClean="0"/>
              <a:t>Toxicokinetics</a:t>
            </a:r>
            <a:endParaRPr lang="en-US" sz="4000" dirty="0"/>
          </a:p>
        </p:txBody>
      </p:sp>
      <p:sp>
        <p:nvSpPr>
          <p:cNvPr id="3" name="Content Placeholder 2"/>
          <p:cNvSpPr>
            <a:spLocks noGrp="1"/>
          </p:cNvSpPr>
          <p:nvPr>
            <p:ph idx="1"/>
          </p:nvPr>
        </p:nvSpPr>
        <p:spPr>
          <a:xfrm>
            <a:off x="364067" y="1188720"/>
            <a:ext cx="8390466" cy="5249658"/>
          </a:xfrm>
        </p:spPr>
        <p:txBody>
          <a:bodyPr/>
          <a:lstStyle/>
          <a:p>
            <a:pPr marL="0" indent="0">
              <a:buNone/>
            </a:pPr>
            <a:r>
              <a:rPr lang="en-US" i="1" dirty="0" smtClean="0">
                <a:solidFill>
                  <a:schemeClr val="accent1">
                    <a:lumMod val="60000"/>
                    <a:lumOff val="40000"/>
                  </a:schemeClr>
                </a:solidFill>
              </a:rPr>
              <a:t>Absorption</a:t>
            </a:r>
          </a:p>
          <a:p>
            <a:r>
              <a:rPr lang="en-US" sz="2200" dirty="0" smtClean="0"/>
              <a:t>50% of volatilized benzene absorbed rapidly in lungs</a:t>
            </a:r>
          </a:p>
          <a:p>
            <a:r>
              <a:rPr lang="en-US" sz="2200" dirty="0" smtClean="0"/>
              <a:t>90</a:t>
            </a:r>
            <a:r>
              <a:rPr lang="en-US" sz="2200" dirty="0"/>
              <a:t>% of </a:t>
            </a:r>
            <a:r>
              <a:rPr lang="en-US" sz="2200" dirty="0" smtClean="0"/>
              <a:t>ingested </a:t>
            </a:r>
            <a:r>
              <a:rPr lang="en-US" sz="2200" dirty="0"/>
              <a:t>benzene </a:t>
            </a:r>
            <a:r>
              <a:rPr lang="en-US" sz="2200" dirty="0" smtClean="0"/>
              <a:t>taken in through GI tract</a:t>
            </a:r>
          </a:p>
          <a:p>
            <a:r>
              <a:rPr lang="en-US" sz="2200" dirty="0" smtClean="0"/>
              <a:t>Dermal: rapidly absorbed both as liquid and vapor although 1% absorbed since much volatilizes</a:t>
            </a:r>
            <a:endParaRPr lang="en-US" sz="2200" i="1" dirty="0">
              <a:solidFill>
                <a:schemeClr val="accent1">
                  <a:lumMod val="60000"/>
                  <a:lumOff val="40000"/>
                </a:schemeClr>
              </a:solidFill>
            </a:endParaRPr>
          </a:p>
          <a:p>
            <a:pPr marL="0" indent="0">
              <a:buNone/>
            </a:pPr>
            <a:r>
              <a:rPr lang="en-US" i="1" dirty="0" smtClean="0">
                <a:solidFill>
                  <a:schemeClr val="accent1">
                    <a:lumMod val="60000"/>
                    <a:lumOff val="40000"/>
                  </a:schemeClr>
                </a:solidFill>
              </a:rPr>
              <a:t>Distribution</a:t>
            </a:r>
            <a:endParaRPr lang="en-US" dirty="0"/>
          </a:p>
          <a:p>
            <a:r>
              <a:rPr lang="en-US" sz="2200" dirty="0" smtClean="0"/>
              <a:t>accumulates in fatty tissues: adipose tissue, bone marrow 20 times blood levels, other organs 1-3 times more than blood levels</a:t>
            </a:r>
          </a:p>
        </p:txBody>
      </p:sp>
      <p:sp>
        <p:nvSpPr>
          <p:cNvPr id="2" name="Slide Number Placeholder 1"/>
          <p:cNvSpPr>
            <a:spLocks noGrp="1"/>
          </p:cNvSpPr>
          <p:nvPr>
            <p:ph type="sldNum" sz="quarter" idx="10"/>
          </p:nvPr>
        </p:nvSpPr>
        <p:spPr/>
        <p:txBody>
          <a:bodyPr/>
          <a:lstStyle/>
          <a:p>
            <a:fld id="{65BF09B2-7C03-466F-AA1F-DB9F08957316}" type="slidenum">
              <a:rPr lang="en-US" smtClean="0"/>
              <a:pPr/>
              <a:t>31</a:t>
            </a:fld>
            <a:endParaRPr lang="en-US"/>
          </a:p>
        </p:txBody>
      </p:sp>
    </p:spTree>
    <p:extLst>
      <p:ext uri="{BB962C8B-B14F-4D97-AF65-F5344CB8AC3E}">
        <p14:creationId xmlns:p14="http://schemas.microsoft.com/office/powerpoint/2010/main" val="2955138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8667" y="428164"/>
            <a:ext cx="8407400" cy="707886"/>
          </a:xfrm>
        </p:spPr>
        <p:txBody>
          <a:bodyPr/>
          <a:lstStyle/>
          <a:p>
            <a:r>
              <a:rPr lang="en-US" sz="4000" dirty="0" smtClean="0"/>
              <a:t>Benzene – </a:t>
            </a:r>
            <a:r>
              <a:rPr lang="en-US" sz="4000" dirty="0" err="1" smtClean="0"/>
              <a:t>Toxicokinetics</a:t>
            </a:r>
            <a:endParaRPr lang="en-US" sz="4000" dirty="0"/>
          </a:p>
        </p:txBody>
      </p:sp>
      <p:sp>
        <p:nvSpPr>
          <p:cNvPr id="3" name="Content Placeholder 2"/>
          <p:cNvSpPr>
            <a:spLocks noGrp="1"/>
          </p:cNvSpPr>
          <p:nvPr>
            <p:ph idx="1"/>
          </p:nvPr>
        </p:nvSpPr>
        <p:spPr>
          <a:xfrm>
            <a:off x="364067" y="1250302"/>
            <a:ext cx="8390466" cy="5188076"/>
          </a:xfrm>
        </p:spPr>
        <p:txBody>
          <a:bodyPr/>
          <a:lstStyle/>
          <a:p>
            <a:pPr marL="0" indent="0">
              <a:buNone/>
            </a:pPr>
            <a:r>
              <a:rPr lang="en-US" sz="2200" i="1" dirty="0" smtClean="0">
                <a:solidFill>
                  <a:schemeClr val="accent1">
                    <a:lumMod val="60000"/>
                    <a:lumOff val="40000"/>
                  </a:schemeClr>
                </a:solidFill>
              </a:rPr>
              <a:t>Metabolism</a:t>
            </a:r>
          </a:p>
          <a:p>
            <a:pPr marL="0" indent="0">
              <a:buNone/>
            </a:pPr>
            <a:r>
              <a:rPr lang="en-US" sz="2200" u="sng" dirty="0" smtClean="0"/>
              <a:t>Phase I</a:t>
            </a:r>
          </a:p>
          <a:p>
            <a:pPr marL="273050" indent="-273050"/>
            <a:r>
              <a:rPr lang="en-US" sz="2200" dirty="0" smtClean="0"/>
              <a:t>formation of benzene oxide (an epoxide) must first occur by CYP2E1</a:t>
            </a:r>
          </a:p>
          <a:p>
            <a:pPr marL="273050" indent="-273050"/>
            <a:r>
              <a:rPr lang="en-US" sz="2200" dirty="0" smtClean="0"/>
              <a:t>acid hydrolysis of epoxide </a:t>
            </a:r>
            <a:r>
              <a:rPr lang="en-US" sz="2200" dirty="0" smtClean="0">
                <a:sym typeface="Wingdings" panose="05000000000000000000" pitchFamily="2" charset="2"/>
              </a:rPr>
              <a:t> phenol  hydroquinone</a:t>
            </a:r>
            <a:br>
              <a:rPr lang="en-US" sz="2200" dirty="0" smtClean="0">
                <a:sym typeface="Wingdings" panose="05000000000000000000" pitchFamily="2" charset="2"/>
              </a:rPr>
            </a:br>
            <a:r>
              <a:rPr lang="en-US" sz="2200" dirty="0" smtClean="0">
                <a:sym typeface="Wingdings" panose="05000000000000000000" pitchFamily="2" charset="2"/>
              </a:rPr>
              <a:t> -- oxidation--  benzoquinone</a:t>
            </a:r>
          </a:p>
          <a:p>
            <a:pPr marL="273050" indent="-273050"/>
            <a:r>
              <a:rPr lang="en-US" sz="2000" dirty="0" smtClean="0">
                <a:sym typeface="Wingdings" panose="05000000000000000000" pitchFamily="2" charset="2"/>
              </a:rPr>
              <a:t>phenol  catechol (2 –OH)  </a:t>
            </a:r>
            <a:r>
              <a:rPr lang="en-US" sz="2000" dirty="0" err="1" smtClean="0">
                <a:sym typeface="Wingdings" panose="05000000000000000000" pitchFamily="2" charset="2"/>
              </a:rPr>
              <a:t>trihydroxybenzene</a:t>
            </a:r>
            <a:r>
              <a:rPr lang="en-US" sz="2000" dirty="0" smtClean="0">
                <a:sym typeface="Wingdings" panose="05000000000000000000" pitchFamily="2" charset="2"/>
              </a:rPr>
              <a:t> (3 –OH)</a:t>
            </a:r>
          </a:p>
          <a:p>
            <a:pPr marL="273050" indent="-273050"/>
            <a:r>
              <a:rPr lang="en-US" sz="2200" dirty="0" smtClean="0">
                <a:sym typeface="Wingdings" panose="05000000000000000000" pitchFamily="2" charset="2"/>
              </a:rPr>
              <a:t>ring opening:  </a:t>
            </a:r>
            <a:r>
              <a:rPr lang="en-US" sz="2200" dirty="0" err="1" smtClean="0">
                <a:sym typeface="Wingdings" panose="05000000000000000000" pitchFamily="2" charset="2"/>
              </a:rPr>
              <a:t>muconaldehyde</a:t>
            </a:r>
            <a:endParaRPr lang="en-US" sz="2200" dirty="0" smtClean="0"/>
          </a:p>
          <a:p>
            <a:pPr marL="0" indent="0">
              <a:buNone/>
            </a:pPr>
            <a:r>
              <a:rPr lang="en-US" sz="2200" u="sng" dirty="0" smtClean="0"/>
              <a:t>Phase II</a:t>
            </a:r>
          </a:p>
          <a:p>
            <a:pPr marL="273050" indent="-273050"/>
            <a:r>
              <a:rPr lang="en-US" sz="2200" dirty="0" smtClean="0"/>
              <a:t>hydroquinone </a:t>
            </a:r>
            <a:r>
              <a:rPr lang="en-US" sz="2200" dirty="0" smtClean="0">
                <a:sym typeface="Wingdings" panose="05000000000000000000" pitchFamily="2" charset="2"/>
              </a:rPr>
              <a:t> glucuronide, sulfate</a:t>
            </a:r>
            <a:endParaRPr lang="en-US" sz="2200" dirty="0" smtClean="0"/>
          </a:p>
          <a:p>
            <a:pPr marL="273050" indent="-273050"/>
            <a:endParaRPr lang="en-US" sz="2200" dirty="0" smtClean="0"/>
          </a:p>
          <a:p>
            <a:pPr marL="273050" indent="-273050"/>
            <a:endParaRPr lang="en-US" sz="2200" dirty="0"/>
          </a:p>
          <a:p>
            <a:pPr marL="273050" indent="-273050"/>
            <a:endParaRPr lang="en-US" sz="2200" dirty="0"/>
          </a:p>
          <a:p>
            <a:pPr marL="0" indent="0">
              <a:buNone/>
            </a:pPr>
            <a:endParaRPr lang="en-US" sz="2200" i="1" dirty="0">
              <a:solidFill>
                <a:schemeClr val="accent1">
                  <a:lumMod val="60000"/>
                  <a:lumOff val="40000"/>
                </a:schemeClr>
              </a:solidFill>
            </a:endParaRPr>
          </a:p>
        </p:txBody>
      </p:sp>
      <p:sp>
        <p:nvSpPr>
          <p:cNvPr id="2" name="Slide Number Placeholder 1"/>
          <p:cNvSpPr>
            <a:spLocks noGrp="1"/>
          </p:cNvSpPr>
          <p:nvPr>
            <p:ph type="sldNum" sz="quarter" idx="10"/>
          </p:nvPr>
        </p:nvSpPr>
        <p:spPr/>
        <p:txBody>
          <a:bodyPr/>
          <a:lstStyle/>
          <a:p>
            <a:fld id="{65BF09B2-7C03-466F-AA1F-DB9F08957316}" type="slidenum">
              <a:rPr lang="en-US" smtClean="0"/>
              <a:pPr/>
              <a:t>32</a:t>
            </a:fld>
            <a:endParaRPr lang="en-US"/>
          </a:p>
        </p:txBody>
      </p:sp>
    </p:spTree>
    <p:extLst>
      <p:ext uri="{BB962C8B-B14F-4D97-AF65-F5344CB8AC3E}">
        <p14:creationId xmlns:p14="http://schemas.microsoft.com/office/powerpoint/2010/main" val="10712155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fld id="{65BF09B2-7C03-466F-AA1F-DB9F08957316}" type="slidenum">
              <a:rPr lang="en-US" smtClean="0"/>
              <a:pPr/>
              <a:t>33</a:t>
            </a:fld>
            <a:endParaRPr lang="en-US"/>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345" y="616131"/>
            <a:ext cx="7827963" cy="609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27792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8667" y="428164"/>
            <a:ext cx="8407400" cy="707886"/>
          </a:xfrm>
        </p:spPr>
        <p:txBody>
          <a:bodyPr/>
          <a:lstStyle/>
          <a:p>
            <a:r>
              <a:rPr lang="en-US" sz="4000" dirty="0" smtClean="0"/>
              <a:t>Benzene – </a:t>
            </a:r>
            <a:r>
              <a:rPr lang="en-US" sz="4000" dirty="0" err="1" smtClean="0"/>
              <a:t>Toxicokinetics</a:t>
            </a:r>
            <a:endParaRPr lang="en-US" sz="4000" dirty="0"/>
          </a:p>
        </p:txBody>
      </p:sp>
      <p:sp>
        <p:nvSpPr>
          <p:cNvPr id="3" name="Content Placeholder 2"/>
          <p:cNvSpPr>
            <a:spLocks noGrp="1"/>
          </p:cNvSpPr>
          <p:nvPr>
            <p:ph idx="1"/>
          </p:nvPr>
        </p:nvSpPr>
        <p:spPr>
          <a:xfrm>
            <a:off x="364067" y="1250302"/>
            <a:ext cx="8390466" cy="5188076"/>
          </a:xfrm>
        </p:spPr>
        <p:txBody>
          <a:bodyPr/>
          <a:lstStyle/>
          <a:p>
            <a:pPr marL="0" indent="0">
              <a:buNone/>
            </a:pPr>
            <a:r>
              <a:rPr lang="en-US" i="1" dirty="0">
                <a:solidFill>
                  <a:schemeClr val="accent1">
                    <a:lumMod val="60000"/>
                    <a:lumOff val="40000"/>
                  </a:schemeClr>
                </a:solidFill>
              </a:rPr>
              <a:t>Excretion</a:t>
            </a:r>
            <a:endParaRPr lang="en-US" dirty="0"/>
          </a:p>
          <a:p>
            <a:pPr marL="273050" indent="-273050"/>
            <a:r>
              <a:rPr lang="en-US" sz="2200" dirty="0" smtClean="0"/>
              <a:t>Low doses in all routes of entry generally show benzene metabolites being excreted</a:t>
            </a:r>
          </a:p>
          <a:p>
            <a:pPr marL="273050" indent="-273050"/>
            <a:r>
              <a:rPr lang="en-US" sz="2200" dirty="0" smtClean="0"/>
              <a:t>In one study, 33% of orally ingested dose was excreted in urine, with phenol being the major metabolite (70% of all), and the rest were other phenols (hydroquinone, </a:t>
            </a:r>
            <a:r>
              <a:rPr lang="en-US" sz="2200" dirty="0" err="1" smtClean="0"/>
              <a:t>mucoaldehdye</a:t>
            </a:r>
            <a:r>
              <a:rPr lang="en-US" sz="2200" dirty="0" smtClean="0"/>
              <a:t>, catechol, </a:t>
            </a:r>
            <a:r>
              <a:rPr lang="en-US" sz="2200" dirty="0" err="1" smtClean="0"/>
              <a:t>trihydroxBz</a:t>
            </a:r>
            <a:r>
              <a:rPr lang="en-US" sz="2200" dirty="0" smtClean="0"/>
              <a:t>)</a:t>
            </a:r>
          </a:p>
          <a:p>
            <a:pPr marL="273050" indent="-273050"/>
            <a:r>
              <a:rPr lang="en-US" sz="2200" dirty="0" smtClean="0"/>
              <a:t>Generally these are all conjugate forms: glucuronides, sulfates, mercapturic acid (glutathione degradation)</a:t>
            </a:r>
          </a:p>
          <a:p>
            <a:pPr marL="273050" indent="-273050"/>
            <a:r>
              <a:rPr lang="en-US" sz="2200" dirty="0" smtClean="0"/>
              <a:t>At high doses, benzene exits the body by exhalation unchanged</a:t>
            </a:r>
          </a:p>
          <a:p>
            <a:pPr marL="273050" indent="-273050"/>
            <a:endParaRPr lang="en-US" dirty="0" smtClean="0"/>
          </a:p>
          <a:p>
            <a:pPr marL="273050" indent="-273050"/>
            <a:endParaRPr lang="en-US" dirty="0" smtClean="0"/>
          </a:p>
        </p:txBody>
      </p:sp>
      <p:sp>
        <p:nvSpPr>
          <p:cNvPr id="2" name="Slide Number Placeholder 1"/>
          <p:cNvSpPr>
            <a:spLocks noGrp="1"/>
          </p:cNvSpPr>
          <p:nvPr>
            <p:ph type="sldNum" sz="quarter" idx="10"/>
          </p:nvPr>
        </p:nvSpPr>
        <p:spPr/>
        <p:txBody>
          <a:bodyPr/>
          <a:lstStyle/>
          <a:p>
            <a:fld id="{65BF09B2-7C03-466F-AA1F-DB9F08957316}" type="slidenum">
              <a:rPr lang="en-US" smtClean="0"/>
              <a:pPr/>
              <a:t>34</a:t>
            </a:fld>
            <a:endParaRPr lang="en-US"/>
          </a:p>
        </p:txBody>
      </p:sp>
    </p:spTree>
    <p:extLst>
      <p:ext uri="{BB962C8B-B14F-4D97-AF65-F5344CB8AC3E}">
        <p14:creationId xmlns:p14="http://schemas.microsoft.com/office/powerpoint/2010/main" val="23920537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Benzene </a:t>
            </a:r>
            <a:r>
              <a:rPr lang="en-US" dirty="0" err="1" smtClean="0"/>
              <a:t>Toxicodynamics</a:t>
            </a:r>
            <a:endParaRPr lang="en-US" dirty="0"/>
          </a:p>
        </p:txBody>
      </p:sp>
      <p:sp>
        <p:nvSpPr>
          <p:cNvPr id="5" name="Content Placeholder 4"/>
          <p:cNvSpPr>
            <a:spLocks noGrp="1"/>
          </p:cNvSpPr>
          <p:nvPr>
            <p:ph idx="1"/>
          </p:nvPr>
        </p:nvSpPr>
        <p:spPr/>
        <p:txBody>
          <a:bodyPr/>
          <a:lstStyle/>
          <a:p>
            <a:r>
              <a:rPr lang="en-US" dirty="0" smtClean="0"/>
              <a:t>Acute exposure</a:t>
            </a:r>
          </a:p>
          <a:p>
            <a:pPr lvl="1"/>
            <a:r>
              <a:rPr lang="en-US" dirty="0" smtClean="0"/>
              <a:t>bone marrow damage</a:t>
            </a:r>
          </a:p>
          <a:p>
            <a:pPr lvl="1"/>
            <a:r>
              <a:rPr lang="en-US" dirty="0" smtClean="0"/>
              <a:t>hematopoiesis: anemia, leukopenia, thrombocytopenia</a:t>
            </a:r>
          </a:p>
          <a:p>
            <a:r>
              <a:rPr lang="en-US" dirty="0" smtClean="0"/>
              <a:t>Chronic exposure</a:t>
            </a:r>
          </a:p>
          <a:p>
            <a:pPr lvl="1"/>
            <a:r>
              <a:rPr lang="en-US" dirty="0" smtClean="0"/>
              <a:t>depletion of marrow tissue: </a:t>
            </a:r>
            <a:r>
              <a:rPr lang="en-US" dirty="0" err="1" smtClean="0"/>
              <a:t>aplasias</a:t>
            </a:r>
            <a:r>
              <a:rPr lang="en-US" dirty="0" smtClean="0"/>
              <a:t>, pancytopenia</a:t>
            </a:r>
          </a:p>
          <a:p>
            <a:pPr lvl="1"/>
            <a:r>
              <a:rPr lang="en-US" dirty="0" smtClean="0"/>
              <a:t>cancers: acute </a:t>
            </a:r>
            <a:r>
              <a:rPr lang="en-US" dirty="0" err="1" smtClean="0"/>
              <a:t>leukemias</a:t>
            </a:r>
            <a:r>
              <a:rPr lang="en-US" dirty="0" smtClean="0"/>
              <a:t>, lymphomas</a:t>
            </a:r>
          </a:p>
          <a:p>
            <a:pPr lvl="1"/>
            <a:r>
              <a:rPr lang="en-US" dirty="0" smtClean="0"/>
              <a:t>statistically significant associations of occupational benzene exposure and </a:t>
            </a:r>
            <a:r>
              <a:rPr lang="en-US" dirty="0" err="1" smtClean="0"/>
              <a:t>carcinogensis</a:t>
            </a:r>
            <a:endParaRPr lang="en-US" dirty="0" smtClean="0"/>
          </a:p>
          <a:p>
            <a:pPr lvl="1"/>
            <a:endParaRPr lang="en-US" dirty="0"/>
          </a:p>
          <a:p>
            <a:r>
              <a:rPr lang="en-US" dirty="0" smtClean="0"/>
              <a:t>Reproductive and developmental effects shown in animal experiments</a:t>
            </a:r>
          </a:p>
        </p:txBody>
      </p:sp>
      <p:sp>
        <p:nvSpPr>
          <p:cNvPr id="2" name="Slide Number Placeholder 1"/>
          <p:cNvSpPr>
            <a:spLocks noGrp="1"/>
          </p:cNvSpPr>
          <p:nvPr>
            <p:ph type="sldNum" sz="quarter" idx="10"/>
          </p:nvPr>
        </p:nvSpPr>
        <p:spPr/>
        <p:txBody>
          <a:bodyPr/>
          <a:lstStyle/>
          <a:p>
            <a:fld id="{65BF09B2-7C03-466F-AA1F-DB9F08957316}" type="slidenum">
              <a:rPr lang="en-US" smtClean="0"/>
              <a:pPr/>
              <a:t>35</a:t>
            </a:fld>
            <a:endParaRPr lang="en-US"/>
          </a:p>
        </p:txBody>
      </p:sp>
    </p:spTree>
    <p:extLst>
      <p:ext uri="{BB962C8B-B14F-4D97-AF65-F5344CB8AC3E}">
        <p14:creationId xmlns:p14="http://schemas.microsoft.com/office/powerpoint/2010/main" val="21148062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PAHs</a:t>
            </a:r>
            <a:endParaRPr lang="en-US" dirty="0"/>
          </a:p>
        </p:txBody>
      </p:sp>
      <p:sp>
        <p:nvSpPr>
          <p:cNvPr id="5" name="Content Placeholder 4"/>
          <p:cNvSpPr>
            <a:spLocks noGrp="1"/>
          </p:cNvSpPr>
          <p:nvPr>
            <p:ph idx="1"/>
          </p:nvPr>
        </p:nvSpPr>
        <p:spPr/>
        <p:txBody>
          <a:bodyPr/>
          <a:lstStyle/>
          <a:p>
            <a:r>
              <a:rPr lang="en-US" dirty="0" smtClean="0"/>
              <a:t>Polycyclic aromatic hydrocarbons (PAHs) formed from partial combustion of coal, oil, gas, garbage, other organic substances</a:t>
            </a:r>
          </a:p>
          <a:p>
            <a:r>
              <a:rPr lang="en-US" dirty="0" smtClean="0"/>
              <a:t>More than 100 different PAHs</a:t>
            </a:r>
          </a:p>
          <a:p>
            <a:r>
              <a:rPr lang="en-US" dirty="0" smtClean="0"/>
              <a:t>Typically occur as mixtures of two or more PAHs</a:t>
            </a:r>
          </a:p>
          <a:p>
            <a:r>
              <a:rPr lang="en-US" dirty="0" smtClean="0"/>
              <a:t>Aerosolized on organic particles</a:t>
            </a:r>
          </a:p>
          <a:p>
            <a:r>
              <a:rPr lang="en-US" dirty="0" smtClean="0"/>
              <a:t>Soil</a:t>
            </a:r>
          </a:p>
          <a:p>
            <a:r>
              <a:rPr lang="en-US" dirty="0" smtClean="0"/>
              <a:t>Solidified in sediments</a:t>
            </a:r>
          </a:p>
          <a:p>
            <a:r>
              <a:rPr lang="en-US" dirty="0" smtClean="0"/>
              <a:t>Crude oil, coal, creosote, road and roofing tar</a:t>
            </a:r>
          </a:p>
          <a:p>
            <a:r>
              <a:rPr lang="en-US" dirty="0" smtClean="0"/>
              <a:t>Many are volatile</a:t>
            </a:r>
          </a:p>
        </p:txBody>
      </p:sp>
      <p:sp>
        <p:nvSpPr>
          <p:cNvPr id="2" name="Slide Number Placeholder 1"/>
          <p:cNvSpPr>
            <a:spLocks noGrp="1"/>
          </p:cNvSpPr>
          <p:nvPr>
            <p:ph type="sldNum" sz="quarter" idx="10"/>
          </p:nvPr>
        </p:nvSpPr>
        <p:spPr/>
        <p:txBody>
          <a:bodyPr/>
          <a:lstStyle/>
          <a:p>
            <a:fld id="{65BF09B2-7C03-466F-AA1F-DB9F08957316}" type="slidenum">
              <a:rPr lang="en-US" smtClean="0"/>
              <a:pPr/>
              <a:t>36</a:t>
            </a:fld>
            <a:endParaRPr lang="en-US"/>
          </a:p>
        </p:txBody>
      </p:sp>
    </p:spTree>
    <p:extLst>
      <p:ext uri="{BB962C8B-B14F-4D97-AF65-F5344CB8AC3E}">
        <p14:creationId xmlns:p14="http://schemas.microsoft.com/office/powerpoint/2010/main" val="19706636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PAH Names &amp; Structures</a:t>
            </a:r>
            <a:endParaRPr lang="en-US" dirty="0"/>
          </a:p>
        </p:txBody>
      </p:sp>
      <p:sp>
        <p:nvSpPr>
          <p:cNvPr id="2" name="Slide Number Placeholder 1"/>
          <p:cNvSpPr>
            <a:spLocks noGrp="1"/>
          </p:cNvSpPr>
          <p:nvPr>
            <p:ph type="sldNum" sz="quarter" idx="10"/>
          </p:nvPr>
        </p:nvSpPr>
        <p:spPr/>
        <p:txBody>
          <a:bodyPr/>
          <a:lstStyle/>
          <a:p>
            <a:fld id="{65BF09B2-7C03-466F-AA1F-DB9F08957316}" type="slidenum">
              <a:rPr lang="en-US" smtClean="0"/>
              <a:pPr/>
              <a:t>37</a:t>
            </a:fld>
            <a:endParaRPr lang="en-US"/>
          </a:p>
        </p:txBody>
      </p:sp>
      <p:sp>
        <p:nvSpPr>
          <p:cNvPr id="3" name="Content Placeholder 2"/>
          <p:cNvSpPr>
            <a:spLocks noGrp="1"/>
          </p:cNvSpPr>
          <p:nvPr>
            <p:ph idx="1"/>
          </p:nvPr>
        </p:nvSpPr>
        <p:spPr>
          <a:xfrm>
            <a:off x="364067" y="5820174"/>
            <a:ext cx="8390466" cy="618204"/>
          </a:xfrm>
        </p:spPr>
        <p:txBody>
          <a:bodyPr/>
          <a:lstStyle/>
          <a:p>
            <a:pPr marL="0" indent="0">
              <a:buNone/>
            </a:pPr>
            <a:r>
              <a:rPr lang="en-US" dirty="0" smtClean="0"/>
              <a:t>structure memorization not required for learning</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527" y="1247720"/>
            <a:ext cx="7772400" cy="45724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43025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PAH </a:t>
            </a:r>
            <a:r>
              <a:rPr lang="en-US" dirty="0" err="1" smtClean="0"/>
              <a:t>Toxicokinetics</a:t>
            </a:r>
            <a:endParaRPr lang="en-US" dirty="0"/>
          </a:p>
        </p:txBody>
      </p:sp>
      <p:sp>
        <p:nvSpPr>
          <p:cNvPr id="2" name="Slide Number Placeholder 1"/>
          <p:cNvSpPr>
            <a:spLocks noGrp="1"/>
          </p:cNvSpPr>
          <p:nvPr>
            <p:ph type="sldNum" sz="quarter" idx="10"/>
          </p:nvPr>
        </p:nvSpPr>
        <p:spPr/>
        <p:txBody>
          <a:bodyPr/>
          <a:lstStyle/>
          <a:p>
            <a:fld id="{65BF09B2-7C03-466F-AA1F-DB9F08957316}" type="slidenum">
              <a:rPr lang="en-US" smtClean="0"/>
              <a:pPr/>
              <a:t>38</a:t>
            </a:fld>
            <a:endParaRPr lang="en-US"/>
          </a:p>
        </p:txBody>
      </p:sp>
      <p:sp>
        <p:nvSpPr>
          <p:cNvPr id="3" name="Content Placeholder 2"/>
          <p:cNvSpPr>
            <a:spLocks noGrp="1"/>
          </p:cNvSpPr>
          <p:nvPr>
            <p:ph idx="1"/>
          </p:nvPr>
        </p:nvSpPr>
        <p:spPr/>
        <p:txBody>
          <a:bodyPr/>
          <a:lstStyle/>
          <a:p>
            <a:pPr marL="0" indent="0">
              <a:buNone/>
            </a:pPr>
            <a:r>
              <a:rPr lang="en-US" i="1" dirty="0" smtClean="0">
                <a:solidFill>
                  <a:schemeClr val="accent1">
                    <a:lumMod val="60000"/>
                    <a:lumOff val="40000"/>
                  </a:schemeClr>
                </a:solidFill>
              </a:rPr>
              <a:t>Absorption</a:t>
            </a:r>
            <a:r>
              <a:rPr lang="en-US" dirty="0" smtClean="0"/>
              <a:t>:  highly lipophilic</a:t>
            </a:r>
          </a:p>
          <a:p>
            <a:r>
              <a:rPr lang="en-US" dirty="0" smtClean="0"/>
              <a:t>lungs &amp; respiratory tract: PHA solid-containing aerosols or particulates</a:t>
            </a:r>
          </a:p>
          <a:p>
            <a:r>
              <a:rPr lang="en-US" dirty="0" smtClean="0"/>
              <a:t>GI tract: contaminated food &amp; water</a:t>
            </a:r>
          </a:p>
          <a:p>
            <a:r>
              <a:rPr lang="en-US" dirty="0" smtClean="0"/>
              <a:t>dermal:  PAH-containing oils/greases</a:t>
            </a:r>
          </a:p>
        </p:txBody>
      </p:sp>
      <p:sp>
        <p:nvSpPr>
          <p:cNvPr id="5" name="TextBox 4"/>
          <p:cNvSpPr txBox="1"/>
          <p:nvPr/>
        </p:nvSpPr>
        <p:spPr>
          <a:xfrm>
            <a:off x="569626" y="3777519"/>
            <a:ext cx="7854846" cy="2308486"/>
          </a:xfrm>
          <a:prstGeom prst="rect">
            <a:avLst/>
          </a:prstGeom>
          <a:noFill/>
        </p:spPr>
        <p:txBody>
          <a:bodyPr wrap="square" numCol="2" rtlCol="0">
            <a:noAutofit/>
          </a:bodyPr>
          <a:lstStyle/>
          <a:p>
            <a:pPr marL="0" lvl="1"/>
            <a:r>
              <a:rPr lang="en-US" sz="2200" i="1" dirty="0" smtClean="0">
                <a:solidFill>
                  <a:srgbClr val="FFFF00"/>
                </a:solidFill>
              </a:rPr>
              <a:t>sources</a:t>
            </a:r>
          </a:p>
          <a:p>
            <a:pPr marL="179388" lvl="1" indent="-179388">
              <a:buFont typeface="Arial" panose="020B0604020202020204" pitchFamily="34" charset="0"/>
              <a:buChar char="•"/>
            </a:pPr>
            <a:r>
              <a:rPr lang="en-US" sz="2200" dirty="0" smtClean="0">
                <a:solidFill>
                  <a:schemeClr val="bg1"/>
                </a:solidFill>
              </a:rPr>
              <a:t>vehicle exhausts</a:t>
            </a:r>
          </a:p>
          <a:p>
            <a:pPr marL="179388" lvl="1" indent="-179388">
              <a:buFont typeface="Arial" panose="020B0604020202020204" pitchFamily="34" charset="0"/>
              <a:buChar char="•"/>
            </a:pPr>
            <a:r>
              <a:rPr lang="en-US" sz="2200" dirty="0" smtClean="0">
                <a:solidFill>
                  <a:schemeClr val="bg1"/>
                </a:solidFill>
              </a:rPr>
              <a:t>coal ash</a:t>
            </a:r>
          </a:p>
          <a:p>
            <a:pPr marL="179388" lvl="1" indent="-179388">
              <a:buFont typeface="Arial" panose="020B0604020202020204" pitchFamily="34" charset="0"/>
              <a:buChar char="•"/>
            </a:pPr>
            <a:r>
              <a:rPr lang="en-US" sz="2200" dirty="0" smtClean="0">
                <a:solidFill>
                  <a:schemeClr val="bg1"/>
                </a:solidFill>
              </a:rPr>
              <a:t>wildfires</a:t>
            </a:r>
          </a:p>
          <a:p>
            <a:pPr marL="179388" lvl="1" indent="-179388">
              <a:buFont typeface="Arial" panose="020B0604020202020204" pitchFamily="34" charset="0"/>
              <a:buChar char="•"/>
            </a:pPr>
            <a:r>
              <a:rPr lang="en-US" sz="2200" dirty="0" smtClean="0">
                <a:solidFill>
                  <a:schemeClr val="bg1"/>
                </a:solidFill>
              </a:rPr>
              <a:t>agricultural </a:t>
            </a:r>
            <a:r>
              <a:rPr lang="en-US" sz="2200" dirty="0">
                <a:solidFill>
                  <a:schemeClr val="bg1"/>
                </a:solidFill>
              </a:rPr>
              <a:t>field </a:t>
            </a:r>
            <a:r>
              <a:rPr lang="en-US" sz="2200" dirty="0" smtClean="0">
                <a:solidFill>
                  <a:schemeClr val="bg1"/>
                </a:solidFill>
              </a:rPr>
              <a:t>burns</a:t>
            </a:r>
          </a:p>
          <a:p>
            <a:pPr marL="179388" lvl="1" indent="-179388">
              <a:buFont typeface="Arial" panose="020B0604020202020204" pitchFamily="34" charset="0"/>
              <a:buChar char="•"/>
            </a:pPr>
            <a:r>
              <a:rPr lang="en-US" sz="2200" dirty="0" smtClean="0">
                <a:solidFill>
                  <a:schemeClr val="bg1"/>
                </a:solidFill>
              </a:rPr>
              <a:t>hazardous </a:t>
            </a:r>
            <a:r>
              <a:rPr lang="en-US" sz="2200" dirty="0">
                <a:solidFill>
                  <a:schemeClr val="bg1"/>
                </a:solidFill>
              </a:rPr>
              <a:t>waste </a:t>
            </a:r>
            <a:r>
              <a:rPr lang="en-US" sz="2200" dirty="0" smtClean="0">
                <a:solidFill>
                  <a:schemeClr val="bg1"/>
                </a:solidFill>
              </a:rPr>
              <a:t>sites,</a:t>
            </a:r>
          </a:p>
          <a:p>
            <a:pPr marL="179388" lvl="1" indent="-179388">
              <a:buFont typeface="Arial" panose="020B0604020202020204" pitchFamily="34" charset="0"/>
              <a:buChar char="•"/>
            </a:pPr>
            <a:endParaRPr lang="en-US" sz="2200" dirty="0" smtClean="0">
              <a:solidFill>
                <a:schemeClr val="bg1"/>
              </a:solidFill>
            </a:endParaRPr>
          </a:p>
          <a:p>
            <a:pPr marL="179388" lvl="1" indent="-179388">
              <a:buFont typeface="Arial" panose="020B0604020202020204" pitchFamily="34" charset="0"/>
              <a:buChar char="•"/>
            </a:pPr>
            <a:r>
              <a:rPr lang="en-US" sz="2200" dirty="0" smtClean="0">
                <a:solidFill>
                  <a:schemeClr val="bg1"/>
                </a:solidFill>
              </a:rPr>
              <a:t>foods</a:t>
            </a:r>
          </a:p>
          <a:p>
            <a:pPr marL="185738" lvl="2"/>
            <a:r>
              <a:rPr lang="en-US" sz="2200" dirty="0" smtClean="0">
                <a:solidFill>
                  <a:schemeClr val="bg1"/>
                </a:solidFill>
              </a:rPr>
              <a:t>particularly </a:t>
            </a:r>
            <a:r>
              <a:rPr lang="en-US" sz="2200" dirty="0">
                <a:solidFill>
                  <a:schemeClr val="bg1"/>
                </a:solidFill>
              </a:rPr>
              <a:t>meat, cooked at temperatures or under conditions that cause charring</a:t>
            </a:r>
          </a:p>
          <a:p>
            <a:endParaRPr lang="en-US" sz="2200" dirty="0" smtClean="0">
              <a:solidFill>
                <a:schemeClr val="bg1"/>
              </a:solidFill>
            </a:endParaRPr>
          </a:p>
        </p:txBody>
      </p:sp>
    </p:spTree>
    <p:extLst>
      <p:ext uri="{BB962C8B-B14F-4D97-AF65-F5344CB8AC3E}">
        <p14:creationId xmlns:p14="http://schemas.microsoft.com/office/powerpoint/2010/main" val="10407678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PAH </a:t>
            </a:r>
            <a:r>
              <a:rPr lang="en-US" dirty="0" err="1" smtClean="0"/>
              <a:t>Toxicokinetics</a:t>
            </a:r>
            <a:endParaRPr lang="en-US" dirty="0"/>
          </a:p>
        </p:txBody>
      </p:sp>
      <p:sp>
        <p:nvSpPr>
          <p:cNvPr id="2" name="Slide Number Placeholder 1"/>
          <p:cNvSpPr>
            <a:spLocks noGrp="1"/>
          </p:cNvSpPr>
          <p:nvPr>
            <p:ph type="sldNum" sz="quarter" idx="10"/>
          </p:nvPr>
        </p:nvSpPr>
        <p:spPr/>
        <p:txBody>
          <a:bodyPr/>
          <a:lstStyle/>
          <a:p>
            <a:fld id="{65BF09B2-7C03-466F-AA1F-DB9F08957316}" type="slidenum">
              <a:rPr lang="en-US" smtClean="0"/>
              <a:pPr/>
              <a:t>39</a:t>
            </a:fld>
            <a:endParaRPr lang="en-US"/>
          </a:p>
        </p:txBody>
      </p:sp>
      <p:sp>
        <p:nvSpPr>
          <p:cNvPr id="3" name="Content Placeholder 2"/>
          <p:cNvSpPr>
            <a:spLocks noGrp="1"/>
          </p:cNvSpPr>
          <p:nvPr>
            <p:ph idx="1"/>
          </p:nvPr>
        </p:nvSpPr>
        <p:spPr/>
        <p:txBody>
          <a:bodyPr/>
          <a:lstStyle/>
          <a:p>
            <a:pPr marL="0" indent="0">
              <a:buNone/>
            </a:pPr>
            <a:r>
              <a:rPr lang="en-US" i="1" dirty="0" smtClean="0">
                <a:solidFill>
                  <a:schemeClr val="accent1">
                    <a:lumMod val="60000"/>
                    <a:lumOff val="40000"/>
                  </a:schemeClr>
                </a:solidFill>
              </a:rPr>
              <a:t>Distribution</a:t>
            </a:r>
          </a:p>
          <a:p>
            <a:r>
              <a:rPr lang="en-US" dirty="0" smtClean="0"/>
              <a:t>Studies show detectable levels in all internal organs</a:t>
            </a:r>
          </a:p>
          <a:p>
            <a:r>
              <a:rPr lang="en-US" dirty="0" smtClean="0"/>
              <a:t>Lipid-storage vesicles in adipose tissue cells is a natural accumulator of PAH</a:t>
            </a:r>
          </a:p>
          <a:p>
            <a:r>
              <a:rPr lang="en-US" dirty="0" smtClean="0"/>
              <a:t>GI tract shows high levels (even if not ingested) because PAH handled using biliary excretion</a:t>
            </a:r>
          </a:p>
        </p:txBody>
      </p:sp>
    </p:spTree>
    <p:extLst>
      <p:ext uri="{BB962C8B-B14F-4D97-AF65-F5344CB8AC3E}">
        <p14:creationId xmlns:p14="http://schemas.microsoft.com/office/powerpoint/2010/main" val="3484390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7975" y="336685"/>
            <a:ext cx="8407400" cy="707886"/>
          </a:xfrm>
        </p:spPr>
        <p:txBody>
          <a:bodyPr/>
          <a:lstStyle/>
          <a:p>
            <a:r>
              <a:rPr lang="en-US" sz="4000" dirty="0" smtClean="0"/>
              <a:t>MSDS Usefulness</a:t>
            </a:r>
            <a:endParaRPr lang="en-US" sz="4000" dirty="0"/>
          </a:p>
        </p:txBody>
      </p:sp>
      <p:sp>
        <p:nvSpPr>
          <p:cNvPr id="7" name="Content Placeholder 6"/>
          <p:cNvSpPr>
            <a:spLocks noGrp="1"/>
          </p:cNvSpPr>
          <p:nvPr>
            <p:ph idx="1"/>
          </p:nvPr>
        </p:nvSpPr>
        <p:spPr>
          <a:xfrm>
            <a:off x="364067" y="1268963"/>
            <a:ext cx="8390466" cy="5169415"/>
          </a:xfrm>
        </p:spPr>
        <p:txBody>
          <a:bodyPr/>
          <a:lstStyle/>
          <a:p>
            <a:r>
              <a:rPr lang="en-US" dirty="0" smtClean="0"/>
              <a:t>OSHA requires MSDS be available to all personnel in workplace as well as to first responders and state and local emergency planning officials</a:t>
            </a:r>
          </a:p>
          <a:p>
            <a:r>
              <a:rPr lang="en-US" dirty="0" smtClean="0"/>
              <a:t>Companies prepare MSDS however and there is wide variability in information given within standardized sections of the MSDS</a:t>
            </a:r>
          </a:p>
          <a:p>
            <a:r>
              <a:rPr lang="en-US" dirty="0" smtClean="0"/>
              <a:t>Usually updated every 3-5 years, although immediate revision and updating is required with notification in some jurisdictions</a:t>
            </a:r>
          </a:p>
          <a:p>
            <a:r>
              <a:rPr lang="en-US" dirty="0" smtClean="0"/>
              <a:t>MSDS for any substance is usually available on the Internet: be sure to download from several sites to compare &amp; contrast information</a:t>
            </a:r>
            <a:endParaRPr lang="en-US" dirty="0"/>
          </a:p>
        </p:txBody>
      </p:sp>
      <p:sp>
        <p:nvSpPr>
          <p:cNvPr id="2" name="Slide Number Placeholder 1"/>
          <p:cNvSpPr>
            <a:spLocks noGrp="1"/>
          </p:cNvSpPr>
          <p:nvPr>
            <p:ph type="sldNum" sz="quarter" idx="10"/>
          </p:nvPr>
        </p:nvSpPr>
        <p:spPr/>
        <p:txBody>
          <a:bodyPr/>
          <a:lstStyle/>
          <a:p>
            <a:fld id="{65BF09B2-7C03-466F-AA1F-DB9F08957316}" type="slidenum">
              <a:rPr lang="en-US" smtClean="0"/>
              <a:pPr/>
              <a:t>4</a:t>
            </a:fld>
            <a:endParaRPr lang="en-US"/>
          </a:p>
        </p:txBody>
      </p:sp>
      <p:sp>
        <p:nvSpPr>
          <p:cNvPr id="3" name="AutoShape 2" descr="Image result for acetaminophen struct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157932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8667" y="221225"/>
            <a:ext cx="8407400" cy="762000"/>
          </a:xfrm>
        </p:spPr>
        <p:txBody>
          <a:bodyPr/>
          <a:lstStyle/>
          <a:p>
            <a:r>
              <a:rPr lang="en-US" dirty="0" smtClean="0"/>
              <a:t>PAH PK</a:t>
            </a:r>
            <a:endParaRPr lang="en-US" dirty="0"/>
          </a:p>
        </p:txBody>
      </p:sp>
      <p:sp>
        <p:nvSpPr>
          <p:cNvPr id="2" name="Slide Number Placeholder 1"/>
          <p:cNvSpPr>
            <a:spLocks noGrp="1"/>
          </p:cNvSpPr>
          <p:nvPr>
            <p:ph type="sldNum" sz="quarter" idx="10"/>
          </p:nvPr>
        </p:nvSpPr>
        <p:spPr/>
        <p:txBody>
          <a:bodyPr/>
          <a:lstStyle/>
          <a:p>
            <a:fld id="{65BF09B2-7C03-466F-AA1F-DB9F08957316}" type="slidenum">
              <a:rPr lang="en-US" smtClean="0"/>
              <a:pPr/>
              <a:t>40</a:t>
            </a:fld>
            <a:endParaRPr lang="en-US"/>
          </a:p>
        </p:txBody>
      </p:sp>
      <p:sp>
        <p:nvSpPr>
          <p:cNvPr id="3" name="Content Placeholder 2"/>
          <p:cNvSpPr>
            <a:spLocks noGrp="1"/>
          </p:cNvSpPr>
          <p:nvPr>
            <p:ph idx="1"/>
          </p:nvPr>
        </p:nvSpPr>
        <p:spPr>
          <a:xfrm>
            <a:off x="364067" y="1049311"/>
            <a:ext cx="8390466" cy="5389067"/>
          </a:xfrm>
        </p:spPr>
        <p:txBody>
          <a:bodyPr/>
          <a:lstStyle/>
          <a:p>
            <a:pPr marL="0" indent="0">
              <a:buNone/>
            </a:pPr>
            <a:r>
              <a:rPr lang="en-US" i="1" dirty="0" smtClean="0">
                <a:solidFill>
                  <a:schemeClr val="accent1">
                    <a:lumMod val="60000"/>
                    <a:lumOff val="40000"/>
                  </a:schemeClr>
                </a:solidFill>
              </a:rPr>
              <a:t>Metabolism: Oxidation</a:t>
            </a:r>
          </a:p>
          <a:p>
            <a:pPr marL="0" indent="0">
              <a:buNone/>
            </a:pPr>
            <a:r>
              <a:rPr lang="en-US" sz="2200" dirty="0" smtClean="0"/>
              <a:t>Metabolized by Cytochrome P450 system oxidases</a:t>
            </a:r>
          </a:p>
          <a:p>
            <a:r>
              <a:rPr lang="en-US" sz="2200" dirty="0" smtClean="0"/>
              <a:t>CYP1A1 "natural PAHs", an induced CYP</a:t>
            </a:r>
          </a:p>
          <a:p>
            <a:r>
              <a:rPr lang="en-US" sz="2200" dirty="0" smtClean="0"/>
              <a:t>CYP1A2  amide &amp; amide forms, constitutive expression</a:t>
            </a:r>
          </a:p>
          <a:p>
            <a:pPr marL="168275" lvl="1" indent="0">
              <a:buNone/>
            </a:pPr>
            <a:r>
              <a:rPr lang="en-US" dirty="0" smtClean="0"/>
              <a:t>PAH-NH</a:t>
            </a:r>
            <a:r>
              <a:rPr lang="en-US" baseline="-25000" dirty="0" smtClean="0"/>
              <a:t>2</a:t>
            </a:r>
            <a:r>
              <a:rPr lang="en-US" dirty="0" smtClean="0"/>
              <a:t> + PAH C(=O)-NH</a:t>
            </a:r>
            <a:r>
              <a:rPr lang="en-US" baseline="-25000" dirty="0" smtClean="0"/>
              <a:t>2</a:t>
            </a:r>
          </a:p>
          <a:p>
            <a:pPr marL="269875" indent="-269875"/>
            <a:r>
              <a:rPr lang="en-US" sz="2200" dirty="0" smtClean="0"/>
              <a:t>CYP1 enzymes usually produce hydroxylation or epoxidation in PAHs, which can be DNA-reactive mutagens</a:t>
            </a:r>
            <a:br>
              <a:rPr lang="en-US" sz="2200" dirty="0" smtClean="0"/>
            </a:br>
            <a:r>
              <a:rPr lang="en-US" sz="2200" dirty="0" smtClean="0"/>
              <a:t>CYP1family </a:t>
            </a:r>
            <a:r>
              <a:rPr lang="en-US" sz="2200" dirty="0"/>
              <a:t>associated with metabolic activation of </a:t>
            </a:r>
            <a:r>
              <a:rPr lang="en-US" sz="2200" dirty="0" err="1" smtClean="0"/>
              <a:t>procarcinogens</a:t>
            </a:r>
            <a:endParaRPr lang="en-US" sz="2200" dirty="0" smtClean="0"/>
          </a:p>
          <a:p>
            <a:pPr marL="269875" indent="-254000"/>
            <a:r>
              <a:rPr lang="en-US" sz="2200" dirty="0" err="1" smtClean="0"/>
              <a:t>Benzo</a:t>
            </a:r>
            <a:r>
              <a:rPr lang="en-US" sz="2200" dirty="0" smtClean="0"/>
              <a:t>(a)</a:t>
            </a:r>
            <a:r>
              <a:rPr lang="en-US" sz="2200" dirty="0" err="1" smtClean="0"/>
              <a:t>pyrene</a:t>
            </a:r>
            <a:r>
              <a:rPr lang="en-US" sz="2200" dirty="0" smtClean="0"/>
              <a:t> has at least 15 Phase I metabolites (</a:t>
            </a:r>
            <a:r>
              <a:rPr lang="en-US" sz="2200" dirty="0" err="1" smtClean="0"/>
              <a:t>arene</a:t>
            </a:r>
            <a:r>
              <a:rPr lang="en-US" sz="2200" dirty="0" smtClean="0"/>
              <a:t> oxides) produced by CYP1A1 and epoxide hydrolases</a:t>
            </a:r>
            <a:endParaRPr lang="en-US" sz="2200" dirty="0"/>
          </a:p>
        </p:txBody>
      </p:sp>
    </p:spTree>
    <p:extLst>
      <p:ext uri="{BB962C8B-B14F-4D97-AF65-F5344CB8AC3E}">
        <p14:creationId xmlns:p14="http://schemas.microsoft.com/office/powerpoint/2010/main" val="8983811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8667" y="221225"/>
            <a:ext cx="8407400" cy="762000"/>
          </a:xfrm>
        </p:spPr>
        <p:txBody>
          <a:bodyPr/>
          <a:lstStyle/>
          <a:p>
            <a:r>
              <a:rPr lang="en-US" dirty="0" smtClean="0"/>
              <a:t>PAH PK</a:t>
            </a:r>
            <a:endParaRPr lang="en-US" dirty="0"/>
          </a:p>
        </p:txBody>
      </p:sp>
      <p:sp>
        <p:nvSpPr>
          <p:cNvPr id="2" name="Slide Number Placeholder 1"/>
          <p:cNvSpPr>
            <a:spLocks noGrp="1"/>
          </p:cNvSpPr>
          <p:nvPr>
            <p:ph type="sldNum" sz="quarter" idx="10"/>
          </p:nvPr>
        </p:nvSpPr>
        <p:spPr/>
        <p:txBody>
          <a:bodyPr/>
          <a:lstStyle/>
          <a:p>
            <a:fld id="{65BF09B2-7C03-466F-AA1F-DB9F08957316}" type="slidenum">
              <a:rPr lang="en-US" smtClean="0"/>
              <a:pPr/>
              <a:t>41</a:t>
            </a:fld>
            <a:endParaRPr lang="en-US"/>
          </a:p>
        </p:txBody>
      </p:sp>
      <p:sp>
        <p:nvSpPr>
          <p:cNvPr id="3" name="Content Placeholder 2"/>
          <p:cNvSpPr>
            <a:spLocks noGrp="1"/>
          </p:cNvSpPr>
          <p:nvPr>
            <p:ph idx="1"/>
          </p:nvPr>
        </p:nvSpPr>
        <p:spPr>
          <a:xfrm>
            <a:off x="364067" y="1049311"/>
            <a:ext cx="8390466" cy="5389067"/>
          </a:xfrm>
        </p:spPr>
        <p:txBody>
          <a:bodyPr/>
          <a:lstStyle/>
          <a:p>
            <a:pPr marL="0" indent="0">
              <a:buNone/>
            </a:pPr>
            <a:r>
              <a:rPr lang="en-US" i="1" dirty="0" smtClean="0">
                <a:solidFill>
                  <a:schemeClr val="accent1">
                    <a:lumMod val="60000"/>
                    <a:lumOff val="40000"/>
                  </a:schemeClr>
                </a:solidFill>
              </a:rPr>
              <a:t>Metabolism: Conjugation</a:t>
            </a:r>
          </a:p>
          <a:p>
            <a:r>
              <a:rPr lang="en-US" sz="2200" dirty="0" smtClean="0"/>
              <a:t>Epoxides conjugated to glutathione (detoxifying)</a:t>
            </a:r>
          </a:p>
          <a:p>
            <a:r>
              <a:rPr lang="en-US" sz="2200" dirty="0" smtClean="0"/>
              <a:t>Rest of epoxides hydrolyzed to phenols/</a:t>
            </a:r>
            <a:r>
              <a:rPr lang="en-US" sz="2200" dirty="0" err="1" smtClean="0"/>
              <a:t>diols</a:t>
            </a:r>
            <a:endParaRPr lang="en-US" sz="2200" dirty="0" smtClean="0"/>
          </a:p>
          <a:p>
            <a:r>
              <a:rPr lang="en-US" sz="2200" dirty="0" smtClean="0"/>
              <a:t>Additional glucuronide or </a:t>
            </a:r>
            <a:r>
              <a:rPr lang="en-US" sz="2200" dirty="0" err="1" smtClean="0"/>
              <a:t>sulfation</a:t>
            </a:r>
            <a:r>
              <a:rPr lang="en-US" sz="2200" dirty="0" smtClean="0"/>
              <a:t> may occur if the metabolites are not polar</a:t>
            </a:r>
          </a:p>
          <a:p>
            <a:endParaRPr lang="en-US" sz="2200" dirty="0"/>
          </a:p>
          <a:p>
            <a:pPr marL="0" indent="0">
              <a:buNone/>
            </a:pPr>
            <a:r>
              <a:rPr lang="en-US" sz="2200" i="1" dirty="0" smtClean="0">
                <a:solidFill>
                  <a:schemeClr val="accent1">
                    <a:lumMod val="60000"/>
                    <a:lumOff val="40000"/>
                  </a:schemeClr>
                </a:solidFill>
              </a:rPr>
              <a:t>Excretion</a:t>
            </a:r>
          </a:p>
          <a:p>
            <a:pPr marL="0" indent="0">
              <a:buNone/>
            </a:pPr>
            <a:r>
              <a:rPr lang="en-US" sz="2200" dirty="0" smtClean="0"/>
              <a:t>Both biliary-fecal and urinary excretion are possible with conjugated metabolites</a:t>
            </a:r>
          </a:p>
          <a:p>
            <a:pPr marL="0" indent="0">
              <a:buNone/>
            </a:pPr>
            <a:r>
              <a:rPr lang="en-US" sz="2200" dirty="0" smtClean="0"/>
              <a:t>Glutathione conjugates are processed to mercapturic acid forms and excreted in urine</a:t>
            </a:r>
            <a:endParaRPr lang="en-US" sz="2200" dirty="0"/>
          </a:p>
        </p:txBody>
      </p:sp>
    </p:spTree>
    <p:extLst>
      <p:ext uri="{BB962C8B-B14F-4D97-AF65-F5344CB8AC3E}">
        <p14:creationId xmlns:p14="http://schemas.microsoft.com/office/powerpoint/2010/main" val="18490131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PAH Toxicology</a:t>
            </a:r>
            <a:endParaRPr lang="en-US" dirty="0"/>
          </a:p>
        </p:txBody>
      </p:sp>
      <p:sp>
        <p:nvSpPr>
          <p:cNvPr id="2" name="Slide Number Placeholder 1"/>
          <p:cNvSpPr>
            <a:spLocks noGrp="1"/>
          </p:cNvSpPr>
          <p:nvPr>
            <p:ph type="sldNum" sz="quarter" idx="10"/>
          </p:nvPr>
        </p:nvSpPr>
        <p:spPr/>
        <p:txBody>
          <a:bodyPr/>
          <a:lstStyle/>
          <a:p>
            <a:fld id="{65BF09B2-7C03-466F-AA1F-DB9F08957316}" type="slidenum">
              <a:rPr lang="en-US" smtClean="0"/>
              <a:pPr/>
              <a:t>42</a:t>
            </a:fld>
            <a:endParaRPr lang="en-US"/>
          </a:p>
        </p:txBody>
      </p:sp>
      <p:sp>
        <p:nvSpPr>
          <p:cNvPr id="3" name="Content Placeholder 2"/>
          <p:cNvSpPr>
            <a:spLocks noGrp="1"/>
          </p:cNvSpPr>
          <p:nvPr>
            <p:ph idx="1"/>
          </p:nvPr>
        </p:nvSpPr>
        <p:spPr/>
        <p:txBody>
          <a:bodyPr/>
          <a:lstStyle/>
          <a:p>
            <a:r>
              <a:rPr lang="en-US" dirty="0"/>
              <a:t>PAHs are toxicants</a:t>
            </a:r>
          </a:p>
          <a:p>
            <a:r>
              <a:rPr lang="en-US" dirty="0"/>
              <a:t>Their metabolites may be more reactive (ultimate toxicants)</a:t>
            </a:r>
          </a:p>
          <a:p>
            <a:r>
              <a:rPr lang="en-US" dirty="0"/>
              <a:t>Alkylation (addition of alkyl groups) appears to increase carcinogenesis</a:t>
            </a:r>
          </a:p>
          <a:p>
            <a:r>
              <a:rPr lang="en-US" dirty="0"/>
              <a:t>PHAs with ring counts of 4, 5 and 6 have more carcinogenic potential than those with 2, 3 or 7 </a:t>
            </a:r>
            <a:r>
              <a:rPr lang="en-US" dirty="0" smtClean="0"/>
              <a:t>rings</a:t>
            </a:r>
          </a:p>
          <a:p>
            <a:r>
              <a:rPr lang="en-US" dirty="0" smtClean="0"/>
              <a:t>Tumors in lungs, bladder</a:t>
            </a:r>
          </a:p>
          <a:p>
            <a:r>
              <a:rPr lang="en-US" dirty="0" smtClean="0"/>
              <a:t>GI tract: stomach cancer</a:t>
            </a:r>
          </a:p>
          <a:p>
            <a:r>
              <a:rPr lang="en-US" dirty="0" smtClean="0"/>
              <a:t>Skin: can cause irritation as well as cancer (face, scrotal)</a:t>
            </a:r>
            <a:endParaRPr lang="en-US" dirty="0"/>
          </a:p>
        </p:txBody>
      </p:sp>
    </p:spTree>
    <p:extLst>
      <p:ext uri="{BB962C8B-B14F-4D97-AF65-F5344CB8AC3E}">
        <p14:creationId xmlns:p14="http://schemas.microsoft.com/office/powerpoint/2010/main" val="27666217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PAH Gene Expression Induction</a:t>
            </a:r>
            <a:endParaRPr lang="en-US" dirty="0"/>
          </a:p>
        </p:txBody>
      </p:sp>
      <p:sp>
        <p:nvSpPr>
          <p:cNvPr id="2" name="Slide Number Placeholder 1"/>
          <p:cNvSpPr>
            <a:spLocks noGrp="1"/>
          </p:cNvSpPr>
          <p:nvPr>
            <p:ph type="sldNum" sz="quarter" idx="10"/>
          </p:nvPr>
        </p:nvSpPr>
        <p:spPr/>
        <p:txBody>
          <a:bodyPr/>
          <a:lstStyle/>
          <a:p>
            <a:fld id="{65BF09B2-7C03-466F-AA1F-DB9F08957316}" type="slidenum">
              <a:rPr lang="en-US" smtClean="0"/>
              <a:pPr/>
              <a:t>43</a:t>
            </a:fld>
            <a:endParaRPr lang="en-US"/>
          </a:p>
        </p:txBody>
      </p:sp>
      <p:sp>
        <p:nvSpPr>
          <p:cNvPr id="3" name="Content Placeholder 2"/>
          <p:cNvSpPr>
            <a:spLocks noGrp="1"/>
          </p:cNvSpPr>
          <p:nvPr>
            <p:ph idx="1"/>
          </p:nvPr>
        </p:nvSpPr>
        <p:spPr/>
        <p:txBody>
          <a:bodyPr/>
          <a:lstStyle/>
          <a:p>
            <a:r>
              <a:rPr lang="en-US" dirty="0" smtClean="0"/>
              <a:t>As for many toxicants, PAHs can induce gene expression of the Phase I and II enzymes that metabolize them</a:t>
            </a:r>
          </a:p>
          <a:p>
            <a:r>
              <a:rPr lang="en-US" dirty="0" smtClean="0"/>
              <a:t>Aromatic Hydrocarbon Receptor (</a:t>
            </a:r>
            <a:r>
              <a:rPr lang="en-US" dirty="0" err="1" smtClean="0"/>
              <a:t>AhR</a:t>
            </a:r>
            <a:r>
              <a:rPr lang="en-US" dirty="0" smtClean="0"/>
              <a:t>) is a protein that binds to PAH and encoded by the Ah gene</a:t>
            </a:r>
          </a:p>
          <a:p>
            <a:r>
              <a:rPr lang="en-US" dirty="0" err="1" smtClean="0"/>
              <a:t>AhR</a:t>
            </a:r>
            <a:r>
              <a:rPr lang="en-US" dirty="0" smtClean="0"/>
              <a:t> is believed to be in cytosol, and when bound to an aromatic hydrocarbon, the complex </a:t>
            </a:r>
            <a:r>
              <a:rPr lang="en-US" dirty="0" err="1" smtClean="0"/>
              <a:t>translocates</a:t>
            </a:r>
            <a:r>
              <a:rPr lang="en-US" dirty="0" smtClean="0"/>
              <a:t> to the nucleus, where it activates the expression of the metabolizing genes</a:t>
            </a:r>
          </a:p>
          <a:p>
            <a:r>
              <a:rPr lang="en-US" dirty="0" smtClean="0"/>
              <a:t>The manner in which gene expression is induced is very similar to the action of steroid hormones and their receptors</a:t>
            </a:r>
            <a:endParaRPr lang="en-US" dirty="0"/>
          </a:p>
        </p:txBody>
      </p:sp>
    </p:spTree>
    <p:extLst>
      <p:ext uri="{BB962C8B-B14F-4D97-AF65-F5344CB8AC3E}">
        <p14:creationId xmlns:p14="http://schemas.microsoft.com/office/powerpoint/2010/main" val="22518187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7" name="Content Placeholder 6"/>
          <p:cNvSpPr>
            <a:spLocks noGrp="1"/>
          </p:cNvSpPr>
          <p:nvPr>
            <p:ph idx="1"/>
          </p:nvPr>
        </p:nvSpPr>
        <p:spPr/>
        <p:txBody>
          <a:bodyPr/>
          <a:lstStyle/>
          <a:p>
            <a:pPr marL="0" indent="0">
              <a:buNone/>
            </a:pPr>
            <a:r>
              <a:rPr lang="en-US" dirty="0" smtClean="0"/>
              <a:t>Diagrammatically presented description of PAH-induced gene expression via </a:t>
            </a:r>
            <a:r>
              <a:rPr lang="en-US" dirty="0" err="1" smtClean="0"/>
              <a:t>AhR</a:t>
            </a:r>
            <a:endParaRPr lang="en-US" dirty="0" smtClean="0"/>
          </a:p>
          <a:p>
            <a:endParaRPr lang="en-US" dirty="0"/>
          </a:p>
        </p:txBody>
      </p:sp>
      <p:sp>
        <p:nvSpPr>
          <p:cNvPr id="2" name="Slide Number Placeholder 1"/>
          <p:cNvSpPr>
            <a:spLocks noGrp="1"/>
          </p:cNvSpPr>
          <p:nvPr>
            <p:ph type="sldNum" sz="quarter" idx="10"/>
          </p:nvPr>
        </p:nvSpPr>
        <p:spPr/>
        <p:txBody>
          <a:bodyPr/>
          <a:lstStyle/>
          <a:p>
            <a:fld id="{65BF09B2-7C03-466F-AA1F-DB9F08957316}" type="slidenum">
              <a:rPr lang="en-US" smtClean="0"/>
              <a:pPr/>
              <a:t>44</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8208" y="2573671"/>
            <a:ext cx="5619935" cy="40220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7049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Sources</a:t>
            </a:r>
            <a:endParaRPr lang="en-US" dirty="0"/>
          </a:p>
        </p:txBody>
      </p:sp>
      <p:sp>
        <p:nvSpPr>
          <p:cNvPr id="5" name="Content Placeholder 4"/>
          <p:cNvSpPr>
            <a:spLocks noGrp="1"/>
          </p:cNvSpPr>
          <p:nvPr>
            <p:ph idx="1"/>
          </p:nvPr>
        </p:nvSpPr>
        <p:spPr/>
        <p:txBody>
          <a:bodyPr/>
          <a:lstStyle/>
          <a:p>
            <a:r>
              <a:rPr lang="en-US" dirty="0">
                <a:hlinkClick r:id="rId2"/>
              </a:rPr>
              <a:t>A House Divided</a:t>
            </a:r>
            <a:r>
              <a:rPr lang="en-US" dirty="0" smtClean="0">
                <a:hlinkClick r:id="rId2"/>
              </a:rPr>
              <a:t>? ACA </a:t>
            </a:r>
            <a:r>
              <a:rPr lang="en-US" dirty="0">
                <a:hlinkClick r:id="rId2"/>
              </a:rPr>
              <a:t>House of Delegates passes two controversial resolutions.</a:t>
            </a:r>
            <a:endParaRPr lang="en-US" dirty="0">
              <a:hlinkClick r:id="rId3"/>
            </a:endParaRPr>
          </a:p>
          <a:p>
            <a:r>
              <a:rPr lang="en-US" dirty="0" smtClean="0">
                <a:hlinkClick r:id="rId3"/>
              </a:rPr>
              <a:t>ACA </a:t>
            </a:r>
            <a:r>
              <a:rPr lang="en-US" dirty="0">
                <a:hlinkClick r:id="rId3"/>
              </a:rPr>
              <a:t>clarifies Scope of Practice policy and new College of Pharmacology and Toxicology</a:t>
            </a:r>
            <a:endParaRPr lang="en-US" dirty="0"/>
          </a:p>
        </p:txBody>
      </p:sp>
      <p:sp>
        <p:nvSpPr>
          <p:cNvPr id="2" name="Slide Number Placeholder 1"/>
          <p:cNvSpPr>
            <a:spLocks noGrp="1"/>
          </p:cNvSpPr>
          <p:nvPr>
            <p:ph type="sldNum" sz="quarter" idx="10"/>
          </p:nvPr>
        </p:nvSpPr>
        <p:spPr/>
        <p:txBody>
          <a:bodyPr/>
          <a:lstStyle/>
          <a:p>
            <a:fld id="{65BF09B2-7C03-466F-AA1F-DB9F08957316}" type="slidenum">
              <a:rPr lang="en-US" smtClean="0"/>
              <a:pPr/>
              <a:t>45</a:t>
            </a:fld>
            <a:endParaRPr lang="en-US"/>
          </a:p>
        </p:txBody>
      </p:sp>
    </p:spTree>
    <p:extLst>
      <p:ext uri="{BB962C8B-B14F-4D97-AF65-F5344CB8AC3E}">
        <p14:creationId xmlns:p14="http://schemas.microsoft.com/office/powerpoint/2010/main" val="25956830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Group Activity</a:t>
            </a:r>
            <a:endParaRPr lang="en-US" dirty="0"/>
          </a:p>
        </p:txBody>
      </p:sp>
      <p:sp>
        <p:nvSpPr>
          <p:cNvPr id="5" name="Content Placeholder 4"/>
          <p:cNvSpPr>
            <a:spLocks noGrp="1"/>
          </p:cNvSpPr>
          <p:nvPr>
            <p:ph idx="1"/>
          </p:nvPr>
        </p:nvSpPr>
        <p:spPr/>
        <p:txBody>
          <a:bodyPr/>
          <a:lstStyle/>
          <a:p>
            <a:pPr marL="0" indent="0">
              <a:buNone/>
            </a:pPr>
            <a:r>
              <a:rPr lang="en-US" dirty="0" smtClean="0"/>
              <a:t>Pharmacokinetics</a:t>
            </a:r>
          </a:p>
          <a:p>
            <a:pPr marL="0" indent="0">
              <a:buNone/>
            </a:pPr>
            <a:r>
              <a:rPr lang="en-US" dirty="0" smtClean="0"/>
              <a:t>Mechanisms of Action</a:t>
            </a:r>
            <a:endParaRPr lang="en-US" dirty="0"/>
          </a:p>
        </p:txBody>
      </p:sp>
      <p:sp>
        <p:nvSpPr>
          <p:cNvPr id="2" name="Slide Number Placeholder 1"/>
          <p:cNvSpPr>
            <a:spLocks noGrp="1"/>
          </p:cNvSpPr>
          <p:nvPr>
            <p:ph type="sldNum" sz="quarter" idx="10"/>
          </p:nvPr>
        </p:nvSpPr>
        <p:spPr/>
        <p:txBody>
          <a:bodyPr/>
          <a:lstStyle/>
          <a:p>
            <a:fld id="{65BF09B2-7C03-466F-AA1F-DB9F08957316}" type="slidenum">
              <a:rPr lang="en-US" smtClean="0"/>
              <a:pPr/>
              <a:t>46</a:t>
            </a:fld>
            <a:endParaRPr lang="en-US"/>
          </a:p>
        </p:txBody>
      </p:sp>
    </p:spTree>
    <p:extLst>
      <p:ext uri="{BB962C8B-B14F-4D97-AF65-F5344CB8AC3E}">
        <p14:creationId xmlns:p14="http://schemas.microsoft.com/office/powerpoint/2010/main" val="1251778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7975" y="336685"/>
            <a:ext cx="8407400" cy="707886"/>
          </a:xfrm>
        </p:spPr>
        <p:txBody>
          <a:bodyPr/>
          <a:lstStyle/>
          <a:p>
            <a:r>
              <a:rPr lang="en-US" sz="4000" dirty="0" smtClean="0"/>
              <a:t>Data/Information on Toxicants</a:t>
            </a:r>
            <a:endParaRPr lang="en-US" sz="4000" dirty="0"/>
          </a:p>
        </p:txBody>
      </p:sp>
      <p:sp>
        <p:nvSpPr>
          <p:cNvPr id="7" name="Content Placeholder 6"/>
          <p:cNvSpPr>
            <a:spLocks noGrp="1"/>
          </p:cNvSpPr>
          <p:nvPr>
            <p:ph idx="1"/>
          </p:nvPr>
        </p:nvSpPr>
        <p:spPr>
          <a:xfrm>
            <a:off x="364067" y="1268963"/>
            <a:ext cx="8390466" cy="5169415"/>
          </a:xfrm>
        </p:spPr>
        <p:txBody>
          <a:bodyPr/>
          <a:lstStyle/>
          <a:p>
            <a:r>
              <a:rPr lang="en-US" dirty="0" smtClean="0"/>
              <a:t>For </a:t>
            </a:r>
            <a:r>
              <a:rPr lang="en-US" dirty="0" err="1" smtClean="0"/>
              <a:t>pharmaco</a:t>
            </a:r>
            <a:r>
              <a:rPr lang="en-US" dirty="0" smtClean="0"/>
              <a:t>/</a:t>
            </a:r>
            <a:r>
              <a:rPr lang="en-US" dirty="0" err="1" smtClean="0"/>
              <a:t>toxicokinetic</a:t>
            </a:r>
            <a:r>
              <a:rPr lang="en-US" dirty="0" smtClean="0"/>
              <a:t> data and </a:t>
            </a:r>
            <a:r>
              <a:rPr lang="en-US" dirty="0" err="1" smtClean="0"/>
              <a:t>pharmaco</a:t>
            </a:r>
            <a:r>
              <a:rPr lang="en-US" dirty="0" smtClean="0"/>
              <a:t>/</a:t>
            </a:r>
            <a:r>
              <a:rPr lang="en-US" dirty="0" err="1" smtClean="0"/>
              <a:t>toxicodynamics</a:t>
            </a:r>
            <a:r>
              <a:rPr lang="en-US" dirty="0" smtClean="0"/>
              <a:t> information, the peer-reviewed journals are "final authority" (ultimate sources)</a:t>
            </a:r>
          </a:p>
          <a:p>
            <a:r>
              <a:rPr lang="en-US" dirty="0" smtClean="0"/>
              <a:t>Other sources can be a good starting point: toxicology texts/monographs</a:t>
            </a:r>
          </a:p>
          <a:p>
            <a:r>
              <a:rPr lang="en-US" dirty="0" smtClean="0"/>
              <a:t>United States government: NIH (</a:t>
            </a:r>
            <a:r>
              <a:rPr lang="en-US" dirty="0" err="1" smtClean="0"/>
              <a:t>ToxNet</a:t>
            </a:r>
            <a:r>
              <a:rPr lang="en-US" dirty="0" smtClean="0"/>
              <a:t>), EPA, FDA</a:t>
            </a:r>
          </a:p>
          <a:p>
            <a:r>
              <a:rPr lang="en-US" dirty="0" smtClean="0"/>
              <a:t>State of California: Prop 65 agencies (more later)</a:t>
            </a:r>
            <a:endParaRPr lang="en-US" dirty="0"/>
          </a:p>
          <a:p>
            <a:r>
              <a:rPr lang="en-US" dirty="0" smtClean="0"/>
              <a:t>Society of Toxicology Resources Website Search</a:t>
            </a:r>
          </a:p>
          <a:p>
            <a:pPr marL="228600" lvl="1" indent="0">
              <a:buNone/>
            </a:pPr>
            <a:r>
              <a:rPr lang="en-US" dirty="0" smtClean="0"/>
              <a:t>directory to other web-accessible databases and information centers</a:t>
            </a:r>
          </a:p>
        </p:txBody>
      </p:sp>
      <p:sp>
        <p:nvSpPr>
          <p:cNvPr id="2" name="Slide Number Placeholder 1"/>
          <p:cNvSpPr>
            <a:spLocks noGrp="1"/>
          </p:cNvSpPr>
          <p:nvPr>
            <p:ph type="sldNum" sz="quarter" idx="10"/>
          </p:nvPr>
        </p:nvSpPr>
        <p:spPr/>
        <p:txBody>
          <a:bodyPr/>
          <a:lstStyle/>
          <a:p>
            <a:fld id="{65BF09B2-7C03-466F-AA1F-DB9F08957316}" type="slidenum">
              <a:rPr lang="en-US" smtClean="0"/>
              <a:pPr/>
              <a:t>5</a:t>
            </a:fld>
            <a:endParaRPr lang="en-US"/>
          </a:p>
        </p:txBody>
      </p:sp>
      <p:sp>
        <p:nvSpPr>
          <p:cNvPr id="3" name="AutoShape 2" descr="Image result for acetaminophen struct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90021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Acetaminophen</a:t>
            </a:r>
            <a:endParaRPr lang="en-US" dirty="0"/>
          </a:p>
        </p:txBody>
      </p:sp>
      <p:sp>
        <p:nvSpPr>
          <p:cNvPr id="5" name="Content Placeholder 4"/>
          <p:cNvSpPr>
            <a:spLocks noGrp="1"/>
          </p:cNvSpPr>
          <p:nvPr>
            <p:ph idx="1"/>
          </p:nvPr>
        </p:nvSpPr>
        <p:spPr/>
        <p:txBody>
          <a:bodyPr/>
          <a:lstStyle/>
          <a:p>
            <a:r>
              <a:rPr lang="en-US" sz="2000" dirty="0" smtClean="0"/>
              <a:t>Name used in US, Canada, Japan</a:t>
            </a:r>
            <a:endParaRPr lang="en-US" sz="2000" dirty="0"/>
          </a:p>
          <a:p>
            <a:pPr marL="228600" lvl="1" indent="0">
              <a:buNone/>
            </a:pPr>
            <a:r>
              <a:rPr lang="en-US" sz="1800" dirty="0" smtClean="0"/>
              <a:t>Tylenol</a:t>
            </a:r>
            <a:r>
              <a:rPr lang="en-US" sz="1800" baseline="30000" dirty="0" smtClean="0"/>
              <a:t>®</a:t>
            </a:r>
            <a:r>
              <a:rPr lang="en-US" sz="1800" dirty="0" smtClean="0"/>
              <a:t> is brand by McNeil Laboratories</a:t>
            </a:r>
          </a:p>
          <a:p>
            <a:r>
              <a:rPr lang="en-US" sz="2000" dirty="0" err="1" smtClean="0"/>
              <a:t>Paracetamol</a:t>
            </a:r>
            <a:r>
              <a:rPr lang="en-US" sz="2000" dirty="0" smtClean="0"/>
              <a:t> is name used around world</a:t>
            </a:r>
          </a:p>
          <a:p>
            <a:r>
              <a:rPr lang="en-US" dirty="0" smtClean="0"/>
              <a:t>Indications (FDA website): analgesic/antipyretic</a:t>
            </a:r>
          </a:p>
          <a:p>
            <a:pPr marL="0" indent="0">
              <a:buNone/>
            </a:pPr>
            <a:r>
              <a:rPr lang="en-US" sz="1800" dirty="0">
                <a:solidFill>
                  <a:srgbClr val="CCFFCC"/>
                </a:solidFill>
              </a:rPr>
              <a:t>Acetaminophen is an active ingredient in hundreds of over-the-counter (OTC) and prescription medicines. It relieves pain and fever. And, it is also combined with other active ingredients in medicines that treat allergy, cough, colds, flu, and sleeplessness.   In prescription medicines, acetaminophen is found with other active ingredients to treat moderate to severe pain. Acetaminophen can cause serious liver damage if more than directed is used.  The FDA has taken action to improve the </a:t>
            </a:r>
            <a:r>
              <a:rPr lang="en-US" sz="1800" dirty="0" smtClean="0">
                <a:solidFill>
                  <a:srgbClr val="CCFFCC"/>
                </a:solidFill>
              </a:rPr>
              <a:t>safety </a:t>
            </a:r>
            <a:r>
              <a:rPr lang="en-US" sz="1800" dirty="0">
                <a:solidFill>
                  <a:srgbClr val="CCFFCC"/>
                </a:solidFill>
              </a:rPr>
              <a:t>of consumers when using acetaminophen</a:t>
            </a:r>
            <a:r>
              <a:rPr lang="en-US" sz="1800" dirty="0" smtClean="0">
                <a:solidFill>
                  <a:srgbClr val="CCFFCC"/>
                </a:solidFill>
              </a:rPr>
              <a:t>.</a:t>
            </a:r>
          </a:p>
          <a:p>
            <a:pPr marL="0" indent="0">
              <a:buNone/>
            </a:pPr>
            <a:endParaRPr lang="en-US" sz="1800" dirty="0">
              <a:solidFill>
                <a:srgbClr val="CCFFCC"/>
              </a:solidFill>
            </a:endParaRPr>
          </a:p>
          <a:p>
            <a:r>
              <a:rPr lang="en-US" dirty="0" smtClean="0"/>
              <a:t>Last sentence appears to disclose that the public underestimates the toxicity</a:t>
            </a:r>
            <a:endParaRPr lang="en-US" dirty="0"/>
          </a:p>
          <a:p>
            <a:pPr marL="0" indent="0">
              <a:buNone/>
            </a:pPr>
            <a:endParaRPr lang="en-US" sz="1800" dirty="0">
              <a:solidFill>
                <a:srgbClr val="CCFFCC"/>
              </a:solidFill>
            </a:endParaRPr>
          </a:p>
        </p:txBody>
      </p:sp>
      <p:sp>
        <p:nvSpPr>
          <p:cNvPr id="2" name="Slide Number Placeholder 1"/>
          <p:cNvSpPr>
            <a:spLocks noGrp="1"/>
          </p:cNvSpPr>
          <p:nvPr>
            <p:ph type="sldNum" sz="quarter" idx="10"/>
          </p:nvPr>
        </p:nvSpPr>
        <p:spPr/>
        <p:txBody>
          <a:bodyPr/>
          <a:lstStyle/>
          <a:p>
            <a:fld id="{65BF09B2-7C03-466F-AA1F-DB9F08957316}" type="slidenum">
              <a:rPr lang="en-US" smtClean="0"/>
              <a:pPr/>
              <a:t>6</a:t>
            </a:fld>
            <a:endParaRPr lang="en-US"/>
          </a:p>
        </p:txBody>
      </p:sp>
      <p:sp>
        <p:nvSpPr>
          <p:cNvPr id="3" name="AutoShape 2" descr="Image result for acetaminophen struct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2" name="Picture 4"/>
          <p:cNvPicPr>
            <a:picLocks noChangeAspect="1" noChangeArrowheads="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5990253" y="701819"/>
            <a:ext cx="2816384" cy="13602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8370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Acetaminophen - Epidemiology</a:t>
            </a:r>
            <a:endParaRPr lang="en-US" dirty="0"/>
          </a:p>
        </p:txBody>
      </p:sp>
      <p:sp>
        <p:nvSpPr>
          <p:cNvPr id="2" name="Slide Number Placeholder 1"/>
          <p:cNvSpPr>
            <a:spLocks noGrp="1"/>
          </p:cNvSpPr>
          <p:nvPr>
            <p:ph type="sldNum" sz="quarter" idx="10"/>
          </p:nvPr>
        </p:nvSpPr>
        <p:spPr/>
        <p:txBody>
          <a:bodyPr/>
          <a:lstStyle/>
          <a:p>
            <a:fld id="{65BF09B2-7C03-466F-AA1F-DB9F08957316}" type="slidenum">
              <a:rPr lang="en-US" smtClean="0"/>
              <a:pPr/>
              <a:t>7</a:t>
            </a:fld>
            <a:endParaRPr lang="en-US"/>
          </a:p>
        </p:txBody>
      </p:sp>
      <p:sp>
        <p:nvSpPr>
          <p:cNvPr id="3" name="Content Placeholder 2"/>
          <p:cNvSpPr>
            <a:spLocks noGrp="1"/>
          </p:cNvSpPr>
          <p:nvPr>
            <p:ph idx="1"/>
          </p:nvPr>
        </p:nvSpPr>
        <p:spPr/>
        <p:txBody>
          <a:bodyPr/>
          <a:lstStyle/>
          <a:p>
            <a:r>
              <a:rPr lang="en-US" dirty="0" smtClean="0"/>
              <a:t>Acute liver failure studied in 49 adults and 16 children (Atlanta area)</a:t>
            </a:r>
          </a:p>
          <a:p>
            <a:r>
              <a:rPr lang="en-US" dirty="0" smtClean="0"/>
              <a:t>46% of adult ALF cases were related to acetaminophen (another 16% were "drug-related")</a:t>
            </a:r>
          </a:p>
          <a:p>
            <a:r>
              <a:rPr lang="en-US" dirty="0" smtClean="0"/>
              <a:t>Of the 46% </a:t>
            </a:r>
            <a:r>
              <a:rPr lang="en-US" dirty="0" err="1" smtClean="0"/>
              <a:t>acetominophen</a:t>
            </a:r>
            <a:r>
              <a:rPr lang="en-US" dirty="0" smtClean="0"/>
              <a:t> cases, 27% were accidental overdose, 27% were accidental OD with alcohol, and balance intentional</a:t>
            </a:r>
          </a:p>
          <a:p>
            <a:r>
              <a:rPr lang="en-US" dirty="0" smtClean="0"/>
              <a:t>1 in 4 of child ALF cases were attributed to </a:t>
            </a:r>
            <a:r>
              <a:rPr lang="en-US" dirty="0" err="1" smtClean="0"/>
              <a:t>acetominophen</a:t>
            </a:r>
            <a:endParaRPr lang="en-US" dirty="0" smtClean="0"/>
          </a:p>
          <a:p>
            <a:r>
              <a:rPr lang="en-US" sz="1600" dirty="0" smtClean="0"/>
              <a:t>Source: W. Bower, "Acute Liver Failure and </a:t>
            </a:r>
            <a:r>
              <a:rPr lang="en-US" sz="1600" dirty="0" err="1" smtClean="0"/>
              <a:t>Acetominophen</a:t>
            </a:r>
            <a:r>
              <a:rPr lang="en-US" sz="1600" dirty="0" smtClean="0"/>
              <a:t>" (FDA website)</a:t>
            </a:r>
          </a:p>
          <a:p>
            <a:r>
              <a:rPr lang="en-US" sz="2000" dirty="0" smtClean="0"/>
              <a:t>Year 2000:  was 5% of reported overdoses of all drugs, and accounted for 23% of fatalities attributed to overdoses</a:t>
            </a:r>
          </a:p>
        </p:txBody>
      </p:sp>
    </p:spTree>
    <p:extLst>
      <p:ext uri="{BB962C8B-B14F-4D97-AF65-F5344CB8AC3E}">
        <p14:creationId xmlns:p14="http://schemas.microsoft.com/office/powerpoint/2010/main" val="1399816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Acetaminophen – Dosage Forms</a:t>
            </a:r>
            <a:endParaRPr lang="en-US" dirty="0"/>
          </a:p>
        </p:txBody>
      </p:sp>
      <p:sp>
        <p:nvSpPr>
          <p:cNvPr id="2" name="Slide Number Placeholder 1"/>
          <p:cNvSpPr>
            <a:spLocks noGrp="1"/>
          </p:cNvSpPr>
          <p:nvPr>
            <p:ph type="sldNum" sz="quarter" idx="10"/>
          </p:nvPr>
        </p:nvSpPr>
        <p:spPr/>
        <p:txBody>
          <a:bodyPr/>
          <a:lstStyle/>
          <a:p>
            <a:fld id="{65BF09B2-7C03-466F-AA1F-DB9F08957316}" type="slidenum">
              <a:rPr lang="en-US" smtClean="0"/>
              <a:pPr/>
              <a:t>8</a:t>
            </a:fld>
            <a:endParaRPr lang="en-US"/>
          </a:p>
        </p:txBody>
      </p:sp>
      <p:sp>
        <p:nvSpPr>
          <p:cNvPr id="5" name="Content Placeholder 4"/>
          <p:cNvSpPr>
            <a:spLocks noGrp="1"/>
          </p:cNvSpPr>
          <p:nvPr>
            <p:ph idx="1"/>
          </p:nvPr>
        </p:nvSpPr>
        <p:spPr>
          <a:xfrm>
            <a:off x="364067" y="1397530"/>
            <a:ext cx="8390466" cy="2857229"/>
          </a:xfrm>
        </p:spPr>
        <p:txBody>
          <a:bodyPr/>
          <a:lstStyle/>
          <a:p>
            <a:r>
              <a:rPr lang="en-US" dirty="0" smtClean="0"/>
              <a:t>Adults &amp; Children over 12 years</a:t>
            </a:r>
          </a:p>
          <a:p>
            <a:pPr lvl="1"/>
            <a:r>
              <a:rPr lang="en-US" dirty="0" smtClean="0"/>
              <a:t>"Regular Strength" – 325 mg</a:t>
            </a:r>
          </a:p>
          <a:p>
            <a:pPr lvl="1"/>
            <a:r>
              <a:rPr lang="en-US" dirty="0" smtClean="0"/>
              <a:t>"Extra Strength" – 500 mg</a:t>
            </a:r>
          </a:p>
          <a:p>
            <a:r>
              <a:rPr lang="en-US" dirty="0" smtClean="0"/>
              <a:t>Pediatric</a:t>
            </a:r>
          </a:p>
          <a:p>
            <a:pPr lvl="1"/>
            <a:r>
              <a:rPr lang="en-US" dirty="0" smtClean="0"/>
              <a:t>160 mg / 5 ml syrup</a:t>
            </a:r>
          </a:p>
          <a:p>
            <a:pPr lvl="1"/>
            <a:r>
              <a:rPr lang="en-US" dirty="0" smtClean="0"/>
              <a:t>"bubble gum" "grape splash" flavored</a:t>
            </a:r>
          </a:p>
          <a:p>
            <a:pPr lvl="1"/>
            <a:r>
              <a:rPr lang="en-US" dirty="0" smtClean="0"/>
              <a:t>80 mg / 0.8 ml infant formulation</a:t>
            </a:r>
          </a:p>
          <a:p>
            <a:pPr marL="228600" lvl="1" indent="0">
              <a:buNone/>
            </a:pPr>
            <a:endParaRPr lang="en-US" dirty="0"/>
          </a:p>
        </p:txBody>
      </p:sp>
      <p:pic>
        <p:nvPicPr>
          <p:cNvPr id="1026" name="Picture 2" descr="http://images2.ddccdn.com/drp/images/pills/p05321e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5237" y="1380931"/>
            <a:ext cx="1911983" cy="479907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71802" y="4894161"/>
            <a:ext cx="4198778" cy="1285848"/>
          </a:xfrm>
          <a:prstGeom prst="rect">
            <a:avLst/>
          </a:prstGeom>
          <a:noFill/>
        </p:spPr>
        <p:txBody>
          <a:bodyPr wrap="square" numCol="2" rtlCol="0">
            <a:noAutofit/>
          </a:bodyPr>
          <a:lstStyle/>
          <a:p>
            <a:pPr marL="261938" indent="-261938">
              <a:buFont typeface="Arial" panose="020B0604020202020204" pitchFamily="34" charset="0"/>
              <a:buChar char="•"/>
            </a:pPr>
            <a:r>
              <a:rPr lang="en-US" sz="2000" dirty="0">
                <a:solidFill>
                  <a:schemeClr val="bg1"/>
                </a:solidFill>
              </a:rPr>
              <a:t>tablets</a:t>
            </a:r>
          </a:p>
          <a:p>
            <a:pPr marL="261938" indent="-261938">
              <a:buFont typeface="Arial" panose="020B0604020202020204" pitchFamily="34" charset="0"/>
              <a:buChar char="•"/>
            </a:pPr>
            <a:r>
              <a:rPr lang="en-US" sz="2000" dirty="0">
                <a:solidFill>
                  <a:schemeClr val="bg1"/>
                </a:solidFill>
              </a:rPr>
              <a:t>chew-tabs</a:t>
            </a:r>
          </a:p>
          <a:p>
            <a:pPr marL="261938" indent="-261938">
              <a:buFont typeface="Arial" panose="020B0604020202020204" pitchFamily="34" charset="0"/>
              <a:buChar char="•"/>
            </a:pPr>
            <a:r>
              <a:rPr lang="en-US" sz="2000" dirty="0" err="1">
                <a:solidFill>
                  <a:schemeClr val="bg1"/>
                </a:solidFill>
              </a:rPr>
              <a:t>gelcaps</a:t>
            </a:r>
            <a:endParaRPr lang="en-US" sz="2000" dirty="0">
              <a:solidFill>
                <a:schemeClr val="bg1"/>
              </a:solidFill>
            </a:endParaRPr>
          </a:p>
          <a:p>
            <a:pPr marL="261938" indent="-261938">
              <a:buFont typeface="Arial" panose="020B0604020202020204" pitchFamily="34" charset="0"/>
              <a:buChar char="•"/>
            </a:pPr>
            <a:r>
              <a:rPr lang="en-US" sz="2000" dirty="0" err="1">
                <a:solidFill>
                  <a:schemeClr val="bg1"/>
                </a:solidFill>
              </a:rPr>
              <a:t>geltab</a:t>
            </a:r>
            <a:endParaRPr lang="en-US" sz="2000" dirty="0">
              <a:solidFill>
                <a:schemeClr val="bg1"/>
              </a:solidFill>
            </a:endParaRPr>
          </a:p>
          <a:p>
            <a:pPr marL="261938" indent="-261938">
              <a:buFont typeface="Arial" panose="020B0604020202020204" pitchFamily="34" charset="0"/>
              <a:buChar char="•"/>
            </a:pPr>
            <a:r>
              <a:rPr lang="en-US" sz="2000" dirty="0" smtClean="0">
                <a:solidFill>
                  <a:schemeClr val="bg1"/>
                </a:solidFill>
              </a:rPr>
              <a:t>capsules</a:t>
            </a:r>
          </a:p>
          <a:p>
            <a:pPr marL="261938" indent="-261938">
              <a:buFont typeface="Arial" panose="020B0604020202020204" pitchFamily="34" charset="0"/>
              <a:buChar char="•"/>
            </a:pPr>
            <a:r>
              <a:rPr lang="en-US" sz="2000" dirty="0" smtClean="0">
                <a:solidFill>
                  <a:schemeClr val="bg1"/>
                </a:solidFill>
              </a:rPr>
              <a:t>suppositories</a:t>
            </a:r>
            <a:endParaRPr lang="en-US" sz="2000" dirty="0">
              <a:solidFill>
                <a:schemeClr val="bg1"/>
              </a:solidFill>
            </a:endParaRPr>
          </a:p>
          <a:p>
            <a:pPr marL="261938" indent="-261938">
              <a:buFont typeface="Arial" panose="020B0604020202020204" pitchFamily="34" charset="0"/>
              <a:buChar char="•"/>
            </a:pPr>
            <a:endParaRPr lang="en-US" sz="2000" dirty="0" smtClean="0">
              <a:solidFill>
                <a:schemeClr val="bg1"/>
              </a:solidFill>
            </a:endParaRPr>
          </a:p>
        </p:txBody>
      </p:sp>
    </p:spTree>
    <p:extLst>
      <p:ext uri="{BB962C8B-B14F-4D97-AF65-F5344CB8AC3E}">
        <p14:creationId xmlns:p14="http://schemas.microsoft.com/office/powerpoint/2010/main" val="595760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Acetaminophen – Poisoning</a:t>
            </a:r>
            <a:endParaRPr lang="en-US" dirty="0"/>
          </a:p>
        </p:txBody>
      </p:sp>
      <p:sp>
        <p:nvSpPr>
          <p:cNvPr id="3" name="Content Placeholder 2"/>
          <p:cNvSpPr>
            <a:spLocks noGrp="1"/>
          </p:cNvSpPr>
          <p:nvPr>
            <p:ph idx="1"/>
          </p:nvPr>
        </p:nvSpPr>
        <p:spPr>
          <a:xfrm>
            <a:off x="364067" y="1250302"/>
            <a:ext cx="8390466" cy="5188076"/>
          </a:xfrm>
        </p:spPr>
        <p:txBody>
          <a:bodyPr/>
          <a:lstStyle/>
          <a:p>
            <a:r>
              <a:rPr lang="en-US" sz="2200" dirty="0" smtClean="0"/>
              <a:t>Recommended Dosing</a:t>
            </a:r>
          </a:p>
          <a:p>
            <a:pPr lvl="1"/>
            <a:r>
              <a:rPr lang="en-US" dirty="0" smtClean="0"/>
              <a:t>12 years and older</a:t>
            </a:r>
          </a:p>
          <a:p>
            <a:pPr lvl="2"/>
            <a:r>
              <a:rPr lang="en-US" dirty="0" smtClean="0"/>
              <a:t>650-1000 mg recommended q 4-6 h prn</a:t>
            </a:r>
          </a:p>
          <a:p>
            <a:pPr lvl="2"/>
            <a:r>
              <a:rPr lang="en-US" dirty="0" smtClean="0"/>
              <a:t>Not more than 4000 mg within 24 h</a:t>
            </a:r>
          </a:p>
          <a:p>
            <a:pPr lvl="1"/>
            <a:r>
              <a:rPr lang="en-US" dirty="0" smtClean="0"/>
              <a:t>Under 12 years of age</a:t>
            </a:r>
          </a:p>
          <a:p>
            <a:pPr lvl="2"/>
            <a:r>
              <a:rPr lang="en-US" dirty="0" smtClean="0"/>
              <a:t>10-15 mg/kg q 4-6 h</a:t>
            </a:r>
          </a:p>
          <a:p>
            <a:pPr lvl="2"/>
            <a:r>
              <a:rPr lang="en-US" dirty="0" smtClean="0"/>
              <a:t>Not more than 5 doses (50-75 mg/kg) in 24 h</a:t>
            </a:r>
          </a:p>
          <a:p>
            <a:r>
              <a:rPr lang="en-US" sz="2200" dirty="0" smtClean="0"/>
              <a:t>Acute (within 4 h period) Toxicity Dosing</a:t>
            </a:r>
          </a:p>
          <a:p>
            <a:pPr marL="228600" lvl="1" indent="0">
              <a:buNone/>
            </a:pPr>
            <a:r>
              <a:rPr lang="en-US" sz="1800" dirty="0" smtClean="0"/>
              <a:t>by oral route</a:t>
            </a:r>
            <a:endParaRPr lang="en-US" sz="1800" dirty="0"/>
          </a:p>
          <a:p>
            <a:pPr lvl="1"/>
            <a:r>
              <a:rPr lang="en-US" dirty="0" smtClean="0"/>
              <a:t>7.5 g (7500 mg)  adults</a:t>
            </a:r>
          </a:p>
          <a:p>
            <a:pPr lvl="1"/>
            <a:r>
              <a:rPr lang="en-US" dirty="0" smtClean="0"/>
              <a:t>150 mg/kg pediatric</a:t>
            </a:r>
          </a:p>
          <a:p>
            <a:r>
              <a:rPr lang="en-US" sz="2200" dirty="0" smtClean="0"/>
              <a:t>Chronic (&gt; 4 h period) Toxicity Dosing</a:t>
            </a:r>
          </a:p>
          <a:p>
            <a:pPr lvl="1"/>
            <a:r>
              <a:rPr lang="en-US" dirty="0" smtClean="0"/>
              <a:t>&gt; 7.5 g/day adults &amp; &gt; 150 mg/kg/d children</a:t>
            </a:r>
          </a:p>
          <a:p>
            <a:pPr lvl="1"/>
            <a:r>
              <a:rPr lang="en-US" dirty="0" smtClean="0"/>
              <a:t>no risk factors: alcoholism, drugs potentiating CYP450 (Rifampin, anticonvulsants)</a:t>
            </a:r>
            <a:endParaRPr lang="en-US" dirty="0"/>
          </a:p>
          <a:p>
            <a:pPr lvl="2"/>
            <a:endParaRPr lang="en-US" dirty="0"/>
          </a:p>
        </p:txBody>
      </p:sp>
      <p:sp>
        <p:nvSpPr>
          <p:cNvPr id="2" name="Slide Number Placeholder 1"/>
          <p:cNvSpPr>
            <a:spLocks noGrp="1"/>
          </p:cNvSpPr>
          <p:nvPr>
            <p:ph type="sldNum" sz="quarter" idx="10"/>
          </p:nvPr>
        </p:nvSpPr>
        <p:spPr/>
        <p:txBody>
          <a:bodyPr/>
          <a:lstStyle/>
          <a:p>
            <a:fld id="{65BF09B2-7C03-466F-AA1F-DB9F08957316}" type="slidenum">
              <a:rPr lang="en-US" smtClean="0"/>
              <a:pPr/>
              <a:t>9</a:t>
            </a:fld>
            <a:endParaRPr lang="en-US"/>
          </a:p>
        </p:txBody>
      </p:sp>
    </p:spTree>
    <p:extLst>
      <p:ext uri="{BB962C8B-B14F-4D97-AF65-F5344CB8AC3E}">
        <p14:creationId xmlns:p14="http://schemas.microsoft.com/office/powerpoint/2010/main" val="4021708370"/>
      </p:ext>
    </p:extLst>
  </p:cSld>
  <p:clrMapOvr>
    <a:masterClrMapping/>
  </p:clrMapOvr>
</p:sld>
</file>

<file path=ppt/theme/theme1.xml><?xml version="1.0" encoding="utf-8"?>
<a:theme xmlns:a="http://schemas.openxmlformats.org/drawingml/2006/main" name="4_LightOnDark">
  <a:themeElements>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LightOnDark">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smtClean="0">
            <a:solidFill>
              <a:schemeClr val="bg1"/>
            </a:solidFill>
          </a:defRPr>
        </a:defPPr>
      </a:lstStyle>
    </a:txDef>
  </a:objectDefaults>
  <a:extraClrSchemeLst>
    <a:extraClrScheme>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LightOnDar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LightOnDar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LightOnDar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LightOnDar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LightOnDar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LightOnDar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34914</TotalTime>
  <Words>2336</Words>
  <Application>Microsoft Office PowerPoint</Application>
  <PresentationFormat>On-screen Show (4:3)</PresentationFormat>
  <Paragraphs>367</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4_LightOnDark</vt:lpstr>
      <vt:lpstr>Applications of Pharmacology &amp; Toxicology</vt:lpstr>
      <vt:lpstr>Terms / Definitions / Descriptions</vt:lpstr>
      <vt:lpstr>Material Safety Data Sheet (MSDS)</vt:lpstr>
      <vt:lpstr>MSDS Usefulness</vt:lpstr>
      <vt:lpstr>Data/Information on Toxicants</vt:lpstr>
      <vt:lpstr>Acetaminophen</vt:lpstr>
      <vt:lpstr>Acetaminophen - Epidemiology</vt:lpstr>
      <vt:lpstr>Acetaminophen – Dosage Forms</vt:lpstr>
      <vt:lpstr>Acetaminophen – Poisoning</vt:lpstr>
      <vt:lpstr>Acetaminophen – Toxicokinetics</vt:lpstr>
      <vt:lpstr>Acetaminophen – Toxicokinetics</vt:lpstr>
      <vt:lpstr>PowerPoint Presentation</vt:lpstr>
      <vt:lpstr>Acetaminophen – Toxicokinetics</vt:lpstr>
      <vt:lpstr>Acetaminophen Toxicodynamics</vt:lpstr>
      <vt:lpstr>Acetaminophen Toxicodynamics</vt:lpstr>
      <vt:lpstr>Ethanol (Ethyl Alcohol)</vt:lpstr>
      <vt:lpstr>Ethanol Toxicokinetics</vt:lpstr>
      <vt:lpstr>Ethanol Toxicokinetics</vt:lpstr>
      <vt:lpstr>Ethanol Toxicokinetics</vt:lpstr>
      <vt:lpstr>EtOH Metabolism</vt:lpstr>
      <vt:lpstr>Ethanol Toxicokinetics</vt:lpstr>
      <vt:lpstr>Ethanol Toxicodynamics</vt:lpstr>
      <vt:lpstr>Ethanol Toxicodynamics</vt:lpstr>
      <vt:lpstr>Ethanol Toxicodynamics</vt:lpstr>
      <vt:lpstr>PowerPoint Presentation</vt:lpstr>
      <vt:lpstr>Alcoholic Liver Disease</vt:lpstr>
      <vt:lpstr>Alcoholic Liver Disease (cont)</vt:lpstr>
      <vt:lpstr>PowerPoint Presentation</vt:lpstr>
      <vt:lpstr>Aromatic Hydrocarbons</vt:lpstr>
      <vt:lpstr>Benzene</vt:lpstr>
      <vt:lpstr>Benzene – Toxicokinetics</vt:lpstr>
      <vt:lpstr>Benzene – Toxicokinetics</vt:lpstr>
      <vt:lpstr>PowerPoint Presentation</vt:lpstr>
      <vt:lpstr>Benzene – Toxicokinetics</vt:lpstr>
      <vt:lpstr>Benzene Toxicodynamics</vt:lpstr>
      <vt:lpstr>PAHs</vt:lpstr>
      <vt:lpstr>PAH Names &amp; Structures</vt:lpstr>
      <vt:lpstr>PAH Toxicokinetics</vt:lpstr>
      <vt:lpstr>PAH Toxicokinetics</vt:lpstr>
      <vt:lpstr>PAH PK</vt:lpstr>
      <vt:lpstr>PAH PK</vt:lpstr>
      <vt:lpstr>PAH Toxicology</vt:lpstr>
      <vt:lpstr>PAH Gene Expression Induction</vt:lpstr>
      <vt:lpstr>PowerPoint Presentation</vt:lpstr>
      <vt:lpstr>Sources</vt:lpstr>
      <vt:lpstr>Group Activity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 M Halloran</dc:creator>
  <cp:lastModifiedBy>S M Halloran</cp:lastModifiedBy>
  <cp:revision>1648</cp:revision>
  <dcterms:created xsi:type="dcterms:W3CDTF">2005-12-08T13:54:14Z</dcterms:created>
  <dcterms:modified xsi:type="dcterms:W3CDTF">2015-06-07T23:55:28Z</dcterms:modified>
</cp:coreProperties>
</file>