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0"/>
  </p:notesMasterIdLst>
  <p:sldIdLst>
    <p:sldId id="546" r:id="rId2"/>
    <p:sldId id="552" r:id="rId3"/>
    <p:sldId id="555" r:id="rId4"/>
    <p:sldId id="556" r:id="rId5"/>
    <p:sldId id="557" r:id="rId6"/>
    <p:sldId id="540" r:id="rId7"/>
    <p:sldId id="562" r:id="rId8"/>
    <p:sldId id="596" r:id="rId9"/>
    <p:sldId id="563" r:id="rId10"/>
    <p:sldId id="564" r:id="rId11"/>
    <p:sldId id="565" r:id="rId12"/>
    <p:sldId id="567" r:id="rId13"/>
    <p:sldId id="566" r:id="rId14"/>
    <p:sldId id="574" r:id="rId15"/>
    <p:sldId id="573" r:id="rId16"/>
    <p:sldId id="576" r:id="rId17"/>
    <p:sldId id="577" r:id="rId18"/>
    <p:sldId id="578" r:id="rId19"/>
    <p:sldId id="575" r:id="rId20"/>
    <p:sldId id="579" r:id="rId21"/>
    <p:sldId id="581" r:id="rId22"/>
    <p:sldId id="582" r:id="rId23"/>
    <p:sldId id="583" r:id="rId24"/>
    <p:sldId id="580" r:id="rId25"/>
    <p:sldId id="559" r:id="rId26"/>
    <p:sldId id="584" r:id="rId27"/>
    <p:sldId id="595" r:id="rId28"/>
    <p:sldId id="586" r:id="rId29"/>
    <p:sldId id="588" r:id="rId30"/>
    <p:sldId id="589" r:id="rId31"/>
    <p:sldId id="587" r:id="rId32"/>
    <p:sldId id="590" r:id="rId33"/>
    <p:sldId id="591" r:id="rId34"/>
    <p:sldId id="597" r:id="rId35"/>
    <p:sldId id="598" r:id="rId36"/>
    <p:sldId id="599" r:id="rId37"/>
    <p:sldId id="602" r:id="rId38"/>
    <p:sldId id="536" r:id="rId39"/>
    <p:sldId id="592" r:id="rId40"/>
    <p:sldId id="593" r:id="rId41"/>
    <p:sldId id="553" r:id="rId42"/>
    <p:sldId id="604" r:id="rId43"/>
    <p:sldId id="605" r:id="rId44"/>
    <p:sldId id="606" r:id="rId45"/>
    <p:sldId id="561" r:id="rId46"/>
    <p:sldId id="600" r:id="rId47"/>
    <p:sldId id="554" r:id="rId48"/>
    <p:sldId id="53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00"/>
    <a:srgbClr val="CCFFCC"/>
    <a:srgbClr val="FF99FF"/>
    <a:srgbClr val="FFFFCC"/>
    <a:srgbClr val="FF3399"/>
    <a:srgbClr val="FF9933"/>
    <a:srgbClr val="66CCFF"/>
    <a:srgbClr val="00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2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108" y="-5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40848"/>
          </a:xfrm>
        </p:spPr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784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07200" y="63690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 rotWithShape="0">
          <a:gsLst>
            <a:gs pos="0">
              <a:srgbClr val="990099"/>
            </a:gs>
            <a:gs pos="100000">
              <a:srgbClr val="6600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4500" y="6394450"/>
            <a:ext cx="2133600" cy="365125"/>
          </a:xfrm>
        </p:spPr>
        <p:txBody>
          <a:bodyPr/>
          <a:lstStyle/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500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67500" y="63690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3" r:id="rId3"/>
    <p:sldLayoutId id="2147483802" r:id="rId4"/>
    <p:sldLayoutId id="2147483801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797" r:id="rId15"/>
    <p:sldLayoutId id="2147483799" r:id="rId16"/>
    <p:sldLayoutId id="214748380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2677656"/>
          </a:xfrm>
        </p:spPr>
        <p:txBody>
          <a:bodyPr/>
          <a:lstStyle/>
          <a:p>
            <a:r>
              <a:rPr lang="en-US" dirty="0" smtClean="0"/>
              <a:t>More Applications of Pharmacology &amp; Toxicology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Herbicides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of toxicity is by interfering with hormonal systems regulating growth or promoting dehydration/</a:t>
            </a:r>
            <a:r>
              <a:rPr lang="en-US" dirty="0" err="1" smtClean="0"/>
              <a:t>dessication</a:t>
            </a:r>
            <a:endParaRPr lang="en-US" dirty="0" smtClean="0"/>
          </a:p>
          <a:p>
            <a:r>
              <a:rPr lang="en-US" dirty="0" smtClean="0"/>
              <a:t>weak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acute</a:t>
            </a:r>
            <a:r>
              <a:rPr lang="en-US" dirty="0" smtClean="0"/>
              <a:t> toxicity to humans</a:t>
            </a:r>
          </a:p>
          <a:p>
            <a:pPr marL="292100" lvl="1" indent="0">
              <a:buNone/>
            </a:pPr>
            <a:r>
              <a:rPr lang="en-US" dirty="0" smtClean="0"/>
              <a:t>chronic exposure?</a:t>
            </a:r>
          </a:p>
          <a:p>
            <a:r>
              <a:rPr lang="en-US" dirty="0" smtClean="0"/>
              <a:t>entry routes include skin, lung, oral (GI tract)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Bipyridyls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Chlorophenoxy</a:t>
            </a:r>
            <a:r>
              <a:rPr lang="en-US" dirty="0" smtClean="0">
                <a:solidFill>
                  <a:srgbClr val="FFFF00"/>
                </a:solidFill>
              </a:rPr>
              <a:t> compounds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Herbicides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Bipyridyls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/>
              <a:t>diquat</a:t>
            </a:r>
            <a:r>
              <a:rPr lang="en-US" dirty="0" smtClean="0"/>
              <a:t>, </a:t>
            </a:r>
            <a:r>
              <a:rPr lang="en-US" dirty="0" err="1" smtClean="0"/>
              <a:t>paraquat</a:t>
            </a:r>
            <a:r>
              <a:rPr lang="en-US" dirty="0" smtClean="0"/>
              <a:t> are representative</a:t>
            </a:r>
          </a:p>
          <a:p>
            <a:pPr lvl="1"/>
            <a:r>
              <a:rPr lang="en-US" dirty="0" smtClean="0"/>
              <a:t>act to desiccate the plant</a:t>
            </a:r>
          </a:p>
          <a:p>
            <a:pPr lvl="1"/>
            <a:r>
              <a:rPr lang="en-US" dirty="0" smtClean="0"/>
              <a:t>routes of entry: skin, lungs, GI tract</a:t>
            </a:r>
          </a:p>
          <a:p>
            <a:pPr lvl="1"/>
            <a:r>
              <a:rPr lang="en-US" dirty="0" smtClean="0"/>
              <a:t>acute toxicity: damages </a:t>
            </a:r>
            <a:r>
              <a:rPr lang="en-US" dirty="0" err="1" smtClean="0"/>
              <a:t>pneumocytes</a:t>
            </a:r>
            <a:r>
              <a:rPr lang="en-US" dirty="0" smtClean="0"/>
              <a:t> to decrease O</a:t>
            </a:r>
            <a:r>
              <a:rPr lang="en-US" baseline="-25000" dirty="0" smtClean="0"/>
              <a:t>2</a:t>
            </a:r>
            <a:r>
              <a:rPr lang="en-US" dirty="0" smtClean="0"/>
              <a:t>/CO</a:t>
            </a:r>
            <a:r>
              <a:rPr lang="en-US" baseline="-25000" dirty="0" smtClean="0"/>
              <a:t>2</a:t>
            </a:r>
            <a:r>
              <a:rPr lang="en-US" dirty="0" smtClean="0"/>
              <a:t> gas exchange</a:t>
            </a:r>
          </a:p>
          <a:p>
            <a:pPr lvl="1"/>
            <a:r>
              <a:rPr lang="en-US" dirty="0" smtClean="0"/>
              <a:t>metabolism not well understood</a:t>
            </a:r>
          </a:p>
          <a:p>
            <a:pPr lvl="1"/>
            <a:r>
              <a:rPr lang="en-US" dirty="0" smtClean="0"/>
              <a:t>urinary and fecal route elimination</a:t>
            </a:r>
          </a:p>
          <a:p>
            <a:pPr lvl="1"/>
            <a:r>
              <a:rPr lang="en-US" dirty="0" smtClean="0"/>
              <a:t>acute toxicity (</a:t>
            </a:r>
            <a:r>
              <a:rPr lang="en-US" dirty="0" err="1" smtClean="0"/>
              <a:t>paraquat</a:t>
            </a:r>
            <a:r>
              <a:rPr lang="en-US" dirty="0" smtClean="0"/>
              <a:t>): anoxia, coma, organ (liver, kidney, lung) damage; ingestion of concentrated product causes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01391"/>
              </p:ext>
            </p:extLst>
          </p:nvPr>
        </p:nvGraphicFramePr>
        <p:xfrm>
          <a:off x="3195638" y="1984375"/>
          <a:ext cx="2752725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ChemSketch" r:id="rId3" imgW="2752200" imgH="2889360" progId="ACD.ChemSketch.20">
                  <p:embed/>
                </p:oleObj>
              </mc:Choice>
              <mc:Fallback>
                <p:oleObj name="ChemSketch" r:id="rId3" imgW="2752200" imgH="28893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5638" y="1984375"/>
                        <a:ext cx="2752725" cy="288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31" y="5428592"/>
            <a:ext cx="2894556" cy="1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03" y="5313578"/>
            <a:ext cx="1761538" cy="137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1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312738"/>
            <a:ext cx="8407400" cy="762000"/>
          </a:xfrm>
        </p:spPr>
        <p:txBody>
          <a:bodyPr/>
          <a:lstStyle/>
          <a:p>
            <a:r>
              <a:rPr lang="en-US" dirty="0" smtClean="0"/>
              <a:t>Pesticides:  Herbicides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9973"/>
            <a:ext cx="8390466" cy="5248405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Chlorophenoxy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Compounds</a:t>
            </a:r>
          </a:p>
          <a:p>
            <a:pPr lvl="1"/>
            <a:r>
              <a:rPr lang="en-US" sz="1800" dirty="0" smtClean="0"/>
              <a:t>2,4-dichlorophenoxyacetic acid (2,4-D),</a:t>
            </a:r>
            <a:br>
              <a:rPr lang="en-US" sz="1800" dirty="0" smtClean="0"/>
            </a:br>
            <a:r>
              <a:rPr lang="en-US" sz="1800" dirty="0" smtClean="0"/>
              <a:t>2,4,5-trichlorophenoxyacetic acid (2,4,5-T)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Agent Orange </a:t>
            </a:r>
            <a:r>
              <a:rPr lang="en-US" dirty="0" smtClean="0"/>
              <a:t>is a 50:50 mix of 2,4-D &amp; 2,4,5-T</a:t>
            </a:r>
          </a:p>
          <a:p>
            <a:pPr lvl="1"/>
            <a:r>
              <a:rPr lang="en-US" sz="1800" dirty="0" smtClean="0"/>
              <a:t>Herbicidal action through uncontrolled plant growth</a:t>
            </a:r>
          </a:p>
          <a:p>
            <a:pPr lvl="1"/>
            <a:r>
              <a:rPr lang="en-US" sz="1800" dirty="0" smtClean="0"/>
              <a:t>these compounds alone are </a:t>
            </a:r>
            <a:r>
              <a:rPr lang="en-US" sz="1800" dirty="0" smtClean="0">
                <a:solidFill>
                  <a:srgbClr val="FFFF00"/>
                </a:solidFill>
              </a:rPr>
              <a:t>weakly toxic </a:t>
            </a:r>
            <a:r>
              <a:rPr lang="en-US" sz="1800" dirty="0" smtClean="0"/>
              <a:t>to humans, but the presence of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TCDD</a:t>
            </a:r>
            <a:r>
              <a:rPr lang="en-US" sz="1800" dirty="0" smtClean="0"/>
              <a:t>* in trace amounts in manufacture gives it (controversial) high toxicity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routes of entry: skin, lungs, GI tract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metabolism and excretion data wanting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acute toxicity: sweating, oliguria,</a:t>
            </a:r>
            <a:br>
              <a:rPr lang="en-US" sz="1800" dirty="0" smtClean="0"/>
            </a:br>
            <a:r>
              <a:rPr lang="en-US" sz="1800" dirty="0" smtClean="0"/>
              <a:t>peripheral neuropathies, muscle weakness,</a:t>
            </a:r>
            <a:br>
              <a:rPr lang="en-US" sz="1800" dirty="0" smtClean="0"/>
            </a:br>
            <a:r>
              <a:rPr lang="en-US" sz="1800" dirty="0" smtClean="0"/>
              <a:t>dizziness, headache, vomiting, fatigue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TD</a:t>
            </a:r>
            <a:r>
              <a:rPr lang="en-US" sz="1800" baseline="-25000" dirty="0" smtClean="0"/>
              <a:t>50</a:t>
            </a:r>
            <a:r>
              <a:rPr lang="en-US" sz="1800" dirty="0" smtClean="0"/>
              <a:t> ~ 50-60 mg/kg;  LD</a:t>
            </a:r>
            <a:r>
              <a:rPr lang="en-US" sz="1800" baseline="-25000" dirty="0" smtClean="0"/>
              <a:t>50</a:t>
            </a:r>
            <a:r>
              <a:rPr lang="en-US" sz="1800" dirty="0" smtClean="0"/>
              <a:t> ~ 300 mg/kg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marL="0" indent="-63500">
              <a:spcBef>
                <a:spcPts val="0"/>
              </a:spcBef>
              <a:buNone/>
            </a:pPr>
            <a:r>
              <a:rPr lang="en-US" sz="2200" dirty="0" smtClean="0"/>
              <a:t>* </a:t>
            </a:r>
            <a:r>
              <a:rPr lang="en-US" sz="2000" dirty="0" smtClean="0"/>
              <a:t>TCDD is addressed in later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AutoShape 2" descr="Image result for 2,4-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2,4-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32" y="3519813"/>
            <a:ext cx="2366932" cy="285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71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Herbicides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2,4-Dinitrophenol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DNP absorbed by skin, lungs, GI tract</a:t>
            </a:r>
            <a:endParaRPr lang="en-US" dirty="0"/>
          </a:p>
          <a:p>
            <a:pPr lvl="1"/>
            <a:r>
              <a:rPr lang="en-US" dirty="0" smtClean="0"/>
              <a:t>toxicity is by inhibition of ATP synthesis: symptoms include tachypnea, tachycardia, sweating, coma, development of cataracts</a:t>
            </a:r>
          </a:p>
          <a:p>
            <a:pPr lvl="1"/>
            <a:r>
              <a:rPr lang="en-US" dirty="0" smtClean="0"/>
              <a:t>carcinogenic: feature of aromatic nitro and amine compounds</a:t>
            </a:r>
          </a:p>
          <a:p>
            <a:pPr lvl="1"/>
            <a:r>
              <a:rPr lang="en-US" dirty="0" smtClean="0"/>
              <a:t>It had been used as an anti-obesity drug in the 1930s but no data on </a:t>
            </a:r>
            <a:r>
              <a:rPr lang="en-US" dirty="0" err="1" smtClean="0"/>
              <a:t>toxicokinetics</a:t>
            </a:r>
            <a:r>
              <a:rPr lang="en-US" dirty="0" smtClean="0"/>
              <a:t> is available</a:t>
            </a:r>
            <a:br>
              <a:rPr lang="en-US" dirty="0" smtClean="0"/>
            </a:br>
            <a:r>
              <a:rPr lang="en-US" dirty="0" smtClean="0"/>
              <a:t>at all</a:t>
            </a:r>
          </a:p>
          <a:p>
            <a:pPr lvl="1"/>
            <a:r>
              <a:rPr lang="en-US" dirty="0" smtClean="0"/>
              <a:t>US EPA now considers it</a:t>
            </a:r>
            <a:br>
              <a:rPr lang="en-US" dirty="0" smtClean="0"/>
            </a:br>
            <a:r>
              <a:rPr lang="en-US" dirty="0" smtClean="0"/>
              <a:t>environmental contaminant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137" y="4356252"/>
            <a:ext cx="16478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7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Fungicides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these chemical forms are no longer in use but could still be encountered in the environment</a:t>
            </a:r>
          </a:p>
          <a:p>
            <a:r>
              <a:rPr lang="en-US" sz="2200" dirty="0" smtClean="0"/>
              <a:t>Fungicides in general are still widely used because fungi themselves produce deadly </a:t>
            </a:r>
            <a:r>
              <a:rPr lang="en-US" sz="2200" dirty="0" err="1" smtClean="0"/>
              <a:t>fungitoxins</a:t>
            </a:r>
            <a:r>
              <a:rPr lang="en-US" sz="2200" dirty="0" smtClean="0"/>
              <a:t> such as </a:t>
            </a:r>
            <a:r>
              <a:rPr lang="en-US" sz="2200" dirty="0" err="1" smtClean="0"/>
              <a:t>phallotoxins</a:t>
            </a:r>
            <a:r>
              <a:rPr lang="en-US" sz="2200" dirty="0" smtClean="0"/>
              <a:t> (</a:t>
            </a:r>
            <a:r>
              <a:rPr lang="en-US" sz="2200" i="1" dirty="0" smtClean="0"/>
              <a:t>Amanita</a:t>
            </a:r>
            <a:r>
              <a:rPr lang="en-US" sz="2200" dirty="0" smtClean="0"/>
              <a:t>) and aflatoxins (</a:t>
            </a:r>
            <a:r>
              <a:rPr lang="en-US" sz="2200" i="1" dirty="0" err="1" smtClean="0"/>
              <a:t>Aspergillus</a:t>
            </a:r>
            <a:r>
              <a:rPr lang="en-US" sz="2200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Hexachlorobenzene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Organomercurials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Phthalimides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Dithiocarbamates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Fungicides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Hexachlorobenzene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Prior </a:t>
            </a:r>
            <a:r>
              <a:rPr lang="en-US" dirty="0"/>
              <a:t>to </a:t>
            </a:r>
            <a:r>
              <a:rPr lang="en-US" dirty="0" smtClean="0"/>
              <a:t>1960 used on seed grain before planting to prevent fungal infestation</a:t>
            </a:r>
            <a:endParaRPr lang="en-US" dirty="0"/>
          </a:p>
          <a:p>
            <a:r>
              <a:rPr lang="en-US" dirty="0" smtClean="0"/>
              <a:t>Toxic responses: skin blister, hepatomegaly, </a:t>
            </a:r>
            <a:r>
              <a:rPr lang="en-US" dirty="0" err="1" smtClean="0"/>
              <a:t>thyroidmegaly</a:t>
            </a:r>
            <a:r>
              <a:rPr lang="en-US" dirty="0" smtClean="0"/>
              <a:t>, arthritis, osteomyelitis, osteoporosis</a:t>
            </a:r>
          </a:p>
          <a:p>
            <a:r>
              <a:rPr lang="en-US" dirty="0" smtClean="0"/>
              <a:t>HCB </a:t>
            </a:r>
            <a:r>
              <a:rPr lang="en-US" dirty="0" err="1" smtClean="0"/>
              <a:t>toxicokinetics</a:t>
            </a:r>
            <a:r>
              <a:rPr lang="en-US" dirty="0" smtClean="0"/>
              <a:t> unknown</a:t>
            </a:r>
          </a:p>
          <a:p>
            <a:r>
              <a:rPr lang="en-US" dirty="0" smtClean="0"/>
              <a:t>Persistence in environment similar</a:t>
            </a:r>
            <a:br>
              <a:rPr lang="en-US" dirty="0" smtClean="0"/>
            </a:b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other </a:t>
            </a:r>
            <a:r>
              <a:rPr lang="en-US" dirty="0" err="1" smtClean="0"/>
              <a:t>organochlorines</a:t>
            </a:r>
            <a:r>
              <a:rPr lang="en-US" dirty="0" smtClean="0"/>
              <a:t> (DDT)</a:t>
            </a:r>
          </a:p>
          <a:p>
            <a:r>
              <a:rPr lang="en-US" dirty="0" err="1" smtClean="0"/>
              <a:t>Biomagnification</a:t>
            </a:r>
            <a:r>
              <a:rPr lang="en-US" dirty="0" smtClean="0"/>
              <a:t> quite likely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220" y="4098882"/>
            <a:ext cx="21240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08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Fungicides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Organomercurials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Methylmercury is representative</a:t>
            </a:r>
            <a:endParaRPr lang="en-US" dirty="0"/>
          </a:p>
          <a:p>
            <a:r>
              <a:rPr lang="en-US" dirty="0" smtClean="0"/>
              <a:t>Methylmercury had been used to treat seed grains</a:t>
            </a:r>
          </a:p>
          <a:p>
            <a:r>
              <a:rPr lang="en-US" dirty="0" smtClean="0"/>
              <a:t>In past poisonings showed severe neurotoxic effects; crosses blood-brain barrier</a:t>
            </a:r>
          </a:p>
          <a:p>
            <a:r>
              <a:rPr lang="en-US" dirty="0" smtClean="0"/>
              <a:t>Linked to severe effects in fetal development and to autoimmune disease</a:t>
            </a:r>
          </a:p>
          <a:p>
            <a:r>
              <a:rPr lang="en-US" dirty="0" smtClean="0"/>
              <a:t>Strong evidence of bioaccumulation in food chains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76" y="1618794"/>
            <a:ext cx="2000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13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Fungicides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Phthalimides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/>
              <a:t>Captafol</a:t>
            </a:r>
            <a:r>
              <a:rPr lang="en-US" sz="2000" dirty="0" smtClean="0"/>
              <a:t>, </a:t>
            </a:r>
            <a:r>
              <a:rPr lang="en-US" sz="2000" dirty="0" err="1" smtClean="0"/>
              <a:t>Folpet</a:t>
            </a:r>
            <a:r>
              <a:rPr lang="en-US" sz="2000" dirty="0" smtClean="0"/>
              <a:t> are representative</a:t>
            </a:r>
            <a:endParaRPr lang="en-US" sz="2000" dirty="0"/>
          </a:p>
          <a:p>
            <a:r>
              <a:rPr lang="en-US" sz="2000" dirty="0" smtClean="0"/>
              <a:t>Strong structural similarity to thalidomide*</a:t>
            </a:r>
          </a:p>
          <a:p>
            <a:r>
              <a:rPr lang="en-US" sz="2000" dirty="0" smtClean="0"/>
              <a:t>Percutaneous &amp; respiratory routes of entry</a:t>
            </a:r>
          </a:p>
          <a:p>
            <a:r>
              <a:rPr lang="en-US" sz="2000" dirty="0" smtClean="0"/>
              <a:t>Biotransformation rapid, elimination in urine &amp; feces</a:t>
            </a:r>
          </a:p>
          <a:p>
            <a:r>
              <a:rPr lang="en-US" sz="2000" dirty="0" smtClean="0"/>
              <a:t>Acute toxicity: irritant, allergic contact dermatitis</a:t>
            </a:r>
          </a:p>
          <a:p>
            <a:r>
              <a:rPr lang="en-US" sz="2000" dirty="0" smtClean="0"/>
              <a:t>Chronic toxicity: mutagenesis, carcinogenesis, </a:t>
            </a:r>
            <a:r>
              <a:rPr lang="en-US" sz="2000" dirty="0" err="1" smtClean="0"/>
              <a:t>teratogenesis</a:t>
            </a:r>
            <a:r>
              <a:rPr lang="en-US" sz="2000" dirty="0" smtClean="0"/>
              <a:t> (all lab animals)</a:t>
            </a:r>
          </a:p>
          <a:p>
            <a:r>
              <a:rPr lang="en-US" sz="1600" dirty="0" smtClean="0"/>
              <a:t>LD</a:t>
            </a:r>
            <a:r>
              <a:rPr lang="en-US" sz="1600" baseline="-25000" dirty="0" smtClean="0"/>
              <a:t>50</a:t>
            </a:r>
            <a:r>
              <a:rPr lang="en-US" sz="1600" dirty="0" smtClean="0"/>
              <a:t>: 10,000 mg/kg (rats)</a:t>
            </a:r>
          </a:p>
          <a:p>
            <a:r>
              <a:rPr lang="en-US" sz="1600" dirty="0" smtClean="0"/>
              <a:t>* Thalidomide causes severe and fatal birth defects but apparently has limited medical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3" y="5113088"/>
            <a:ext cx="3795191" cy="152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26" y="5113088"/>
            <a:ext cx="1837942" cy="152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74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Fungicides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Dithiocarbamates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ethylene-</a:t>
            </a:r>
            <a:r>
              <a:rPr lang="en-US" sz="2000" dirty="0" err="1" smtClean="0"/>
              <a:t>bis</a:t>
            </a:r>
            <a:r>
              <a:rPr lang="en-US" sz="2000" dirty="0" smtClean="0"/>
              <a:t>-</a:t>
            </a:r>
            <a:r>
              <a:rPr lang="en-US" sz="2000" dirty="0" err="1" smtClean="0"/>
              <a:t>dithiocarbamate</a:t>
            </a:r>
            <a:r>
              <a:rPr lang="en-US" sz="2000" dirty="0" smtClean="0"/>
              <a:t> (EBDC) representative</a:t>
            </a:r>
          </a:p>
          <a:p>
            <a:pPr marL="228600" lvl="1" indent="0">
              <a:buNone/>
            </a:pPr>
            <a:r>
              <a:rPr lang="en-US" sz="1800" dirty="0" smtClean="0"/>
              <a:t>Ferbam (Fe</a:t>
            </a:r>
            <a:r>
              <a:rPr lang="en-US" sz="1800" baseline="30000" dirty="0" smtClean="0"/>
              <a:t>3+</a:t>
            </a:r>
            <a:r>
              <a:rPr lang="en-US" sz="1800" dirty="0" smtClean="0"/>
              <a:t>), </a:t>
            </a:r>
            <a:r>
              <a:rPr lang="en-US" sz="1800" dirty="0" err="1" smtClean="0"/>
              <a:t>Maneb</a:t>
            </a:r>
            <a:r>
              <a:rPr lang="en-US" sz="1800" dirty="0" smtClean="0"/>
              <a:t> (Mn</a:t>
            </a:r>
            <a:r>
              <a:rPr lang="en-US" sz="1800" baseline="30000" dirty="0" smtClean="0"/>
              <a:t>2+</a:t>
            </a:r>
            <a:r>
              <a:rPr lang="en-US" sz="1800" dirty="0" smtClean="0"/>
              <a:t>), </a:t>
            </a:r>
            <a:r>
              <a:rPr lang="en-US" sz="1800" dirty="0" err="1" smtClean="0"/>
              <a:t>Nabam</a:t>
            </a:r>
            <a:r>
              <a:rPr lang="en-US" sz="1800" dirty="0" smtClean="0"/>
              <a:t> (Na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), Zineb (Zn</a:t>
            </a:r>
            <a:r>
              <a:rPr lang="en-US" sz="1800" baseline="30000" dirty="0" smtClean="0"/>
              <a:t>2+</a:t>
            </a:r>
            <a:r>
              <a:rPr lang="en-US" sz="1800" dirty="0" smtClean="0"/>
              <a:t>) are metal </a:t>
            </a:r>
            <a:r>
              <a:rPr lang="en-US" sz="1800" dirty="0" err="1" smtClean="0"/>
              <a:t>cation</a:t>
            </a:r>
            <a:r>
              <a:rPr lang="en-US" sz="1800" dirty="0"/>
              <a:t> </a:t>
            </a:r>
            <a:r>
              <a:rPr lang="en-US" sz="1800" dirty="0" smtClean="0"/>
              <a:t>forms </a:t>
            </a:r>
            <a:endParaRPr lang="en-US" sz="1800" dirty="0"/>
          </a:p>
          <a:p>
            <a:r>
              <a:rPr lang="en-US" sz="2000" dirty="0" err="1" smtClean="0"/>
              <a:t>dithiocarbamate</a:t>
            </a:r>
            <a:r>
              <a:rPr lang="en-US" sz="2000" dirty="0" smtClean="0"/>
              <a:t> derivatives also used as insecticides (</a:t>
            </a:r>
            <a:r>
              <a:rPr lang="en-US" sz="2000" dirty="0" err="1" smtClean="0"/>
              <a:t>AChase</a:t>
            </a:r>
            <a:r>
              <a:rPr lang="en-US" sz="2000" dirty="0" smtClean="0"/>
              <a:t> inhibitors) &amp; in chemical/rubber industries</a:t>
            </a:r>
            <a:endParaRPr lang="en-US" sz="2000" dirty="0"/>
          </a:p>
          <a:p>
            <a:r>
              <a:rPr lang="en-US" sz="2000" dirty="0" smtClean="0"/>
              <a:t>routes of entry: skin, lungs, GI tract</a:t>
            </a:r>
          </a:p>
          <a:p>
            <a:r>
              <a:rPr lang="en-US" sz="2000" dirty="0" smtClean="0"/>
              <a:t>distribution, biotransformation, excretion all "rapid"</a:t>
            </a:r>
          </a:p>
          <a:p>
            <a:r>
              <a:rPr lang="en-US" sz="2000" dirty="0" smtClean="0"/>
              <a:t>toxicity: contact dermatitis, irritant, CNS depression</a:t>
            </a:r>
            <a:br>
              <a:rPr lang="en-US" sz="2000" dirty="0" smtClean="0"/>
            </a:br>
            <a:r>
              <a:rPr lang="en-US" sz="2000" dirty="0" smtClean="0"/>
              <a:t>animal studies show mutagenesis/carcinogenesis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882" y="4964783"/>
            <a:ext cx="3756830" cy="152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7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Rodenticides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Insecticides, herbicides and fungicides are chemicals synthesized so as generally not to have toxicity to humans when "applied using manufacturer's recommendations</a:t>
            </a:r>
          </a:p>
          <a:p>
            <a:r>
              <a:rPr lang="en-US" sz="2000" dirty="0" smtClean="0"/>
              <a:t>But many of the toxic chemicals used to control pests that are mammalian (rats, mice) have moderate to strong toxicity to humans</a:t>
            </a:r>
          </a:p>
          <a:p>
            <a:r>
              <a:rPr lang="en-US" sz="2000" dirty="0" smtClean="0"/>
              <a:t>Adult exposures are accidental percutaneous and respiratory entry routes</a:t>
            </a:r>
          </a:p>
          <a:p>
            <a:r>
              <a:rPr lang="en-US" sz="2000" dirty="0" smtClean="0"/>
              <a:t>But exposure to children can include accidental ingestion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Anticoagulants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Cell Respiration Inhibitors/</a:t>
            </a:r>
            <a:r>
              <a:rPr lang="en-US" dirty="0" err="1" smtClean="0">
                <a:solidFill>
                  <a:srgbClr val="FFFF00"/>
                </a:solidFill>
              </a:rPr>
              <a:t>Uncouplers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Vasoconstrictors</a:t>
            </a:r>
          </a:p>
          <a:p>
            <a:r>
              <a:rPr lang="en-US" dirty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Diabetogenics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Toxicology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35676"/>
            <a:ext cx="8390466" cy="5202702"/>
          </a:xfrm>
        </p:spPr>
        <p:txBody>
          <a:bodyPr/>
          <a:lstStyle/>
          <a:p>
            <a:r>
              <a:rPr lang="en-US" sz="1800" dirty="0" smtClean="0"/>
              <a:t>Study of the hazardous effects that poisons in the environment have on human health</a:t>
            </a:r>
          </a:p>
          <a:p>
            <a:r>
              <a:rPr lang="en-US" sz="1800" dirty="0" smtClean="0"/>
              <a:t>4 billion tons of waste are produced annually from mining, agriculture, industry, municipal sewage</a:t>
            </a:r>
          </a:p>
          <a:p>
            <a:r>
              <a:rPr lang="en-US" sz="1800" dirty="0" smtClean="0"/>
              <a:t>Daily 2.5 kg (4 </a:t>
            </a:r>
            <a:r>
              <a:rPr lang="en-US" sz="1800" dirty="0" err="1" smtClean="0"/>
              <a:t>lb</a:t>
            </a:r>
            <a:r>
              <a:rPr lang="en-US" sz="1800" dirty="0" smtClean="0"/>
              <a:t>) domestic solid waste  per capita</a:t>
            </a:r>
          </a:p>
          <a:p>
            <a:pPr lvl="1"/>
            <a:r>
              <a:rPr lang="en-US" sz="1400" dirty="0" smtClean="0"/>
              <a:t>Only 10% of this waste is disposed of in environmentally safe manner</a:t>
            </a:r>
          </a:p>
          <a:p>
            <a:r>
              <a:rPr lang="en-US" sz="1800" dirty="0" smtClean="0"/>
              <a:t>5 million natural &amp; man-made chemicals; 80,000 synthetic chemicals</a:t>
            </a:r>
          </a:p>
          <a:p>
            <a:r>
              <a:rPr lang="en-US" sz="1800" dirty="0" smtClean="0"/>
              <a:t>WHO epidemiological data: 90-95% cancers are "environmentally related"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Environmental toxicology can be divided into two subcategories:</a:t>
            </a:r>
          </a:p>
          <a:p>
            <a:r>
              <a:rPr lang="en-US" sz="1800" dirty="0"/>
              <a:t> </a:t>
            </a:r>
            <a:r>
              <a:rPr lang="en-US" sz="1800" b="1" dirty="0"/>
              <a:t>Environmental health toxicology</a:t>
            </a:r>
            <a:r>
              <a:rPr lang="en-US" sz="1800" dirty="0"/>
              <a:t>: Study of the adverse </a:t>
            </a:r>
            <a:r>
              <a:rPr lang="en-US" sz="1800" dirty="0" smtClean="0"/>
              <a:t>effects of </a:t>
            </a:r>
            <a:r>
              <a:rPr lang="en-US" sz="1800" dirty="0"/>
              <a:t>environmental chemicals on human health.</a:t>
            </a:r>
          </a:p>
          <a:p>
            <a:r>
              <a:rPr lang="en-US" sz="1800" dirty="0"/>
              <a:t> </a:t>
            </a:r>
            <a:r>
              <a:rPr lang="en-US" sz="1800" b="1" dirty="0"/>
              <a:t>Ecotoxicology </a:t>
            </a:r>
            <a:r>
              <a:rPr lang="en-US" sz="1800" dirty="0"/>
              <a:t>which focuses upon the effects of </a:t>
            </a:r>
            <a:r>
              <a:rPr lang="en-US" sz="1800" dirty="0" smtClean="0"/>
              <a:t>environmental contaminants </a:t>
            </a:r>
            <a:r>
              <a:rPr lang="en-US" sz="1800" dirty="0"/>
              <a:t>upon ecosystems &amp; constituents thereof (fish, </a:t>
            </a:r>
            <a:r>
              <a:rPr lang="en-US" sz="1800" dirty="0" smtClean="0"/>
              <a:t>wildlife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r>
              <a:rPr lang="en-US" sz="1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Rodenticides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Anticoagulants</a:t>
            </a:r>
          </a:p>
          <a:p>
            <a:r>
              <a:rPr lang="en-US" sz="2000" dirty="0" smtClean="0"/>
              <a:t>Warfarin (</a:t>
            </a:r>
            <a:r>
              <a:rPr lang="en-US" sz="2000" dirty="0" err="1" smtClean="0"/>
              <a:t>coumadin</a:t>
            </a:r>
            <a:r>
              <a:rPr lang="en-US" sz="2000" dirty="0" smtClean="0"/>
              <a:t>) is representative</a:t>
            </a:r>
          </a:p>
          <a:p>
            <a:r>
              <a:rPr lang="en-US" sz="2000" dirty="0" smtClean="0"/>
              <a:t>Anticoagulants interfere with vitamin K recycling: vitamin K is used to synthesize proteins required for blood clotting (prothrombin)</a:t>
            </a:r>
          </a:p>
          <a:p>
            <a:r>
              <a:rPr lang="en-US" sz="2000" dirty="0" smtClean="0"/>
              <a:t>half-life directly dependent on plasma protein binding</a:t>
            </a:r>
          </a:p>
          <a:p>
            <a:pPr marL="228600" lvl="1" indent="0">
              <a:buNone/>
            </a:pPr>
            <a:r>
              <a:rPr lang="en-US" sz="1600" dirty="0" smtClean="0"/>
              <a:t>warfarin shows 97% binding, t</a:t>
            </a:r>
            <a:r>
              <a:rPr lang="en-US" sz="1600" baseline="-25000" dirty="0" smtClean="0"/>
              <a:t>1/2</a:t>
            </a:r>
            <a:r>
              <a:rPr lang="en-US" sz="1600" dirty="0" smtClean="0"/>
              <a:t> = 40 h; heparin has little binding, t</a:t>
            </a:r>
            <a:r>
              <a:rPr lang="en-US" sz="1600" baseline="-25000" dirty="0" smtClean="0"/>
              <a:t>1/2</a:t>
            </a:r>
            <a:r>
              <a:rPr lang="en-US" sz="1600" dirty="0" smtClean="0"/>
              <a:t> = 1 h</a:t>
            </a:r>
          </a:p>
          <a:p>
            <a:r>
              <a:rPr lang="en-US" sz="2000" dirty="0" smtClean="0"/>
              <a:t>Acute toxicity: nosebleeds, bruising, internal hemorrhaging, GI tract bleeding, stroke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47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Rodenticides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Cell Respiration Inhibitors</a:t>
            </a:r>
          </a:p>
          <a:p>
            <a:r>
              <a:rPr lang="en-US" sz="2000" dirty="0" smtClean="0"/>
              <a:t>sodium </a:t>
            </a:r>
            <a:r>
              <a:rPr lang="en-US" sz="2000" dirty="0" err="1" smtClean="0"/>
              <a:t>fluoroacetate</a:t>
            </a:r>
            <a:r>
              <a:rPr lang="en-US" sz="2000" dirty="0" smtClean="0"/>
              <a:t> </a:t>
            </a:r>
            <a:r>
              <a:rPr lang="en-US" sz="2000" dirty="0"/>
              <a:t>(CF</a:t>
            </a:r>
            <a:r>
              <a:rPr lang="en-US" sz="2000" baseline="-25000" dirty="0"/>
              <a:t>3</a:t>
            </a:r>
            <a:r>
              <a:rPr lang="en-US" sz="2000" dirty="0" smtClean="0"/>
              <a:t>COONa) [SFA], </a:t>
            </a:r>
            <a:r>
              <a:rPr lang="en-US" sz="2000" dirty="0" err="1" smtClean="0"/>
              <a:t>fluoroacetamide</a:t>
            </a:r>
            <a:r>
              <a:rPr lang="en-US" sz="2000" dirty="0" smtClean="0"/>
              <a:t> (CF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COONH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representative</a:t>
            </a:r>
          </a:p>
          <a:p>
            <a:r>
              <a:rPr lang="en-US" sz="2000" dirty="0" smtClean="0"/>
              <a:t>These block enzymes in Krebs (TCA) cycle, which block ATP production</a:t>
            </a:r>
          </a:p>
          <a:p>
            <a:r>
              <a:rPr lang="en-US" sz="2000" dirty="0" smtClean="0"/>
              <a:t>Acute toxicity:  nausea, vomiting, abdominal pain, increased heart rate, kidney failure, coma, death (LD</a:t>
            </a:r>
            <a:r>
              <a:rPr lang="en-US" sz="2000" baseline="-25000" dirty="0" smtClean="0"/>
              <a:t>50</a:t>
            </a:r>
            <a:r>
              <a:rPr lang="en-US" sz="2000" dirty="0" smtClean="0"/>
              <a:t> ≤ 10 mg/kg SFA)</a:t>
            </a:r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Rodenticides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Vasoconstrictors</a:t>
            </a:r>
          </a:p>
          <a:p>
            <a:r>
              <a:rPr lang="en-US" sz="2000" dirty="0" err="1"/>
              <a:t>norbormide</a:t>
            </a:r>
            <a:r>
              <a:rPr lang="en-US" sz="2000" dirty="0"/>
              <a:t> representative</a:t>
            </a:r>
          </a:p>
          <a:p>
            <a:r>
              <a:rPr lang="en-US" sz="2000" dirty="0"/>
              <a:t>rings of smooth muscle at the entryways of bifurcating arterial vessels contract without the normal </a:t>
            </a:r>
            <a:r>
              <a:rPr lang="en-US" sz="2000" dirty="0" smtClean="0"/>
              <a:t>autonomic control</a:t>
            </a:r>
          </a:p>
          <a:p>
            <a:pPr marL="292100" lvl="1" indent="0">
              <a:buNone/>
            </a:pPr>
            <a:r>
              <a:rPr lang="en-US" sz="1600" dirty="0" smtClean="0"/>
              <a:t>chemical and nervous signals typically control smooth muscle in arteries and arterioles to direct blood flow to tissues/organs in a prioritized way; poisons can override this control</a:t>
            </a:r>
          </a:p>
          <a:p>
            <a:r>
              <a:rPr lang="en-US" sz="2000" dirty="0" smtClean="0"/>
              <a:t>poisons can cause irreversible</a:t>
            </a:r>
            <a:br>
              <a:rPr lang="en-US" sz="2000" dirty="0" smtClean="0"/>
            </a:br>
            <a:r>
              <a:rPr lang="en-US" sz="2000" dirty="0" smtClean="0"/>
              <a:t>vasoconstriction, causing ischemia</a:t>
            </a:r>
            <a:br>
              <a:rPr lang="en-US" sz="2000" dirty="0" smtClean="0"/>
            </a:br>
            <a:r>
              <a:rPr lang="en-US" sz="2000" dirty="0" smtClean="0"/>
              <a:t>leading to necrosis, then death</a:t>
            </a:r>
          </a:p>
          <a:p>
            <a:r>
              <a:rPr lang="en-US" sz="2000" dirty="0" smtClean="0"/>
              <a:t>5-15 mg/kg rats</a:t>
            </a:r>
            <a:br>
              <a:rPr lang="en-US" sz="2000" dirty="0" smtClean="0"/>
            </a:br>
            <a:r>
              <a:rPr lang="en-US" sz="2000" dirty="0" smtClean="0"/>
              <a:t>up to 300 mg/kg exposure not</a:t>
            </a:r>
            <a:br>
              <a:rPr lang="en-US" sz="2000" dirty="0" smtClean="0"/>
            </a:br>
            <a:r>
              <a:rPr lang="en-US" sz="2000" dirty="0" smtClean="0"/>
              <a:t>toxic in humans</a:t>
            </a:r>
          </a:p>
          <a:p>
            <a:endParaRPr lang="en-US" sz="2000" dirty="0"/>
          </a:p>
          <a:p>
            <a:r>
              <a:rPr lang="en-US" sz="1600" dirty="0" smtClean="0"/>
              <a:t>mechanism of action appears to be</a:t>
            </a:r>
            <a:br>
              <a:rPr lang="en-US" sz="1600" dirty="0" smtClean="0"/>
            </a:br>
            <a:r>
              <a:rPr lang="en-US" sz="1600" dirty="0" smtClean="0"/>
              <a:t>it keeps myocyte Ca</a:t>
            </a:r>
            <a:r>
              <a:rPr lang="en-US" sz="1600" baseline="30000" dirty="0" smtClean="0"/>
              <a:t>2+</a:t>
            </a:r>
            <a:r>
              <a:rPr lang="en-US" sz="1600" dirty="0" smtClean="0"/>
              <a:t> channels open,</a:t>
            </a:r>
            <a:br>
              <a:rPr lang="en-US" sz="1600" dirty="0" smtClean="0"/>
            </a:br>
            <a:r>
              <a:rPr lang="en-US" sz="1600" dirty="0" smtClean="0"/>
              <a:t>not allowing muscle to relax</a:t>
            </a:r>
            <a:endParaRPr lang="en-US" sz="1600" dirty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 descr="Norborm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59" y="3394555"/>
            <a:ext cx="2635144" cy="30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3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Pesticides:  Rodenticides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Diabetogenics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 smtClean="0"/>
              <a:t>pyriminil</a:t>
            </a:r>
            <a:r>
              <a:rPr lang="en-US" sz="2000" dirty="0" smtClean="0"/>
              <a:t> representative</a:t>
            </a:r>
            <a:endParaRPr lang="en-US" sz="2000" dirty="0"/>
          </a:p>
          <a:p>
            <a:r>
              <a:rPr lang="en-US" sz="1800" dirty="0" smtClean="0"/>
              <a:t>Mammalian pancreases produce insulin, which regulates the entry (transport) of glucose into many cell types</a:t>
            </a:r>
          </a:p>
          <a:p>
            <a:pPr marL="292100" lvl="1" indent="0">
              <a:buNone/>
            </a:pPr>
            <a:r>
              <a:rPr lang="en-US" sz="1400" dirty="0" smtClean="0"/>
              <a:t>Note that cell types/tissues/organs such as the brain do NOT depend on insulin to obtain glucose, a vital physiological characteristic for tissues that depend on a constant, high supply of glucose</a:t>
            </a:r>
          </a:p>
          <a:p>
            <a:r>
              <a:rPr lang="en-US" sz="1800" dirty="0" err="1" smtClean="0"/>
              <a:t>Pyriminil</a:t>
            </a:r>
            <a:r>
              <a:rPr lang="en-US" sz="1800" dirty="0" smtClean="0"/>
              <a:t> apparently targets and kills the beta cells of the pancreas which produce insulin:  if insulin can no longer be produced, cells dependent on insulin (skeletal muscle, adipose tissue, </a:t>
            </a:r>
            <a:r>
              <a:rPr lang="en-US" sz="1800" dirty="0" err="1" smtClean="0"/>
              <a:t>etc</a:t>
            </a:r>
            <a:r>
              <a:rPr lang="en-US" sz="1800" dirty="0" smtClean="0"/>
              <a:t>) for transport of glucose into the cells no longer get glucose, so the cells and their tissues die</a:t>
            </a:r>
          </a:p>
          <a:p>
            <a:r>
              <a:rPr lang="en-US" sz="1800" dirty="0" err="1" smtClean="0"/>
              <a:t>Pyriminil</a:t>
            </a:r>
            <a:r>
              <a:rPr lang="en-US" sz="1800" dirty="0" smtClean="0"/>
              <a:t> is no longer approved for use in US (EPA); it and other </a:t>
            </a:r>
            <a:r>
              <a:rPr lang="en-US" sz="1800" dirty="0" err="1" smtClean="0"/>
              <a:t>diabetogenic</a:t>
            </a:r>
            <a:r>
              <a:rPr lang="en-US" sz="1800" dirty="0" smtClean="0"/>
              <a:t> rodenticide with toxicity to humans (same mechanism) will likely never be approved</a:t>
            </a:r>
          </a:p>
          <a:p>
            <a:r>
              <a:rPr lang="en-US" sz="1800" dirty="0" smtClean="0"/>
              <a:t>Acute toxicity would manifest with neurological disorders caused by transient hypoglycemia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 descr="Pyrin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48" y="793212"/>
            <a:ext cx="2482676" cy="12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13425"/>
            <a:ext cx="8407400" cy="762000"/>
          </a:xfrm>
        </p:spPr>
        <p:txBody>
          <a:bodyPr/>
          <a:lstStyle/>
          <a:p>
            <a:r>
              <a:rPr lang="en-US" dirty="0" smtClean="0"/>
              <a:t>Plastics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39868"/>
            <a:ext cx="8390466" cy="5298510"/>
          </a:xfrm>
        </p:spPr>
        <p:txBody>
          <a:bodyPr/>
          <a:lstStyle/>
          <a:p>
            <a:r>
              <a:rPr lang="en-US" sz="2200" dirty="0" smtClean="0"/>
              <a:t>Plastics are </a:t>
            </a:r>
            <a:r>
              <a:rPr lang="en-US" sz="2200" dirty="0" smtClean="0">
                <a:solidFill>
                  <a:srgbClr val="FFFF00"/>
                </a:solidFill>
              </a:rPr>
              <a:t>any polymeric substance </a:t>
            </a:r>
            <a:r>
              <a:rPr lang="en-US" sz="2200" dirty="0" smtClean="0"/>
              <a:t>that can be shaped by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heat </a:t>
            </a:r>
            <a:r>
              <a:rPr lang="en-US" sz="2200" dirty="0" smtClean="0"/>
              <a:t>or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pressure</a:t>
            </a:r>
            <a:r>
              <a:rPr lang="en-US" sz="2200" dirty="0" smtClean="0"/>
              <a:t> to the form of a </a:t>
            </a:r>
            <a:r>
              <a:rPr lang="en-US" sz="2200" dirty="0" smtClean="0">
                <a:solidFill>
                  <a:srgbClr val="FFFF00"/>
                </a:solidFill>
              </a:rPr>
              <a:t>cavity</a:t>
            </a:r>
            <a:r>
              <a:rPr lang="en-US" sz="2200" dirty="0" smtClean="0"/>
              <a:t> or </a:t>
            </a:r>
            <a:r>
              <a:rPr lang="en-US" sz="2200" dirty="0" smtClean="0">
                <a:solidFill>
                  <a:srgbClr val="FFFF00"/>
                </a:solidFill>
              </a:rPr>
              <a:t>mold</a:t>
            </a:r>
          </a:p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Thermoplastics</a:t>
            </a:r>
            <a:r>
              <a:rPr lang="en-US" sz="2200" dirty="0" smtClean="0"/>
              <a:t> make 80% of all plastics and can be </a:t>
            </a:r>
            <a:r>
              <a:rPr lang="en-US" sz="2200" dirty="0" err="1" smtClean="0"/>
              <a:t>remelted</a:t>
            </a:r>
            <a:r>
              <a:rPr lang="en-US" sz="2200" dirty="0" smtClean="0"/>
              <a:t> or remolded (poly</a:t>
            </a:r>
            <a:r>
              <a:rPr lang="en-US" sz="2200" dirty="0" smtClean="0">
                <a:solidFill>
                  <a:srgbClr val="FFFF00"/>
                </a:solidFill>
              </a:rPr>
              <a:t>ethylene</a:t>
            </a:r>
            <a:r>
              <a:rPr lang="en-US" sz="2200" dirty="0" smtClean="0"/>
              <a:t>, poly</a:t>
            </a:r>
            <a:r>
              <a:rPr lang="en-US" sz="2200" dirty="0" smtClean="0">
                <a:solidFill>
                  <a:srgbClr val="FFFF00"/>
                </a:solidFill>
              </a:rPr>
              <a:t>propylene</a:t>
            </a:r>
            <a:r>
              <a:rPr lang="en-US" sz="2200" dirty="0" smtClean="0"/>
              <a:t>, poly</a:t>
            </a:r>
            <a:r>
              <a:rPr lang="en-US" sz="2200" dirty="0" smtClean="0">
                <a:solidFill>
                  <a:srgbClr val="FFFF00"/>
                </a:solidFill>
              </a:rPr>
              <a:t>vinylchloride</a:t>
            </a:r>
            <a:r>
              <a:rPr lang="en-US" sz="2200" dirty="0" smtClean="0"/>
              <a:t>, poly</a:t>
            </a:r>
            <a:r>
              <a:rPr lang="en-US" sz="2200" dirty="0" smtClean="0">
                <a:solidFill>
                  <a:srgbClr val="FFFF00"/>
                </a:solidFill>
              </a:rPr>
              <a:t>styrene</a:t>
            </a:r>
            <a:r>
              <a:rPr lang="en-US" sz="2200" dirty="0" smtClean="0"/>
              <a:t>);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thermosetting plastics </a:t>
            </a:r>
            <a:r>
              <a:rPr lang="en-US" sz="2200" dirty="0" smtClean="0"/>
              <a:t>cannot be </a:t>
            </a:r>
            <a:r>
              <a:rPr lang="en-US" sz="2200" dirty="0" err="1" smtClean="0"/>
              <a:t>remelted</a:t>
            </a:r>
            <a:r>
              <a:rPr lang="en-US" sz="2200" dirty="0" smtClean="0"/>
              <a:t> or remolded</a:t>
            </a:r>
          </a:p>
          <a:p>
            <a:r>
              <a:rPr lang="en-US" sz="2200" dirty="0" smtClean="0"/>
              <a:t>Most are not degradable, biologically or by UV radiation (under sunlight)</a:t>
            </a:r>
          </a:p>
          <a:p>
            <a:r>
              <a:rPr lang="en-US" sz="2200" dirty="0" smtClean="0"/>
              <a:t>Only 9% (2.8 million tons) of all plastic was recycled in 2012</a:t>
            </a:r>
          </a:p>
          <a:p>
            <a:r>
              <a:rPr lang="en-US" sz="2200" dirty="0" smtClean="0"/>
              <a:t>The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burning</a:t>
            </a:r>
            <a:r>
              <a:rPr lang="en-US" sz="2200" dirty="0" smtClean="0"/>
              <a:t> of plastic as a means of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disposal</a:t>
            </a:r>
            <a:r>
              <a:rPr lang="en-US" sz="2200" dirty="0" smtClean="0"/>
              <a:t>, which happens in many developing countries, produces worse toxicants, such as </a:t>
            </a:r>
            <a:r>
              <a:rPr lang="en-US" sz="2200" dirty="0" err="1" smtClean="0">
                <a:solidFill>
                  <a:srgbClr val="66FF66"/>
                </a:solidFill>
              </a:rPr>
              <a:t>dioxane</a:t>
            </a:r>
            <a:r>
              <a:rPr lang="en-US" sz="2200" dirty="0" smtClean="0"/>
              <a:t>, a known </a:t>
            </a:r>
            <a:r>
              <a:rPr lang="en-US" sz="2200" dirty="0" smtClean="0">
                <a:solidFill>
                  <a:srgbClr val="FFFF00"/>
                </a:solidFill>
              </a:rPr>
              <a:t>carcinogen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FFFF00"/>
                </a:solidFill>
              </a:rPr>
              <a:t>absorbed by inhalation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3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80</a:t>
            </a:r>
            <a:r>
              <a:rPr lang="en-US" sz="2200" dirty="0" smtClean="0"/>
              <a:t> metals (e.g., Fe, Mg, Zn) are required in human biochemistry, but others (e.g., </a:t>
            </a:r>
            <a:r>
              <a:rPr lang="en-US" sz="2200" dirty="0" err="1" smtClean="0"/>
              <a:t>Pb</a:t>
            </a:r>
            <a:r>
              <a:rPr lang="en-US" sz="2200" dirty="0" smtClean="0"/>
              <a:t>, Hg, Cd) are toxic</a:t>
            </a:r>
          </a:p>
          <a:p>
            <a:r>
              <a:rPr lang="en-US" sz="2200" dirty="0" smtClean="0"/>
              <a:t> Routes of entry are either by </a:t>
            </a:r>
            <a:r>
              <a:rPr lang="en-US" sz="2200" dirty="0" smtClean="0">
                <a:solidFill>
                  <a:srgbClr val="FFFF00"/>
                </a:solidFill>
              </a:rPr>
              <a:t>ingestion</a:t>
            </a:r>
            <a:r>
              <a:rPr lang="en-US" sz="2200" dirty="0" smtClean="0"/>
              <a:t> or </a:t>
            </a:r>
            <a:r>
              <a:rPr lang="en-US" sz="2200" dirty="0" smtClean="0">
                <a:solidFill>
                  <a:srgbClr val="FFFF00"/>
                </a:solidFill>
              </a:rPr>
              <a:t>inhalation</a:t>
            </a:r>
          </a:p>
          <a:p>
            <a:r>
              <a:rPr lang="en-US" sz="2200" dirty="0" smtClean="0"/>
              <a:t> Elimination routes typically in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urine</a:t>
            </a:r>
            <a:r>
              <a:rPr lang="en-US" sz="2200" dirty="0" smtClean="0"/>
              <a:t>, but can be excreted back into 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intestinal lumen</a:t>
            </a:r>
          </a:p>
          <a:p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Arsenic (As)</a:t>
            </a:r>
          </a:p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Chromium (Cr)</a:t>
            </a:r>
          </a:p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Mercury (Hg)</a:t>
            </a:r>
          </a:p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Lead (</a:t>
            </a:r>
            <a:r>
              <a:rPr lang="en-US" sz="2200" dirty="0" err="1" smtClean="0">
                <a:solidFill>
                  <a:srgbClr val="FFFF00"/>
                </a:solidFill>
              </a:rPr>
              <a:t>Pb</a:t>
            </a:r>
            <a:r>
              <a:rPr lang="en-US" sz="22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FF00"/>
                </a:solidFill>
              </a:rPr>
              <a:t>Nickel (Ni)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Metals: Arsenic </a:t>
            </a:r>
            <a:r>
              <a:rPr lang="en-US" sz="2400" dirty="0" smtClean="0"/>
              <a:t>(1 of 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r>
              <a:rPr lang="en-US" sz="2200" dirty="0" smtClean="0"/>
              <a:t>ubiquitous: used paints/dyes, metals, drugs, soaps, semiconductors, weed killers (used heavily in golf courses until 2013), animal medicines (!)</a:t>
            </a:r>
          </a:p>
          <a:p>
            <a:r>
              <a:rPr lang="en-US" sz="2200" dirty="0" smtClean="0"/>
              <a:t>soil levels: 10 mg/kg, groundwater: &lt; 1 µg/L</a:t>
            </a:r>
          </a:p>
          <a:p>
            <a:r>
              <a:rPr lang="en-US" sz="2200" dirty="0" smtClean="0"/>
              <a:t>volatile forms in air: ~20-30 ng/m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 in urban areas</a:t>
            </a:r>
          </a:p>
          <a:p>
            <a:r>
              <a:rPr lang="en-US" sz="2200" dirty="0" smtClean="0"/>
              <a:t>dietary intake: 1-20 µg/day; grains, fruit, vegetables</a:t>
            </a:r>
          </a:p>
          <a:p>
            <a:r>
              <a:rPr lang="en-US" sz="2200" dirty="0" smtClean="0"/>
              <a:t>inorganic arsenic</a:t>
            </a:r>
          </a:p>
          <a:p>
            <a:pPr lvl="1"/>
            <a:r>
              <a:rPr lang="en-US" sz="1800" dirty="0" smtClean="0"/>
              <a:t>As(III)/As</a:t>
            </a:r>
            <a:r>
              <a:rPr lang="en-US" sz="1800" baseline="30000" dirty="0" smtClean="0"/>
              <a:t>3+</a:t>
            </a:r>
            <a:r>
              <a:rPr lang="en-US" sz="1800" dirty="0" smtClean="0"/>
              <a:t>:  As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O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,  As(OH)</a:t>
            </a:r>
            <a:r>
              <a:rPr lang="en-US" sz="1800" baseline="-25000" dirty="0" smtClean="0"/>
              <a:t>3</a:t>
            </a:r>
          </a:p>
          <a:p>
            <a:pPr lvl="1"/>
            <a:r>
              <a:rPr lang="en-US" sz="1800" dirty="0" smtClean="0"/>
              <a:t>As(V)/As</a:t>
            </a:r>
            <a:r>
              <a:rPr lang="en-US" sz="1800" baseline="30000" dirty="0" smtClean="0"/>
              <a:t>5+</a:t>
            </a:r>
            <a:r>
              <a:rPr lang="en-US" sz="1800" dirty="0" smtClean="0"/>
              <a:t>:  As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O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,  </a:t>
            </a:r>
            <a:r>
              <a:rPr lang="en-US" sz="1800" dirty="0" err="1" smtClean="0"/>
              <a:t>AsO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(OH)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  <a:p>
            <a:r>
              <a:rPr lang="en-US" sz="2200" dirty="0" smtClean="0"/>
              <a:t>organic arsenic</a:t>
            </a:r>
          </a:p>
          <a:p>
            <a:pPr lvl="1"/>
            <a:r>
              <a:rPr lang="en-US" sz="1800" dirty="0" err="1" smtClean="0"/>
              <a:t>monomethylarsonic</a:t>
            </a:r>
            <a:r>
              <a:rPr lang="en-US" sz="1800" dirty="0" smtClean="0"/>
              <a:t> acid (CH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AsO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OH) [MMA]</a:t>
            </a:r>
          </a:p>
          <a:p>
            <a:pPr lvl="1"/>
            <a:r>
              <a:rPr lang="en-US" sz="1800" dirty="0" err="1" smtClean="0"/>
              <a:t>dimethylarsonic</a:t>
            </a:r>
            <a:r>
              <a:rPr lang="en-US" sz="1800" dirty="0" smtClean="0"/>
              <a:t> acid [(CH3)2AsO–OH) [DMA]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Metals: Arsenic </a:t>
            </a:r>
            <a:r>
              <a:rPr lang="en-US" sz="2400" dirty="0" smtClean="0"/>
              <a:t>(2 of 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r>
              <a:rPr lang="en-US" sz="2200" dirty="0" smtClean="0"/>
              <a:t>absorption is usually through the GI tract, but inhalation also possible</a:t>
            </a:r>
          </a:p>
          <a:p>
            <a:r>
              <a:rPr lang="en-US" sz="2200" dirty="0" smtClean="0"/>
              <a:t>biotransformation: inorganic forms reduced &amp; methylated to organic forms</a:t>
            </a:r>
          </a:p>
          <a:p>
            <a:r>
              <a:rPr lang="en-US" sz="2200" dirty="0" smtClean="0"/>
              <a:t>elimination: usually via urine (</a:t>
            </a:r>
            <a:r>
              <a:rPr lang="en-US" sz="2200" i="1" dirty="0" smtClean="0"/>
              <a:t>t</a:t>
            </a:r>
            <a:r>
              <a:rPr lang="en-US" sz="2200" baseline="-25000" dirty="0" smtClean="0"/>
              <a:t>½</a:t>
            </a:r>
            <a:r>
              <a:rPr lang="en-US" dirty="0"/>
              <a:t> </a:t>
            </a:r>
            <a:r>
              <a:rPr lang="en-US" sz="2200" dirty="0"/>
              <a:t>about a few days</a:t>
            </a:r>
            <a:r>
              <a:rPr lang="en-US" sz="2200" dirty="0" smtClean="0"/>
              <a:t>)</a:t>
            </a:r>
            <a:r>
              <a:rPr lang="en-US" sz="2200" dirty="0"/>
              <a:t> </a:t>
            </a:r>
            <a:r>
              <a:rPr lang="en-US" sz="2200" dirty="0" smtClean="0"/>
              <a:t>70-100% organic form, 0-30% inorganic</a:t>
            </a:r>
          </a:p>
          <a:p>
            <a:r>
              <a:rPr lang="en-US" sz="2200" dirty="0" smtClean="0"/>
              <a:t>acute toxicity: anorexia, hepatomegaly, cardiovascular failure, death (LD threshold &gt; 70 mg)</a:t>
            </a:r>
          </a:p>
          <a:p>
            <a:r>
              <a:rPr lang="en-US" sz="2200" dirty="0" smtClean="0"/>
              <a:t>chronic toxicity: CNS/PNS </a:t>
            </a:r>
            <a:r>
              <a:rPr lang="en-US" sz="2200" dirty="0" err="1" smtClean="0"/>
              <a:t>neuropathologies</a:t>
            </a:r>
            <a:r>
              <a:rPr lang="en-US" sz="2200" dirty="0" smtClean="0"/>
              <a:t>, muscle weakness, typically shows up in horizontal white bands in nail beds (</a:t>
            </a:r>
            <a:r>
              <a:rPr lang="en-US" sz="2200" dirty="0" err="1" smtClean="0"/>
              <a:t>Mee's</a:t>
            </a:r>
            <a:r>
              <a:rPr lang="en-US" sz="2200" dirty="0" smtClean="0"/>
              <a:t> lines)</a:t>
            </a:r>
          </a:p>
          <a:p>
            <a:r>
              <a:rPr lang="en-US" sz="2200" dirty="0" smtClean="0"/>
              <a:t>carcinogenesis: oral ingestion of drinking water when several hundred micrograms per liter induces bladder, liver, skin cancers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5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Metals: Beryllium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r>
              <a:rPr lang="en-US" sz="2200" dirty="0" smtClean="0"/>
              <a:t> metal used in alloy production, released in coal combustion, volcanic ash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if inhaled, acute toxicity produces lungs that are fibrotic, smaller in size, with cyst development ("honeycomb lung"); skin contact causes a dermatitis</a:t>
            </a:r>
          </a:p>
          <a:p>
            <a:pPr marL="228600" lvl="1" indent="0">
              <a:buNone/>
            </a:pPr>
            <a:r>
              <a:rPr lang="en-US" sz="1800" dirty="0" smtClean="0"/>
              <a:t>oxides in H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O insoluble, but Cl, F, NO3, SO4 forms soluble</a:t>
            </a:r>
          </a:p>
          <a:p>
            <a:pPr marL="228600" lvl="1" indent="0">
              <a:buNone/>
            </a:pPr>
            <a:r>
              <a:rPr lang="en-US" sz="1800" dirty="0" smtClean="0"/>
              <a:t>poorly absorbed in skin and GI tract</a:t>
            </a:r>
          </a:p>
          <a:p>
            <a:r>
              <a:rPr lang="en-US" sz="2200" dirty="0" smtClean="0"/>
              <a:t>carcinogenic: beryllium particles can reside in particles for years</a:t>
            </a:r>
          </a:p>
          <a:p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4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Metals: Cadmium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r>
              <a:rPr lang="en-US" sz="2200" dirty="0" smtClean="0"/>
              <a:t> Used in both manufacturing processes and household products</a:t>
            </a:r>
          </a:p>
          <a:p>
            <a:r>
              <a:rPr lang="en-US" sz="2200" dirty="0" smtClean="0"/>
              <a:t>typically inhaled and produce pulmonary edema</a:t>
            </a:r>
          </a:p>
          <a:p>
            <a:r>
              <a:rPr lang="en-US" sz="2200" dirty="0" smtClean="0"/>
              <a:t>increased absorption in GI tract may be associated with low iron levels</a:t>
            </a:r>
          </a:p>
          <a:p>
            <a:r>
              <a:rPr lang="en-US" sz="2200" dirty="0" smtClean="0"/>
              <a:t>acute toxicity of ingested Cd shows as nausea/vomiting, abdominal pain</a:t>
            </a:r>
          </a:p>
          <a:p>
            <a:r>
              <a:rPr lang="en-US" sz="2200" dirty="0" smtClean="0"/>
              <a:t>chronic exposure leads to nephrotoxicity (to tubules)</a:t>
            </a:r>
          </a:p>
          <a:p>
            <a:r>
              <a:rPr lang="en-US" sz="2200" dirty="0"/>
              <a:t>binds to plasma proteins, concentrates in the kidneys, and with a half-life of 30 years </a:t>
            </a:r>
            <a:r>
              <a:rPr lang="en-US" sz="2200" dirty="0" smtClean="0"/>
              <a:t>(!) (0.001% excreted per day)</a:t>
            </a:r>
          </a:p>
          <a:p>
            <a:r>
              <a:rPr lang="en-US" sz="2200" dirty="0" smtClean="0"/>
              <a:t>Ni-Cd (</a:t>
            </a:r>
            <a:r>
              <a:rPr lang="en-US" sz="2200" dirty="0" err="1" smtClean="0"/>
              <a:t>ni</a:t>
            </a:r>
            <a:r>
              <a:rPr lang="en-US" sz="2200" dirty="0" smtClean="0"/>
              <a:t>-cad) battery workers in UK and Sweden found to be at increased risk for prostate and lung cancers</a:t>
            </a:r>
            <a:endParaRPr lang="en-US" sz="2200" dirty="0"/>
          </a:p>
          <a:p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Dose:  dose at which response/effect observed</a:t>
            </a:r>
          </a:p>
          <a:p>
            <a:r>
              <a:rPr lang="en-US" dirty="0" smtClean="0"/>
              <a:t>Subthreshold doses</a:t>
            </a:r>
          </a:p>
          <a:p>
            <a:r>
              <a:rPr lang="en-US" dirty="0" smtClean="0"/>
              <a:t>NOEL = no observable effects level</a:t>
            </a:r>
          </a:p>
          <a:p>
            <a:r>
              <a:rPr lang="en-US" dirty="0" smtClean="0"/>
              <a:t>NOAEL = no observable adverse effects level</a:t>
            </a:r>
          </a:p>
          <a:p>
            <a:r>
              <a:rPr lang="en-US" dirty="0" smtClean="0"/>
              <a:t>SNARL = suggested no adverse response level</a:t>
            </a:r>
          </a:p>
          <a:p>
            <a:r>
              <a:rPr lang="en-US" dirty="0" smtClean="0"/>
              <a:t>LOEL = lowest observable effect limit</a:t>
            </a:r>
          </a:p>
          <a:p>
            <a:r>
              <a:rPr lang="en-US" dirty="0" smtClean="0"/>
              <a:t>TLV = threshold limit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Metals: Chromium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r>
              <a:rPr lang="en-US" sz="2000" dirty="0" smtClean="0"/>
              <a:t> Most exposure is to workers manipulating Cr in manufacture: stainless steel, paint pigments, wood preservatives, leather tanning</a:t>
            </a:r>
          </a:p>
          <a:p>
            <a:r>
              <a:rPr lang="en-US" sz="2000" dirty="0" smtClean="0"/>
              <a:t>Cr</a:t>
            </a:r>
            <a:r>
              <a:rPr lang="en-US" sz="2000" baseline="30000" dirty="0" smtClean="0"/>
              <a:t>3+</a:t>
            </a:r>
            <a:r>
              <a:rPr lang="en-US" sz="2000" dirty="0" smtClean="0"/>
              <a:t> involved in metabolism of glucose, fat, protein</a:t>
            </a:r>
          </a:p>
          <a:p>
            <a:r>
              <a:rPr lang="en-US" sz="2000" dirty="0" smtClean="0"/>
              <a:t>Cr</a:t>
            </a:r>
            <a:r>
              <a:rPr lang="en-US" sz="2000" baseline="30000" dirty="0" smtClean="0"/>
              <a:t>6+</a:t>
            </a:r>
            <a:r>
              <a:rPr lang="en-US" sz="2000" dirty="0" smtClean="0"/>
              <a:t> can be reduced to Cr</a:t>
            </a:r>
            <a:r>
              <a:rPr lang="en-US" sz="2000" baseline="30000" dirty="0" smtClean="0"/>
              <a:t>3+</a:t>
            </a:r>
            <a:r>
              <a:rPr lang="en-US" sz="2000" dirty="0" smtClean="0"/>
              <a:t> but if it enters cells it may exert its most toxic effects</a:t>
            </a:r>
          </a:p>
          <a:p>
            <a:r>
              <a:rPr lang="en-US" sz="2000" dirty="0" smtClean="0"/>
              <a:t>routes of entry: oral, inhalation</a:t>
            </a:r>
          </a:p>
          <a:p>
            <a:r>
              <a:rPr lang="en-US" sz="2000" dirty="0" smtClean="0"/>
              <a:t>distributes to all tissues</a:t>
            </a:r>
          </a:p>
          <a:p>
            <a:r>
              <a:rPr lang="en-US" sz="2000" dirty="0" smtClean="0"/>
              <a:t>urinary elimination</a:t>
            </a:r>
          </a:p>
          <a:p>
            <a:r>
              <a:rPr lang="en-US" sz="2000" dirty="0" smtClean="0"/>
              <a:t>acute toxicity: damage to GI tract, immune system, </a:t>
            </a:r>
            <a:r>
              <a:rPr lang="en-US" sz="2000" dirty="0" err="1" smtClean="0"/>
              <a:t>hematopathies</a:t>
            </a:r>
            <a:endParaRPr lang="en-US" sz="2000" dirty="0" smtClean="0"/>
          </a:p>
          <a:p>
            <a:r>
              <a:rPr lang="en-US" sz="2000" dirty="0" smtClean="0"/>
              <a:t>carcinogenesis</a:t>
            </a:r>
          </a:p>
          <a:p>
            <a:pPr lvl="1"/>
            <a:r>
              <a:rPr lang="en-US" sz="1800" dirty="0" smtClean="0"/>
              <a:t>no reliable results by oral route</a:t>
            </a:r>
          </a:p>
          <a:p>
            <a:pPr lvl="1"/>
            <a:r>
              <a:rPr lang="en-US" sz="1800" dirty="0" smtClean="0"/>
              <a:t>respiratory system cancers for workers by inhalation</a:t>
            </a:r>
          </a:p>
          <a:p>
            <a:r>
              <a:rPr lang="en-US" sz="2000" dirty="0" smtClean="0"/>
              <a:t>skin exposure: contact dermatitis, skin ulcers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26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Metals: Lead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r>
              <a:rPr lang="en-US" sz="2000" dirty="0" smtClean="0"/>
              <a:t> ubiquitously found ceramics, paints, automobile exhausts</a:t>
            </a:r>
          </a:p>
          <a:p>
            <a:r>
              <a:rPr lang="en-US" sz="2000" dirty="0" smtClean="0"/>
              <a:t>exists as Pb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, Pb</a:t>
            </a:r>
            <a:r>
              <a:rPr lang="en-US" sz="2000" baseline="30000" dirty="0" smtClean="0"/>
              <a:t>2+</a:t>
            </a:r>
            <a:r>
              <a:rPr lang="en-US" sz="2000" dirty="0" smtClean="0"/>
              <a:t> (typical inorganic) and Pb</a:t>
            </a:r>
            <a:r>
              <a:rPr lang="en-US" sz="2000" baseline="30000" dirty="0" smtClean="0"/>
              <a:t>4+</a:t>
            </a:r>
            <a:r>
              <a:rPr lang="en-US" sz="2000" dirty="0" smtClean="0"/>
              <a:t> (usually organic)</a:t>
            </a:r>
          </a:p>
          <a:p>
            <a:r>
              <a:rPr lang="en-US" sz="2000" dirty="0" smtClean="0"/>
              <a:t>absorbed by inhalation or ingestion</a:t>
            </a:r>
          </a:p>
          <a:p>
            <a:r>
              <a:rPr lang="en-US" sz="2000" dirty="0" smtClean="0"/>
              <a:t>in GI tract:</a:t>
            </a:r>
          </a:p>
          <a:p>
            <a:pPr lvl="1"/>
            <a:r>
              <a:rPr lang="en-US" sz="1600" dirty="0" smtClean="0"/>
              <a:t>passive diffusion in trans- and </a:t>
            </a:r>
            <a:r>
              <a:rPr lang="en-US" sz="1600" dirty="0" err="1" smtClean="0"/>
              <a:t>paracellular</a:t>
            </a:r>
            <a:r>
              <a:rPr lang="en-US" sz="1600" dirty="0" smtClean="0"/>
              <a:t> pathways</a:t>
            </a:r>
          </a:p>
          <a:p>
            <a:pPr lvl="1"/>
            <a:r>
              <a:rPr lang="en-US" sz="1600" dirty="0" smtClean="0"/>
              <a:t>active transport for systems to absorb calcium &amp; iron</a:t>
            </a:r>
          </a:p>
          <a:p>
            <a:r>
              <a:rPr lang="en-US" sz="2000" dirty="0" smtClean="0"/>
              <a:t>binds to RBCs in blood</a:t>
            </a:r>
          </a:p>
          <a:p>
            <a:r>
              <a:rPr lang="en-US" sz="2000" dirty="0" smtClean="0"/>
              <a:t>accumulates in bone (Ca</a:t>
            </a:r>
            <a:r>
              <a:rPr lang="en-US" sz="2000" baseline="30000" dirty="0" smtClean="0"/>
              <a:t>2+</a:t>
            </a:r>
            <a:r>
              <a:rPr lang="en-US" sz="2000" dirty="0" smtClean="0"/>
              <a:t> replacement) where it has a half-life for 20 years</a:t>
            </a:r>
          </a:p>
          <a:p>
            <a:r>
              <a:rPr lang="en-US" sz="2000" dirty="0" smtClean="0"/>
              <a:t>acute toxicity (0.1 mg/dl) produces pathologies in blood, kidneys, and CNS</a:t>
            </a:r>
          </a:p>
          <a:p>
            <a:r>
              <a:rPr lang="en-US" sz="2000" dirty="0" smtClean="0"/>
              <a:t>children particularly susceptible: </a:t>
            </a:r>
            <a:r>
              <a:rPr lang="en-US" sz="2000" dirty="0" err="1" smtClean="0"/>
              <a:t>Pb</a:t>
            </a:r>
            <a:r>
              <a:rPr lang="en-US" sz="2000" dirty="0" smtClean="0"/>
              <a:t>-based encephalopathy, appetite loss, ataxia, coma, death</a:t>
            </a:r>
          </a:p>
          <a:p>
            <a:r>
              <a:rPr lang="en-US" sz="2000" dirty="0" smtClean="0"/>
              <a:t>known carcinogen in animals, suspected in human</a:t>
            </a:r>
          </a:p>
          <a:p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6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Metals: Mercury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r>
              <a:rPr lang="en-US" sz="2200" dirty="0" smtClean="0"/>
              <a:t> Hg in all forms (Hg</a:t>
            </a:r>
            <a:r>
              <a:rPr lang="en-US" sz="2200" baseline="30000" dirty="0" smtClean="0"/>
              <a:t>0</a:t>
            </a:r>
            <a:r>
              <a:rPr lang="en-US" sz="2200" dirty="0" smtClean="0"/>
              <a:t> liquid metal, inorganic salt, organic forms) is toxic</a:t>
            </a:r>
          </a:p>
          <a:p>
            <a:r>
              <a:rPr lang="en-US" sz="2200" dirty="0" smtClean="0"/>
              <a:t>Uses: industrial catalysts, batteries, pigments, preservatives, switches, CFLs, fungicides</a:t>
            </a:r>
          </a:p>
          <a:p>
            <a:r>
              <a:rPr lang="en-US" sz="2200" dirty="0" smtClean="0"/>
              <a:t>Organic-Hg absorbed by GI tract and accumulates in brain</a:t>
            </a:r>
          </a:p>
          <a:p>
            <a:r>
              <a:rPr lang="en-US" sz="2200" dirty="0" smtClean="0"/>
              <a:t>Inorganic Hg salts accumulate in kidneys</a:t>
            </a:r>
          </a:p>
          <a:p>
            <a:r>
              <a:rPr lang="en-US" sz="2200" dirty="0" smtClean="0"/>
              <a:t>Excretion is in urine or feces (depends on form)</a:t>
            </a:r>
          </a:p>
          <a:p>
            <a:r>
              <a:rPr lang="en-US" sz="2200" dirty="0" smtClean="0"/>
              <a:t>Acute toxicity: Hg</a:t>
            </a:r>
            <a:r>
              <a:rPr lang="en-US" sz="2200" baseline="30000" dirty="0" smtClean="0"/>
              <a:t>0</a:t>
            </a:r>
            <a:r>
              <a:rPr lang="en-US" sz="2200" dirty="0" smtClean="0"/>
              <a:t>, organic-Hg: CNS, kidney</a:t>
            </a:r>
          </a:p>
          <a:p>
            <a:r>
              <a:rPr lang="en-US" sz="2200" dirty="0" smtClean="0"/>
              <a:t>Mechanisms of toxicity range from </a:t>
            </a:r>
            <a:r>
              <a:rPr lang="en-US" sz="2200" dirty="0" err="1" smtClean="0"/>
              <a:t>complexing</a:t>
            </a:r>
            <a:r>
              <a:rPr lang="en-US" sz="2200" dirty="0" smtClean="0"/>
              <a:t> with </a:t>
            </a:r>
            <a:r>
              <a:rPr lang="en-US" sz="2200" dirty="0" err="1" smtClean="0"/>
              <a:t>thiols</a:t>
            </a:r>
            <a:r>
              <a:rPr lang="en-US" sz="2200" dirty="0" smtClean="0"/>
              <a:t>, induction of oxidative stress, perturbing Ca</a:t>
            </a:r>
            <a:r>
              <a:rPr lang="en-US" sz="2200" baseline="30000" dirty="0" smtClean="0"/>
              <a:t>2+</a:t>
            </a:r>
            <a:r>
              <a:rPr lang="en-US" sz="2200" dirty="0" smtClean="0"/>
              <a:t> mobilization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Metals: Nickel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r>
              <a:rPr lang="en-US" sz="2200" dirty="0" smtClean="0"/>
              <a:t> common in alloys, batteries, coins, electronics, food processing</a:t>
            </a:r>
          </a:p>
          <a:p>
            <a:r>
              <a:rPr lang="en-US" sz="2200" dirty="0" smtClean="0"/>
              <a:t>70-150 µg/day ingestion from food &amp; water</a:t>
            </a:r>
          </a:p>
          <a:p>
            <a:r>
              <a:rPr lang="en-US" sz="2200" dirty="0" smtClean="0"/>
              <a:t>absorption in lungs, but less so in GI tract</a:t>
            </a:r>
          </a:p>
          <a:p>
            <a:r>
              <a:rPr lang="en-US" sz="2200" dirty="0" smtClean="0"/>
              <a:t>binds to plasma proteins</a:t>
            </a:r>
          </a:p>
          <a:p>
            <a:r>
              <a:rPr lang="en-US" sz="2200" dirty="0" smtClean="0"/>
              <a:t>absorbed Ni eliminated in urine</a:t>
            </a:r>
          </a:p>
          <a:p>
            <a:r>
              <a:rPr lang="en-US" sz="2200" dirty="0" smtClean="0"/>
              <a:t>some individuals sensitive to metal and get dermatitis ("nickel itch") in handling coins or from costume jewelry</a:t>
            </a:r>
          </a:p>
          <a:p>
            <a:r>
              <a:rPr lang="en-US" sz="2200" dirty="0" smtClean="0"/>
              <a:t>studies report cancer risk for lungs and nasal cavities for workers of nickel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98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of Metal Toxicity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Metal </a:t>
            </a:r>
            <a:r>
              <a:rPr lang="en-US" dirty="0" err="1" smtClean="0"/>
              <a:t>cations</a:t>
            </a:r>
            <a:r>
              <a:rPr lang="en-US" dirty="0" smtClean="0"/>
              <a:t> are toxic in several ways</a:t>
            </a:r>
          </a:p>
          <a:p>
            <a:r>
              <a:rPr lang="en-US" dirty="0" smtClean="0"/>
              <a:t>For metal-dependent enzymes (e.g., superoxide dismutase requires Cu and Zn), another metal can place itself within the Cu and/or Zn-binding site of the enzyme: the catalytic effect is lost because the correct metal ion is not in place, so the vital biochemical reaction does not occur</a:t>
            </a:r>
          </a:p>
          <a:p>
            <a:r>
              <a:rPr lang="en-US" dirty="0" smtClean="0"/>
              <a:t>In the case of arsenic, the AsO</a:t>
            </a:r>
            <a:r>
              <a:rPr lang="en-US" baseline="-25000" dirty="0" smtClean="0"/>
              <a:t>4</a:t>
            </a:r>
            <a:r>
              <a:rPr lang="en-US" dirty="0" smtClean="0"/>
              <a:t> (arsenate) substitutes for PO</a:t>
            </a:r>
            <a:r>
              <a:rPr lang="en-US" baseline="-25000" dirty="0" smtClean="0"/>
              <a:t>4 </a:t>
            </a:r>
            <a:r>
              <a:rPr lang="en-US" dirty="0"/>
              <a:t>(phosphate</a:t>
            </a:r>
            <a:r>
              <a:rPr lang="en-US" dirty="0" smtClean="0"/>
              <a:t>) in the formation of ATP: but arsenate forms of the vital molecule are not stable and instantly hydrolyze, causing the cell to lose energy quickly, leading to cell death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9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Chelation Chemistry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Chelation: process of chemically sequestering a metal </a:t>
            </a:r>
            <a:r>
              <a:rPr lang="en-US" dirty="0" err="1" smtClean="0"/>
              <a:t>cation</a:t>
            </a:r>
            <a:r>
              <a:rPr lang="en-US" dirty="0" smtClean="0"/>
              <a:t> for the purpose of rendering it (relatively) non-toxic or at least </a:t>
            </a:r>
            <a:r>
              <a:rPr lang="en-US" dirty="0" err="1" smtClean="0"/>
              <a:t>excretable</a:t>
            </a:r>
            <a:endParaRPr lang="en-US" dirty="0" smtClean="0"/>
          </a:p>
          <a:p>
            <a:r>
              <a:rPr lang="en-US" dirty="0" err="1" smtClean="0"/>
              <a:t>Chelators</a:t>
            </a:r>
            <a:r>
              <a:rPr lang="en-US" dirty="0" smtClean="0"/>
              <a:t>: chemicals effectively forming </a:t>
            </a:r>
            <a:r>
              <a:rPr lang="en-US" dirty="0" smtClean="0">
                <a:solidFill>
                  <a:srgbClr val="66FF66"/>
                </a:solidFill>
              </a:rPr>
              <a:t>coordinate bonds</a:t>
            </a:r>
            <a:r>
              <a:rPr lang="en-US" dirty="0" smtClean="0"/>
              <a:t> using negatively charged atoms or atoms with </a:t>
            </a:r>
            <a:r>
              <a:rPr lang="en-US" dirty="0" err="1" smtClean="0"/>
              <a:t>unbonded</a:t>
            </a:r>
            <a:r>
              <a:rPr lang="en-US" dirty="0" smtClean="0"/>
              <a:t> electron pairs in their valence shell</a:t>
            </a:r>
          </a:p>
          <a:p>
            <a:pPr marL="228600" lvl="1" indent="0">
              <a:buNone/>
            </a:pPr>
            <a:r>
              <a:rPr lang="en-US" dirty="0" smtClean="0"/>
              <a:t>(e.g., O</a:t>
            </a:r>
            <a:r>
              <a:rPr lang="en-US" baseline="30000" dirty="0" smtClean="0"/>
              <a:t>–</a:t>
            </a:r>
            <a:r>
              <a:rPr lang="en-US" dirty="0" smtClean="0"/>
              <a:t> and N: atoms in EDTA)</a:t>
            </a:r>
          </a:p>
          <a:p>
            <a:r>
              <a:rPr lang="en-US" dirty="0" err="1" smtClean="0"/>
              <a:t>Thiols</a:t>
            </a:r>
            <a:r>
              <a:rPr lang="en-US" dirty="0" smtClean="0"/>
              <a:t> bind metals also, and</a:t>
            </a:r>
            <a:br>
              <a:rPr lang="en-US" dirty="0" smtClean="0"/>
            </a:br>
            <a:r>
              <a:rPr lang="en-US" dirty="0" smtClean="0"/>
              <a:t>dithiols used in chelation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00" y="5150581"/>
            <a:ext cx="3292817" cy="13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601" y="3734734"/>
            <a:ext cx="2273445" cy="283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444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Chelators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Dimercaprol</a:t>
            </a:r>
            <a:r>
              <a:rPr lang="en-US" sz="2200" dirty="0" smtClean="0"/>
              <a:t> </a:t>
            </a:r>
            <a:r>
              <a:rPr lang="en-US" sz="2200" dirty="0"/>
              <a:t>(British anti-Lewisite, BAL</a:t>
            </a:r>
            <a:r>
              <a:rPr lang="en-US" sz="2200" dirty="0" smtClean="0"/>
              <a:t>)</a:t>
            </a:r>
          </a:p>
          <a:p>
            <a:r>
              <a:rPr lang="en-US" sz="2200" dirty="0"/>
              <a:t>meso-2,3-Dimercaptosuccinic acid (DMSA)</a:t>
            </a:r>
          </a:p>
          <a:p>
            <a:r>
              <a:rPr lang="en-US" sz="2200" dirty="0" smtClean="0"/>
              <a:t>2,3-dimercapto-propane sulfonate (DMPS)</a:t>
            </a:r>
          </a:p>
          <a:p>
            <a:r>
              <a:rPr lang="en-US" sz="2200" dirty="0" err="1" smtClean="0"/>
              <a:t>Penicillamine</a:t>
            </a:r>
            <a:endParaRPr lang="en-US" sz="2200" dirty="0" smtClean="0"/>
          </a:p>
          <a:p>
            <a:r>
              <a:rPr lang="en-US" sz="2200" dirty="0" smtClean="0"/>
              <a:t>EDTA</a:t>
            </a:r>
          </a:p>
          <a:p>
            <a:pPr marL="0" indent="0">
              <a:buNone/>
            </a:pPr>
            <a:r>
              <a:rPr lang="en-US" dirty="0" smtClean="0"/>
              <a:t>Generally used for As, Hg, and </a:t>
            </a:r>
            <a:r>
              <a:rPr lang="en-US" dirty="0" err="1" smtClean="0"/>
              <a:t>Pb</a:t>
            </a:r>
            <a:r>
              <a:rPr lang="en-US" dirty="0" smtClean="0"/>
              <a:t> acute exposures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Chelators</a:t>
            </a:r>
            <a:r>
              <a:rPr lang="en-US" sz="2000" dirty="0" smtClean="0"/>
              <a:t> include anionic moiety (carboxylate or sulfonate) to promote excretion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4" y="4964851"/>
            <a:ext cx="3113904" cy="15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92" y="4703687"/>
            <a:ext cx="4083650" cy="187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544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does not strictly refer to treatments for life-threatening acute (over)exposure to metals</a:t>
            </a:r>
          </a:p>
          <a:p>
            <a:r>
              <a:rPr lang="en-US" dirty="0" smtClean="0"/>
              <a:t>Includes controversial application of </a:t>
            </a:r>
            <a:r>
              <a:rPr lang="en-US" dirty="0" err="1" smtClean="0"/>
              <a:t>chelators</a:t>
            </a:r>
            <a:r>
              <a:rPr lang="en-US" dirty="0" smtClean="0"/>
              <a:t> to treat heart disease (atherosclerosis) and autism</a:t>
            </a:r>
          </a:p>
          <a:p>
            <a:r>
              <a:rPr lang="en-US" dirty="0" err="1" smtClean="0"/>
              <a:t>Chelators</a:t>
            </a:r>
            <a:r>
              <a:rPr lang="en-US" dirty="0" smtClean="0"/>
              <a:t> quite nonspecific: target &amp; eliminate essential divalent metal </a:t>
            </a:r>
            <a:r>
              <a:rPr lang="en-US" dirty="0" err="1" smtClean="0"/>
              <a:t>cations</a:t>
            </a:r>
            <a:r>
              <a:rPr lang="en-US" dirty="0" smtClean="0"/>
              <a:t> (Ca, Mg, Fe) which are vital in all cell processes, particularly myocardial function</a:t>
            </a:r>
          </a:p>
          <a:p>
            <a:r>
              <a:rPr lang="en-US" dirty="0" smtClean="0"/>
              <a:t>Systemic therapy to be used only in life-threatening metal-caused exposures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Chelation Therapy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48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Organic Solvents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liphatic alcohols</a:t>
            </a:r>
          </a:p>
          <a:p>
            <a:pPr lvl="1"/>
            <a:r>
              <a:rPr lang="en-US" dirty="0" smtClean="0"/>
              <a:t>ethyl alcohol</a:t>
            </a:r>
          </a:p>
          <a:p>
            <a:pPr lvl="1"/>
            <a:r>
              <a:rPr lang="en-US" dirty="0" smtClean="0"/>
              <a:t>methyl alcohol</a:t>
            </a:r>
          </a:p>
          <a:p>
            <a:r>
              <a:rPr lang="en-US" dirty="0" smtClean="0"/>
              <a:t>chlorinated </a:t>
            </a:r>
            <a:r>
              <a:rPr lang="en-US" dirty="0" err="1" smtClean="0"/>
              <a:t>aliphatics</a:t>
            </a:r>
            <a:endParaRPr lang="en-US" dirty="0" smtClean="0"/>
          </a:p>
          <a:p>
            <a:r>
              <a:rPr lang="en-US" dirty="0" smtClean="0"/>
              <a:t>carbon disulfide (CS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glycols</a:t>
            </a:r>
          </a:p>
          <a:p>
            <a:r>
              <a:rPr lang="en-US" dirty="0" smtClean="0"/>
              <a:t>aromatic hydrocarbons</a:t>
            </a:r>
          </a:p>
          <a:p>
            <a:r>
              <a:rPr lang="en-US" dirty="0" err="1" smtClean="0"/>
              <a:t>benzne</a:t>
            </a:r>
            <a:endParaRPr lang="en-US" dirty="0" smtClean="0"/>
          </a:p>
          <a:p>
            <a:r>
              <a:rPr lang="en-US" dirty="0" err="1" smtClean="0"/>
              <a:t>alkylbenzenes</a:t>
            </a:r>
            <a:r>
              <a:rPr lang="en-US" dirty="0" smtClean="0"/>
              <a:t>: toluene, xylenes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54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Organic Solvents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Aliphatic Alcohols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effects of acute and chronic exposure to ethyl alcohol covered elsewhere</a:t>
            </a:r>
          </a:p>
          <a:p>
            <a:r>
              <a:rPr lang="en-US" sz="2000" dirty="0" smtClean="0"/>
              <a:t>methyl alcohol (methanol), or "wood alcohol," can be absorbed through skin, lungs, and GI tract and can cause </a:t>
            </a:r>
            <a:r>
              <a:rPr lang="en-US" sz="2000" dirty="0" err="1" smtClean="0"/>
              <a:t>blindess</a:t>
            </a:r>
            <a:r>
              <a:rPr lang="en-US" sz="2000" dirty="0" smtClean="0"/>
              <a:t> even in small doses as retinal neurons are particularly sensitive</a:t>
            </a:r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Chlorinated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Aliphatics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chloroform (CHCl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 had been used as an anesthetic until early 1900s, but it is toxic to kidneys, liver and heart</a:t>
            </a:r>
          </a:p>
          <a:p>
            <a:r>
              <a:rPr lang="en-US" sz="2000" dirty="0" smtClean="0"/>
              <a:t>carbon tetrachloride (CCl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) is a dry cleaning solvent and highly toxic to liver, probably because it depletes CYP enzymes and leaves liver vulnerable to other toxicants</a:t>
            </a:r>
            <a:endParaRPr lang="en-US" sz="2000" dirty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Toxicant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Lymph: capillaries, nodes, special lymphoid structures (tonsils, spleen, thymus), peripheral lymphocytes</a:t>
            </a:r>
          </a:p>
          <a:p>
            <a:r>
              <a:rPr lang="en-US" dirty="0" smtClean="0"/>
              <a:t>Cardiovascular: heart, arterial vessels, venous vessels, capillaries</a:t>
            </a:r>
          </a:p>
          <a:p>
            <a:r>
              <a:rPr lang="en-US" dirty="0" smtClean="0"/>
              <a:t>Nervous system: brain/CNS, PNS</a:t>
            </a:r>
          </a:p>
          <a:p>
            <a:r>
              <a:rPr lang="en-US" dirty="0" smtClean="0"/>
              <a:t>Organs handling xenobiotic biotransformation, excretion: liver, kidney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Organic Solvents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0077"/>
            <a:ext cx="8390466" cy="5198301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Carbon Disulfide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CS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used in cellophane &amp; semiconductor production (sometimes pesticides as well)</a:t>
            </a:r>
          </a:p>
          <a:p>
            <a:r>
              <a:rPr lang="en-US" sz="2000" dirty="0" smtClean="0"/>
              <a:t>It is inhaled, </a:t>
            </a:r>
            <a:r>
              <a:rPr lang="en-US" sz="2000" dirty="0" err="1" smtClean="0"/>
              <a:t>biotransformed</a:t>
            </a:r>
            <a:r>
              <a:rPr lang="en-US" sz="2000" dirty="0" smtClean="0"/>
              <a:t> into sulfur-containing metabolites excreted in urine</a:t>
            </a:r>
          </a:p>
          <a:p>
            <a:r>
              <a:rPr lang="en-US" sz="2000" dirty="0" smtClean="0"/>
              <a:t>In brain, CS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can cause severe </a:t>
            </a:r>
            <a:r>
              <a:rPr lang="en-US" sz="2000" dirty="0" smtClean="0"/>
              <a:t>toxicity </a:t>
            </a:r>
            <a:r>
              <a:rPr lang="en-US" sz="2000" dirty="0" smtClean="0"/>
              <a:t>with brain damage, sleep disturbances, memory loss, Parkinson's disease-like symptoms</a:t>
            </a:r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Glycols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ethylene, propylene, and diethylene glycols are ingredients in automobile anti-freeze</a:t>
            </a:r>
            <a:endParaRPr lang="en-US" sz="2000" dirty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6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6967"/>
            <a:ext cx="8407400" cy="762000"/>
          </a:xfrm>
        </p:spPr>
        <p:txBody>
          <a:bodyPr/>
          <a:lstStyle/>
          <a:p>
            <a:r>
              <a:rPr lang="en-US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8032"/>
            <a:ext cx="8390466" cy="519034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Nitrogen oxides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</a:t>
            </a:r>
            <a:r>
              <a:rPr lang="en-US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 smtClean="0"/>
              <a:t>)</a:t>
            </a:r>
          </a:p>
          <a:p>
            <a:pPr marL="228600" lvl="1" indent="0">
              <a:buNone/>
            </a:pPr>
            <a:r>
              <a:rPr lang="en-US" dirty="0" smtClean="0"/>
              <a:t>NO (nitric oxide), NO</a:t>
            </a:r>
            <a:r>
              <a:rPr lang="en-US" baseline="-25000" dirty="0" smtClean="0"/>
              <a:t>2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O (nitrous oxide), 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 (dinitrogen dioxide), NO</a:t>
            </a:r>
            <a:r>
              <a:rPr lang="en-US" baseline="-25000" dirty="0" smtClean="0"/>
              <a:t>3</a:t>
            </a:r>
            <a:r>
              <a:rPr lang="en-US" dirty="0" smtClean="0"/>
              <a:t> (nitrogen trioxide), 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 (</a:t>
            </a:r>
            <a:r>
              <a:rPr lang="en-US" dirty="0" err="1" smtClean="0"/>
              <a:t>diN</a:t>
            </a:r>
            <a:r>
              <a:rPr lang="en-US" dirty="0" smtClean="0"/>
              <a:t> </a:t>
            </a:r>
            <a:r>
              <a:rPr lang="en-US" dirty="0" err="1" smtClean="0"/>
              <a:t>triO</a:t>
            </a:r>
            <a:r>
              <a:rPr lang="en-US" dirty="0" smtClean="0"/>
              <a:t>), 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dirty="0" smtClean="0"/>
              <a:t> (</a:t>
            </a:r>
            <a:r>
              <a:rPr lang="en-US" dirty="0" err="1" smtClean="0"/>
              <a:t>diN</a:t>
            </a:r>
            <a:r>
              <a:rPr lang="en-US" dirty="0" smtClean="0"/>
              <a:t> </a:t>
            </a:r>
            <a:r>
              <a:rPr lang="en-US" dirty="0" err="1" smtClean="0"/>
              <a:t>tetraO</a:t>
            </a:r>
            <a:r>
              <a:rPr lang="en-US" dirty="0" smtClean="0"/>
              <a:t>), N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5</a:t>
            </a:r>
            <a:r>
              <a:rPr lang="en-US" dirty="0" smtClean="0"/>
              <a:t> (</a:t>
            </a:r>
            <a:r>
              <a:rPr lang="en-US" dirty="0" err="1" smtClean="0"/>
              <a:t>diN</a:t>
            </a:r>
            <a:r>
              <a:rPr lang="en-US" dirty="0" smtClean="0"/>
              <a:t> </a:t>
            </a:r>
            <a:r>
              <a:rPr lang="en-US" dirty="0" err="1" smtClean="0"/>
              <a:t>pentO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route of entry by inhalation (all gases)</a:t>
            </a:r>
          </a:p>
          <a:p>
            <a:r>
              <a:rPr lang="en-US" dirty="0" smtClean="0"/>
              <a:t>NO</a:t>
            </a:r>
            <a:r>
              <a:rPr lang="en-US" baseline="-25000" dirty="0" smtClean="0"/>
              <a:t>2</a:t>
            </a:r>
            <a:r>
              <a:rPr lang="en-US" dirty="0" smtClean="0"/>
              <a:t> may reduce lymphocyte counts, increase susceptibility to infection, sensitize lung tissue with damaging inflammatory response, alter cellular architecture in alveoli</a:t>
            </a:r>
          </a:p>
          <a:p>
            <a:r>
              <a:rPr lang="en-US" dirty="0" smtClean="0"/>
              <a:t>NO is produced in body as signal mediator: action of nitroglycerine to cause strong vasodilation is via NO</a:t>
            </a:r>
          </a:p>
          <a:p>
            <a:pPr marL="228600" lvl="1" indent="0">
              <a:buNone/>
            </a:pPr>
            <a:r>
              <a:rPr lang="en-US" dirty="0" smtClean="0"/>
              <a:t>what effect is there as an air pollutant?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6967"/>
            <a:ext cx="8407400" cy="762000"/>
          </a:xfrm>
        </p:spPr>
        <p:txBody>
          <a:bodyPr/>
          <a:lstStyle/>
          <a:p>
            <a:r>
              <a:rPr lang="en-US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8032"/>
            <a:ext cx="8390466" cy="519034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Ozone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Produced in photochemical smog</a:t>
            </a:r>
          </a:p>
          <a:p>
            <a:r>
              <a:rPr lang="en-US" dirty="0" smtClean="0"/>
              <a:t>Strongly reactive with C=C: unsaturated fatty acids a target, forming lipid peroxides</a:t>
            </a:r>
          </a:p>
          <a:p>
            <a:r>
              <a:rPr lang="en-US" dirty="0" smtClean="0"/>
              <a:t>Forms reactive oxygen species: singlet oxygen, OH radicals,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r>
              <a:rPr lang="en-US" dirty="0" smtClean="0"/>
              <a:t>, which attack DNA, other biomolecules</a:t>
            </a:r>
          </a:p>
          <a:p>
            <a:r>
              <a:rPr lang="en-US" dirty="0" smtClean="0"/>
              <a:t>Acute exposure cause injury/death upper respiratory epithelial cells with exudates &amp; inflammation, which resolves in about a week</a:t>
            </a:r>
          </a:p>
          <a:p>
            <a:r>
              <a:rPr lang="en-US" dirty="0" smtClean="0"/>
              <a:t>Poorly absorbed in lungs, so does not distribute well throughout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6967"/>
            <a:ext cx="8407400" cy="762000"/>
          </a:xfrm>
        </p:spPr>
        <p:txBody>
          <a:bodyPr/>
          <a:lstStyle/>
          <a:p>
            <a:r>
              <a:rPr lang="en-US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8032"/>
            <a:ext cx="8390466" cy="519034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Sulfur dioxide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</a:t>
            </a:r>
            <a:r>
              <a:rPr lang="en-U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Highly water soluble: inhalation exposures generally confined to upper airways</a:t>
            </a:r>
          </a:p>
          <a:p>
            <a:r>
              <a:rPr lang="en-US" dirty="0" smtClean="0"/>
              <a:t>Irritation caused by forming acids when reacted with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r>
              <a:rPr lang="en-US" dirty="0" smtClean="0"/>
              <a:t>Acute overexposure may induce a bronchoconstriction and also diminish pulmonary defense (</a:t>
            </a:r>
            <a:r>
              <a:rPr lang="en-US" dirty="0" err="1" smtClean="0"/>
              <a:t>mucociliary</a:t>
            </a:r>
            <a:r>
              <a:rPr lang="en-US" dirty="0" smtClean="0"/>
              <a:t> transport, alveolar clearance of deposited particles, and macrophage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26967"/>
            <a:ext cx="8407400" cy="762000"/>
          </a:xfrm>
        </p:spPr>
        <p:txBody>
          <a:bodyPr/>
          <a:lstStyle/>
          <a:p>
            <a:r>
              <a:rPr lang="en-US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48032"/>
            <a:ext cx="8390466" cy="519034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Particulates</a:t>
            </a:r>
            <a:endParaRPr lang="en-US" dirty="0" smtClean="0"/>
          </a:p>
          <a:p>
            <a:r>
              <a:rPr lang="en-US" dirty="0" smtClean="0"/>
              <a:t>Many airborne particles carry toxic substances on their surface</a:t>
            </a:r>
          </a:p>
          <a:p>
            <a:r>
              <a:rPr lang="en-US" dirty="0" smtClean="0"/>
              <a:t>Toxic metal exposure by inhalation results from metals covering surface of particles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8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maximum daily dose (MDD) [mg/kg/day]</a:t>
                </a:r>
              </a:p>
              <a:p>
                <a:r>
                  <a:rPr lang="en-US" dirty="0" smtClean="0"/>
                  <a:t>lifetime average daily dose (LADD) [mg/kg/day/</a:t>
                </a:r>
                <a:r>
                  <a:rPr lang="en-US" dirty="0" err="1" smtClean="0"/>
                  <a:t>lifteime</a:t>
                </a:r>
                <a:r>
                  <a:rPr lang="en-US" dirty="0" smtClean="0"/>
                  <a:t>]</a:t>
                </a:r>
              </a:p>
              <a:p>
                <a:endParaRPr lang="en-US" dirty="0"/>
              </a:p>
              <a:p>
                <a:r>
                  <a:rPr lang="en-US" dirty="0" smtClean="0"/>
                  <a:t>Risk [R] = Toxicity [T] × Exposure [E]</a:t>
                </a:r>
              </a:p>
              <a:p>
                <a:r>
                  <a:rPr lang="en-US" dirty="0"/>
                  <a:t>Risk [R] = Toxicity [T] × </a:t>
                </a:r>
                <a:r>
                  <a:rPr lang="en-US" dirty="0" smtClean="0"/>
                  <a:t>f(Exposure </a:t>
                </a:r>
                <a:r>
                  <a:rPr lang="en-US" dirty="0"/>
                  <a:t>[E</a:t>
                </a:r>
                <a:r>
                  <a:rPr lang="en-US" dirty="0" smtClean="0"/>
                  <a:t>])</a:t>
                </a:r>
              </a:p>
              <a:p>
                <a:pPr marL="2286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f(E) = function of exposure, usually log scaled</a:t>
                </a:r>
              </a:p>
              <a:p>
                <a:pPr marL="0" indent="-63500">
                  <a:buNone/>
                </a:pPr>
                <a:r>
                  <a:rPr lang="en-US" dirty="0" smtClean="0"/>
                  <a:t>Safety = 1 ÷ P(R) = inverse of the probability of risk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𝑆𝐻𝐷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0.0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1/2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𝑆𝐹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mg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day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sz="1400" b="0" dirty="0" smtClean="0"/>
                  <a:t>where SHD = safe human dose, ED0.0 = NOEL, A</a:t>
                </a:r>
                <a:r>
                  <a:rPr lang="en-US" sz="1400" b="0" baseline="-25000" dirty="0" smtClean="0"/>
                  <a:t>t/h</a:t>
                </a:r>
                <a:r>
                  <a:rPr lang="en-US" sz="1400" b="0" dirty="0" smtClean="0"/>
                  <a:t> = ratio of absorption of toxicant in test organism and human, T</a:t>
                </a:r>
                <a:r>
                  <a:rPr lang="en-US" sz="1400" b="0" baseline="-25000" dirty="0" smtClean="0"/>
                  <a:t>1/2t/h</a:t>
                </a:r>
                <a:r>
                  <a:rPr lang="en-US" sz="1400" b="0" dirty="0" smtClean="0"/>
                  <a:t> = ratio of half-life of toxicant in test organism and human, </a:t>
                </a:r>
                <a:r>
                  <a:rPr lang="en-US" sz="1400" b="0" dirty="0" err="1" smtClean="0"/>
                  <a:t>Wt</a:t>
                </a:r>
                <a:r>
                  <a:rPr lang="en-US" sz="1400" b="0" dirty="0" smtClean="0"/>
                  <a:t> = weight of exposed individual, ratio of toxicant test dosages in animals to exposure dosages in humans, SF = safety factor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63" t="-967" r="-581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14" y="293530"/>
            <a:ext cx="8407400" cy="762000"/>
          </a:xfrm>
        </p:spPr>
        <p:txBody>
          <a:bodyPr/>
          <a:lstStyle/>
          <a:p>
            <a:r>
              <a:rPr lang="en-US" dirty="0" smtClean="0"/>
              <a:t>Environmental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02659"/>
            <a:ext cx="8390466" cy="5335719"/>
          </a:xfrm>
        </p:spPr>
        <p:txBody>
          <a:bodyPr/>
          <a:lstStyle/>
          <a:p>
            <a:r>
              <a:rPr lang="en-US" sz="2200" dirty="0" smtClean="0"/>
              <a:t>"Persistent" toxicants distribute quickly to "low metabolic turnover" storage depots</a:t>
            </a:r>
          </a:p>
          <a:p>
            <a:pPr marL="228600" lvl="1" indent="0">
              <a:buNone/>
            </a:pPr>
            <a:r>
              <a:rPr lang="en-US" sz="2200" dirty="0" smtClean="0"/>
              <a:t>lipophilic substances to adipose tissue</a:t>
            </a:r>
          </a:p>
          <a:p>
            <a:r>
              <a:rPr lang="en-US" sz="2200" dirty="0" smtClean="0"/>
              <a:t>Become part of food chain or web</a:t>
            </a:r>
          </a:p>
          <a:p>
            <a:r>
              <a:rPr lang="en-US" sz="2200" dirty="0" err="1" smtClean="0"/>
              <a:t>Bioamplification</a:t>
            </a:r>
            <a:endParaRPr lang="en-US" sz="2200" dirty="0" smtClean="0"/>
          </a:p>
          <a:p>
            <a:pPr marL="228600" lvl="1" indent="0">
              <a:buNone/>
            </a:pPr>
            <a:r>
              <a:rPr lang="en-US" dirty="0" smtClean="0"/>
              <a:t>increase in stored mass of toxicant in organism at higher level in food chain or web</a:t>
            </a:r>
          </a:p>
          <a:p>
            <a:r>
              <a:rPr lang="en-US" sz="2200" dirty="0" err="1" smtClean="0"/>
              <a:t>Biomagnification</a:t>
            </a:r>
            <a:endParaRPr lang="en-US" sz="2200" dirty="0"/>
          </a:p>
          <a:p>
            <a:pPr marL="228600" lvl="1" indent="0">
              <a:buNone/>
            </a:pPr>
            <a:r>
              <a:rPr lang="en-US" dirty="0" smtClean="0"/>
              <a:t>synonym for </a:t>
            </a:r>
            <a:r>
              <a:rPr lang="en-US" dirty="0" err="1" smtClean="0"/>
              <a:t>bioamplification</a:t>
            </a:r>
            <a:endParaRPr lang="en-US" dirty="0" smtClean="0"/>
          </a:p>
          <a:p>
            <a:r>
              <a:rPr lang="en-US" sz="2200" dirty="0" smtClean="0"/>
              <a:t>Bioaccumulation</a:t>
            </a:r>
          </a:p>
          <a:p>
            <a:pPr marL="292100" lvl="1" indent="0">
              <a:buNone/>
            </a:pPr>
            <a:r>
              <a:rPr lang="en-US" dirty="0" smtClean="0"/>
              <a:t>toxicant shows increase in levels in tissue faster than is removed</a:t>
            </a:r>
          </a:p>
          <a:p>
            <a:r>
              <a:rPr lang="en-US" sz="2200" dirty="0" err="1"/>
              <a:t>Bioconcentration</a:t>
            </a:r>
            <a:endParaRPr lang="en-US" sz="2200" dirty="0"/>
          </a:p>
          <a:p>
            <a:pPr marL="292100" lvl="1" indent="0">
              <a:buNone/>
            </a:pPr>
            <a:r>
              <a:rPr lang="en-US" dirty="0"/>
              <a:t>A toxic solute </a:t>
            </a:r>
            <a:r>
              <a:rPr lang="en-US" dirty="0" err="1" smtClean="0"/>
              <a:t>bioaccumulated</a:t>
            </a:r>
            <a:r>
              <a:rPr lang="en-US" dirty="0" smtClean="0"/>
              <a:t> from an </a:t>
            </a:r>
            <a:r>
              <a:rPr lang="en-US" dirty="0"/>
              <a:t>aqueous solution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72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WW Hughes, </a:t>
            </a:r>
            <a:r>
              <a:rPr lang="en-US" sz="2000" i="1" dirty="0" smtClean="0"/>
              <a:t>Essentials of Environmental Toxicology: The Effects of Environmentally Hazardous Substances on Human Health</a:t>
            </a:r>
            <a:r>
              <a:rPr lang="en-US" sz="2000" dirty="0" smtClean="0"/>
              <a:t>, (Philadelphia: Taylor &amp; Francis), 1996</a:t>
            </a:r>
          </a:p>
          <a:p>
            <a:r>
              <a:rPr lang="en-US" sz="2000" dirty="0" smtClean="0"/>
              <a:t>SM Roberts, RC James, PL Williams, eds., Principles of Toxicology: Environmental and Industrial Applications,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Ed, (Wiley), 2015</a:t>
            </a:r>
          </a:p>
          <a:p>
            <a:r>
              <a:rPr lang="en-US" sz="2000" dirty="0" smtClean="0"/>
              <a:t>DL Costa, "Air Pollution," Chap 28 in CD </a:t>
            </a:r>
            <a:r>
              <a:rPr lang="en-US" sz="2000" dirty="0" err="1" smtClean="0"/>
              <a:t>Klaassen</a:t>
            </a:r>
            <a:r>
              <a:rPr lang="en-US" sz="2000" dirty="0" smtClean="0"/>
              <a:t>, ed., </a:t>
            </a:r>
            <a:r>
              <a:rPr lang="en-US" sz="2000" i="1" dirty="0" err="1" smtClean="0"/>
              <a:t>Casarett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Doull's</a:t>
            </a:r>
            <a:r>
              <a:rPr lang="en-US" sz="2000" i="1" dirty="0" smtClean="0"/>
              <a:t> Toxicology: The Basic Science of Poisons</a:t>
            </a:r>
            <a:r>
              <a:rPr lang="en-US" sz="2000" dirty="0" smtClean="0"/>
              <a:t>, 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 (New York: McGraw-Hill), 2008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8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Research access to assessment protocols, laboratories and specific analyses for management of toxic exposure</a:t>
            </a:r>
          </a:p>
          <a:p>
            <a:pPr marL="0" indent="0">
              <a:buNone/>
            </a:pPr>
            <a:r>
              <a:rPr lang="en-US" dirty="0" smtClean="0"/>
              <a:t>Review these with instructor</a:t>
            </a:r>
          </a:p>
          <a:p>
            <a:pPr marL="0" indent="0">
              <a:buNone/>
            </a:pPr>
            <a:r>
              <a:rPr lang="en-US" dirty="0" smtClean="0"/>
              <a:t>Take-home midterm to be posted to MOODLE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Organ Toxicity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4965"/>
              </p:ext>
            </p:extLst>
          </p:nvPr>
        </p:nvGraphicFramePr>
        <p:xfrm>
          <a:off x="263526" y="1244688"/>
          <a:ext cx="8566154" cy="473129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999870"/>
                <a:gridCol w="2065592"/>
                <a:gridCol w="2286000"/>
                <a:gridCol w="3214692"/>
              </a:tblGrid>
              <a:tr h="22083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Organ  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Toxicant  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Mechanism  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Toxicity  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b"/>
                </a:tc>
              </a:tr>
              <a:tr h="596608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heart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fluorocarbons </a:t>
                      </a:r>
                      <a:r>
                        <a:rPr lang="en-US" sz="1200" u="none" strike="noStrike" dirty="0">
                          <a:effectLst/>
                        </a:rPr>
                        <a:t>(Freon)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sensitizes </a:t>
                      </a:r>
                      <a:r>
                        <a:rPr lang="en-US" sz="1300" u="none" strike="noStrike" dirty="0">
                          <a:effectLst/>
                        </a:rPr>
                        <a:t>heart to </a:t>
                      </a:r>
                      <a:r>
                        <a:rPr lang="en-US" sz="1300" u="none" strike="noStrike" dirty="0" smtClean="0">
                          <a:effectLst/>
                        </a:rPr>
                        <a:t>epinephrine?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decreased heart rate, contractility, and conduction 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  <a:tr h="596608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carbon </a:t>
                      </a:r>
                      <a:r>
                        <a:rPr lang="en-US" sz="1200" u="none" strike="noStrike" dirty="0">
                          <a:effectLst/>
                        </a:rPr>
                        <a:t>monoxide (CO)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interferes with energy metabolism  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myocardial infarction. increase or decrease in heart rate 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  <a:tr h="220830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cobalt </a:t>
                      </a:r>
                      <a:r>
                        <a:rPr lang="en-US" sz="1200" u="none" strike="noStrike" dirty="0">
                          <a:effectLst/>
                        </a:rPr>
                        <a:t>(Co)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competes with Ca</a:t>
                      </a:r>
                      <a:r>
                        <a:rPr lang="en-US" sz="1300" u="none" strike="noStrike" baseline="30000" dirty="0">
                          <a:effectLst/>
                        </a:rPr>
                        <a:t>2+</a:t>
                      </a:r>
                      <a:endParaRPr lang="en-US" sz="1300" b="0" i="0" u="none" strike="noStrike" baseline="300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heart </a:t>
                      </a:r>
                      <a:r>
                        <a:rPr lang="en-US" sz="1400" u="none" strike="noStrike" dirty="0">
                          <a:effectLst/>
                        </a:rPr>
                        <a:t>failure 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  <a:tr h="79241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testis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smtClean="0">
                          <a:effectLst/>
                        </a:rPr>
                        <a:t>lead </a:t>
                      </a:r>
                      <a:r>
                        <a:rPr lang="en-US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effectLst/>
                        </a:rPr>
                        <a:t>Pb</a:t>
                      </a:r>
                      <a:r>
                        <a:rPr lang="en-US" sz="1200" u="none" strike="noStrike" dirty="0">
                          <a:effectLst/>
                        </a:rPr>
                        <a:t>)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mutations </a:t>
                      </a:r>
                      <a:r>
                        <a:rPr lang="en-US" sz="1300" u="none" strike="noStrike" dirty="0">
                          <a:effectLst/>
                        </a:rPr>
                        <a:t>in </a:t>
                      </a:r>
                      <a:r>
                        <a:rPr lang="en-US" sz="1300" u="none" strike="noStrike" dirty="0" smtClean="0">
                          <a:effectLst/>
                        </a:rPr>
                        <a:t>sperm?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decreased </a:t>
                      </a:r>
                      <a:r>
                        <a:rPr lang="en-US" sz="1400" u="none" strike="noStrike" dirty="0">
                          <a:effectLst/>
                        </a:rPr>
                        <a:t>male fertility</a:t>
                      </a:r>
                      <a:r>
                        <a:rPr lang="en-US" sz="1400" u="none" strike="noStrike" dirty="0" smtClean="0">
                          <a:effectLst/>
                        </a:rPr>
                        <a:t>,</a:t>
                      </a:r>
                      <a:br>
                        <a:rPr lang="en-US" sz="1400" u="none" strike="noStrike" dirty="0" smtClean="0">
                          <a:effectLst/>
                        </a:rPr>
                      </a:br>
                      <a:r>
                        <a:rPr lang="en-US" sz="1400" u="none" strike="noStrike" dirty="0" smtClean="0">
                          <a:effectLst/>
                        </a:rPr>
                        <a:t>increased </a:t>
                      </a:r>
                      <a:r>
                        <a:rPr lang="en-US" sz="1400" u="none" strike="noStrike" dirty="0">
                          <a:effectLst/>
                        </a:rPr>
                        <a:t>spontaneous </a:t>
                      </a:r>
                      <a:r>
                        <a:rPr lang="en-US" sz="1400" u="none" strike="noStrike" dirty="0" smtClean="0">
                          <a:effectLst/>
                        </a:rPr>
                        <a:t>abortions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  <a:tr h="400806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carbon </a:t>
                      </a:r>
                      <a:r>
                        <a:rPr lang="en-US" sz="1200" u="none" strike="noStrike" dirty="0">
                          <a:effectLst/>
                        </a:rPr>
                        <a:t>disulfide (CS</a:t>
                      </a:r>
                      <a:r>
                        <a:rPr lang="en-US" sz="1200" u="none" strike="noStrike" baseline="-25000" dirty="0"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effectLst/>
                        </a:rPr>
                        <a:t>)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CNS </a:t>
                      </a:r>
                      <a:r>
                        <a:rPr lang="en-US" sz="1300" u="none" strike="noStrike" dirty="0">
                          <a:effectLst/>
                        </a:rPr>
                        <a:t>effect on ejaculation  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reduced </a:t>
                      </a:r>
                      <a:r>
                        <a:rPr lang="en-US" sz="1400" u="none" strike="noStrike" dirty="0">
                          <a:effectLst/>
                        </a:rPr>
                        <a:t>sperm </a:t>
                      </a:r>
                      <a:r>
                        <a:rPr lang="en-US" sz="1400" u="none" strike="noStrike" dirty="0" smtClean="0">
                          <a:effectLst/>
                        </a:rPr>
                        <a:t>counts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  <a:tr h="596608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ovary</a:t>
                      </a:r>
                      <a:r>
                        <a:rPr lang="en-US" sz="1600" u="none" strike="noStrike" dirty="0" smtClean="0">
                          <a:effectLst/>
                        </a:rPr>
                        <a:t>/</a:t>
                      </a:r>
                    </a:p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uterus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solder </a:t>
                      </a:r>
                      <a:r>
                        <a:rPr lang="en-US" sz="1200" u="none" strike="noStrike" dirty="0">
                          <a:effectLst/>
                        </a:rPr>
                        <a:t>fumes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unknown  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increased </a:t>
                      </a:r>
                      <a:r>
                        <a:rPr lang="en-US" sz="1400" u="none" strike="noStrike" dirty="0">
                          <a:effectLst/>
                        </a:rPr>
                        <a:t>spontaneous abortions 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  <a:tr h="220830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polycyclic </a:t>
                      </a:r>
                      <a:r>
                        <a:rPr lang="en-US" sz="1200" u="none" strike="noStrike" dirty="0">
                          <a:effectLst/>
                        </a:rPr>
                        <a:t>aromatic hydrocarbons (</a:t>
                      </a:r>
                      <a:r>
                        <a:rPr lang="en-US" sz="1200" u="none" strike="noStrike" dirty="0" smtClean="0">
                          <a:effectLst/>
                        </a:rPr>
                        <a:t>PAHs)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unknown  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damaged </a:t>
                      </a:r>
                      <a:r>
                        <a:rPr lang="en-US" sz="1400" u="none" strike="noStrike" dirty="0">
                          <a:effectLst/>
                        </a:rPr>
                        <a:t>oocytes 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  <a:tr h="400806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eye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Busulfan</a:t>
                      </a:r>
                      <a:r>
                        <a:rPr lang="en-US" sz="1200" u="none" strike="noStrike" dirty="0">
                          <a:effectLst/>
                        </a:rPr>
                        <a:t> (chemotherapeutic agent)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alters </a:t>
                      </a:r>
                      <a:r>
                        <a:rPr lang="en-US" sz="1300" u="none" strike="noStrike" dirty="0">
                          <a:effectLst/>
                        </a:rPr>
                        <a:t>mitosis in lens </a:t>
                      </a:r>
                      <a:r>
                        <a:rPr lang="en-US" sz="1300" u="none" strike="noStrike" dirty="0" smtClean="0">
                          <a:effectLst/>
                        </a:rPr>
                        <a:t>cells?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formation </a:t>
                      </a:r>
                      <a:r>
                        <a:rPr lang="en-US" sz="1400" u="none" strike="noStrike" dirty="0">
                          <a:effectLst/>
                        </a:rPr>
                        <a:t>of cataracts  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  <a:tr h="400806">
                <a:tc v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methanol </a:t>
                      </a:r>
                      <a:r>
                        <a:rPr lang="en-US" sz="1200" u="none" strike="noStrike" dirty="0">
                          <a:effectLst/>
                        </a:rPr>
                        <a:t>(CH</a:t>
                      </a:r>
                      <a:r>
                        <a:rPr lang="en-US" sz="1200" u="none" strike="noStrike" baseline="-25000" dirty="0">
                          <a:effectLst/>
                        </a:rPr>
                        <a:t>3</a:t>
                      </a:r>
                      <a:r>
                        <a:rPr lang="en-US" sz="1200" u="none" strike="noStrike" dirty="0">
                          <a:effectLst/>
                        </a:rPr>
                        <a:t>OH) 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produces </a:t>
                      </a:r>
                      <a:r>
                        <a:rPr lang="en-US" sz="1300" u="none" strike="noStrike" dirty="0">
                          <a:effectLst/>
                        </a:rPr>
                        <a:t>optic </a:t>
                      </a:r>
                      <a:r>
                        <a:rPr lang="en-US" sz="1300" u="none" strike="noStrike" dirty="0" smtClean="0">
                          <a:effectLst/>
                        </a:rPr>
                        <a:t>atrophy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permanent </a:t>
                      </a:r>
                      <a:r>
                        <a:rPr lang="en-US" sz="1400" u="none" strike="noStrike" dirty="0">
                          <a:effectLst/>
                        </a:rPr>
                        <a:t>visual </a:t>
                      </a:r>
                      <a:r>
                        <a:rPr lang="en-US" sz="1400" u="none" strike="noStrike" dirty="0" smtClean="0">
                          <a:effectLst/>
                        </a:rPr>
                        <a:t>impairment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smtClean="0">
                          <a:effectLst/>
                        </a:rPr>
                        <a:t>blindness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201" marR="9201" marT="920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78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Toxicants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Pesticides</a:t>
            </a:r>
          </a:p>
          <a:p>
            <a:pPr lvl="1"/>
            <a:r>
              <a:rPr lang="en-US" dirty="0" smtClean="0"/>
              <a:t>insecticides</a:t>
            </a:r>
          </a:p>
          <a:p>
            <a:pPr lvl="1"/>
            <a:r>
              <a:rPr lang="en-US" dirty="0" smtClean="0"/>
              <a:t>herbicides</a:t>
            </a:r>
          </a:p>
          <a:p>
            <a:pPr lvl="1"/>
            <a:r>
              <a:rPr lang="en-US" dirty="0" smtClean="0"/>
              <a:t>fungicides</a:t>
            </a:r>
          </a:p>
          <a:p>
            <a:pPr lvl="1"/>
            <a:r>
              <a:rPr lang="en-US" dirty="0" smtClean="0"/>
              <a:t>rodenticides</a:t>
            </a:r>
          </a:p>
          <a:p>
            <a:r>
              <a:rPr lang="en-US" dirty="0" smtClean="0"/>
              <a:t>Plastics</a:t>
            </a:r>
          </a:p>
          <a:p>
            <a:r>
              <a:rPr lang="en-US" dirty="0" smtClean="0"/>
              <a:t>Metals</a:t>
            </a:r>
          </a:p>
          <a:p>
            <a:pPr marL="292100" lvl="1" indent="0">
              <a:buNone/>
            </a:pPr>
            <a:r>
              <a:rPr lang="en-US" dirty="0" smtClean="0"/>
              <a:t>As, Cr, Be, Hg, </a:t>
            </a:r>
            <a:r>
              <a:rPr lang="en-US" dirty="0" err="1" smtClean="0"/>
              <a:t>Pb</a:t>
            </a:r>
            <a:r>
              <a:rPr lang="en-US" dirty="0" smtClean="0"/>
              <a:t>, Ni, Cd</a:t>
            </a:r>
          </a:p>
          <a:p>
            <a:r>
              <a:rPr lang="en-US" dirty="0" smtClean="0"/>
              <a:t>Organic Solvents</a:t>
            </a:r>
          </a:p>
          <a:p>
            <a:pPr marL="228600" lvl="1" indent="0">
              <a:buNone/>
            </a:pPr>
            <a:r>
              <a:rPr lang="en-US" dirty="0" smtClean="0"/>
              <a:t>methanol, benzene + </a:t>
            </a:r>
            <a:r>
              <a:rPr lang="en-US" dirty="0" err="1" smtClean="0"/>
              <a:t>alkylbenzenes</a:t>
            </a:r>
            <a:r>
              <a:rPr lang="en-US" dirty="0" smtClean="0"/>
              <a:t> (toluene, xylenes), carbon disulfide, ethanol,</a:t>
            </a:r>
            <a:br>
              <a:rPr lang="en-US" dirty="0" smtClean="0"/>
            </a:br>
            <a:r>
              <a:rPr lang="en-US" dirty="0" smtClean="0"/>
              <a:t>ink/paint solvents (methyl ethyl ketone)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Insecticides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are </a:t>
            </a:r>
            <a:r>
              <a:rPr lang="en-US" dirty="0" err="1" smtClean="0">
                <a:solidFill>
                  <a:srgbClr val="66FF66"/>
                </a:solidFill>
              </a:rPr>
              <a:t>neurotoxicants</a:t>
            </a:r>
            <a:r>
              <a:rPr lang="en-US" dirty="0">
                <a:solidFill>
                  <a:srgbClr val="66FF66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FF00"/>
                </a:solidFill>
              </a:rPr>
              <a:t>insects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sometimes to </a:t>
            </a:r>
            <a:r>
              <a:rPr lang="en-US" dirty="0" smtClean="0">
                <a:solidFill>
                  <a:srgbClr val="FFFF00"/>
                </a:solidFill>
              </a:rPr>
              <a:t>humans</a:t>
            </a:r>
          </a:p>
          <a:p>
            <a:r>
              <a:rPr lang="en-US" dirty="0" smtClean="0"/>
              <a:t>entry routes include skin, lung, oral (GI tract)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Organophosphates</a:t>
            </a:r>
          </a:p>
          <a:p>
            <a:pPr lvl="1"/>
            <a:r>
              <a:rPr lang="en-US" dirty="0" smtClean="0"/>
              <a:t>parathion, </a:t>
            </a:r>
            <a:r>
              <a:rPr lang="en-US" dirty="0" err="1" smtClean="0"/>
              <a:t>diazinon</a:t>
            </a:r>
            <a:r>
              <a:rPr lang="en-US" dirty="0" smtClean="0"/>
              <a:t>, malathion: specific targets for arthropod </a:t>
            </a:r>
            <a:r>
              <a:rPr lang="en-US" dirty="0" smtClean="0">
                <a:solidFill>
                  <a:srgbClr val="FFFF00"/>
                </a:solidFill>
              </a:rPr>
              <a:t>acetylcholinesterase</a:t>
            </a:r>
          </a:p>
          <a:p>
            <a:pPr marL="517525" lvl="2" indent="0">
              <a:buNone/>
            </a:pPr>
            <a:r>
              <a:rPr lang="en-US" dirty="0" smtClean="0"/>
              <a:t>California Mediterranean fruit fly malathion spraying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Carbamates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err="1" smtClean="0"/>
              <a:t>aldicarb</a:t>
            </a:r>
            <a:r>
              <a:rPr lang="en-US" dirty="0" smtClean="0"/>
              <a:t>, </a:t>
            </a:r>
            <a:r>
              <a:rPr lang="en-US" dirty="0" err="1" smtClean="0"/>
              <a:t>carbaryl</a:t>
            </a:r>
            <a:r>
              <a:rPr lang="en-US" dirty="0" smtClean="0"/>
              <a:t>, </a:t>
            </a:r>
            <a:r>
              <a:rPr lang="en-US" dirty="0" err="1" smtClean="0"/>
              <a:t>propoxur</a:t>
            </a:r>
            <a:endParaRPr lang="en-US" dirty="0" smtClean="0"/>
          </a:p>
          <a:p>
            <a:pPr lvl="1"/>
            <a:r>
              <a:rPr lang="en-US" dirty="0" smtClean="0"/>
              <a:t>also </a:t>
            </a:r>
            <a:r>
              <a:rPr lang="en-US" dirty="0" smtClean="0">
                <a:solidFill>
                  <a:srgbClr val="FFFF00"/>
                </a:solidFill>
              </a:rPr>
              <a:t>anti-</a:t>
            </a:r>
            <a:r>
              <a:rPr lang="en-US" dirty="0" err="1" smtClean="0">
                <a:solidFill>
                  <a:srgbClr val="FFFF00"/>
                </a:solidFill>
              </a:rPr>
              <a:t>cholinesterases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24" y="4299710"/>
            <a:ext cx="3905122" cy="183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Insecticides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smtClean="0"/>
              <a:t>Acute toxicity</a:t>
            </a:r>
          </a:p>
          <a:p>
            <a:pPr marL="542925" lvl="1" indent="-250825"/>
            <a:r>
              <a:rPr lang="en-US" sz="1900" dirty="0" smtClean="0"/>
              <a:t>OPs: DUMBELS=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sz="1900" dirty="0" smtClean="0"/>
              <a:t>iarrhea, 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1900" dirty="0" smtClean="0"/>
              <a:t>rination, </a:t>
            </a:r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1900" dirty="0" err="1" smtClean="0"/>
              <a:t>iosis</a:t>
            </a:r>
            <a:r>
              <a:rPr lang="en-US" sz="1900" dirty="0" smtClean="0"/>
              <a:t> (pinpoint pupils), 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US" sz="1900" dirty="0" smtClean="0"/>
              <a:t>ronchospasm, 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n-US" sz="1900" dirty="0" smtClean="0"/>
              <a:t>mesis (vomiting), 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1900" dirty="0" smtClean="0"/>
              <a:t>acrimation (tearing), 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900" dirty="0" smtClean="0"/>
              <a:t>alivation</a:t>
            </a:r>
          </a:p>
          <a:p>
            <a:pPr marL="542925" lvl="1" indent="-250825"/>
            <a:r>
              <a:rPr lang="en-US" sz="1900" dirty="0" smtClean="0"/>
              <a:t>recovery periods vary from a few days to weeks for mild/moderate exposure to a few months for severe</a:t>
            </a:r>
          </a:p>
          <a:p>
            <a:pPr marL="542925" lvl="1" indent="-250825"/>
            <a:r>
              <a:rPr lang="en-US" sz="1900" dirty="0" smtClean="0"/>
              <a:t>death can occur usually within 24 h from untreated exposure</a:t>
            </a:r>
          </a:p>
          <a:p>
            <a:pPr marL="542925" lvl="1" indent="-250825"/>
            <a:r>
              <a:rPr lang="en-US" sz="1800" dirty="0" err="1" smtClean="0"/>
              <a:t>Carbamate</a:t>
            </a:r>
            <a:r>
              <a:rPr lang="en-US" sz="1800" dirty="0" smtClean="0"/>
              <a:t> exposures resolve more quickly because cholinesterase inhibition is reversible</a:t>
            </a:r>
          </a:p>
          <a:p>
            <a:pPr marL="0" indent="0">
              <a:buNone/>
            </a:pPr>
            <a:r>
              <a:rPr lang="en-US" sz="2200" dirty="0" smtClean="0"/>
              <a:t>Chronic toxicity</a:t>
            </a:r>
          </a:p>
          <a:p>
            <a:pPr marL="542925" lvl="1" indent="-250825"/>
            <a:r>
              <a:rPr lang="en-US" sz="1800" dirty="0" smtClean="0"/>
              <a:t>Organophosphate-induced delayed neuropathy (OPDIN) for select organophosphate:  predominantly motor paralysis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Pesticides:  Insecticides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Organochlorines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dichlorodiphenyltrichloroethane (DDT)</a:t>
            </a:r>
          </a:p>
          <a:p>
            <a:pPr lvl="1"/>
            <a:r>
              <a:rPr lang="en-US" dirty="0" smtClean="0"/>
              <a:t>neurotoxic: either stimulatory or inhibitory: interfere with K</a:t>
            </a:r>
            <a:r>
              <a:rPr lang="en-US" baseline="30000" dirty="0" smtClean="0"/>
              <a:t>+</a:t>
            </a:r>
            <a:r>
              <a:rPr lang="en-US" dirty="0" smtClean="0"/>
              <a:t> or Ca</a:t>
            </a:r>
            <a:r>
              <a:rPr lang="en-US" baseline="30000" dirty="0" smtClean="0"/>
              <a:t>2+</a:t>
            </a:r>
            <a:r>
              <a:rPr lang="en-US" dirty="0" smtClean="0"/>
              <a:t>; poorly </a:t>
            </a:r>
            <a:r>
              <a:rPr lang="en-US" dirty="0"/>
              <a:t>absorbed in </a:t>
            </a:r>
            <a:r>
              <a:rPr lang="en-US" dirty="0" smtClean="0"/>
              <a:t>skin</a:t>
            </a:r>
          </a:p>
          <a:p>
            <a:pPr lvl="1"/>
            <a:r>
              <a:rPr lang="en-US" dirty="0" smtClean="0"/>
              <a:t>very stable (long-lived) chemicals: reason for ban</a:t>
            </a:r>
          </a:p>
          <a:p>
            <a:pPr lvl="1"/>
            <a:r>
              <a:rPr lang="en-US" dirty="0" smtClean="0"/>
              <a:t>accumulates in lipid stores (biological magnification)</a:t>
            </a:r>
          </a:p>
          <a:p>
            <a:pPr lvl="1"/>
            <a:r>
              <a:rPr lang="en-US" dirty="0" smtClean="0"/>
              <a:t>phase I: </a:t>
            </a:r>
            <a:r>
              <a:rPr lang="en-US" dirty="0" err="1" smtClean="0"/>
              <a:t>dechlorinations</a:t>
            </a:r>
            <a:r>
              <a:rPr lang="en-US" dirty="0" smtClean="0"/>
              <a:t>, demethylation</a:t>
            </a:r>
          </a:p>
          <a:p>
            <a:pPr lvl="1"/>
            <a:r>
              <a:rPr lang="en-US" dirty="0" smtClean="0"/>
              <a:t>phase II: glutathione</a:t>
            </a:r>
          </a:p>
          <a:p>
            <a:pPr lvl="1"/>
            <a:r>
              <a:rPr lang="en-US" dirty="0" smtClean="0"/>
              <a:t>acute toxicity: CNS—headaches, dizziness, tremors, convulsions</a:t>
            </a:r>
          </a:p>
          <a:p>
            <a:pPr lvl="1"/>
            <a:r>
              <a:rPr lang="en-US" dirty="0" smtClean="0"/>
              <a:t>chronic toxicity: </a:t>
            </a:r>
            <a:r>
              <a:rPr lang="en-US" dirty="0" err="1" smtClean="0"/>
              <a:t>memorly</a:t>
            </a:r>
            <a:r>
              <a:rPr lang="en-US" dirty="0" smtClean="0"/>
              <a:t> loss, personality changes, low sperm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7952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37114</TotalTime>
  <Words>3478</Words>
  <Application>Microsoft Office PowerPoint</Application>
  <PresentationFormat>On-screen Show (4:3)</PresentationFormat>
  <Paragraphs>448</Paragraphs>
  <Slides>48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4_LightOnDark</vt:lpstr>
      <vt:lpstr>ChemSketch</vt:lpstr>
      <vt:lpstr>More Applications of Pharmacology &amp; Toxicology</vt:lpstr>
      <vt:lpstr>Environmental Toxicology</vt:lpstr>
      <vt:lpstr>PowerPoint Presentation</vt:lpstr>
      <vt:lpstr>Toxicant Distribution</vt:lpstr>
      <vt:lpstr>Target Organ Toxicity Examples</vt:lpstr>
      <vt:lpstr>Environmental Toxicants</vt:lpstr>
      <vt:lpstr>Pesticides:  Insecticides</vt:lpstr>
      <vt:lpstr>Pesticides:  Insecticides</vt:lpstr>
      <vt:lpstr>Pesticides:  Insecticides</vt:lpstr>
      <vt:lpstr>Pesticides:  Herbicides</vt:lpstr>
      <vt:lpstr>Pesticides:  Herbicides</vt:lpstr>
      <vt:lpstr>Pesticides:  Herbicides</vt:lpstr>
      <vt:lpstr>Pesticides:  Herbicides</vt:lpstr>
      <vt:lpstr>Pesticides:  Fungicides</vt:lpstr>
      <vt:lpstr>Pesticides:  Fungicides</vt:lpstr>
      <vt:lpstr>Pesticides:  Fungicides</vt:lpstr>
      <vt:lpstr>Pesticides:  Fungicides</vt:lpstr>
      <vt:lpstr>Pesticides:  Fungicides</vt:lpstr>
      <vt:lpstr>Pesticides:  Rodenticides</vt:lpstr>
      <vt:lpstr>Pesticides:  Rodenticides</vt:lpstr>
      <vt:lpstr>Pesticides:  Rodenticides</vt:lpstr>
      <vt:lpstr>Pesticides:  Rodenticides</vt:lpstr>
      <vt:lpstr>Pesticides:  Rodenticides</vt:lpstr>
      <vt:lpstr>Plastics</vt:lpstr>
      <vt:lpstr>Metals</vt:lpstr>
      <vt:lpstr>Metals: Arsenic (1 of 2)</vt:lpstr>
      <vt:lpstr>Metals: Arsenic (2 of 2)</vt:lpstr>
      <vt:lpstr>Metals: Beryllium</vt:lpstr>
      <vt:lpstr>Metals: Cadmium</vt:lpstr>
      <vt:lpstr>Metals: Chromium</vt:lpstr>
      <vt:lpstr>Metals: Lead</vt:lpstr>
      <vt:lpstr>Metals: Mercury</vt:lpstr>
      <vt:lpstr>Metals: Nickel</vt:lpstr>
      <vt:lpstr>Mechanisms of Metal Toxicity</vt:lpstr>
      <vt:lpstr>Chelation Chemistry</vt:lpstr>
      <vt:lpstr>Chelators</vt:lpstr>
      <vt:lpstr>Chelation Therapy</vt:lpstr>
      <vt:lpstr>Organic Solvents</vt:lpstr>
      <vt:lpstr>Organic Solvents</vt:lpstr>
      <vt:lpstr>Organic Solvents</vt:lpstr>
      <vt:lpstr>Air Pollution</vt:lpstr>
      <vt:lpstr>Air Pollution</vt:lpstr>
      <vt:lpstr>Air Pollution</vt:lpstr>
      <vt:lpstr>Air Pollution</vt:lpstr>
      <vt:lpstr>PowerPoint Presentation</vt:lpstr>
      <vt:lpstr>Environmental Persistence</vt:lpstr>
      <vt:lpstr>Sources</vt:lpstr>
      <vt:lpstr>Group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1691</cp:revision>
  <dcterms:created xsi:type="dcterms:W3CDTF">2005-12-08T13:54:14Z</dcterms:created>
  <dcterms:modified xsi:type="dcterms:W3CDTF">2015-05-04T20:00:22Z</dcterms:modified>
</cp:coreProperties>
</file>