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Default Extension="gif" ContentType="image/gif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4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5143500" type="screen16x9"/>
  <p:notesSz cx="6858000" cy="9144000"/>
  <p:defaultTextStyle>
    <a:defPPr marR="0" algn="l" rtl="0">
      <a:lnSpc>
        <a:spcPct val="100000"/>
      </a:lnSpc>
      <a:spcBef>
        <a:spcPts val="0"/>
      </a:spcBef>
      <a:spcAft>
        <a:spcPts val="0"/>
      </a:spcAft>
    </a:defPPr>
    <a:lvl1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1pPr>
    <a:lvl2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2pPr>
    <a:lvl3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3pPr>
    <a:lvl4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4pPr>
    <a:lvl5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5pPr>
    <a:lvl6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6pPr>
    <a:lvl7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7pPr>
    <a:lvl8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8pPr>
    <a:lvl9pPr marR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 baseline="0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90651C3A-4460-11DB-9652-00E08161165F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6" d="100"/>
          <a:sy n="86" d="100"/>
        </p:scale>
        <p:origin x="-810" y="-78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" name="Shape 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 sz="1100"/>
            </a:lvl1pPr>
            <a:lvl2pPr>
              <a:spcBef>
                <a:spcPts val="0"/>
              </a:spcBef>
              <a:defRPr sz="1100"/>
            </a:lvl2pPr>
            <a:lvl3pPr>
              <a:spcBef>
                <a:spcPts val="0"/>
              </a:spcBef>
              <a:defRPr sz="1100"/>
            </a:lvl3pPr>
            <a:lvl4pPr>
              <a:spcBef>
                <a:spcPts val="0"/>
              </a:spcBef>
              <a:defRPr sz="1100"/>
            </a:lvl4pPr>
            <a:lvl5pPr>
              <a:spcBef>
                <a:spcPts val="0"/>
              </a:spcBef>
              <a:defRPr sz="1100"/>
            </a:lvl5pPr>
            <a:lvl6pPr>
              <a:spcBef>
                <a:spcPts val="0"/>
              </a:spcBef>
              <a:defRPr sz="1100"/>
            </a:lvl6pPr>
            <a:lvl7pPr>
              <a:spcBef>
                <a:spcPts val="0"/>
              </a:spcBef>
              <a:defRPr sz="1100"/>
            </a:lvl7pPr>
            <a:lvl8pPr>
              <a:spcBef>
                <a:spcPts val="0"/>
              </a:spcBef>
              <a:defRPr sz="1100"/>
            </a:lvl8pPr>
            <a:lvl9pPr>
              <a:spcBef>
                <a:spcPts val="0"/>
              </a:spcBef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Shape 3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34" name="Shape 3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Shape 10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2" name="Shape 10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Shape 107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08" name="Shape 108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Shape 113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14" name="Shape 114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Shape 11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0" name="Shape 12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Shape 12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26" name="Shape 12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Shape 131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132" name="Shape 132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Shape 40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1" name="Shape 41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Shape 46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47" name="Shape 47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Shape 59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0" name="Shape 60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Shape 6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76" name="Shape 7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Shape 82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3" name="Shape 83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Shape 88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89" name="Shape 89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Shape 95"/>
          <p:cNvSpPr>
            <a:spLocks noGrp="1" noRot="1" noChangeAspect="1"/>
          </p:cNvSpPr>
          <p:nvPr>
            <p:ph type="sldImg" idx="2"/>
          </p:nvPr>
        </p:nvSpPr>
        <p:spPr>
          <a:xfrm>
            <a:off x="381187" y="685800"/>
            <a:ext cx="6096299" cy="3429000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>
            <a:solidFill>
              <a:srgbClr val="000000"/>
            </a:solidFill>
            <a:prstDash val="solid"/>
            <a:round/>
            <a:headEnd type="none" w="med" len="med"/>
            <a:tailEnd type="none" w="med" len="med"/>
          </a:ln>
        </p:spPr>
      </p:sp>
      <p:sp>
        <p:nvSpPr>
          <p:cNvPr id="96" name="Shape 96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399" cy="41148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hape 9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2"/>
              </a:buClr>
              <a:buNone/>
              <a:defRPr>
                <a:solidFill>
                  <a:schemeClr val="dk2"/>
                </a:solidFill>
              </a:defRPr>
            </a:lvl1pPr>
            <a:lvl2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2pPr>
            <a:lvl3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3pPr>
            <a:lvl4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4pPr>
            <a:lvl5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5pPr>
            <a:lvl6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6pPr>
            <a:lvl7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7pPr>
            <a:lvl8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8pPr>
            <a:lvl9pPr algn="ctr">
              <a:spcBef>
                <a:spcPts val="0"/>
              </a:spcBef>
              <a:buClr>
                <a:schemeClr val="dk2"/>
              </a:buClr>
              <a:buSzPct val="100000"/>
              <a:buNone/>
              <a:defRPr sz="30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" name="Shape 1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799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 algn="ctr">
              <a:spcBef>
                <a:spcPts val="0"/>
              </a:spcBef>
              <a:buSzPct val="100000"/>
              <a:defRPr sz="4800"/>
            </a:lvl1pPr>
            <a:lvl2pPr algn="ctr">
              <a:spcBef>
                <a:spcPts val="0"/>
              </a:spcBef>
              <a:buSzPct val="100000"/>
              <a:defRPr sz="4800"/>
            </a:lvl2pPr>
            <a:lvl3pPr algn="ctr">
              <a:spcBef>
                <a:spcPts val="0"/>
              </a:spcBef>
              <a:buSzPct val="100000"/>
              <a:defRPr sz="4800"/>
            </a:lvl3pPr>
            <a:lvl4pPr algn="ctr">
              <a:spcBef>
                <a:spcPts val="0"/>
              </a:spcBef>
              <a:buSzPct val="100000"/>
              <a:defRPr sz="4800"/>
            </a:lvl4pPr>
            <a:lvl5pPr algn="ctr">
              <a:spcBef>
                <a:spcPts val="0"/>
              </a:spcBef>
              <a:buSzPct val="100000"/>
              <a:defRPr sz="4800"/>
            </a:lvl5pPr>
            <a:lvl6pPr algn="ctr">
              <a:spcBef>
                <a:spcPts val="0"/>
              </a:spcBef>
              <a:buSzPct val="100000"/>
              <a:defRPr sz="4800"/>
            </a:lvl6pPr>
            <a:lvl7pPr algn="ctr">
              <a:spcBef>
                <a:spcPts val="0"/>
              </a:spcBef>
              <a:buSzPct val="100000"/>
              <a:defRPr sz="4800"/>
            </a:lvl7pPr>
            <a:lvl8pPr algn="ctr">
              <a:spcBef>
                <a:spcPts val="0"/>
              </a:spcBef>
              <a:buSzPct val="100000"/>
              <a:defRPr sz="4800"/>
            </a:lvl8pPr>
            <a:lvl9pPr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hape 1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4" name="Shape 14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hape 17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8" name="Shape 18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19" name="Shape 19"/>
          <p:cNvSpPr txBox="1">
            <a:spLocks noGrp="1"/>
          </p:cNvSpPr>
          <p:nvPr>
            <p:ph type="body" idx="2"/>
          </p:nvPr>
        </p:nvSpPr>
        <p:spPr>
          <a:xfrm>
            <a:off x="4692273" y="1200150"/>
            <a:ext cx="3994500" cy="37256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defRPr/>
            </a:lvl1pPr>
            <a:lvl2pPr>
              <a:spcBef>
                <a:spcPts val="0"/>
              </a:spcBef>
              <a:defRPr/>
            </a:lvl2pPr>
            <a:lvl3pPr>
              <a:spcBef>
                <a:spcPts val="0"/>
              </a:spcBef>
              <a:defRPr/>
            </a:lvl3pPr>
            <a:lvl4pPr>
              <a:spcBef>
                <a:spcPts val="0"/>
              </a:spcBef>
              <a:defRPr/>
            </a:lvl4pPr>
            <a:lvl5pPr>
              <a:spcBef>
                <a:spcPts val="0"/>
              </a:spcBef>
              <a:defRPr/>
            </a:lvl5pPr>
            <a:lvl6pPr>
              <a:spcBef>
                <a:spcPts val="0"/>
              </a:spcBef>
              <a:defRPr/>
            </a:lvl6pPr>
            <a:lvl7pPr>
              <a:spcBef>
                <a:spcPts val="0"/>
              </a:spcBef>
              <a:defRPr/>
            </a:lvl7pPr>
            <a:lvl8pPr>
              <a:spcBef>
                <a:spcPts val="0"/>
              </a:spcBef>
              <a:defRPr/>
            </a:lvl8pPr>
            <a:lvl9pPr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hape 25"/>
          <p:cNvSpPr txBox="1">
            <a:spLocks noGrp="1"/>
          </p:cNvSpPr>
          <p:nvPr>
            <p:ph type="body" idx="1"/>
          </p:nvPr>
        </p:nvSpPr>
        <p:spPr>
          <a:xfrm>
            <a:off x="457200" y="4406309"/>
            <a:ext cx="8229600" cy="519599"/>
          </a:xfrm>
          <a:prstGeom prst="rect">
            <a:avLst/>
          </a:prstGeom>
        </p:spPr>
        <p:txBody>
          <a:bodyPr lIns="91425" tIns="91425" rIns="91425" bIns="91425" anchor="t" anchorCtr="0"/>
          <a:lstStyle>
            <a:lvl1pPr algn="ctr">
              <a:spcBef>
                <a:spcPts val="0"/>
              </a:spcBef>
              <a:buClr>
                <a:schemeClr val="dk1"/>
              </a:buClr>
              <a:buSzPct val="100000"/>
              <a:buNone/>
              <a:defRPr sz="1800">
                <a:solidFill>
                  <a:schemeClr val="dk1"/>
                </a:solidFill>
              </a:defRPr>
            </a:lvl1pPr>
          </a:lstStyle>
          <a:p>
            <a:endParaRPr/>
          </a:p>
        </p:txBody>
      </p:sp>
      <p:sp>
        <p:nvSpPr>
          <p:cNvPr id="26" name="Shape 26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Shape 28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</p:spPr>
        <p:txBody>
          <a:bodyPr lIns="91425" tIns="91425" rIns="91425" bIns="91425" anchor="ctr" anchorCtr="0">
            <a:noAutofit/>
          </a:bodyPr>
          <a:lstStyle>
            <a:lvl1pPr>
              <a:spcBef>
                <a:spcPts val="0"/>
              </a:spcBef>
              <a:buNone/>
              <a:defRPr/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lt1"/>
            </a:gs>
            <a:gs pos="30000">
              <a:schemeClr val="lt1"/>
            </a:gs>
            <a:gs pos="100000">
              <a:schemeClr val="lt2"/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Shape 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hape 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b" anchorCtr="0"/>
          <a:lstStyle>
            <a:lvl1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1pPr>
            <a:lvl2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2pPr>
            <a:lvl3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3pPr>
            <a:lvl4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4pPr>
            <a:lvl5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5pPr>
            <a:lvl6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6pPr>
            <a:lvl7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7pPr>
            <a:lvl8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8pPr>
            <a:lvl9pPr>
              <a:spcBef>
                <a:spcPts val="0"/>
              </a:spcBef>
              <a:buClr>
                <a:schemeClr val="dk1"/>
              </a:buClr>
              <a:buSzPct val="100000"/>
              <a:buNone/>
              <a:defRPr sz="3600" b="1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/>
          <a:lstStyle>
            <a:lvl1pPr>
              <a:spcBef>
                <a:spcPts val="600"/>
              </a:spcBef>
              <a:buSzPct val="100000"/>
              <a:defRPr sz="3000"/>
            </a:lvl1pPr>
            <a:lvl2pPr>
              <a:spcBef>
                <a:spcPts val="480"/>
              </a:spcBef>
              <a:buSzPct val="100000"/>
              <a:defRPr sz="2400"/>
            </a:lvl2pPr>
            <a:lvl3pPr>
              <a:spcBef>
                <a:spcPts val="480"/>
              </a:spcBef>
              <a:buSzPct val="100000"/>
              <a:defRPr sz="2400"/>
            </a:lvl3pPr>
            <a:lvl4pPr>
              <a:spcBef>
                <a:spcPts val="360"/>
              </a:spcBef>
              <a:buSzPct val="100000"/>
              <a:defRPr sz="1800"/>
            </a:lvl4pPr>
            <a:lvl5pPr>
              <a:spcBef>
                <a:spcPts val="360"/>
              </a:spcBef>
              <a:buSzPct val="100000"/>
              <a:defRPr sz="1800"/>
            </a:lvl5pPr>
            <a:lvl6pPr>
              <a:spcBef>
                <a:spcPts val="360"/>
              </a:spcBef>
              <a:buSzPct val="100000"/>
              <a:defRPr sz="1800"/>
            </a:lvl6pPr>
            <a:lvl7pPr>
              <a:spcBef>
                <a:spcPts val="360"/>
              </a:spcBef>
              <a:buSzPct val="100000"/>
              <a:defRPr sz="1800"/>
            </a:lvl7pPr>
            <a:lvl8pPr>
              <a:spcBef>
                <a:spcPts val="360"/>
              </a:spcBef>
              <a:buSzPct val="100000"/>
              <a:defRPr sz="1800"/>
            </a:lvl8pPr>
            <a:lvl9pPr>
              <a:spcBef>
                <a:spcPts val="360"/>
              </a:spcBef>
              <a:buSzPct val="100000"/>
              <a:defRPr sz="1800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sldNum" idx="12"/>
          </p:nvPr>
        </p:nvSpPr>
        <p:spPr>
          <a:xfrm>
            <a:off x="8556791" y="4749850"/>
            <a:ext cx="548699" cy="393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ctr" anchorCtr="0">
            <a:noAutofit/>
          </a:bodyPr>
          <a:lstStyle>
            <a:lvl1pPr algn="r">
              <a:spcBef>
                <a:spcPts val="0"/>
              </a:spcBef>
              <a:buNone/>
              <a:defRPr sz="1300">
                <a:solidFill>
                  <a:schemeClr val="dk1"/>
                </a:solidFill>
              </a:defRPr>
            </a:lvl1pPr>
          </a:lstStyle>
          <a:p>
            <a:pPr>
              <a:spcBef>
                <a:spcPts val="0"/>
              </a:spcBef>
              <a:buNone/>
            </a:pPr>
            <a:fld id="{00000000-1234-1234-1234-123412341234}" type="slidenum">
              <a:rPr lang="en"/>
              <a:pPr>
                <a:spcBef>
                  <a:spcPts val="0"/>
                </a:spcBef>
                <a:buNone/>
              </a:pPr>
              <a:t>‹#›</a:t>
            </a:fld>
            <a:endParaRPr lang="en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</p:sldLayoutIdLst>
  <p:hf sldNum="0" hdr="0" ftr="0" dt="0"/>
  <p:txStyles>
    <p:title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</p:titleStyle>
    <p:body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algn="l" rtl="0">
        <a:lnSpc>
          <a:spcPct val="100000"/>
        </a:lnSpc>
        <a:spcBef>
          <a:spcPts val="0"/>
        </a:spcBef>
        <a:spcAft>
          <a:spcPts val="0"/>
        </a:spcAft>
      </a:defPPr>
      <a:lvl1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 baseline="0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c.europa.eu/health/scientific_committees/consumer_safety/docs/sccs_o_102.pdf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hyperlink" Target="http://www.ncbi.nlm.nih.gov/entrez/eutils/elink.fcgi?dbfrom=pubmed&amp;retmode=ref&amp;cmd=prlinks&amp;id=22240625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www.leffingwell.com/rap-bmv-fragrances2000.pdf" TargetMode="External"/><Relationship Id="rId4" Type="http://schemas.openxmlformats.org/officeDocument/2006/relationships/hyperlink" Target="http://www.ncbi.nlm.nih.gov/pubmed/17651080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gif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Shape 30"/>
          <p:cNvSpPr txBox="1">
            <a:spLocks noGrp="1"/>
          </p:cNvSpPr>
          <p:nvPr>
            <p:ph type="ctrTitle"/>
          </p:nvPr>
        </p:nvSpPr>
        <p:spPr>
          <a:xfrm>
            <a:off x="685800" y="1583342"/>
            <a:ext cx="7772400" cy="1159856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Fragrance</a:t>
            </a:r>
          </a:p>
        </p:txBody>
      </p:sp>
      <p:sp>
        <p:nvSpPr>
          <p:cNvPr id="31" name="Shape 31"/>
          <p:cNvSpPr txBox="1">
            <a:spLocks noGrp="1"/>
          </p:cNvSpPr>
          <p:nvPr>
            <p:ph type="subTitle" idx="1"/>
          </p:nvPr>
        </p:nvSpPr>
        <p:spPr>
          <a:xfrm>
            <a:off x="685800" y="2840053"/>
            <a:ext cx="7772400" cy="784737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by Ariel Thorpe and Sandeep Bains</a:t>
            </a:r>
          </a:p>
        </p:txBody>
      </p:sp>
    </p:spTree>
  </p:cSld>
  <p:clrMapOvr>
    <a:masterClrMapping/>
  </p:clrMapOvr>
  <p:transition spd="slow"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Shape 9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How is the toxin metabolized/eliminated?</a:t>
            </a:r>
          </a:p>
        </p:txBody>
      </p:sp>
      <p:sp>
        <p:nvSpPr>
          <p:cNvPr id="99" name="Shape 9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From a study (submitted to the EPA by a consortium of chemical companies) of ORAL doses of geraniol, nerol, and citronellol: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SzPct val="55000"/>
              <a:buFont typeface="Arial"/>
              <a:buNone/>
            </a:pPr>
            <a:r>
              <a:rPr lang="en" sz="2000">
                <a:solidFill>
                  <a:schemeClr val="dk1"/>
                </a:solidFill>
              </a:rPr>
              <a:t>Hydrolysis → alcohol oxidation → omega-oxidation → hydration → selective hydrogenation → conjugation → oxygenated polar metabolites → </a:t>
            </a:r>
            <a:r>
              <a:rPr lang="en" sz="2000" b="1">
                <a:solidFill>
                  <a:schemeClr val="dk1"/>
                </a:solidFill>
              </a:rPr>
              <a:t>urine</a:t>
            </a:r>
          </a:p>
          <a:p>
            <a:pPr lvl="0" rtl="0">
              <a:spcBef>
                <a:spcPts val="0"/>
              </a:spcBef>
              <a:buNone/>
            </a:pPr>
            <a:endParaRPr sz="2000">
              <a:solidFill>
                <a:schemeClr val="dk1"/>
              </a:solidFill>
            </a:endParaRPr>
          </a:p>
          <a:p>
            <a:pPr lvl="0">
              <a:spcBef>
                <a:spcPts val="0"/>
              </a:spcBef>
              <a:buNone/>
            </a:pPr>
            <a:r>
              <a:rPr lang="en" sz="2000">
                <a:solidFill>
                  <a:schemeClr val="dk1"/>
                </a:solidFill>
              </a:rPr>
              <a:t>Oxidation → carboxylic acids → beta-oxidation pathway → cleavage → carboxylic acids → </a:t>
            </a:r>
            <a:r>
              <a:rPr lang="en" sz="2000" b="1">
                <a:solidFill>
                  <a:schemeClr val="dk1"/>
                </a:solidFill>
              </a:rPr>
              <a:t>carbon dioxide</a:t>
            </a:r>
          </a:p>
        </p:txBody>
      </p:sp>
    </p:spTree>
  </p:cSld>
  <p:clrMapOvr>
    <a:masterClrMapping/>
  </p:clrMapOvr>
  <p:transition spd="slow"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Shape 104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Biological half-life</a:t>
            </a:r>
          </a:p>
        </p:txBody>
      </p:sp>
      <p:sp>
        <p:nvSpPr>
          <p:cNvPr id="105" name="Shape 105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Limited data in humans.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1,8-cineol from rosemary oil: 104.6 minutes (in blood)</a:t>
            </a:r>
          </a:p>
          <a:p>
            <a:pPr rtl="0">
              <a:spcBef>
                <a:spcPts val="0"/>
              </a:spcBef>
              <a:buNone/>
            </a:pPr>
            <a:endParaRPr/>
          </a:p>
          <a:p>
            <a:pPr rtl="0">
              <a:spcBef>
                <a:spcPts val="0"/>
              </a:spcBef>
              <a:buNone/>
            </a:pPr>
            <a:r>
              <a:rPr lang="en"/>
              <a:t>Fish: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Musk ketone: 2.2-2.6 days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Other musks: 1-3 days. </a:t>
            </a:r>
          </a:p>
        </p:txBody>
      </p:sp>
    </p:spTree>
  </p:cSld>
  <p:clrMapOvr>
    <a:masterClrMapping/>
  </p:clrMapOvr>
  <p:transition spd="slow"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Shape 110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Risk of exposure &amp; prevalence</a:t>
            </a:r>
          </a:p>
        </p:txBody>
      </p:sp>
      <p:sp>
        <p:nvSpPr>
          <p:cNvPr id="111" name="Shape 111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North American Contact Dermatitis Group reports: 9.1% reaction to fragrance mix-1 (2004)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36666"/>
              <a:buFont typeface="Arial"/>
              <a:buNone/>
            </a:pPr>
            <a:r>
              <a:rPr lang="en"/>
              <a:t>Europe: 8.3% </a:t>
            </a:r>
            <a:r>
              <a:rPr lang="en">
                <a:solidFill>
                  <a:schemeClr val="dk1"/>
                </a:solidFill>
              </a:rPr>
              <a:t>reaction to fragrance mix-1 (2004)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Care Management to Reduce Risk</a:t>
            </a:r>
          </a:p>
        </p:txBody>
      </p:sp>
      <p:sp>
        <p:nvSpPr>
          <p:cNvPr id="117" name="Shape 11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Choose Fragrance-Free NOT Unscented items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Read ingredients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Have a fragrance-free office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Creams as barriers between skin and toxins but they are not very effective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Coconut oil is a natural antimicrobial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Shape 12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Sources</a:t>
            </a:r>
          </a:p>
        </p:txBody>
      </p:sp>
      <p:sp>
        <p:nvSpPr>
          <p:cNvPr id="123" name="Shape 12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400"/>
              <a:t>Consumer Safety. Opinion on fragrance allergens in cosmetic products. </a:t>
            </a:r>
            <a:r>
              <a:rPr lang="en" sz="1400">
                <a:hlinkClick r:id="rId3"/>
              </a:rPr>
              <a:t>http://ec.europa.eu/health/scientific_committees/consumer_safety/docs/sccs_o_102.pdf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The Flavor and Fragrance High Production Volume Chemical Consortia. Test Plan for Terpenoid Primary Alcohols and Related Esters. http://www.epa.gov/opptintr/chemrtk/pubs/summaries/terprial/c12965tp.pdfScientific Committee on 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400"/>
              <a:t>Fowler JF, Fisher AA. Fisher’s Contact Dermatitis. PMPH-USA, 2008.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Jager W et al. Pharmacokinetic studies of the fragrance compound 1,8-cineol in humans during inhalation. </a:t>
            </a:r>
            <a:r>
              <a:rPr lang="en" sz="1400" i="1">
                <a:solidFill>
                  <a:schemeClr val="dk1"/>
                </a:solidFill>
              </a:rPr>
              <a:t>Chem Senses.</a:t>
            </a:r>
            <a:r>
              <a:rPr lang="en" sz="1400">
                <a:solidFill>
                  <a:schemeClr val="dk1"/>
                </a:solidFill>
              </a:rPr>
              <a:t> 1996 Aug;21(4):447-80.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 lvl="0" rtl="0">
              <a:spcBef>
                <a:spcPts val="0"/>
              </a:spcBef>
              <a:buNone/>
            </a:pPr>
            <a:endParaRPr sz="1400"/>
          </a:p>
          <a:p>
            <a:pPr>
              <a:spcBef>
                <a:spcPts val="0"/>
              </a:spcBef>
              <a:buNone/>
            </a:pPr>
            <a:endParaRPr sz="1400"/>
          </a:p>
        </p:txBody>
      </p:sp>
    </p:spTree>
  </p:cSld>
  <p:clrMapOvr>
    <a:masterClrMapping/>
  </p:clrMapOvr>
  <p:transition spd="slow"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Shape 12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endParaRPr/>
          </a:p>
        </p:txBody>
      </p:sp>
      <p:sp>
        <p:nvSpPr>
          <p:cNvPr id="129" name="Shape 129"/>
          <p:cNvSpPr txBox="1">
            <a:spLocks noGrp="1"/>
          </p:cNvSpPr>
          <p:nvPr>
            <p:ph type="body" idx="1"/>
          </p:nvPr>
        </p:nvSpPr>
        <p:spPr>
          <a:xfrm>
            <a:off x="457200" y="205975"/>
            <a:ext cx="8229600" cy="4719900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Kaplan DH et al. Early events in the induction of allergic contact dermatitis.</a:t>
            </a:r>
            <a:r>
              <a:rPr lang="en" sz="1400"/>
              <a:t> </a:t>
            </a:r>
            <a:r>
              <a:rPr lang="en" sz="1400">
                <a:hlinkClick r:id="rId3"/>
              </a:rPr>
              <a:t>Nat Rev Immunol. Jan 13, 2012; 12(2): 114–124.</a:t>
            </a:r>
            <a:r>
              <a:rPr lang="en" sz="1400"/>
              <a:t> </a:t>
            </a:r>
          </a:p>
          <a:p>
            <a:pPr rtl="0">
              <a:lnSpc>
                <a:spcPct val="115000"/>
              </a:lnSpc>
              <a:spcBef>
                <a:spcPts val="1800"/>
              </a:spcBef>
              <a:spcAft>
                <a:spcPts val="400"/>
              </a:spcAft>
              <a:buNone/>
            </a:pPr>
            <a:r>
              <a:rPr lang="en" sz="1400">
                <a:solidFill>
                  <a:schemeClr val="dk1"/>
                </a:solidFill>
              </a:rPr>
              <a:t>Nikhil Dhingra, Nicholas Gulati and Emma Guttman-Yassky. Mechanisms of Contact Sensitization Offer Insights into the Role of Barrier Defects vs. Intrinsic Immune Abnormalities as Drivers of Atopic Dermatitis. </a:t>
            </a:r>
            <a:r>
              <a:rPr lang="en" sz="1400" i="1">
                <a:solidFill>
                  <a:schemeClr val="dk1"/>
                </a:solidFill>
              </a:rPr>
              <a:t>Journal of Investigative Dermatology</a:t>
            </a:r>
            <a:r>
              <a:rPr lang="en" sz="1400">
                <a:solidFill>
                  <a:schemeClr val="dk1"/>
                </a:solidFill>
              </a:rPr>
              <a:t> (2013) 133, 2311–2314; doi:10.1038/jid.2013.239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Ogbolu DO et al. In vitro antimicrobial properties of coconut oil on Candida species in Ibadan, Nigeria. </a:t>
            </a:r>
            <a:r>
              <a:rPr lang="en" sz="1400">
                <a:hlinkClick r:id="rId4"/>
              </a:rPr>
              <a:t>J Med Food.</a:t>
            </a:r>
            <a:r>
              <a:rPr lang="en" sz="1400"/>
              <a:t> 2007 Jun;10(2):384-7.</a:t>
            </a:r>
          </a:p>
          <a:p>
            <a:pPr lvl="0" rtl="0">
              <a:spcBef>
                <a:spcPts val="0"/>
              </a:spcBef>
              <a:buNone/>
            </a:pPr>
            <a:endParaRPr sz="14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r>
              <a:rPr lang="en" sz="1400">
                <a:solidFill>
                  <a:schemeClr val="dk1"/>
                </a:solidFill>
              </a:rPr>
              <a:t>Swedish Society for Nature Conservation. Foundations concerning criteria for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8571"/>
              <a:buFont typeface="Arial"/>
              <a:buNone/>
            </a:pPr>
            <a:r>
              <a:rPr lang="en" sz="1400">
                <a:solidFill>
                  <a:schemeClr val="dk1"/>
                </a:solidFill>
              </a:rPr>
              <a:t>BRA MILJÖVAL. Fragrances 2000</a:t>
            </a:r>
            <a:r>
              <a:rPr lang="en" sz="1400"/>
              <a:t>. </a:t>
            </a:r>
            <a:r>
              <a:rPr lang="en" sz="1400">
                <a:hlinkClick r:id="rId5"/>
              </a:rPr>
              <a:t>http://www.leffingwell.com/rap-bmv-fragrances2000.pdf</a:t>
            </a:r>
          </a:p>
          <a:p>
            <a:pPr lvl="0" rtl="0">
              <a:lnSpc>
                <a:spcPct val="115000"/>
              </a:lnSpc>
              <a:spcBef>
                <a:spcPts val="2400"/>
              </a:spcBef>
              <a:spcAft>
                <a:spcPts val="600"/>
              </a:spcAft>
              <a:buNone/>
            </a:pPr>
            <a:r>
              <a:rPr lang="en" sz="1400"/>
              <a:t>Taylor KM et al. Human exposure to nitro musks and the evaluation of their potential toxicity: </a:t>
            </a:r>
            <a:r>
              <a:rPr lang="en" sz="1400">
                <a:solidFill>
                  <a:schemeClr val="dk1"/>
                </a:solidFill>
              </a:rPr>
              <a:t>an overview. Environ Health. 2014; 13:14. http://www.ncbi.nlm.nih.gov/pmc/articles/PMC4007519/#B10</a:t>
            </a:r>
          </a:p>
        </p:txBody>
      </p:sp>
    </p:spTree>
  </p:cSld>
  <p:clrMapOvr>
    <a:masterClrMapping/>
  </p:clrMapOvr>
  <p:transition spd="slow"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Shape 36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Clean Research Question</a:t>
            </a:r>
          </a:p>
        </p:txBody>
      </p:sp>
      <p:sp>
        <p:nvSpPr>
          <p:cNvPr id="37" name="Shape 37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What are the effects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of “fragrance” on 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the human body?</a:t>
            </a:r>
          </a:p>
        </p:txBody>
      </p:sp>
      <p:pic>
        <p:nvPicPr>
          <p:cNvPr id="38" name="Shape 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930600" y="1063375"/>
            <a:ext cx="4023875" cy="38950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What is the toxin?</a:t>
            </a:r>
          </a:p>
        </p:txBody>
      </p:sp>
      <p:sp>
        <p:nvSpPr>
          <p:cNvPr id="44" name="Shape 44"/>
          <p:cNvSpPr txBox="1">
            <a:spLocks noGrp="1"/>
          </p:cNvSpPr>
          <p:nvPr>
            <p:ph type="body" idx="1"/>
          </p:nvPr>
        </p:nvSpPr>
        <p:spPr>
          <a:xfrm>
            <a:off x="457200" y="7967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800"/>
              <a:t>Fragrance AKA Parfum AKA Aroma AKA Musk AKA Synthetic Musk 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Fragrance Mix-I: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Amyl Cinnamal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Cinnamal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Cinnamyl alcohol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Eugenol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Evernia prunastri (oak moss) extract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Geraniol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Hydroxycitronellal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SzPct val="73333"/>
              <a:buFont typeface="Arial"/>
              <a:buNone/>
            </a:pPr>
            <a:r>
              <a:rPr lang="en" sz="1500">
                <a:solidFill>
                  <a:schemeClr val="dk1"/>
                </a:solidFill>
              </a:rPr>
              <a:t>Isoeugenol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1500">
                <a:solidFill>
                  <a:schemeClr val="dk1"/>
                </a:solidFill>
              </a:rPr>
              <a:t>(With sorbitan sesquioleate as an homogeniser)</a:t>
            </a:r>
          </a:p>
          <a:p>
            <a:pPr lvl="0" rtl="0">
              <a:spcBef>
                <a:spcPts val="0"/>
              </a:spcBef>
              <a:buNone/>
            </a:pPr>
            <a:r>
              <a:rPr lang="en">
                <a:solidFill>
                  <a:schemeClr val="dk1"/>
                </a:solidFill>
              </a:rPr>
              <a:t>Myroxylon pereirae (Balsam of Peru)</a:t>
            </a: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15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/>
          </a:p>
        </p:txBody>
      </p:sp>
    </p:spTree>
  </p:cSld>
  <p:clrMapOvr>
    <a:masterClrMapping/>
  </p:clrMapOvr>
  <p:transition spd="slow"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Shape 49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Chemical Structure</a:t>
            </a:r>
          </a:p>
        </p:txBody>
      </p:sp>
      <p:pic>
        <p:nvPicPr>
          <p:cNvPr id="50" name="Shape 5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23150" y="1063362"/>
            <a:ext cx="3022124" cy="2361424"/>
          </a:xfrm>
          <a:prstGeom prst="rect">
            <a:avLst/>
          </a:prstGeom>
          <a:noFill/>
          <a:ln>
            <a:noFill/>
          </a:ln>
        </p:spPr>
      </p:pic>
      <p:pic>
        <p:nvPicPr>
          <p:cNvPr id="51" name="Shape 5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9599" y="1063375"/>
            <a:ext cx="2971800" cy="2128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Shape 52"/>
          <p:cNvSpPr txBox="1"/>
          <p:nvPr/>
        </p:nvSpPr>
        <p:spPr>
          <a:xfrm>
            <a:off x="4964200" y="1255050"/>
            <a:ext cx="1378199" cy="4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Geraniol</a:t>
            </a:r>
          </a:p>
        </p:txBody>
      </p:sp>
      <p:sp>
        <p:nvSpPr>
          <p:cNvPr id="53" name="Shape 53"/>
          <p:cNvSpPr txBox="1"/>
          <p:nvPr/>
        </p:nvSpPr>
        <p:spPr>
          <a:xfrm>
            <a:off x="2935950" y="1288675"/>
            <a:ext cx="1086900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Cinnamal</a:t>
            </a:r>
          </a:p>
        </p:txBody>
      </p:sp>
      <p:pic>
        <p:nvPicPr>
          <p:cNvPr id="54" name="Shape 5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905525" y="2949950"/>
            <a:ext cx="2924725" cy="2193549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Shape 55"/>
          <p:cNvSpPr txBox="1"/>
          <p:nvPr/>
        </p:nvSpPr>
        <p:spPr>
          <a:xfrm>
            <a:off x="5961525" y="4493550"/>
            <a:ext cx="1086900" cy="4596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Eugenol</a:t>
            </a:r>
          </a:p>
        </p:txBody>
      </p:sp>
      <p:pic>
        <p:nvPicPr>
          <p:cNvPr id="56" name="Shape 5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553003" y="4112550"/>
            <a:ext cx="3163675" cy="9194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Shape 57"/>
          <p:cNvSpPr txBox="1"/>
          <p:nvPr/>
        </p:nvSpPr>
        <p:spPr>
          <a:xfrm>
            <a:off x="2644600" y="3653125"/>
            <a:ext cx="2072999" cy="347400"/>
          </a:xfrm>
          <a:prstGeom prst="rect">
            <a:avLst/>
          </a:prstGeom>
          <a:noFill/>
          <a:ln>
            <a:noFill/>
          </a:ln>
        </p:spPr>
        <p:txBody>
          <a:bodyPr lIns="91425" tIns="91425" rIns="91425" bIns="91425" anchor="t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Hydroxycitronellal</a:t>
            </a:r>
          </a:p>
        </p:txBody>
      </p:sp>
    </p:spTree>
  </p:cSld>
  <p:clrMapOvr>
    <a:masterClrMapping/>
  </p:clrMapOvr>
  <p:transition spd="slow"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Shape 62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Natural Compound Mimicked</a:t>
            </a:r>
          </a:p>
        </p:txBody>
      </p:sp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Musk from the Musk Deer</a:t>
            </a:r>
          </a:p>
          <a:p>
            <a:pPr>
              <a:spcBef>
                <a:spcPts val="0"/>
              </a:spcBef>
              <a:buNone/>
            </a:pPr>
            <a:endParaRPr/>
          </a:p>
        </p:txBody>
      </p:sp>
      <p:pic>
        <p:nvPicPr>
          <p:cNvPr id="64" name="Shape 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31449" y="2237471"/>
            <a:ext cx="3748376" cy="2498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5" name="Shape 6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2047996"/>
            <a:ext cx="4261050" cy="28778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6" name="Shape 6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915609" y="205975"/>
            <a:ext cx="2166766" cy="1546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Shape 7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200"/>
              <a:t>Where is it found/how are we exposed?</a:t>
            </a:r>
          </a:p>
        </p:txBody>
      </p:sp>
      <p:sp>
        <p:nvSpPr>
          <p:cNvPr id="72" name="Shape 7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1419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 sz="1400"/>
              <a:t>Perfumes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Cosmetics (lotion, make up)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Detergents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Garbage bags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Cologne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etc…</a:t>
            </a:r>
          </a:p>
          <a:p>
            <a:pPr rtl="0">
              <a:spcBef>
                <a:spcPts val="0"/>
              </a:spcBef>
              <a:buNone/>
            </a:pPr>
            <a:endParaRPr sz="1400"/>
          </a:p>
          <a:p>
            <a:pPr rtl="0">
              <a:spcBef>
                <a:spcPts val="0"/>
              </a:spcBef>
              <a:buNone/>
            </a:pPr>
            <a:r>
              <a:rPr lang="en" sz="1400"/>
              <a:t>Allergic contact dermatitis = major cause of occupational skin disease.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Approx. 20% of all work-related health complaints. 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Estimated 4 million lost work-days 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Associated cost of almost $400 million per year (United States)</a:t>
            </a:r>
          </a:p>
        </p:txBody>
      </p:sp>
      <p:pic>
        <p:nvPicPr>
          <p:cNvPr id="73" name="Shape 7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9275" y="1200150"/>
            <a:ext cx="3303824" cy="32905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Shape 78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/>
              <a:t>Mechanisms of Action &amp; Target Organ</a:t>
            </a:r>
          </a:p>
        </p:txBody>
      </p:sp>
      <p:sp>
        <p:nvSpPr>
          <p:cNvPr id="79" name="Shape 79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rtl="0">
              <a:spcBef>
                <a:spcPts val="0"/>
              </a:spcBef>
              <a:buNone/>
            </a:pPr>
            <a:r>
              <a:rPr lang="en"/>
              <a:t>Skin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Allergic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Response</a:t>
            </a:r>
          </a:p>
          <a:p>
            <a:pPr rtl="0">
              <a:spcBef>
                <a:spcPts val="0"/>
              </a:spcBef>
              <a:buNone/>
            </a:pPr>
            <a:r>
              <a:rPr lang="en"/>
              <a:t>Contact</a:t>
            </a:r>
          </a:p>
          <a:p>
            <a:pPr>
              <a:spcBef>
                <a:spcPts val="0"/>
              </a:spcBef>
              <a:buNone/>
            </a:pPr>
            <a:r>
              <a:rPr lang="en"/>
              <a:t>Dermatitis</a:t>
            </a:r>
          </a:p>
        </p:txBody>
      </p:sp>
      <p:pic>
        <p:nvPicPr>
          <p:cNvPr id="80" name="Shape 8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476874" y="1200149"/>
            <a:ext cx="6209924" cy="39433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Shape 85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/>
              <a:t>Mechanism Broken Down</a:t>
            </a:r>
          </a:p>
        </p:txBody>
      </p:sp>
      <p:sp>
        <p:nvSpPr>
          <p:cNvPr id="86" name="Shape 86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1400"/>
              <a:t>Contact to epidermis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Antigens permeate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Antigens meet Langerhans cells (LC), dermal dendritic cells (DC)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Activate helper T type 2 cells (Th2)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Produce interleukin 4 &amp; 13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Stimulate keratinocytes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DCs  &amp; Th2s stimulate cytokines and chemokines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Barrier defects and immune response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Inflammatory cascade</a:t>
            </a:r>
          </a:p>
          <a:p>
            <a:pPr rtl="0">
              <a:spcBef>
                <a:spcPts val="0"/>
              </a:spcBef>
              <a:buNone/>
            </a:pPr>
            <a:r>
              <a:rPr lang="en" sz="1400"/>
              <a:t>LCs and DCs activate T cells in lymph</a:t>
            </a:r>
          </a:p>
          <a:p>
            <a:pPr>
              <a:spcBef>
                <a:spcPts val="0"/>
              </a:spcBef>
              <a:buNone/>
            </a:pPr>
            <a:r>
              <a:rPr lang="en" sz="1400"/>
              <a:t>Now we have an allergy forever</a:t>
            </a:r>
          </a:p>
        </p:txBody>
      </p:sp>
    </p:spTree>
  </p:cSld>
  <p:clrMapOvr>
    <a:masterClrMapping/>
  </p:clrMapOvr>
  <p:transition spd="slow"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Shape 91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400"/>
          </a:xfrm>
          <a:prstGeom prst="rect">
            <a:avLst/>
          </a:prstGeom>
        </p:spPr>
        <p:txBody>
          <a:bodyPr lIns="91425" tIns="91425" rIns="91425" bIns="91425" anchor="b" anchorCtr="0">
            <a:noAutofit/>
          </a:bodyPr>
          <a:lstStyle/>
          <a:p>
            <a:pPr>
              <a:spcBef>
                <a:spcPts val="0"/>
              </a:spcBef>
              <a:buNone/>
            </a:pPr>
            <a:r>
              <a:rPr lang="en" sz="3400"/>
              <a:t>Dose-response for toxic action &amp; injury</a:t>
            </a:r>
          </a:p>
        </p:txBody>
      </p:sp>
      <p:sp>
        <p:nvSpPr>
          <p:cNvPr id="92" name="Shape 92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5279399" cy="3725699"/>
          </a:xfrm>
          <a:prstGeom prst="rect">
            <a:avLst/>
          </a:prstGeom>
        </p:spPr>
        <p:txBody>
          <a:bodyPr lIns="91425" tIns="91425" rIns="91425" bIns="91425" anchor="t" anchorCtr="0">
            <a:noAutofit/>
          </a:bodyPr>
          <a:lstStyle/>
          <a:p>
            <a:pPr lvl="0" rtl="0">
              <a:spcBef>
                <a:spcPts val="0"/>
              </a:spcBef>
              <a:buNone/>
            </a:pPr>
            <a:r>
              <a:rPr lang="en" sz="2500"/>
              <a:t>Generally safe exposure level: 0.8 </a:t>
            </a:r>
            <a:r>
              <a:rPr lang="en" sz="2500">
                <a:solidFill>
                  <a:schemeClr val="dk1"/>
                </a:solidFill>
              </a:rPr>
              <a:t>μg/cm2 = 0.01% = 100 ppm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For comparison: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Body lotion: 7.82g per day (499 μg/cm2 daily)</a:t>
            </a:r>
          </a:p>
          <a:p>
            <a:pPr lvl="0" rtl="0">
              <a:spcBef>
                <a:spcPts val="0"/>
              </a:spcBef>
              <a:buNone/>
            </a:pPr>
            <a:r>
              <a:rPr lang="en" sz="2500">
                <a:solidFill>
                  <a:schemeClr val="dk1"/>
                </a:solidFill>
              </a:rPr>
              <a:t>Aerosol spray deodorant: 1.43g per day (7150μg/cm2 daily)</a:t>
            </a:r>
          </a:p>
          <a:p>
            <a:pPr lvl="0" rtl="0">
              <a:spcBef>
                <a:spcPts val="0"/>
              </a:spcBef>
              <a:buNone/>
            </a:pPr>
            <a:endParaRPr sz="25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None/>
            </a:pPr>
            <a:endParaRPr sz="2500">
              <a:solidFill>
                <a:schemeClr val="dk1"/>
              </a:solidFill>
            </a:endParaRPr>
          </a:p>
          <a:p>
            <a:pPr lvl="0" rtl="0">
              <a:spcBef>
                <a:spcPts val="0"/>
              </a:spcBef>
              <a:buClr>
                <a:schemeClr val="dk1"/>
              </a:buClr>
              <a:buFont typeface="Arial"/>
              <a:buNone/>
            </a:pPr>
            <a:endParaRPr sz="2500">
              <a:solidFill>
                <a:schemeClr val="dk1"/>
              </a:solidFill>
            </a:endParaRPr>
          </a:p>
          <a:p>
            <a:pPr>
              <a:spcBef>
                <a:spcPts val="0"/>
              </a:spcBef>
              <a:buNone/>
            </a:pPr>
            <a:endParaRPr sz="2500"/>
          </a:p>
        </p:txBody>
      </p:sp>
      <p:pic>
        <p:nvPicPr>
          <p:cNvPr id="93" name="Shape 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36562" y="1335462"/>
            <a:ext cx="2847975" cy="16097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slow">
    <p:cut/>
  </p:transition>
</p:sld>
</file>

<file path=ppt/theme/theme1.xml><?xml version="1.0" encoding="utf-8"?>
<a:theme xmlns:a="http://schemas.openxmlformats.org/drawingml/2006/main" name="light-gradient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663</Words>
  <Application>Microsoft Office PowerPoint</Application>
  <PresentationFormat>On-screen Show (16:9)</PresentationFormat>
  <Paragraphs>100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light-gradient</vt:lpstr>
      <vt:lpstr>Fragrance</vt:lpstr>
      <vt:lpstr>Clean Research Question</vt:lpstr>
      <vt:lpstr>What is the toxin?</vt:lpstr>
      <vt:lpstr>Chemical Structure</vt:lpstr>
      <vt:lpstr>Natural Compound Mimicked</vt:lpstr>
      <vt:lpstr>Where is it found/how are we exposed?</vt:lpstr>
      <vt:lpstr>Mechanisms of Action &amp; Target Organ</vt:lpstr>
      <vt:lpstr>Mechanism Broken Down</vt:lpstr>
      <vt:lpstr>Dose-response for toxic action &amp; injury</vt:lpstr>
      <vt:lpstr>How is the toxin metabolized/eliminated?</vt:lpstr>
      <vt:lpstr>Biological half-life</vt:lpstr>
      <vt:lpstr>Risk of exposure &amp; prevalence</vt:lpstr>
      <vt:lpstr>Care Management to Reduce Risk</vt:lpstr>
      <vt:lpstr>Sources</vt:lpstr>
      <vt:lpstr>Slide 15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Fragrance</dc:title>
  <dc:creator>Dr. Ghaith</dc:creator>
  <cp:lastModifiedBy>Dr. Ghaith</cp:lastModifiedBy>
  <cp:revision>1</cp:revision>
  <dcterms:modified xsi:type="dcterms:W3CDTF">2014-12-02T22:57:45Z</dcterms:modified>
</cp:coreProperties>
</file>