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70" r:id="rId8"/>
    <p:sldId id="259" r:id="rId9"/>
    <p:sldId id="260" r:id="rId10"/>
    <p:sldId id="265" r:id="rId11"/>
    <p:sldId id="271" r:id="rId12"/>
    <p:sldId id="272" r:id="rId13"/>
    <p:sldId id="273" r:id="rId14"/>
    <p:sldId id="274" r:id="rId15"/>
    <p:sldId id="262" r:id="rId16"/>
    <p:sldId id="261" r:id="rId17"/>
    <p:sldId id="267" r:id="rId18"/>
    <p:sldId id="268" r:id="rId19"/>
    <p:sldId id="269" r:id="rId20"/>
    <p:sldId id="276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7A0-4A8B-4826-A16C-E03245CFE67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AAC1-378A-4443-9439-D653D9F14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7A0-4A8B-4826-A16C-E03245CFE67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AAC1-378A-4443-9439-D653D9F14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7A0-4A8B-4826-A16C-E03245CFE67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AAC1-378A-4443-9439-D653D9F14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7A0-4A8B-4826-A16C-E03245CFE67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AAC1-378A-4443-9439-D653D9F14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7A0-4A8B-4826-A16C-E03245CFE67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AAC1-378A-4443-9439-D653D9F14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7A0-4A8B-4826-A16C-E03245CFE67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AAC1-378A-4443-9439-D653D9F14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7A0-4A8B-4826-A16C-E03245CFE67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AAC1-378A-4443-9439-D653D9F14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7A0-4A8B-4826-A16C-E03245CFE67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AAC1-378A-4443-9439-D653D9F14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7A0-4A8B-4826-A16C-E03245CFE67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AAC1-378A-4443-9439-D653D9F14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7A0-4A8B-4826-A16C-E03245CFE67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AAC1-378A-4443-9439-D653D9F14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17A0-4A8B-4826-A16C-E03245CFE67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AAAC1-378A-4443-9439-D653D9F14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E17A0-4A8B-4826-A16C-E03245CFE67B}" type="datetimeFigureOut">
              <a:rPr lang="en-US" smtClean="0"/>
              <a:pPr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AAAC1-378A-4443-9439-D653D9F142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i="1" dirty="0" smtClean="0">
                <a:solidFill>
                  <a:srgbClr val="FFFF99"/>
                </a:solidFill>
              </a:rPr>
              <a:t>Helicobacter Pylori and </a:t>
            </a:r>
            <a:br>
              <a:rPr lang="en-US" b="1" i="1" dirty="0" smtClean="0">
                <a:solidFill>
                  <a:srgbClr val="FFFF99"/>
                </a:solidFill>
              </a:rPr>
            </a:br>
            <a:r>
              <a:rPr lang="en-US" b="1" i="1" dirty="0" smtClean="0">
                <a:solidFill>
                  <a:srgbClr val="FFFF99"/>
                </a:solidFill>
              </a:rPr>
              <a:t>Gastric Carcinoma</a:t>
            </a:r>
            <a:endParaRPr lang="en-US" b="1" i="1" dirty="0">
              <a:solidFill>
                <a:srgbClr val="FFFF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7244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George Hawkins &amp;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</a:rPr>
              <a:t>Crystal Carmines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https://encrypted-tbn0.gstatic.com/images?q=tbn:ANd9GcQPk7zM8EdHUHRjPWbFXXEhrh-RMbos7cQ9PQ7R3jh5w14riM6bC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7338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H. Pylori</a:t>
            </a:r>
            <a:r>
              <a:rPr lang="en-US" b="1" dirty="0" smtClean="0">
                <a:solidFill>
                  <a:schemeClr val="bg1"/>
                </a:solidFill>
              </a:rPr>
              <a:t>: Mechanism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76399"/>
            <a:ext cx="8229601" cy="4419601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The chronic  inflammation of the gastric mucosa associated with </a:t>
            </a:r>
            <a:r>
              <a:rPr lang="en-US" sz="2400" i="1" dirty="0" smtClean="0">
                <a:solidFill>
                  <a:schemeClr val="bg1"/>
                </a:solidFill>
              </a:rPr>
              <a:t>H. Pylori </a:t>
            </a:r>
            <a:r>
              <a:rPr lang="en-US" sz="2400" dirty="0" smtClean="0">
                <a:solidFill>
                  <a:schemeClr val="bg1"/>
                </a:solidFill>
              </a:rPr>
              <a:t>infection slowly progresses through pre-malignant stages to gastric carcinoma.</a:t>
            </a:r>
          </a:p>
          <a:p>
            <a:pPr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https://encrypted-tbn2.gstatic.com/images?q=tbn:ANd9GcSBH9BeZsbsCedNogEpyesX0nxkzBLchxJGzlDq9-zpiCZJBZ_-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047999"/>
            <a:ext cx="5410200" cy="279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447800"/>
          </a:xfrm>
        </p:spPr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chemeClr val="bg1"/>
                </a:solidFill>
              </a:rPr>
              <a:t/>
            </a:r>
            <a:br>
              <a:rPr lang="en-US" b="1" i="1" dirty="0" smtClean="0">
                <a:solidFill>
                  <a:schemeClr val="bg1"/>
                </a:solidFill>
              </a:rPr>
            </a:br>
            <a:r>
              <a:rPr lang="en-US" b="1" i="1" dirty="0">
                <a:solidFill>
                  <a:schemeClr val="bg1"/>
                </a:solidFill>
              </a:rPr>
              <a:t/>
            </a:r>
            <a:br>
              <a:rPr lang="en-US" b="1" i="1" dirty="0">
                <a:solidFill>
                  <a:schemeClr val="bg1"/>
                </a:solidFill>
              </a:rPr>
            </a:br>
            <a:r>
              <a:rPr lang="en-US" b="1" i="1" dirty="0" smtClean="0">
                <a:solidFill>
                  <a:schemeClr val="bg1"/>
                </a:solidFill>
              </a:rPr>
              <a:t>H. Pylori</a:t>
            </a:r>
            <a:r>
              <a:rPr lang="en-US" b="1" dirty="0" smtClean="0">
                <a:solidFill>
                  <a:schemeClr val="bg1"/>
                </a:solidFill>
              </a:rPr>
              <a:t>: Mechanism of Action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2700" dirty="0">
                <a:solidFill>
                  <a:schemeClr val="bg1"/>
                </a:solidFill>
              </a:rPr>
              <a:t>The pathogenesis of </a:t>
            </a:r>
            <a:r>
              <a:rPr lang="en-US" sz="2700" i="1" dirty="0">
                <a:solidFill>
                  <a:schemeClr val="bg1"/>
                </a:solidFill>
              </a:rPr>
              <a:t>H. Pylori </a:t>
            </a:r>
            <a:r>
              <a:rPr lang="en-US" sz="2700" dirty="0">
                <a:solidFill>
                  <a:schemeClr val="bg1"/>
                </a:solidFill>
              </a:rPr>
              <a:t>is determined by a wide spectrum of virulence factors.</a:t>
            </a:r>
            <a:r>
              <a:rPr lang="en-US" sz="2700" i="1" dirty="0">
                <a:solidFill>
                  <a:schemeClr val="bg1"/>
                </a:solidFill>
              </a:rPr>
              <a:t/>
            </a:r>
            <a:br>
              <a:rPr lang="en-US" sz="2700" i="1" dirty="0">
                <a:solidFill>
                  <a:schemeClr val="bg1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70000" lnSpcReduction="20000"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Virulence Factors</a:t>
            </a:r>
          </a:p>
          <a:p>
            <a:pPr lvl="1">
              <a:buNone/>
            </a:pPr>
            <a:r>
              <a:rPr lang="en-US" dirty="0" smtClean="0">
                <a:solidFill>
                  <a:schemeClr val="bg1"/>
                </a:solidFill>
              </a:rPr>
              <a:t>	~Secreted into the bacterial extracellular  environment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CagA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VacA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Enzymes secreted (</a:t>
            </a:r>
            <a:r>
              <a:rPr lang="en-US" dirty="0" err="1" smtClean="0">
                <a:solidFill>
                  <a:schemeClr val="bg1"/>
                </a:solidFill>
              </a:rPr>
              <a:t>Urease</a:t>
            </a:r>
            <a:r>
              <a:rPr lang="en-US" dirty="0" smtClean="0">
                <a:solidFill>
                  <a:schemeClr val="bg1"/>
                </a:solidFill>
              </a:rPr>
              <a:t>, aliphatic </a:t>
            </a:r>
            <a:r>
              <a:rPr lang="en-US" dirty="0" err="1" smtClean="0">
                <a:solidFill>
                  <a:schemeClr val="bg1"/>
                </a:solidFill>
              </a:rPr>
              <a:t>amidase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catalase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oxidase</a:t>
            </a:r>
            <a:r>
              <a:rPr lang="en-US" dirty="0" smtClean="0">
                <a:solidFill>
                  <a:schemeClr val="bg1"/>
                </a:solidFill>
              </a:rPr>
              <a:t>, superoxide dismutase, </a:t>
            </a:r>
            <a:r>
              <a:rPr lang="en-US" dirty="0" err="1" smtClean="0">
                <a:solidFill>
                  <a:schemeClr val="bg1"/>
                </a:solidFill>
              </a:rPr>
              <a:t>phospholipases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glycosulfatase</a:t>
            </a:r>
            <a:r>
              <a:rPr lang="en-US" dirty="0" smtClean="0">
                <a:solidFill>
                  <a:schemeClr val="bg1"/>
                </a:solidFill>
              </a:rPr>
              <a:t>, and proteolytic enzymes)</a:t>
            </a:r>
          </a:p>
          <a:p>
            <a:pPr lvl="2">
              <a:buNone/>
            </a:pPr>
            <a:r>
              <a:rPr lang="en-US" sz="2800" dirty="0">
                <a:solidFill>
                  <a:schemeClr val="bg1"/>
                </a:solidFill>
              </a:rPr>
              <a:t>~</a:t>
            </a:r>
            <a:r>
              <a:rPr lang="en-US" sz="2800" dirty="0" smtClean="0">
                <a:solidFill>
                  <a:schemeClr val="bg1"/>
                </a:solidFill>
              </a:rPr>
              <a:t>Associated </a:t>
            </a:r>
            <a:r>
              <a:rPr lang="en-US" sz="2800" dirty="0">
                <a:solidFill>
                  <a:schemeClr val="bg1"/>
                </a:solidFill>
              </a:rPr>
              <a:t>with bacterial </a:t>
            </a:r>
            <a:r>
              <a:rPr lang="en-US" sz="2800" dirty="0" smtClean="0">
                <a:solidFill>
                  <a:schemeClr val="bg1"/>
                </a:solidFill>
              </a:rPr>
              <a:t>surface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Outer membrane proteins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Adhesins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Flagella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LPS</a:t>
            </a:r>
            <a:endParaRPr lang="en-US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2209800"/>
            <a:ext cx="4096947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H. Pylori</a:t>
            </a:r>
            <a:r>
              <a:rPr lang="en-US" b="1" dirty="0" smtClean="0">
                <a:solidFill>
                  <a:schemeClr val="bg1"/>
                </a:solidFill>
              </a:rPr>
              <a:t>: Mechanism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00200"/>
            <a:ext cx="73914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Virulence Factors ~secreted into 				extracellular environment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CagA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</a:p>
          <a:p>
            <a:pPr lvl="3"/>
            <a:r>
              <a:rPr lang="en-US" dirty="0">
                <a:solidFill>
                  <a:schemeClr val="bg1"/>
                </a:solidFill>
              </a:rPr>
              <a:t>H</a:t>
            </a:r>
            <a:r>
              <a:rPr lang="en-US" dirty="0" smtClean="0">
                <a:solidFill>
                  <a:schemeClr val="bg1"/>
                </a:solidFill>
              </a:rPr>
              <a:t>ighly immunogenic protein encoded by </a:t>
            </a:r>
            <a:r>
              <a:rPr lang="en-US" dirty="0" err="1" smtClean="0">
                <a:solidFill>
                  <a:schemeClr val="bg1"/>
                </a:solidFill>
              </a:rPr>
              <a:t>cytotoxin</a:t>
            </a:r>
            <a:r>
              <a:rPr lang="en-US" dirty="0" smtClean="0">
                <a:solidFill>
                  <a:schemeClr val="bg1"/>
                </a:solidFill>
              </a:rPr>
              <a:t> associated gene</a:t>
            </a:r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Stimulates epithelial production of cytokines- IL-8, IL-6, IL-1</a:t>
            </a:r>
            <a:r>
              <a:rPr lang="el-GR" dirty="0" smtClean="0">
                <a:solidFill>
                  <a:schemeClr val="bg1"/>
                </a:solidFill>
              </a:rPr>
              <a:t>β</a:t>
            </a:r>
            <a:r>
              <a:rPr lang="en-US" dirty="0" smtClean="0">
                <a:solidFill>
                  <a:schemeClr val="bg1"/>
                </a:solidFill>
              </a:rPr>
              <a:t>, and tumor necrosis factor </a:t>
            </a:r>
            <a:r>
              <a:rPr lang="el-GR" dirty="0" smtClean="0">
                <a:solidFill>
                  <a:schemeClr val="bg1"/>
                </a:solidFill>
              </a:rPr>
              <a:t>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(TNF- </a:t>
            </a:r>
            <a:r>
              <a:rPr lang="el-GR" dirty="0" smtClean="0">
                <a:solidFill>
                  <a:schemeClr val="bg1"/>
                </a:solidFill>
              </a:rPr>
              <a:t>α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Changes to host cell proliferation, motility, and polarity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VacA</a:t>
            </a:r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vacuolating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cytotoxin</a:t>
            </a:r>
            <a:r>
              <a:rPr lang="en-US" dirty="0" smtClean="0">
                <a:solidFill>
                  <a:schemeClr val="bg1"/>
                </a:solidFill>
              </a:rPr>
              <a:t> A</a:t>
            </a:r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Involved in various mechanisms of programmed cell death  (apoptosis and necrosis) in the target host cells</a:t>
            </a:r>
          </a:p>
          <a:p>
            <a:pPr lvl="3"/>
            <a:endParaRPr lang="en-US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55" t="4454" r="3840" b="10771"/>
          <a:stretch/>
        </p:blipFill>
        <p:spPr>
          <a:xfrm>
            <a:off x="381000" y="3048000"/>
            <a:ext cx="2052085" cy="17118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H. Pylori</a:t>
            </a:r>
            <a:r>
              <a:rPr lang="en-US" b="1" dirty="0" smtClean="0">
                <a:solidFill>
                  <a:schemeClr val="bg1"/>
                </a:solidFill>
              </a:rPr>
              <a:t>: Mechanism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696200" cy="4525963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Virulence Factors ~secreted into 					extracellular environment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Enzymes secreted</a:t>
            </a:r>
          </a:p>
          <a:p>
            <a:pPr lvl="3"/>
            <a:r>
              <a:rPr lang="en-US" dirty="0" err="1" smtClean="0">
                <a:solidFill>
                  <a:schemeClr val="bg1"/>
                </a:solidFill>
              </a:rPr>
              <a:t>Urease</a:t>
            </a:r>
            <a:r>
              <a:rPr lang="en-US" dirty="0" smtClean="0">
                <a:solidFill>
                  <a:schemeClr val="bg1"/>
                </a:solidFill>
              </a:rPr>
              <a:t> and aliphatic </a:t>
            </a:r>
            <a:r>
              <a:rPr lang="en-US" dirty="0" err="1" smtClean="0">
                <a:solidFill>
                  <a:schemeClr val="bg1"/>
                </a:solidFill>
              </a:rPr>
              <a:t>amidase</a:t>
            </a:r>
            <a:r>
              <a:rPr lang="en-US" dirty="0" smtClean="0">
                <a:solidFill>
                  <a:schemeClr val="bg1"/>
                </a:solidFill>
              </a:rPr>
              <a:t>- alter pH of </a:t>
            </a:r>
            <a:r>
              <a:rPr lang="en-US" dirty="0" err="1" smtClean="0">
                <a:solidFill>
                  <a:schemeClr val="bg1"/>
                </a:solidFill>
              </a:rPr>
              <a:t>evironment</a:t>
            </a:r>
            <a:r>
              <a:rPr lang="en-US" dirty="0" smtClean="0">
                <a:solidFill>
                  <a:schemeClr val="bg1"/>
                </a:solidFill>
              </a:rPr>
              <a:t> surrounding bacterium</a:t>
            </a:r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Catalase, oxidase, and superoxide dismutase- protect bacterial cells from phagocytosis</a:t>
            </a:r>
          </a:p>
          <a:p>
            <a:pPr lvl="3"/>
            <a:r>
              <a:rPr lang="en-US" dirty="0" err="1" smtClean="0">
                <a:solidFill>
                  <a:schemeClr val="bg1"/>
                </a:solidFill>
              </a:rPr>
              <a:t>Phospolipases</a:t>
            </a:r>
            <a:r>
              <a:rPr lang="en-US" dirty="0" smtClean="0">
                <a:solidFill>
                  <a:schemeClr val="bg1"/>
                </a:solidFill>
              </a:rPr>
              <a:t> A2 &amp; C </a:t>
            </a:r>
            <a:r>
              <a:rPr lang="en-US" dirty="0" err="1" smtClean="0">
                <a:solidFill>
                  <a:schemeClr val="bg1"/>
                </a:solidFill>
              </a:rPr>
              <a:t>andglycosulfatase</a:t>
            </a:r>
            <a:r>
              <a:rPr lang="en-US" dirty="0" smtClean="0">
                <a:solidFill>
                  <a:schemeClr val="bg1"/>
                </a:solidFill>
              </a:rPr>
              <a:t>-damage cells of the mucous </a:t>
            </a:r>
            <a:r>
              <a:rPr lang="en-US" dirty="0" err="1" smtClean="0">
                <a:solidFill>
                  <a:schemeClr val="bg1"/>
                </a:solidFill>
              </a:rPr>
              <a:t>memebrane</a:t>
            </a:r>
            <a:endParaRPr lang="en-US" dirty="0" smtClean="0">
              <a:solidFill>
                <a:schemeClr val="bg1"/>
              </a:solidFill>
            </a:endParaRPr>
          </a:p>
          <a:p>
            <a:pPr lvl="3"/>
            <a:r>
              <a:rPr lang="en-US" dirty="0" smtClean="0">
                <a:solidFill>
                  <a:schemeClr val="bg1"/>
                </a:solidFill>
              </a:rPr>
              <a:t>Proteolytic enzymes-gastric </a:t>
            </a:r>
            <a:r>
              <a:rPr lang="en-US" dirty="0" err="1" smtClean="0">
                <a:solidFill>
                  <a:schemeClr val="bg1"/>
                </a:solidFill>
              </a:rPr>
              <a:t>mocous</a:t>
            </a:r>
            <a:r>
              <a:rPr lang="en-US" dirty="0" smtClean="0">
                <a:solidFill>
                  <a:schemeClr val="bg1"/>
                </a:solidFill>
              </a:rPr>
              <a:t> degradation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194" name="Picture 2" descr="https://encrypted-tbn1.gstatic.com/images?q=tbn:ANd9GcQiphNHS9U5vx7kcuiH1UNdCQZ099CN3itUMaGxGhoFkzrqKZO0HQ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0" y="3429000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H. Pylori</a:t>
            </a:r>
            <a:r>
              <a:rPr lang="en-US" b="1" dirty="0" smtClean="0">
                <a:solidFill>
                  <a:schemeClr val="bg1"/>
                </a:solidFill>
              </a:rPr>
              <a:t>: Mechanism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19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Virulence Factors ~Associated with 				Bacterial Surface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Outer membrane inflammatory protein A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Induction of mucosal cytokines and mucosal inflammation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Adhesins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Involved in colonization and interactions between bacterium and host cell surface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Flagella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Allow H. Pylori to move to regions of higher pH and necessary for colonization.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LPS</a:t>
            </a:r>
          </a:p>
          <a:p>
            <a:pPr lvl="2"/>
            <a:r>
              <a:rPr lang="en-US" dirty="0" err="1" smtClean="0">
                <a:solidFill>
                  <a:schemeClr val="bg1"/>
                </a:solidFill>
              </a:rPr>
              <a:t>Molcular</a:t>
            </a:r>
            <a:r>
              <a:rPr lang="en-US" dirty="0" smtClean="0">
                <a:solidFill>
                  <a:schemeClr val="bg1"/>
                </a:solidFill>
              </a:rPr>
              <a:t> mimicry allowing adhesion to epithelial cells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77000" y="2705432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H. Pylori</a:t>
            </a:r>
            <a:r>
              <a:rPr lang="en-US" b="1" dirty="0" smtClean="0">
                <a:solidFill>
                  <a:schemeClr val="bg1"/>
                </a:solidFill>
              </a:rPr>
              <a:t>: Mechanism of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5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ability to stimulate </a:t>
            </a:r>
            <a:r>
              <a:rPr lang="en-US" dirty="0" err="1" smtClean="0">
                <a:solidFill>
                  <a:schemeClr val="bg1"/>
                </a:solidFill>
              </a:rPr>
              <a:t>gastrin</a:t>
            </a:r>
            <a:r>
              <a:rPr lang="en-US" dirty="0" smtClean="0">
                <a:solidFill>
                  <a:schemeClr val="bg1"/>
                </a:solidFill>
              </a:rPr>
              <a:t> production is an important aspect of </a:t>
            </a:r>
            <a:r>
              <a:rPr lang="en-US" i="1" dirty="0" smtClean="0">
                <a:solidFill>
                  <a:schemeClr val="bg1"/>
                </a:solidFill>
              </a:rPr>
              <a:t>H. Pylori </a:t>
            </a:r>
            <a:r>
              <a:rPr lang="en-US" dirty="0" smtClean="0">
                <a:solidFill>
                  <a:schemeClr val="bg1"/>
                </a:solidFill>
              </a:rPr>
              <a:t>associated  </a:t>
            </a:r>
            <a:r>
              <a:rPr lang="en-US" dirty="0" err="1" smtClean="0">
                <a:solidFill>
                  <a:schemeClr val="bg1"/>
                </a:solidFill>
              </a:rPr>
              <a:t>cancerogenesis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Hypergastrinemia</a:t>
            </a:r>
            <a:r>
              <a:rPr lang="en-US" dirty="0" smtClean="0">
                <a:solidFill>
                  <a:schemeClr val="bg1"/>
                </a:solidFill>
              </a:rPr>
              <a:t> is associated with the overexpression of  certain growth factors, the COX-2-prostaglandin system, and anti-</a:t>
            </a:r>
            <a:r>
              <a:rPr lang="en-US" dirty="0" err="1" smtClean="0">
                <a:solidFill>
                  <a:schemeClr val="bg1"/>
                </a:solidFill>
              </a:rPr>
              <a:t>apoptic</a:t>
            </a:r>
            <a:r>
              <a:rPr lang="en-US" dirty="0" smtClean="0">
                <a:solidFill>
                  <a:schemeClr val="bg1"/>
                </a:solidFill>
              </a:rPr>
              <a:t> proteins, leading to the proliferation of mutated atrophic cells, enhanced angiogenesis, and the development  of gastric  tumors. 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4320540"/>
            <a:ext cx="4000500" cy="2240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Tests for </a:t>
            </a:r>
            <a:r>
              <a:rPr lang="en-US" b="1" i="1" dirty="0" smtClean="0">
                <a:solidFill>
                  <a:schemeClr val="bg1"/>
                </a:solidFill>
              </a:rPr>
              <a:t>H. Pylori </a:t>
            </a:r>
            <a:r>
              <a:rPr lang="en-US" b="1" dirty="0" smtClean="0">
                <a:solidFill>
                  <a:schemeClr val="bg1"/>
                </a:solidFill>
              </a:rPr>
              <a:t>Infection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600200"/>
            <a:ext cx="56388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Urea Breath Test * </a:t>
            </a:r>
            <a:r>
              <a:rPr lang="en-US" i="1" dirty="0" smtClean="0">
                <a:solidFill>
                  <a:schemeClr val="bg1"/>
                </a:solidFill>
              </a:rPr>
              <a:t>Best Option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94% sensitivity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95% specificity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Stool Antigen Test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91% sensitivity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93% specificity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Immunological Tests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80-84%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093" r="42826" b="6047"/>
          <a:stretch/>
        </p:blipFill>
        <p:spPr>
          <a:xfrm>
            <a:off x="499730" y="1676400"/>
            <a:ext cx="1862470" cy="17118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Treatment  &amp; Elimination of </a:t>
            </a:r>
            <a:r>
              <a:rPr lang="en-US" b="1" i="1" dirty="0" smtClean="0">
                <a:solidFill>
                  <a:schemeClr val="bg1"/>
                </a:solidFill>
              </a:rPr>
              <a:t>H. Pylori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The aim of </a:t>
            </a:r>
            <a:r>
              <a:rPr lang="en-US" i="1" dirty="0" smtClean="0">
                <a:solidFill>
                  <a:schemeClr val="bg1"/>
                </a:solidFill>
              </a:rPr>
              <a:t>H. Pylori </a:t>
            </a:r>
            <a:r>
              <a:rPr lang="en-US" dirty="0" smtClean="0">
                <a:solidFill>
                  <a:schemeClr val="bg1"/>
                </a:solidFill>
              </a:rPr>
              <a:t>eradication therapy is to restore the inflamed mucosa to a healthy state, or to prevent further progression of advanced chronic lesions.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Therapeutic regimens including 3 types of drug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Antisecretory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- proton-pump inhibitors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-</a:t>
            </a:r>
            <a:r>
              <a:rPr lang="en-US" dirty="0" err="1" smtClean="0">
                <a:solidFill>
                  <a:schemeClr val="bg1"/>
                </a:solidFill>
              </a:rPr>
              <a:t>Cytoprotectants</a:t>
            </a:r>
            <a:r>
              <a:rPr lang="en-US" dirty="0" smtClean="0">
                <a:solidFill>
                  <a:schemeClr val="bg1"/>
                </a:solidFill>
              </a:rPr>
              <a:t>-bismuth salt containing drug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-Antibiotics-</a:t>
            </a:r>
            <a:r>
              <a:rPr lang="en-US" dirty="0" err="1" smtClean="0">
                <a:solidFill>
                  <a:schemeClr val="bg1"/>
                </a:solidFill>
              </a:rPr>
              <a:t>clarithromycin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amoxiciilin</a:t>
            </a:r>
            <a:r>
              <a:rPr lang="en-US" dirty="0" smtClean="0">
                <a:solidFill>
                  <a:schemeClr val="bg1"/>
                </a:solidFill>
              </a:rPr>
              <a:t>,           </a:t>
            </a:r>
            <a:r>
              <a:rPr lang="en-US" dirty="0" err="1" smtClean="0">
                <a:solidFill>
                  <a:schemeClr val="bg1"/>
                </a:solidFill>
              </a:rPr>
              <a:t>metronidazole</a:t>
            </a:r>
            <a:r>
              <a:rPr lang="en-US" dirty="0" smtClean="0">
                <a:solidFill>
                  <a:schemeClr val="bg1"/>
                </a:solidFill>
              </a:rPr>
              <a:t>, tetracycline, </a:t>
            </a:r>
            <a:r>
              <a:rPr lang="en-US" dirty="0" err="1" smtClean="0">
                <a:solidFill>
                  <a:schemeClr val="bg1"/>
                </a:solidFill>
              </a:rPr>
              <a:t>levofloxacine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Treatment  &amp; Elimination of </a:t>
            </a:r>
            <a:r>
              <a:rPr lang="en-US" b="1" i="1" dirty="0" smtClean="0">
                <a:solidFill>
                  <a:schemeClr val="bg1"/>
                </a:solidFill>
              </a:rPr>
              <a:t>H. Pylori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First line allopathic regimen: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Triple therapy-(proton-pump inhibitors + amoxicillin + </a:t>
            </a:r>
            <a:r>
              <a:rPr lang="en-US" dirty="0" err="1" smtClean="0">
                <a:solidFill>
                  <a:schemeClr val="bg1"/>
                </a:solidFill>
              </a:rPr>
              <a:t>clarithromycin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Metronizadole</a:t>
            </a:r>
            <a:r>
              <a:rPr lang="en-US" dirty="0" smtClean="0">
                <a:solidFill>
                  <a:schemeClr val="bg1"/>
                </a:solidFill>
              </a:rPr>
              <a:t> in association with proton-pump inhibitors and amoxicillin (in </a:t>
            </a:r>
            <a:r>
              <a:rPr lang="en-US" dirty="0" err="1" smtClean="0">
                <a:solidFill>
                  <a:schemeClr val="bg1"/>
                </a:solidFill>
              </a:rPr>
              <a:t>clarithromycin</a:t>
            </a:r>
            <a:r>
              <a:rPr lang="en-US" dirty="0" smtClean="0">
                <a:solidFill>
                  <a:schemeClr val="bg1"/>
                </a:solidFill>
              </a:rPr>
              <a:t> resistant individuals- &lt;15-20% of  population)</a:t>
            </a:r>
          </a:p>
          <a:p>
            <a:pPr lvl="1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Second line allopathic regimen: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Quadruple </a:t>
            </a:r>
            <a:r>
              <a:rPr lang="en-US" dirty="0" smtClean="0">
                <a:solidFill>
                  <a:schemeClr val="bg1"/>
                </a:solidFill>
              </a:rPr>
              <a:t>Therapy-(proton-pump inhibitors + bismuth + </a:t>
            </a:r>
            <a:r>
              <a:rPr lang="en-US" dirty="0" err="1" smtClean="0">
                <a:solidFill>
                  <a:schemeClr val="bg1"/>
                </a:solidFill>
              </a:rPr>
              <a:t>subcitrate</a:t>
            </a:r>
            <a:r>
              <a:rPr lang="en-US" dirty="0" smtClean="0">
                <a:solidFill>
                  <a:schemeClr val="bg1"/>
                </a:solidFill>
              </a:rPr>
              <a:t> potassium + </a:t>
            </a:r>
            <a:r>
              <a:rPr lang="en-US" dirty="0" err="1" smtClean="0">
                <a:solidFill>
                  <a:schemeClr val="bg1"/>
                </a:solidFill>
              </a:rPr>
              <a:t>metronidazole</a:t>
            </a:r>
            <a:r>
              <a:rPr lang="en-US" dirty="0" smtClean="0">
                <a:solidFill>
                  <a:schemeClr val="bg1"/>
                </a:solidFill>
              </a:rPr>
              <a:t> + tetracycline)</a:t>
            </a:r>
          </a:p>
          <a:p>
            <a:pPr lvl="1"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Third line allopathic regimen: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Proton-pump inhibitor + amoxicillin + </a:t>
            </a:r>
            <a:r>
              <a:rPr lang="en-US" dirty="0" err="1" smtClean="0">
                <a:solidFill>
                  <a:schemeClr val="bg1"/>
                </a:solidFill>
              </a:rPr>
              <a:t>levoflaxin</a:t>
            </a:r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pPr lvl="1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Natural Treatment  &amp; Elimination of 		</a:t>
            </a:r>
            <a:r>
              <a:rPr lang="en-US" b="1" i="1" dirty="0" smtClean="0">
                <a:solidFill>
                  <a:schemeClr val="bg1"/>
                </a:solidFill>
              </a:rPr>
              <a:t>H. Pylori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86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Essential </a:t>
            </a:r>
            <a:r>
              <a:rPr lang="en-US" dirty="0">
                <a:solidFill>
                  <a:schemeClr val="bg1"/>
                </a:solidFill>
              </a:rPr>
              <a:t>oils are </a:t>
            </a:r>
            <a:r>
              <a:rPr lang="en-US" dirty="0" smtClean="0">
                <a:solidFill>
                  <a:schemeClr val="bg1"/>
                </a:solidFill>
              </a:rPr>
              <a:t>beneficial in </a:t>
            </a:r>
            <a:r>
              <a:rPr lang="en-US" dirty="0">
                <a:solidFill>
                  <a:schemeClr val="bg1"/>
                </a:solidFill>
              </a:rPr>
              <a:t>the fight against </a:t>
            </a:r>
            <a:r>
              <a:rPr lang="en-US" i="1" dirty="0" err="1" smtClean="0">
                <a:solidFill>
                  <a:schemeClr val="bg1"/>
                </a:solidFill>
              </a:rPr>
              <a:t>H.Pylori</a:t>
            </a:r>
            <a:r>
              <a:rPr lang="en-US" dirty="0">
                <a:solidFill>
                  <a:schemeClr val="bg1"/>
                </a:solidFill>
              </a:rPr>
              <a:t>, fighting against both </a:t>
            </a:r>
            <a:r>
              <a:rPr lang="en-US" dirty="0" smtClean="0">
                <a:solidFill>
                  <a:schemeClr val="bg1"/>
                </a:solidFill>
              </a:rPr>
              <a:t>infection </a:t>
            </a:r>
            <a:r>
              <a:rPr lang="en-US" dirty="0">
                <a:solidFill>
                  <a:schemeClr val="bg1"/>
                </a:solidFill>
              </a:rPr>
              <a:t>and against relapses.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Oils </a:t>
            </a:r>
            <a:r>
              <a:rPr lang="en-US" dirty="0">
                <a:solidFill>
                  <a:schemeClr val="bg1"/>
                </a:solidFill>
              </a:rPr>
              <a:t>with anti-infective properties are </a:t>
            </a:r>
            <a:r>
              <a:rPr lang="en-US" dirty="0" smtClean="0">
                <a:solidFill>
                  <a:schemeClr val="bg1"/>
                </a:solidFill>
              </a:rPr>
              <a:t>essential </a:t>
            </a:r>
            <a:r>
              <a:rPr lang="en-US" dirty="0">
                <a:solidFill>
                  <a:schemeClr val="bg1"/>
                </a:solidFill>
              </a:rPr>
              <a:t>oils with Phenol, such as oil of Oregano </a:t>
            </a:r>
            <a:r>
              <a:rPr lang="en-US" dirty="0" smtClean="0">
                <a:solidFill>
                  <a:schemeClr val="bg1"/>
                </a:solidFill>
              </a:rPr>
              <a:t>or </a:t>
            </a:r>
            <a:r>
              <a:rPr lang="en-US" dirty="0" err="1">
                <a:solidFill>
                  <a:schemeClr val="bg1"/>
                </a:solidFill>
              </a:rPr>
              <a:t>Thymol</a:t>
            </a:r>
            <a:r>
              <a:rPr lang="en-US" dirty="0">
                <a:solidFill>
                  <a:schemeClr val="bg1"/>
                </a:solidFill>
              </a:rPr>
              <a:t>, such as Thyme </a:t>
            </a:r>
            <a:r>
              <a:rPr lang="en-US" dirty="0" smtClean="0">
                <a:solidFill>
                  <a:schemeClr val="bg1"/>
                </a:solidFill>
              </a:rPr>
              <a:t>oil, </a:t>
            </a:r>
            <a:r>
              <a:rPr lang="en-US" dirty="0">
                <a:solidFill>
                  <a:schemeClr val="bg1"/>
                </a:solidFill>
              </a:rPr>
              <a:t>Tea Tree </a:t>
            </a:r>
            <a:r>
              <a:rPr lang="en-US" dirty="0" smtClean="0">
                <a:solidFill>
                  <a:schemeClr val="bg1"/>
                </a:solidFill>
              </a:rPr>
              <a:t>Oil, and Cinnamon </a:t>
            </a:r>
            <a:r>
              <a:rPr lang="en-US" dirty="0">
                <a:solidFill>
                  <a:schemeClr val="bg1"/>
                </a:solidFill>
              </a:rPr>
              <a:t>Oil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Clove Oil </a:t>
            </a:r>
            <a:r>
              <a:rPr lang="en-US" dirty="0" smtClean="0">
                <a:solidFill>
                  <a:schemeClr val="bg1"/>
                </a:solidFill>
              </a:rPr>
              <a:t>inhibits </a:t>
            </a:r>
            <a:r>
              <a:rPr lang="en-US" dirty="0">
                <a:solidFill>
                  <a:schemeClr val="bg1"/>
                </a:solidFill>
              </a:rPr>
              <a:t>the growth of </a:t>
            </a:r>
            <a:r>
              <a:rPr lang="en-US" i="1" dirty="0" smtClean="0">
                <a:solidFill>
                  <a:schemeClr val="bg1"/>
                </a:solidFill>
              </a:rPr>
              <a:t>H. </a:t>
            </a:r>
            <a:r>
              <a:rPr lang="en-US" i="1" dirty="0">
                <a:solidFill>
                  <a:schemeClr val="bg1"/>
                </a:solidFill>
              </a:rPr>
              <a:t>Pylori</a:t>
            </a:r>
            <a:r>
              <a:rPr lang="en-US" dirty="0">
                <a:solidFill>
                  <a:schemeClr val="bg1"/>
                </a:solidFill>
              </a:rPr>
              <a:t>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There </a:t>
            </a:r>
            <a:r>
              <a:rPr lang="en-US" dirty="0">
                <a:solidFill>
                  <a:schemeClr val="bg1"/>
                </a:solidFill>
              </a:rPr>
              <a:t>are essential oils with a significant anti-inflammatory effect, rich in aldehydes, such as the Cinnamon Oil, or </a:t>
            </a:r>
            <a:r>
              <a:rPr lang="en-US" dirty="0" smtClean="0">
                <a:solidFill>
                  <a:schemeClr val="bg1"/>
                </a:solidFill>
              </a:rPr>
              <a:t>essential </a:t>
            </a:r>
            <a:r>
              <a:rPr lang="en-US" dirty="0">
                <a:solidFill>
                  <a:schemeClr val="bg1"/>
                </a:solidFill>
              </a:rPr>
              <a:t>oil of Chamomile </a:t>
            </a:r>
            <a:r>
              <a:rPr lang="en-US" dirty="0" smtClean="0">
                <a:solidFill>
                  <a:schemeClr val="bg1"/>
                </a:solidFill>
              </a:rPr>
              <a:t>or </a:t>
            </a:r>
            <a:r>
              <a:rPr lang="en-US" dirty="0">
                <a:solidFill>
                  <a:schemeClr val="bg1"/>
                </a:solidFill>
              </a:rPr>
              <a:t>Ginger Oil 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Tarragon Oil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>
                <a:solidFill>
                  <a:schemeClr val="bg1"/>
                </a:solidFill>
              </a:rPr>
              <a:t>Ginger Oil has antispasmodic </a:t>
            </a:r>
            <a:r>
              <a:rPr lang="en-US" dirty="0" smtClean="0">
                <a:solidFill>
                  <a:schemeClr val="bg1"/>
                </a:solidFill>
              </a:rPr>
              <a:t>action.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Several </a:t>
            </a:r>
            <a:r>
              <a:rPr lang="en-US" dirty="0">
                <a:solidFill>
                  <a:schemeClr val="bg1"/>
                </a:solidFill>
              </a:rPr>
              <a:t>oils such as the Mint (</a:t>
            </a:r>
            <a:r>
              <a:rPr lang="en-US" dirty="0" err="1">
                <a:solidFill>
                  <a:schemeClr val="bg1"/>
                </a:solidFill>
              </a:rPr>
              <a:t>Mentha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piperita</a:t>
            </a:r>
            <a:r>
              <a:rPr lang="en-US" dirty="0">
                <a:solidFill>
                  <a:schemeClr val="bg1"/>
                </a:solidFill>
              </a:rPr>
              <a:t>) Oil and Lemon Grass Oil showed inhibition in vitro proliferation of </a:t>
            </a:r>
            <a:r>
              <a:rPr lang="en-US" i="1" dirty="0" smtClean="0">
                <a:solidFill>
                  <a:schemeClr val="bg1"/>
                </a:solidFill>
              </a:rPr>
              <a:t>H. </a:t>
            </a:r>
            <a:r>
              <a:rPr lang="en-US" i="1" dirty="0">
                <a:solidFill>
                  <a:schemeClr val="bg1"/>
                </a:solidFill>
              </a:rPr>
              <a:t>Pylori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7750"/>
          <a:stretch/>
        </p:blipFill>
        <p:spPr>
          <a:xfrm>
            <a:off x="4724400" y="914400"/>
            <a:ext cx="2619791" cy="12595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Question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i="1" dirty="0" smtClean="0">
                <a:solidFill>
                  <a:schemeClr val="bg1"/>
                </a:solidFill>
              </a:rPr>
              <a:t>How does Helicobacter Pylori (H. Pylori) contribute to the development of    gastric carcinoma?</a:t>
            </a:r>
            <a:endParaRPr lang="en-US" sz="3600" i="1" dirty="0"/>
          </a:p>
        </p:txBody>
      </p:sp>
      <p:pic>
        <p:nvPicPr>
          <p:cNvPr id="7170" name="Picture 2" descr="https://encrypted-tbn2.gstatic.com/images?q=tbn:ANd9GcSbkEfq9YQjYEZv16U8GKRw9BWvdYkInV3MAftucTif_SZF-f8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4038600"/>
            <a:ext cx="23241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Natural Treatment  &amp; Elimination of </a:t>
            </a:r>
            <a:r>
              <a:rPr lang="en-US" b="1" i="1" dirty="0" smtClean="0">
                <a:solidFill>
                  <a:schemeClr val="bg1"/>
                </a:solidFill>
              </a:rPr>
              <a:t>H</a:t>
            </a:r>
            <a:r>
              <a:rPr lang="en-US" b="1" i="1" dirty="0">
                <a:solidFill>
                  <a:schemeClr val="bg1"/>
                </a:solidFill>
              </a:rPr>
              <a:t>. Pylori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799"/>
            <a:ext cx="6705600" cy="4572001"/>
          </a:xfrm>
        </p:spPr>
        <p:txBody>
          <a:bodyPr>
            <a:normAutofit fontScale="55000" lnSpcReduction="20000"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Some </a:t>
            </a:r>
            <a:r>
              <a:rPr lang="en-US" dirty="0" err="1">
                <a:solidFill>
                  <a:schemeClr val="bg1"/>
                </a:solidFill>
              </a:rPr>
              <a:t>isoflavones</a:t>
            </a:r>
            <a:r>
              <a:rPr lang="en-US" dirty="0">
                <a:solidFill>
                  <a:schemeClr val="bg1"/>
                </a:solidFill>
              </a:rPr>
              <a:t> inhibit the growth of </a:t>
            </a:r>
            <a:r>
              <a:rPr lang="en-US" i="1" dirty="0" smtClean="0">
                <a:solidFill>
                  <a:schemeClr val="bg1"/>
                </a:solidFill>
              </a:rPr>
              <a:t>H. Pylori </a:t>
            </a:r>
            <a:r>
              <a:rPr lang="en-US" dirty="0" smtClean="0">
                <a:solidFill>
                  <a:schemeClr val="bg1"/>
                </a:solidFill>
              </a:rPr>
              <a:t>such as Glycine, Alfalfa, </a:t>
            </a:r>
            <a:r>
              <a:rPr lang="en-US" dirty="0">
                <a:solidFill>
                  <a:schemeClr val="bg1"/>
                </a:solidFill>
              </a:rPr>
              <a:t>and Black Cohosh 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Some </a:t>
            </a:r>
            <a:r>
              <a:rPr lang="en-US" dirty="0" err="1">
                <a:solidFill>
                  <a:schemeClr val="bg1"/>
                </a:solidFill>
              </a:rPr>
              <a:t>Brassicaceae</a:t>
            </a:r>
            <a:r>
              <a:rPr lang="en-US" dirty="0">
                <a:solidFill>
                  <a:schemeClr val="bg1"/>
                </a:solidFill>
              </a:rPr>
              <a:t> like Cabbage or Broccoli contains </a:t>
            </a:r>
            <a:r>
              <a:rPr lang="en-US" dirty="0" err="1">
                <a:solidFill>
                  <a:schemeClr val="bg1"/>
                </a:solidFill>
              </a:rPr>
              <a:t>glucosinolates</a:t>
            </a:r>
            <a:r>
              <a:rPr lang="en-US" dirty="0">
                <a:solidFill>
                  <a:schemeClr val="bg1"/>
                </a:solidFill>
              </a:rPr>
              <a:t> that are converted by the action of an enzyme in </a:t>
            </a:r>
            <a:r>
              <a:rPr lang="en-US" dirty="0" err="1">
                <a:solidFill>
                  <a:schemeClr val="bg1"/>
                </a:solidFill>
              </a:rPr>
              <a:t>sulforaphane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smtClean="0">
                <a:solidFill>
                  <a:schemeClr val="bg1"/>
                </a:solidFill>
              </a:rPr>
              <a:t>This enzyme was shown to inhibit the </a:t>
            </a:r>
            <a:r>
              <a:rPr lang="en-US" dirty="0">
                <a:solidFill>
                  <a:schemeClr val="bg1"/>
                </a:solidFill>
              </a:rPr>
              <a:t>growth of </a:t>
            </a:r>
            <a:r>
              <a:rPr lang="en-US" i="1" dirty="0" smtClean="0">
                <a:solidFill>
                  <a:schemeClr val="bg1"/>
                </a:solidFill>
              </a:rPr>
              <a:t>H. </a:t>
            </a:r>
            <a:r>
              <a:rPr lang="en-US" i="1" dirty="0">
                <a:solidFill>
                  <a:schemeClr val="bg1"/>
                </a:solidFill>
              </a:rPr>
              <a:t>Pylori </a:t>
            </a:r>
            <a:r>
              <a:rPr lang="en-US" dirty="0">
                <a:solidFill>
                  <a:schemeClr val="bg1"/>
                </a:solidFill>
              </a:rPr>
              <a:t>bacteria in 8 of 11 cases.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Blueberries </a:t>
            </a:r>
            <a:r>
              <a:rPr lang="en-US" dirty="0">
                <a:solidFill>
                  <a:schemeClr val="bg1"/>
                </a:solidFill>
              </a:rPr>
              <a:t>have anti-infective action and allow better absorption of vitamin </a:t>
            </a:r>
            <a:r>
              <a:rPr lang="en-US" dirty="0" smtClean="0">
                <a:solidFill>
                  <a:schemeClr val="bg1"/>
                </a:solidFill>
              </a:rPr>
              <a:t>B12. </a:t>
            </a:r>
            <a:r>
              <a:rPr lang="en-US" dirty="0">
                <a:solidFill>
                  <a:schemeClr val="bg1"/>
                </a:solidFill>
              </a:rPr>
              <a:t>High molecular weight polysaccharides from blueberry inhibit adhesion of </a:t>
            </a:r>
            <a:r>
              <a:rPr lang="en-US" i="1" dirty="0" smtClean="0">
                <a:solidFill>
                  <a:schemeClr val="bg1"/>
                </a:solidFill>
              </a:rPr>
              <a:t>H. Pylori </a:t>
            </a:r>
            <a:r>
              <a:rPr lang="en-US" dirty="0">
                <a:solidFill>
                  <a:schemeClr val="bg1"/>
                </a:solidFill>
              </a:rPr>
              <a:t>to human gastric mucus.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Chamomile </a:t>
            </a:r>
            <a:r>
              <a:rPr lang="en-US" dirty="0">
                <a:solidFill>
                  <a:schemeClr val="bg1"/>
                </a:solidFill>
              </a:rPr>
              <a:t>Oil has been shown </a:t>
            </a:r>
            <a:r>
              <a:rPr lang="en-US" dirty="0" smtClean="0">
                <a:solidFill>
                  <a:schemeClr val="bg1"/>
                </a:solidFill>
              </a:rPr>
              <a:t>to decrease dyspepsia </a:t>
            </a:r>
            <a:r>
              <a:rPr lang="en-US" dirty="0">
                <a:solidFill>
                  <a:schemeClr val="bg1"/>
                </a:solidFill>
              </a:rPr>
              <a:t>and stomach </a:t>
            </a:r>
            <a:r>
              <a:rPr lang="en-US" dirty="0" smtClean="0">
                <a:solidFill>
                  <a:schemeClr val="bg1"/>
                </a:solidFill>
              </a:rPr>
              <a:t>acidity and the </a:t>
            </a:r>
            <a:r>
              <a:rPr lang="en-US" dirty="0">
                <a:solidFill>
                  <a:schemeClr val="bg1"/>
                </a:solidFill>
              </a:rPr>
              <a:t>local anti-inflammatory action is well known and has been compared with that of </a:t>
            </a:r>
            <a:r>
              <a:rPr lang="en-US" dirty="0" smtClean="0">
                <a:solidFill>
                  <a:schemeClr val="bg1"/>
                </a:solidFill>
              </a:rPr>
              <a:t>proton </a:t>
            </a:r>
            <a:r>
              <a:rPr lang="en-US" dirty="0">
                <a:solidFill>
                  <a:schemeClr val="bg1"/>
                </a:solidFill>
              </a:rPr>
              <a:t>pump inhibitors. Chamomile essential oil </a:t>
            </a:r>
            <a:r>
              <a:rPr lang="en-US" dirty="0" smtClean="0">
                <a:solidFill>
                  <a:schemeClr val="bg1"/>
                </a:solidFill>
              </a:rPr>
              <a:t>also showed </a:t>
            </a:r>
            <a:r>
              <a:rPr lang="en-US" dirty="0">
                <a:solidFill>
                  <a:schemeClr val="bg1"/>
                </a:solidFill>
              </a:rPr>
              <a:t>inhibition of </a:t>
            </a:r>
            <a:r>
              <a:rPr lang="en-US" i="1" dirty="0" smtClean="0">
                <a:solidFill>
                  <a:schemeClr val="bg1"/>
                </a:solidFill>
              </a:rPr>
              <a:t>H. </a:t>
            </a:r>
            <a:r>
              <a:rPr lang="en-US" i="1" dirty="0">
                <a:solidFill>
                  <a:schemeClr val="bg1"/>
                </a:solidFill>
              </a:rPr>
              <a:t>Pylori </a:t>
            </a:r>
            <a:r>
              <a:rPr lang="en-US" dirty="0">
                <a:solidFill>
                  <a:schemeClr val="bg1"/>
                </a:solidFill>
              </a:rPr>
              <a:t>in vitro.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3800" y="2294467"/>
            <a:ext cx="1309687" cy="1058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3800" y="3581400"/>
            <a:ext cx="1309687" cy="876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43800" y="4724400"/>
            <a:ext cx="1309687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1051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Natural Treatment  &amp; Elimination </a:t>
            </a:r>
            <a:r>
              <a:rPr lang="en-US" b="1" dirty="0" smtClean="0">
                <a:solidFill>
                  <a:schemeClr val="bg1"/>
                </a:solidFill>
              </a:rPr>
              <a:t>of </a:t>
            </a:r>
            <a:r>
              <a:rPr lang="en-US" b="1" i="1" dirty="0" smtClean="0">
                <a:solidFill>
                  <a:schemeClr val="bg1"/>
                </a:solidFill>
              </a:rPr>
              <a:t>H</a:t>
            </a:r>
            <a:r>
              <a:rPr lang="en-US" b="1" i="1" dirty="0">
                <a:solidFill>
                  <a:schemeClr val="bg1"/>
                </a:solidFill>
              </a:rPr>
              <a:t>. Pylori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62484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Gentian </a:t>
            </a:r>
            <a:r>
              <a:rPr lang="en-US" dirty="0">
                <a:solidFill>
                  <a:schemeClr val="bg1"/>
                </a:solidFill>
              </a:rPr>
              <a:t>plant contains </a:t>
            </a:r>
            <a:r>
              <a:rPr lang="en-US" dirty="0" err="1">
                <a:solidFill>
                  <a:schemeClr val="bg1"/>
                </a:solidFill>
              </a:rPr>
              <a:t>triterpenes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 err="1">
                <a:solidFill>
                  <a:schemeClr val="bg1"/>
                </a:solidFill>
              </a:rPr>
              <a:t>xanthones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that </a:t>
            </a:r>
            <a:r>
              <a:rPr lang="en-US" dirty="0">
                <a:solidFill>
                  <a:schemeClr val="bg1"/>
                </a:solidFill>
              </a:rPr>
              <a:t>have a direct anti-inflammatory action on the stomach </a:t>
            </a:r>
            <a:r>
              <a:rPr lang="en-US" dirty="0" smtClean="0">
                <a:solidFill>
                  <a:schemeClr val="bg1"/>
                </a:solidFill>
              </a:rPr>
              <a:t>lining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Hops seem </a:t>
            </a:r>
            <a:r>
              <a:rPr lang="en-US" dirty="0">
                <a:solidFill>
                  <a:schemeClr val="bg1"/>
                </a:solidFill>
              </a:rPr>
              <a:t>to have a calming effect on the stomach, </a:t>
            </a:r>
            <a:r>
              <a:rPr lang="en-US" dirty="0" smtClean="0">
                <a:solidFill>
                  <a:schemeClr val="bg1"/>
                </a:solidFill>
              </a:rPr>
              <a:t>although its </a:t>
            </a:r>
            <a:r>
              <a:rPr lang="en-US" dirty="0">
                <a:solidFill>
                  <a:schemeClr val="bg1"/>
                </a:solidFill>
              </a:rPr>
              <a:t>mode of action has not yet been </a:t>
            </a:r>
            <a:r>
              <a:rPr lang="en-US" dirty="0" smtClean="0">
                <a:solidFill>
                  <a:schemeClr val="bg1"/>
                </a:solidFill>
              </a:rPr>
              <a:t>elucidated.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Probiotics and </a:t>
            </a:r>
            <a:r>
              <a:rPr lang="en-US" dirty="0" smtClean="0">
                <a:solidFill>
                  <a:schemeClr val="bg1"/>
                </a:solidFill>
              </a:rPr>
              <a:t>prebiotics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combination of prebiotics </a:t>
            </a:r>
            <a:r>
              <a:rPr lang="en-US" dirty="0" smtClean="0">
                <a:solidFill>
                  <a:schemeClr val="bg1"/>
                </a:solidFill>
              </a:rPr>
              <a:t>and </a:t>
            </a:r>
            <a:r>
              <a:rPr lang="en-US" dirty="0">
                <a:solidFill>
                  <a:schemeClr val="bg1"/>
                </a:solidFill>
              </a:rPr>
              <a:t>probiotics </a:t>
            </a:r>
            <a:r>
              <a:rPr lang="en-US" dirty="0" smtClean="0">
                <a:solidFill>
                  <a:schemeClr val="bg1"/>
                </a:solidFill>
              </a:rPr>
              <a:t>provide </a:t>
            </a:r>
            <a:r>
              <a:rPr lang="en-US" dirty="0">
                <a:solidFill>
                  <a:schemeClr val="bg1"/>
                </a:solidFill>
              </a:rPr>
              <a:t>benefits for </a:t>
            </a: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immune system; nondairy options are fermented food like miso, sauerkraut, </a:t>
            </a:r>
            <a:r>
              <a:rPr lang="en-US" dirty="0" smtClean="0">
                <a:solidFill>
                  <a:schemeClr val="bg1"/>
                </a:solidFill>
              </a:rPr>
              <a:t>and microalgae. </a:t>
            </a:r>
            <a:r>
              <a:rPr lang="en-US" dirty="0" err="1" smtClean="0">
                <a:solidFill>
                  <a:schemeClr val="bg1"/>
                </a:solidFill>
              </a:rPr>
              <a:t>Bifidobacteria</a:t>
            </a:r>
            <a:r>
              <a:rPr lang="en-US" dirty="0">
                <a:solidFill>
                  <a:schemeClr val="bg1"/>
                </a:solidFill>
              </a:rPr>
              <a:t>, Saccharomyces and Lactobacillus </a:t>
            </a:r>
            <a:r>
              <a:rPr lang="en-US" dirty="0" smtClean="0">
                <a:solidFill>
                  <a:schemeClr val="bg1"/>
                </a:solidFill>
              </a:rPr>
              <a:t>have been studied and </a:t>
            </a:r>
            <a:r>
              <a:rPr lang="en-US" dirty="0">
                <a:solidFill>
                  <a:schemeClr val="bg1"/>
                </a:solidFill>
              </a:rPr>
              <a:t>shown clearly better tolerance than the </a:t>
            </a:r>
            <a:r>
              <a:rPr lang="en-US" dirty="0" smtClean="0">
                <a:solidFill>
                  <a:schemeClr val="bg1"/>
                </a:solidFill>
              </a:rPr>
              <a:t>classic </a:t>
            </a:r>
            <a:r>
              <a:rPr lang="en-US" dirty="0">
                <a:solidFill>
                  <a:schemeClr val="bg1"/>
                </a:solidFill>
              </a:rPr>
              <a:t>triple therapy.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81799" y="1752600"/>
            <a:ext cx="1419225" cy="10137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16200000">
            <a:off x="5980497" y="3927351"/>
            <a:ext cx="3021829" cy="11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4584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52623" y="1600200"/>
            <a:ext cx="693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Eradication of Helicobacter Pylori is </a:t>
            </a:r>
            <a:r>
              <a:rPr lang="en-US" dirty="0" smtClean="0">
                <a:solidFill>
                  <a:schemeClr val="bg1"/>
                </a:solidFill>
              </a:rPr>
              <a:t>essential, </a:t>
            </a:r>
            <a:r>
              <a:rPr lang="en-US" dirty="0">
                <a:solidFill>
                  <a:schemeClr val="bg1"/>
                </a:solidFill>
              </a:rPr>
              <a:t>in particular, to avoid the risk of stomach cancer. </a:t>
            </a:r>
            <a:r>
              <a:rPr lang="en-US" dirty="0" smtClean="0">
                <a:solidFill>
                  <a:schemeClr val="bg1"/>
                </a:solidFill>
              </a:rPr>
              <a:t>Classic eradication </a:t>
            </a:r>
            <a:r>
              <a:rPr lang="en-US" dirty="0">
                <a:solidFill>
                  <a:schemeClr val="bg1"/>
                </a:solidFill>
              </a:rPr>
              <a:t>by </a:t>
            </a:r>
            <a:r>
              <a:rPr lang="en-US" dirty="0" smtClean="0">
                <a:solidFill>
                  <a:schemeClr val="bg1"/>
                </a:solidFill>
              </a:rPr>
              <a:t>allopathic treatment may not </a:t>
            </a:r>
            <a:r>
              <a:rPr lang="en-US" dirty="0">
                <a:solidFill>
                  <a:schemeClr val="bg1"/>
                </a:solidFill>
              </a:rPr>
              <a:t>always </a:t>
            </a:r>
            <a:r>
              <a:rPr lang="en-US" dirty="0" smtClean="0">
                <a:solidFill>
                  <a:schemeClr val="bg1"/>
                </a:solidFill>
              </a:rPr>
              <a:t>be sufficient</a:t>
            </a:r>
            <a:r>
              <a:rPr lang="en-US" dirty="0">
                <a:solidFill>
                  <a:schemeClr val="bg1"/>
                </a:solidFill>
              </a:rPr>
              <a:t>. Adding a natural treatment to standard treatment will limit the risk of relapse. Studies have shown that there are many plants that have a net action on Helicobacter Pylori and reduce risks.</a:t>
            </a:r>
          </a:p>
        </p:txBody>
      </p:sp>
      <p:pic>
        <p:nvPicPr>
          <p:cNvPr id="10242" name="Picture 2" descr="https://encrypted-tbn2.gstatic.com/images?q=tbn:ANd9GcT7oQt9WUC7xZemREGzL-Q2kWVcA7vxQxowcs4rRASml2vk29QW9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99144" y="3505200"/>
            <a:ext cx="3048000" cy="2763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1985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6096000" cy="4068763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</a:rPr>
              <a:t>Conteduca</a:t>
            </a:r>
            <a:r>
              <a:rPr lang="en-US" sz="1600" dirty="0" smtClean="0">
                <a:solidFill>
                  <a:schemeClr val="bg1"/>
                </a:solidFill>
              </a:rPr>
              <a:t> et al. </a:t>
            </a:r>
            <a:r>
              <a:rPr lang="en-US" sz="1600" dirty="0">
                <a:solidFill>
                  <a:schemeClr val="bg1"/>
                </a:solidFill>
              </a:rPr>
              <a:t>"H. pylori infection and gastric cancer: State of the art (Review)." International Journal of Oncology International Journal of Oncology 42.1 (2013): 5-18.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http://wellnessbysilvia.com/2014/09/08/natural-treatments-for-helicobacter-pylori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</a:rPr>
              <a:t>www.helico.com- The Helicobacter Foundation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http://www2c.cdc.gov/podcasts/player.asp?f=2738262</a:t>
            </a:r>
            <a:r>
              <a:rPr lang="en-US" sz="1600" dirty="0"/>
              <a:t/>
            </a:r>
            <a:br>
              <a:rPr lang="en-US" sz="1600" dirty="0"/>
            </a:b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http://www.cdc.gov/ulcer/files/hpfacts.pdf</a:t>
            </a:r>
            <a:r>
              <a:rPr lang="en-US" sz="1600" dirty="0"/>
              <a:t>.</a:t>
            </a:r>
            <a:r>
              <a:rPr lang="en-US" sz="1600" dirty="0">
                <a:solidFill>
                  <a:schemeClr val="bg1"/>
                </a:solidFill>
              </a:rPr>
              <a:t/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455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6553200" cy="11430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What is H. Pylori?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5476"/>
            <a:ext cx="8001000" cy="423068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i="1" dirty="0" smtClean="0">
                <a:solidFill>
                  <a:schemeClr val="bg1"/>
                </a:solidFill>
              </a:rPr>
              <a:t>H. Pylori </a:t>
            </a:r>
            <a:r>
              <a:rPr lang="en-US" dirty="0" smtClean="0">
                <a:solidFill>
                  <a:schemeClr val="bg1"/>
                </a:solidFill>
              </a:rPr>
              <a:t>is a spiral shaped, Gram-negative, </a:t>
            </a:r>
            <a:r>
              <a:rPr lang="en-US" dirty="0" err="1" smtClean="0">
                <a:solidFill>
                  <a:schemeClr val="bg1"/>
                </a:solidFill>
              </a:rPr>
              <a:t>microaerophilic</a:t>
            </a:r>
            <a:r>
              <a:rPr lang="en-US" dirty="0" smtClean="0">
                <a:solidFill>
                  <a:schemeClr val="bg1"/>
                </a:solidFill>
              </a:rPr>
              <a:t> bacterium with </a:t>
            </a:r>
            <a:r>
              <a:rPr lang="en-US" dirty="0" err="1" smtClean="0">
                <a:solidFill>
                  <a:schemeClr val="bg1"/>
                </a:solidFill>
              </a:rPr>
              <a:t>unipolar</a:t>
            </a:r>
            <a:r>
              <a:rPr lang="en-US" dirty="0" smtClean="0">
                <a:solidFill>
                  <a:schemeClr val="bg1"/>
                </a:solidFill>
              </a:rPr>
              <a:t> flagella capable of inhabiting gastric mucosa.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In 1994, the International Agency for Research on Cancer of the World Health Organization concluded that </a:t>
            </a:r>
            <a:r>
              <a:rPr lang="en-US" i="1" dirty="0" smtClean="0">
                <a:solidFill>
                  <a:schemeClr val="bg1"/>
                </a:solidFill>
              </a:rPr>
              <a:t>H. Pylori </a:t>
            </a:r>
            <a:r>
              <a:rPr lang="en-US" dirty="0" smtClean="0">
                <a:solidFill>
                  <a:schemeClr val="bg1"/>
                </a:solidFill>
              </a:rPr>
              <a:t>is</a:t>
            </a:r>
            <a:r>
              <a:rPr lang="en-US" i="1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a Class I carcinogen involved in gastric cancer.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Gastric Cancer is the 2</a:t>
            </a:r>
            <a:r>
              <a:rPr lang="en-US" baseline="30000" dirty="0" smtClean="0">
                <a:solidFill>
                  <a:schemeClr val="bg1"/>
                </a:solidFill>
              </a:rPr>
              <a:t>nd</a:t>
            </a:r>
            <a:r>
              <a:rPr lang="en-US" dirty="0" smtClean="0">
                <a:solidFill>
                  <a:schemeClr val="bg1"/>
                </a:solidFill>
              </a:rPr>
              <a:t> most common cancer worldwide.</a:t>
            </a:r>
          </a:p>
          <a:p>
            <a:pPr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s://encrypted-tbn0.gstatic.com/images?q=tbn:ANd9GcQqE33_ehthXMe38e6MTPrFxSpaV7DS1Bcs5FrzwFWS_ilApd8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12998"/>
          <a:stretch/>
        </p:blipFill>
        <p:spPr bwMode="auto">
          <a:xfrm>
            <a:off x="6248400" y="180422"/>
            <a:ext cx="2278911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encrypted-tbn2.gstatic.com/images?q=tbn:ANd9GcThN3mbZBMeDxLmtQF_DIMFPu3SIyP42kEmNKeOjEE357Yzx_vqY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67200"/>
            <a:ext cx="3352800" cy="214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What is </a:t>
            </a:r>
            <a:r>
              <a:rPr lang="en-US" b="1" i="1" dirty="0" smtClean="0">
                <a:solidFill>
                  <a:schemeClr val="bg1"/>
                </a:solidFill>
              </a:rPr>
              <a:t>H. Pylori</a:t>
            </a:r>
            <a:r>
              <a:rPr lang="en-US" b="1" dirty="0" smtClean="0">
                <a:solidFill>
                  <a:schemeClr val="bg1"/>
                </a:solidFill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>
                <a:solidFill>
                  <a:schemeClr val="bg1"/>
                </a:solidFill>
              </a:rPr>
              <a:t>H</a:t>
            </a:r>
            <a:r>
              <a:rPr lang="en-US" sz="2800" i="1" dirty="0">
                <a:solidFill>
                  <a:schemeClr val="bg1"/>
                </a:solidFill>
              </a:rPr>
              <a:t>. Pylori</a:t>
            </a:r>
            <a:r>
              <a:rPr lang="en-US" sz="2800" dirty="0">
                <a:solidFill>
                  <a:schemeClr val="bg1"/>
                </a:solidFill>
              </a:rPr>
              <a:t> bacteria </a:t>
            </a:r>
            <a:r>
              <a:rPr lang="en-US" sz="2800" dirty="0" smtClean="0">
                <a:solidFill>
                  <a:schemeClr val="bg1"/>
                </a:solidFill>
              </a:rPr>
              <a:t>was discovered </a:t>
            </a:r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dirty="0" smtClean="0">
                <a:solidFill>
                  <a:schemeClr val="bg1"/>
                </a:solidFill>
              </a:rPr>
              <a:t>Perth (W. Australia) </a:t>
            </a:r>
            <a:r>
              <a:rPr lang="en-US" sz="2800" dirty="0">
                <a:solidFill>
                  <a:schemeClr val="bg1"/>
                </a:solidFill>
              </a:rPr>
              <a:t>in 1979 </a:t>
            </a:r>
            <a:r>
              <a:rPr lang="en-US" sz="2800" dirty="0" smtClean="0">
                <a:solidFill>
                  <a:schemeClr val="bg1"/>
                </a:solidFill>
              </a:rPr>
              <a:t>by </a:t>
            </a:r>
            <a:r>
              <a:rPr lang="en-US" sz="2800" dirty="0">
                <a:solidFill>
                  <a:schemeClr val="bg1"/>
                </a:solidFill>
              </a:rPr>
              <a:t>a </a:t>
            </a:r>
            <a:r>
              <a:rPr lang="en-US" sz="2800" dirty="0" smtClean="0">
                <a:solidFill>
                  <a:schemeClr val="bg1"/>
                </a:solidFill>
              </a:rPr>
              <a:t>pathologist named Robin </a:t>
            </a:r>
            <a:r>
              <a:rPr lang="en-US" sz="2800" dirty="0">
                <a:solidFill>
                  <a:schemeClr val="bg1"/>
                </a:solidFill>
              </a:rPr>
              <a:t>Warren.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In 1982, under Warren’s guidance, an internist named Barry Marshall traced both ulcers and gastric carcinoma to  </a:t>
            </a:r>
            <a:r>
              <a:rPr lang="en-US" sz="2800" i="1" dirty="0" smtClean="0">
                <a:solidFill>
                  <a:schemeClr val="bg1"/>
                </a:solidFill>
              </a:rPr>
              <a:t>H. Pylori </a:t>
            </a:r>
            <a:r>
              <a:rPr lang="en-US" sz="2800" dirty="0" smtClean="0">
                <a:solidFill>
                  <a:schemeClr val="bg1"/>
                </a:solidFill>
              </a:rPr>
              <a:t>infection.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What is H. Pylori?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“We observed that everybody who got stomach cancer developed it on a background of gastritis…Whenever we found a person without H. Pylori, we couldn’t find gastritis”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 2005, for their work on </a:t>
            </a:r>
            <a:r>
              <a:rPr lang="en-US" i="1" dirty="0" smtClean="0">
                <a:solidFill>
                  <a:schemeClr val="bg1"/>
                </a:solidFill>
              </a:rPr>
              <a:t>H. Pylori</a:t>
            </a:r>
            <a:r>
              <a:rPr lang="en-US" dirty="0" smtClean="0">
                <a:solidFill>
                  <a:schemeClr val="bg1"/>
                </a:solidFill>
              </a:rPr>
              <a:t>, Warren and Marshall were awarded a Nobel Prize.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6000" y="2133600"/>
            <a:ext cx="2517311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H. Pylori: Specific Adaptations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>
                <a:solidFill>
                  <a:schemeClr val="bg1"/>
                </a:solidFill>
              </a:rPr>
              <a:t>H. Pylori </a:t>
            </a:r>
            <a:r>
              <a:rPr lang="en-US" dirty="0" smtClean="0">
                <a:solidFill>
                  <a:schemeClr val="bg1"/>
                </a:solidFill>
              </a:rPr>
              <a:t>is specifically adapted to survive the hostile acidic gastric  environment.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Using the </a:t>
            </a:r>
            <a:r>
              <a:rPr lang="en-US" dirty="0" err="1" smtClean="0">
                <a:solidFill>
                  <a:schemeClr val="bg1"/>
                </a:solidFill>
              </a:rPr>
              <a:t>Urease</a:t>
            </a:r>
            <a:r>
              <a:rPr lang="en-US" dirty="0" smtClean="0">
                <a:solidFill>
                  <a:schemeClr val="bg1"/>
                </a:solidFill>
              </a:rPr>
              <a:t> enzyme, the bacteria converts urea into ammonia and bicarbonate, which  are strong bases, creating a protective neutralizing barrier around itself.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5201"/>
          <a:stretch/>
        </p:blipFill>
        <p:spPr>
          <a:xfrm>
            <a:off x="5410200" y="1600201"/>
            <a:ext cx="3092255" cy="3928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chemeClr val="bg1"/>
                </a:solidFill>
              </a:rPr>
              <a:t>H. Pylori</a:t>
            </a:r>
            <a:r>
              <a:rPr lang="en-US" b="1" dirty="0" smtClean="0">
                <a:solidFill>
                  <a:schemeClr val="bg1"/>
                </a:solidFill>
              </a:rPr>
              <a:t>: Molecular Mimicry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277" y="1447800"/>
            <a:ext cx="4799123" cy="4876800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Lipopolysaccharide</a:t>
            </a:r>
            <a:r>
              <a:rPr lang="en-US" dirty="0" smtClean="0">
                <a:solidFill>
                  <a:schemeClr val="bg1"/>
                </a:solidFill>
              </a:rPr>
              <a:t>(LPS) of </a:t>
            </a:r>
            <a:r>
              <a:rPr lang="en-US" i="1" dirty="0" smtClean="0">
                <a:solidFill>
                  <a:schemeClr val="bg1"/>
                </a:solidFill>
              </a:rPr>
              <a:t>H. Pylori </a:t>
            </a:r>
            <a:r>
              <a:rPr lang="en-US" dirty="0" smtClean="0">
                <a:solidFill>
                  <a:schemeClr val="bg1"/>
                </a:solidFill>
              </a:rPr>
              <a:t>contains O-antigen structures, which resemble human </a:t>
            </a:r>
            <a:r>
              <a:rPr lang="en-US" dirty="0" err="1" smtClean="0">
                <a:solidFill>
                  <a:schemeClr val="bg1"/>
                </a:solidFill>
              </a:rPr>
              <a:t>glycosphingolipids</a:t>
            </a:r>
            <a:r>
              <a:rPr lang="en-US" dirty="0" smtClean="0">
                <a:solidFill>
                  <a:schemeClr val="bg1"/>
                </a:solidFill>
              </a:rPr>
              <a:t> due to the presence of  common carbohydrate residues.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LPS contains structures like Lewis X and Lewis Y antigens, which are similar to antigens of human blood groups, and also occur in the human gastric epithelium.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This enables </a:t>
            </a:r>
            <a:r>
              <a:rPr lang="en-US" i="1" dirty="0" smtClean="0">
                <a:solidFill>
                  <a:schemeClr val="bg1"/>
                </a:solidFill>
              </a:rPr>
              <a:t>H. Pylori </a:t>
            </a:r>
            <a:r>
              <a:rPr lang="en-US" dirty="0" smtClean="0">
                <a:solidFill>
                  <a:schemeClr val="bg1"/>
                </a:solidFill>
              </a:rPr>
              <a:t>bacteria to escape the host immune response.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 specific structure of </a:t>
            </a:r>
            <a:r>
              <a:rPr lang="en-US" i="1" dirty="0" smtClean="0">
                <a:solidFill>
                  <a:schemeClr val="bg1"/>
                </a:solidFill>
              </a:rPr>
              <a:t>H. pylori </a:t>
            </a:r>
            <a:r>
              <a:rPr lang="en-US" dirty="0" smtClean="0">
                <a:solidFill>
                  <a:schemeClr val="bg1"/>
                </a:solidFill>
              </a:rPr>
              <a:t>LPS is crucial for the adhesion to epithelial cells and gastric colonization.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AutoShape 2" descr="data:image/jpeg;base64,/9j/4AAQSkZJRgABAQAAAQABAAD/2wCEAAkGBxQTEhQTExQWFRUXGBwbFxcYGBsbHBofIhoYGBsaGBseHyggIBwnHB0WIjIiJikrLi4uHCAzODMsNygtLi0BCgoKDg0OGxAQGywlHiQsLTAsLCwsMiwsLCwvLCwsLSwsLCwsLSwsLyw0LC8sLC0sLCwtLCwsLCwvLDQtLCwsLP/AABEIAMUBAAMBIgACEQEDEQH/xAAbAAACAwEBAQAAAAAAAAAAAAAABAIDBQYBB//EAEkQAAICAAQEAwMIBgcGBgMAAAECAxEABBIhBRMxQQYiUTJhcRQjM0JSgZGhU2JykrHRBxUWgqLB0kOywuHw8TRjc6Oz0yQ1g//EABkBAQEBAQEBAAAAAAAAAAAAAAABAwIEBf/EADERAAICAQEFBgYCAgMAAAAAAAABAhEDIRITMUHwBFFhcZHRIjJSgaHhscHC8RQjQv/aAAwDAQACEQMRAD8A+m+LuOtlEhKIGMswj3EjV5JHsLGrO3sVQHe+2M8+NlijnkzCaVhaNbTa9WXjzBJWXQRQYjT7Rrpe2NjjSgaZZEjKwsJEYu4KtpMeqlX0dh364xeI5PKzFmkWElzrYieZS1xrAQdIF2mhCnexYs44OmOz+NMsmstzAiiS5dHkPKXXIBvdi66bmwLo1nzePEYryUDqUYnUwtWWfLQlfKWU7TarBI2GM6HhOXM7zNJA0ZEq8pi4WiDDJZK0wIieiAC2kkl9NjSXKZbyDRGx9hdU87udU8RNswJPzqwnckgAdBthSFs3OG+IIp55sumoSQ7temiNTLYpiRup2YA9DVG8a2OT4eMvl5ZDHyEkOoPc8poankZQGBVRrEppQBYeu+HX8RAat4vLV+du5UCrTc2wBHW9qxKLZv4MYmX45rJAMIINUXYb6lTbyUfMyjbuwHXFmX4o7ySxBY9UOnXbsANS6hvo9N8KFmvgxhJ4gBYrqhsKG3dwKOvp5Ovkbb3Yl/Xo1BdeXs1tzG76a+pt7S/vD1woWbeDGGOPjfzQ7LqJ1vQG/U8v0BPw36b49fjlGtUH1rqRjRUqpU+S7BYbdu9YULNvBhCTMyqUBSM6mAFO1+rH2Oyhj91d8P4hQwjnOJrHLHEQSXV2BFUNABIPxvD2Oe43lufpdObG0ZdRKpi6HyOtO3fT1q9rxpjUXL4uBGTy3i7KMiM0qxlkV9DnzANVWBdncdLw4OPZbVo58erTrrV9XSXBvp7IJ+Axz/8AZiPltEEmH0NHXCSpiTSpPm3sEkg+vbC2T8MxBopFMzBVCqNeXINoyEjzbXZNDYmzvj0OPZnbtnFyOmXxJlSFb5RHTNpXzdTQavdsVO/Yg98auPny+FoZIgNUzDzMp1ZegjKthU1aQpC3devbbHZjNsKHJf3eaLf4efGWWOJVu235/g6TfMewYzn4pQsxkD1LxV1C/pPUgfE4kvECTQiY717UXWrr2/TGNFsfwYR+XN+ibrXtxdfT2+uIxcSLGliYmg1ao7o9DWvChZoYMKfKn/QP+9H/AK8Hyp/0D/vR/wCvChY3gwp8qf8AQP8AvR/68Hyp/wBA/wC9H/rwoWN4MUwSs16kZPiVN/uscXYhQwYMGAFOKlOU/NJCbWRdjcVVb3ddMY68MyVtMG3U0ZBI1hiUNg3ZLMFPoSSR7RvezMAkRka6Io0aP3H1wnHwaJUKKGA8tEMbXR7AU9gvYfG7vFIZJymQEmuwW3XVrLd5X3N2fMZvixI6gVJcvkTLzFYNJYbZyT1jl2F9L5baR01Dbzm9D+z8N3T2DqU62JU2z2pJ66mZvj7gBjxvDsFbBwabcOwbzCNWN3d/Npv1uz3OLYoojy2TlJ0sGLW+ztftSsSN9iDNIfdYPYYolymRNhpAdRDm5Wonyycw71ZAU36H340snwSGN+Yq+fTpJPpQUf4VUfAYrTw5AEZCrFWABt2NgDSBd3sABgDOiXJ6kdZAojkdypLbsDKm9npqLnTW5RT9TDTQ5NJ2ZmAldShUudxIwYrp6bsQfdfa8XL4cgD8zSS92WLEknUz2T8Wbbpv02FNzcNjZixBsmzuf1f9C/hiCjJmy2SZaeQOCAbaQtsEZlJJPQJKSO24x7HlsjpKggjqRqb1iWiB31RRgr12O25wzD4bgVSoDgEBT84+4Cqigm7pVVa+F9ScD+GoCbIYk3ZLHe35pv1t966e4Ytgrfw3lpU3DOrgEnWx1jSFUk3v5KAPbYjcA4sm8NZdtWpWOrVq87b6ihYmz30R/DSKrGllMusaJGgpUUKosnYAAbnc7DFWeYmoxsXuyOyitR+O4Ue9ge2JYI5IamMvatMf7N7t/eIHxCqfXDuPFUAAAUB0GPcQoDGQMkk2Xi5laT85vVEurdb2+vfxrGhnpdEcj/ZRm/AE4Q4xwoyQLEmm1oDV7PsNHuKN7MTVdQMVEEIvC0S69MzW7GySGPn5hK77D6RqqtgOu5ME4Bl2ClZtiyyhl07qBEE8w+rSr1NHUTXSrYvCSBtfMYnWrdB9VnbYdPrkdKIAsE2T7B4RiRVCtuoqyiENSRRjWtU1LEOvc37sUEG8LR0EMpoKFUGgR5g1gij5iEB9woVZuee8Phhl40dQsahSWpmpWSQaAwO50779Ku6w3nOARyPzG9qgAdK2KFCjW3rhRfCiUVMjEMNO6oSF5cUQC2NjUS2e9nptSxRVF4WiWiJTsL7EEamcXqJtQzGr3HQEAsGYyfBYY2RkceUhaKoRarHdbeVjywSR6nvREH8KISTrIJG9AAH53mkADoL2FUw+1i+Pw3GIooSzMsbht6Oqk5dNtVEYApj8PR815RKSS1kEKyjd32BFA1JswH5liWOE8KjywLiS1EYFkL7KksSzDc7k/AbYTPhQMsqGQqr2KUA+XQFXqNiDZobdB2w4vBaGY0kKZCOWB7KBaYCqGxk1sR+scAasU6sLVgRuNj6Gj+ePTIPUdu/r0xhr4bUSI4bYSam2AsAvIEoDe5GVi1gnlr13x5nPCkcryO7MeZqsUCBaunQ7WA5ogDoLs2TAbvNXbzDfpuMeNMoF6h37+nX8N8Yo8Kw2T3LOwOlbXUzvSmtgCxrFf9kYtJBY3QAIVQQByum3UiJQT3s+4ANTe562BqFk0BfU1qr40Ca9AcWYwsn4dEcvMVybcMwPuE4GmtgSZd6oUvSyTjdwKGDBgxAGDBgwAYrnYhSVGogdOl+4e/EpJAoLE0ALJ9B649BwBGKQMAymwRYOJ4TX5t6+pIdv1XO5HwbqP1r+0BhzABgwYMAGDBgwB4zAAkmgNyfTCuRUm5GFF6oHqqi9K/HcsfexHYY8zfnYRdvak/ZvZf7xB+5Ww5igMGDBiAU4p9Ey/aKp++yp/wAWG8KZ/wD2a/akX/CDJ/wYbxQGDBgxAGDBgwAY5/M8ddUzDaV+ZzCRDYm1bk2TuPN5z+A2xqyyOZNCFRS6m1KW6khaph9l/wAsYHFspl0l+eMYklBN8qU6tILbVJp1UhNddvfvricE/iNMcoJ/ETj8bQkAmOUWusghfLHpDc003s0Rt7Xux7/bKO9PKlLEnQvl86gyBnB1VpHLfrR29+MjJx5NYjG4UKjC2mgkt2UrGLIeixOkaDXX2cW5aHJVy+ZE/OYeZ4ZLcsQ6gNrAq5lXb7QB3vHo2uz/AEvr79fk33nZvpfX36/I7l/GiEsCjNbnk6B9ImnXYBPULufiMWHxtCOXqRxrVj1RtOkkUQrE71/DFEWShbMDzKCpkj5XydhHbeRmPm+sqFRbAEA0LxXlocpYpY1ZWb2oJb9tlLseYdSagw1kkbkWOmI5dn+l9X+ibzs/0vq/0aEnijYgQyK/KLnUFpOugtTbgkfV6UbrFEPjWOog8bq7nSw8vlOmNhtqsg8xNx0vfphfKZXKOPKsWiNWl1GCUCiSrEkyWzbHrdbVirPPlFJJEbSJpYpyZFcfRILDSDcARGj2o98TawcNnr16/mbzBzi+vv163PMeNiFcrC1mISRKwHTRK5dyHrRSqaFNvhpPHEJDERyHS+lvZArzDVZagLVhRo9PXEstwuDMKQohYJpjNwyCtAZVWzILADMNvXDMvhmNtVpD5yC3zbi+vpLsPM1gbGzd3i7zs9axZ1vOztaxfX3N0HHuFVjlH146/wDTb/7MNY8Z5AwYMeYA9wj9Cf8AyT/7Z/8Ar/3f2fZagmVxqU2P4HuCOoI9DuMTIwBGaIMpVhYPX/l6H34oysxB5bnzgWD9temoe8bAjsa7EYr3h98P5x/zj/NfevssTwrIo396sp3B7Mp+H3EEg2CRikLsGE1zTJtKp/bRSVPxAsqfcdvQnEv6wTtqP7KO38FwKNYrnlCKWboBZ/5ep92Kflo+xJXroP8AD2vyxUswmcBTaRkFv2+qqQdwV9og99GAL8lCVBLe251P7jsAo9ygBffV9ScMYMGIAwYMGAFcxvLEPTW34Lo/48NYUO84/VjP+Jh/ow3igMGDBiAMGDBgBTKbvK36wUfBVB/3mfGbxZ8rzqmQs4RTYDGlPOWzWwAHN36jUfXfS4X9Erfbt/3mL/54slycbEsyKWK6SSN632+G7ficUhy8XE8ny7liaMamajqZrCrLrsG9fsnayCOvfDXy/JqQeW4ZDt83JYo6SSO4Bh72LQH0xrPwaA9YUNij5RuK07+u22LW4fESSY0s3ZodyzH82Y/ecLFGJJxTKLIGCMZSQ1UepZUJIJryl/Ta2re8eNn8kaYo1+oV9wGkZrrqgZZbvax0NrjYbg8BJbkpZ6nSPVTfxtU3/VX0GPV4VCLqJN7vyjvqB/HU37x9TgDyLhEK6gEHnBD2SdQNAhrO+wAF9BsMQPBIN7jvV7VljqNg6ms7tsvmO+w3xo4MCi+VySRlii0WNtuTfp1Ow67DbfDGDBiAMGDBgAwYMU5jMqlajQP1qOkftN0H31gCE2Vs60Oh/WrDe517/HYjseuCHNWdDjQ/pdhvejfW+GxHcDDAN7jEZolYaWAI9D/119+KCeFDlmTeIgesbeyfgRuh+AI6+WzePOXInsnmL9lzTD4P3+DC/wBbHozw+ssin0KMfzQMp+4nAh7zpP0W/vcafxALf4cecqVvakCD0QAke4s4IP7owHMO20aEfryAqB8E2cn3HSPfheRYrqQmZh1GkuF/uKCq/eL95wAx8lbqsr379LA/EV0+BGF5b1DVUcnRZBuj+isOu/2T6+VibxE/JxvpMX6wjeL8W0qPxxaGbT2zER2JGnVXvA8rj4UdujHADOVzGoEEaWXZl60fce6nqD39xsC/GK0hXS6HWo2DE79d4pb36+yx3B2bqb14ZQyhl3B6f8x2PuwCJ4MGDEKKwbyyn0CL+AZv+MYawrkesp9ZD+Sqn8VOGsUBgwYMQBhbiLkROR10kL8TsPzIwzhTPbmNftSD/CDJ/FQPvwAyiAAAdAKGJYML5+QrG5U01Up67nYbfEjAHP5/j0sUkrkoUWXlrDVOw5Yfmar9/SqoHEcx4sZXaotSKp6NuWuIDeth85VUe/328VeGKdTJI5lKnS4jy5atLnTfL1bhXHp2JFjGZFmYFVg6SRqrNGBy8sQWLCIptHQZqW/q0N22xjusmtSN97i0uJs5bxLrjmlELaIow9lt2JXVpC1fTv8ADFB8WG2UQElB5wJF2bUqhQehBLLv239N1Bmcuy8gPOqTAJSxQpYKxL2jsBRJEvTa/RSQxlUi1tCOYnmMZ+ay+mizVdR+y7B6FdQbqxd3eT6vwTeYq+X88tP2Vv4wILtytSDSBpO4Nyq9nuLjaqHYeu04PFh1MpjLDURqsLVswjUqe+257fxXRsuwKOrjSKK8nLkCJZHUP9H9GGU7dfdW+LstLC3Ma5FCJzHYxZexpZjRAQtrG7UdxfY7YixZb1n+CvLifCH5N3gvEufHr06DZDLd0djR2B6EbEDD+OQficeXVo4zMhQjVGEgQBmZAQdMZGqnVr3B7G8b3Bs+JQ4BclGptYUH8FA261YBPXoRjZJpK+JjJpydcDRwYMeE1ucCArXj3EWTv0OI666/iP8ArbFBSciBvGTGf1fZPxU+X7xR9+POdIvtpqH2o/4lCbHwUscNA49wAvFno2NBxq+yfK37rU35YtllVRqZgoHUkgD8Tj2SMMKYAj0IsYpiyMSm1jRT6hFB/EDAFWtpdltI+7bhm9yd1H63X07NhqKIKAqgADoBieDABheXJITqqm+0tq33kUT8DhjBiAy8zkpBbKQ5qiSAGI9GGySDtRC1v5hjL4dxUQT8mXyLJenWa0t6AnqrDv8AaFb6gzdRjkv6QUaZIcnGyK8zkkt2VFLkjYkGwNwPXGuKO3NRbo6hDalQZfjOZkzErQBZMtsEaQ6FsAWYyFLML13YrpR2IxscO4vqcRTJypTekatSSAdeW9CyO6kBh1qt8KcLyrRQxxs+tlWi1VfwHoOg9wwv4hyDzQMkThJLVkY9irBhRolT21DcX36Y9S7PD5fHj17G0tl8vf2fj3m7wz6MH7TO33F2YfkRhvHN8A4o8SRwZwLHIAFWQG45OwBahpk6eU9fq3uBtJn4zK0Ab5xVDFaPQ++q9NrsWPUY8eSDg6Zi4NDWDGbxDjkEJ0s9v2jQF3PwRbOMTOSZrMSRvHeVRLrUQzNdC2jU6fZutTGibrFWGbV113/bwO44ZPV6Lx6v0OtwoTqnWvqRkn4swCn8Ekxx2U8OztMzZzMHMR0QqEsBdijpBAFDat+vbGkPD2XBuNDE32o2ZG/EHf77x6X2WK/9fj3Z0scHzfp+zqsKcR9lR3Mkf5SKx/IHHNJ4hmy0wizKPLAR5cyqEldt+aEFbb2dtt6q62sxxKNp8vErhmYmTbcFeXJR1Dbc1W/Y48+TE8dXwfMycHrWo7PkInOp40Zqq2UE1TCt+1Mw/vH1OIjhsIXTyo9PWtIq/Xp19+G8GMjkWGQi8vzaeU2vlGxoDbbbZV/dHpj35DHr5nLTXZOrSLsiib63W2GMZvFeNQwUHa3PsxqC7t8EG/3mhjqMZSdROowcnUUMvw+IkExoSCCCVG1FiO3qzH4k+uPIuHxLYWNBYINKBYNWDt0NDb3DHN8H4nnxEObAjsO7yBXI61SKVu7G5G1XveN/hPFFnDUGR0NSRt7SGrF1sQRuGGxx1u57Ck1p/Hmdzwyjro/JkxwuH9DH0r2F6WG9PUA/EDF2XyqJehFXUbOkAWfU1icsqqLZgo9SQB+Jwv8ALb+jR394FL8dTUCP2dWODIbwlnH13Cu97SHsqnqD+sw2A6i77b1zuR9NKsQP1VaifdrNMf7oU4lHISNMKaV+0ylQPUhTTMe/QA+uBB/EccL4tzbrnlUzNHHyUNc2WNSdbg1y1a2qutDHsvinMlpgvLCI4VJGik3TmlHmq91QUpA6k3sMDJ5VzOzr7vhiWsj0P5Y4D+0mbLCQAANBaq0b6TU5jadVvVWgCSvssPiWB4qnJhA0U7EPIYpAojEoQTjfZXsgAnYi7rCxvl4ncc/1B/j/AAwfKF9/7p/ljgeH8ezSiMUGRRDrDqxduZO8R8+rbSBe4PbEMjx6dGyqudazsddqzPqaZ1KqbFKgobXpqyAMXQ533gd+c0PQ/h/PFbZ30U/eQP4XjE8N5lpMtGzkk2y6j1YK7IGPvIAOM3xhm8xHy+SG0nqVFm+wPoMdUkrOcmdxjtHVHON2AH4n+WKmzT+tfAfzvCuRZzGhkFOVGoehrfHNZLO5s5xkZTos2K8oXsQfw+OOtFWhlPPJVx1OrM7/AGj+WMji3DeYechqdaKOSaOmyFYXRU2w+BxqYMdpJO6O4ZZwltJlHDc+Jk1AFWBp0PVG7qf8j3FHDeMrPZBtfOhIWYCjfsyD7Mn+TdR+WGOG8SWW1opIvtxt7S+/3r6MNjj1qmrX+j6cJxyR2o/dd3Xf/eg3JGGBVgGB2IIsH4g4zl8P5cGxGQaryu4FbbUGqtht02xp4MSjpSa4FGUyccQ0xoqD0VQL+NdcX4MZ2e47l4XEcsyIx7E9L3Go9FvtdXipNkbNHBjPXiLv9Dl5pB9ogRKfgZCGPxCkY8fOzpvJk5AvrGyS/wCEU34A4eH96+nE73b6evpxNHGMvCeRMczlkUsQQ0JNKbqzGeiPt+yd+lk40MjxCOYExuGrZh0ZT6Mp3U/EYZxJRT0kiW4uvVHmW8SZdrDPynHWOXyOPgD7Q962DhLK+NMs0asSwkN1Co1ybfqrfUUfvw1Pl0cU6q49GUMPwODL5dEFIioPRVCj8BjHcQ2r5d3X39ybOPufr+jK4pm8/mEIgCZVTW8huUjufKGCfmfh1wxwXhK5dAPbkI+clO7OepJJJNX0F7Y0cGN06jspUuvv6hvu0XcuHXmGMniOSd8xFyZmgd43VmVVNqpVl1A9gSRYojWd98eeIuKSQqiwx86aRtKIN9qJLEWDpGwvYCxZGLj4XGZVXzoHNAoLGfLGDRZQSPMSQCTXZQOlnLNJxx2q14a/7/giaXElFw2WM25Ln9IAzH95TzPuCke/DcMeu6VJK63mZGr3FSpo+441svCEVUF0oAFkk0BQsncn3nEcxlkfd1BroSNx8D1H3Y8NnmoXgiZPYhiX9lq/gmJ3Me0ae+2f8qXCOZzuXi65xYvc80Z/+Sz+eEZPFWTGx4jB8VaO/wAdx+WO1jm+CfoS0dFJmArKp1WxIFIxGwvzMAQvxYi+mOW4v49iy/O1xPqhYiRbW9hI66fUtEhkA7BlusddinMImliyggeY+W+g613NY4KczJ45hGq1ICvIlmSO/mxmSSy6tSAnLyAWN7HvAqk8aqXVEQgtIi2xHTnQxSWAbUjmjSW2aiRthp/EsF0YSST5gBG24j5ikkEiyoIBJ6gjsaj/AGjjLbQkWR5vL0UwKdQ2YFWlVQOux6VWKQyY/wCkASmoo6XTIS7MDuoyrLpFjUCuYXuOm1gWbX8ZQxa05DIC7dXjVW82a1sSWpbOXlNHqWXuTWpmOLRJCkvIsEt5V5RKgRNMWPmr2F6Xdkdt8KcRz+XmTlyRvfMCaVfQdWpUrUjg6dUlda647M2U5jxAmXECLCFhbLCRQGAK28MaJR20jmi2ugN8LT+NkpgqEMInkBJUr5HaNhswJOpTVbMvmBoHD7cehCqOUdAGlfYIVfMrdGNINFX0Io9LIgvHYmEpWPaKORzYG+hI2XT2KlH638NjeKjhk8p4jV+f824EKyN1B1iOSWJqA3B1RNV+owm/isJaSIeYiIz0QEOvlBCvU0zuygbm4360LdXjcfMCGMrdizp3Bk5YOx6FtRo/54hwvicLpCixMEdQsWrS2pVUGjuT5Qe/Xerx0cV4GavjmJonkRCKjVkDMupneOGREEYJcg86MWoO9j0t/wAPcdbMaAygExMWADDTJHJy5VIaiASUK2Aau/duiBbvSt7b0O24/PEVyyhzIB52AUn3Akjbp1J377X0FDmkTrCOZ8M8+ZZ2lZQqUoTZg1tuG9KO4rehe22NGsaaLQA9McZHw9fQ9HZm4NyRyEuW4hDOCSuay52IRVWRdj5tJIs3V0aNnYVhwcVB2EOZJ9Pk8g/MqF/PHS4Ma/8AJb4r00PWsi5o5xos3Ip0IsGxoyEO99vIp0jtuWPwx54V4EqKMxPEPlTli8jgF+pVemy+QKKWsdJgxlPLKTu68F14EeVtVVBgwYMZGZlcZ4BFmASdUclECaMlJB/eHUe47Yw8oJ8kmjNFpowfLmFBbSu20w3YUb83mG+52x2OKc5lhJG8bXpdSprrRBBr8cbw7RKK2XquufSNIz1+LUzIZVdQyMGU9CpBB+8Yo4kzaQFOksyqW+zZ/OzS9va6isWR+FMsoAVXRh1dJGRm97lCAxv1GMzivh5ucLaSXLlNJjeZ6dzaqrKCLUkqTsRStfvuXLt4nFNqTVWuTfNd9GlwfB/ghBxSOKQRmcykqaUDW1hqpQoLN3G5YjTuepxfw7OSZp5Y47gEZp2cBpDuw8i2VXdTu1/s4zBxuHKSmDJAZl1QLyYyBTFgN29kDXZIHTW3SsW5bwhmswzyZycQLIbfL5UldXoJJDuduoG1knqTjHsMMuPCoZJaxbTctW+apeTXHTlZm80UtFqU5fjWW4fmcys0wfWV0BW5szHfykC2FdNJoenU4fHiHiGY/wDC8PManpJm25f/ALY8+N/gnh3K5QVl4Uj2rUBbH4sfMfxxdxjLNJygpIqUElSAQNLWd/iB6749K3afBvxk/wCl7swnklN2znf7O8Sm/wDEcR5Q+xlogv8AjbzY9H9G+Ub6d8zmT/507n8gRhgDO6dzJr09RyiK5PoSAZOdv2HTcDDfBopuYHlD/RlRqYEbSEix1BKkVdmgbN40c5paNLy0/g40K8t4E4cns5OH+8ur/evD8fhzJr0yuXH/APJP5Yx5hneWtc0NR5h+bJ5mnblix83qvqa9natWNDgmUkSR2dasNvtuTPK/Y+jA/fjiTnVuV/cuhrY8Ix7gx4zUUyvDIo10ogrc72x362zWT0A69AB2xesCjoqjYDYDoOg+AxZgwAs+XUCgorfahW93t77P44zeNIRDK0catJpIAKg3vuPf1JrvjaIwtKtY7TvQyyR0OS8ISyyo5nSxqBVmUAkj7u21HtjxvEcS5n5OIti2gsAPaJo7V0vHUEYUPC4uZzuWvM+13/7+/F1SSTPNu5qKSl6nr5RCwYqCQCu/SiQTt06gY9+TrqDVuoIHWhdXt0vYb1eGNGDRjqzWiFYx+I5uVJgFKlNDSFdPmITTahr6m9jW3ocbejCWcyjNbDQpCsqvpOtQauj9wPpsMcZE5LRlSSM3L+KE1ajG3LB9qxvbtGvlO+7A/CvhbUviF5cuksC6XaUR6XF7lSa7X23+OMbKSRRtEyorkCNFEim0tZHV6PRipsm/rDYHDrcWiiRNKZYRgrJ5QaRiHYk10ZQpO9Gvwx59jK/ml6eZuqXA0chx5ngnzGjUikCNBsxpU1WT+uWH93vigeM0JKiJyaGmitFiVGknotFhufyxPL56NklhVYtCKzvGImIo+dgFBNt5gaqyTte+E8vmYCQFghAKaARFYKErYsMdtTID6kjr1wcMulS8y2hvNeLglkwOVBUFgyEWV1kCibpQT6f5VJ4ofWAY7DM6oooXTxqCWJ8tBmuxvXbvVmMzAsTLyYmiBpwIToGhL3F7lUA29D33x7xDOZdGkEkcJJ2c8ljZJaxd7n5ljQ+wO5Fzd5b+YWjQ4f4nSZ9KxtpIOliRuRGspWu3lYb9MVR+LAQhMLanbSF1D2rSwfQhXDb10PuJfh4cVIKx5cHsRGR9VU23+wqr8ABhZOAaXjdFiQRlmCKtIWZdBdh1Laduvp6DF2cn1fjy/YtCTeLzs3JOkI5ZdQ1AgxADrt9Iooi976DeUnjJRuIXK1d2B0RpG2O+yox9+3rs+nBFAoQ5YDzHaM/WAVu/cAD4AemMXxNmosoiJ8ny8ssnkhy6RnU/lKfcuksCa6EjFhhzSdKWvkHJI6PjfG4MpEZp3CL29WPoo6k45Fctm+Ktqm15PJqfLEu00pI3Lt9VdJqvew9+GuD+F52lGczrRS5ivm0IYx5cfZjW6JG3m/7467LQ6FC3ddSepJ3LH3kkn78e9bOP5dX393l7+hk5WZZ8OQx5YwZZEhqmjIHSRd0dj1bcCyTdWMaeTzHMjR9JUsASp6qe6n3g2PuxbjjfEXB87JnoZYZdMK1Yuq9bHe8eXNklH4qbbNuz445ZbMpKOjdv+DtLwXiuRwoJJ2AsnGL4f8VQZtpEiJtDvYqx0se7HTyRi1FvVnMcWSUXOKtLi+43rwXinMZhUUs7BVHUk0MSRwQCCCD0Ix1etGetXyLLwXiODFJZPBiJYXVi/TEsYmwYMGDABiLrYxLBgBKdggLMQoHUkgAfEnHiyKV1AgrV6rFV1u+le/GN494HLmoUEJBKPqKE0H2I69LHUX+WI+DuCvl8sYpqJZmJQGwoIAK3+JNbWT8cetY8e529r4r+Xw7zBxp0ecH8WZfMSmKMsG3KFloPXXTvfTejRrG/pxzfA/BcOWm5wd302I1avLYokkC2NbX/AB6498e56eHLhoLW2qR1FlFo7j0s0NXbGs8WLJlUMD0dce8laanR6cQkWwRV7GwOtVvX8MYPgTOzzZbVPZ8xEbsKLrQon13sau9d+uOmhXqfu/n/ANe7HnyweOTi+R1FWc1wjNZYpl0+TaWcKEFI26r5vNYvQDRJA6+W8MTcUy+oK0ItHEatpGlSrSKoB6ghVkOwodL3xtx5GJW1LGgbbcKoOwKjeuykge41iM/Dom6ovtB7Ao6gdV2N+pN+tkdzjCzWjAi4vleTI8WWJHKJZQiLaaLUGyBpZQAKvpRqsTTPZXdRl7Y3HSqvmJZCyWSN7dGJNDfqSMbX9VQUByYqGqhy121CmrbuNj6jE0yEQOoRxhttwi3sbG9djvhYowM9nMpHFzEywkHJEigIoBBVmjU30LaCOh6C+2Pc9mMvFcIyoeTyWoVQupmNKXPf5xySRuGbu1Y3myER03FGdK6VtF8q1RUbbLW1dKxN8pGW1lEL0BqKgmgdQF1dA7/HCxRicO8VJIF+bkDsAQgAO5VH0hrAsI6k3Q60TRxaviVKsxyC3KAeU22pgqjzdWVS3oB1N7Y0W4ZCQQYYiCACCi7gVpB26ChQ7UMV5nL5eJXmdIkCgsz6FBABLk3V+1bfHfrhxBlcX8XxQwNIFZpNfKjhNa5JKBAABJA3Bs7123Fw8K+HGjZs3myJM7KPM3aJe0UQ7AdCR1/jn+CeFfKZm4nLGEDE/JIgoGhD1lYD/aP6+n3V27Y9cv8AqjsLjz9vfvZndsicJcV4lHl4zLK2lR3/AMhh04zuO8IjzURilFqfTqD6jHmntbL2eJ1j2N4t5ezzrjRZw/iEc0ayxtqRuhGOc474yOXzkWWELMHq2+P2fWu+N7hfC48tCsUQpV/H4nE3gUkMVBYdCQLHwOOJRyygqdPmaY59nx5ZNxcoa1bp+DGGYEUehxn8K4Ll8uXaGMKXNsf+u2HMF41cItptao88csoxcU9HxXeY/jDgXy2DlByhBsHsfcR3w1wfLjKxRQEswAoOe59D6X2+Fdat68QljDAq24PX/v1B9/bHKxRU9vmdvtOR4lhb+FO68RjXg14Ry0pB5bm2AsN9tfX9obAge47AjDN40MTjfGvCMy2cSfKwFpdCqkpKaEouSSSQ8bDV9XUsl0w2wtlk4toTX8pJ5cioAYR5rkpsxdk2OXpK0fX39txnPSRQ5h44Wdo4meMbESMFJCBVOu7AHTvtjE/r/No9SwAprdS0cUpoK7oGrcnV82RXQWdwdqs72UqWhvRz/EeF8UJkiZ55YeVGwYGPUSvJYgHapdfN2qioUHDsWV4m82h5J0iM1ySAwil1TkcnYkR8vkBtQvV0740Mvx/NSaQ0LIdUFqIpQQG5Jcl2BQr53GkUV0Gz1qlPE+dCRFsr5nMZYLFKQFZImdSb8rqXcWQR5DsKNN9KqpegpGdkszxCfh8ksUrSPzwsbR6beKOo2eMna3dWY+47Yq4jHxgK7Lz2Z1YBUaIBGHyYo6g71ZzNrZsCtqBxrQeJ87aL8jO8zIzCOQLpqMqFs6t9T/OEADlkFd9tLxL4ieGOB8uok5zOBaSMTpikkACINVkoF6bar7Vi79p6RQo5eKXPzSPDFPOVhbLq7XGJBzShmEnVQ8aq+wJoSDrQx7DFxgLASZGPMjMl8onzRwlw1UOUr88V1FDrscbknH84uk/JRTSSgKEkLeSRY0QkbBpFLOJDSAJ3uwrB4mzyUJMu0gEcrO6wyKSynMUqL7uXEK+vzAQRQ1N8+SQo0PBi5oJKub5hIk8jyFLYULICdAD7yD2obY6KscUnirO0CcmzHRMaWORSzoZ9BtjSI4jjoec3IOmxOzw7iskuXkLKUzCxu2kI4sapVjcKwNFtF6bavUggnKUnJ2VUbZ2xdGtADHCnxHmkkjhMRZns0yPqYKMkpC6QAoJml8zWAV39MXQ+Ks4WX/8AFbQZgpPJlDaCI6pSdIILOCxb6my9dPJTtsGMTwvxSedHaeHklWoAhh2BI83WjtqGx9B0xt45KGDBgwAYMGDABjjPFxOczUPDEJ0ECbNkfowfLHf6zff7OOwmlCKzMaVQST6ACyfwxy39G2XMkc+fkHzmckLi+oiXyxL8Ks/AjHpwLZvJ3cPN+3E4l3CnjrKN8oyoVZBEsbj5tMwygho9IqBlINaq1bbHY456GHiGWRpYuczcuO9cbtWp8wzgLRs6kiBoEgSfVG47fjhELqseTWUFSTUfemoagNtwOx6jptaQZzLpGXiKm6bkMqjeIajYvvIQLHQ9djjzvHbuz1Q7W4xUKTXj52ZOYz/EWmSxKCs1mNYG5QBR1iUyjd1Zq1WDp1WSunBl+JcTcEAuoWKRtbZWjIwWHylCLFO8lVuwTo297OflKqrJkkIMcbEaLKs4kJUih7OhVPe5Aa2o1NK9knJRBdRH0bEqNUy6m8u4AjVjXUSADtqux4s5fal9EfRddfcWmz2bfLZaQIxzGnMFFdNGuVYpOSGXbYjUdwt0DS9keIcT4gmgxCZlWKUl54Y4w3lzBRpAFGkhkh6tHs48u5Ku5nMNqB+RJQvbkk94lEoJApaeTyWGoGz1ryIyM9HKoAwXZovKpaQq2o6QW0rR7dN6vbRHjm7bdGO+bzs/Lki5kyZaVnLMBG0gDRqF0oul25fygFdt3Q7VWOhbOZpc8wKt8lCCgqXew8wOj29ZIov7IvT9bFPBZIWKxfJoYRosRiKtB+yfKF38x2qqo742f6vi/RR/uL/LHRm2c3Bmc2mWy6XmjIrHnSclXcm5dC0wClSyqCwqlKnUNWrG94edjE12QJpgv7ImkC/cBQHuAxb8gi/RJ+6P5Y8Xh0IFCKMD0CL/ACwo5ckM5mLUO4INq3dT6/xBHcEjvjzL5gtYYUw2Yf5j1U9Qf8wRij5BF+iT90fyxOHLohJRFUnYkKBdXQNfE/jinNo3cQlelJAugTXrt0xPBjzHvOVTxNM3sQ692GpVk0/Rhx21Cm8p2N7dLFzi41mWP0Jo03sMGAuBa+stsXlPXYIevtY6SOMKKUBR6AUPXoMTxbIYM/FpxAkiRB3JbUtSCgInkqiuq9SrHfSzf6uKpOMSjYwedXIDaHKhdSxmUbdKLnSDZCnet8dHgwsHNvx6cUeQSNQBAWSwPMO4FkgBh0oGiC1BvIeNZhxOeS66IpSg0EFmCxsgFg77uK7keyCCMdLgwsUc63G5llVXipTZ8oY+XmiOyKJJUeY1tTj44nw/i8ztCHhCGUE15gUChS2u/jQ9/XG7pF3QuqvvXpf4YNAu6F1V969L9OmFiit0Fg0L6X3rqRfpsPwGLsQk7fEfyxPAIMGDBiFDBgwYAMGDBgDlv6Ss0yZCRE9udkhX4uwU/wCHVjp+HZRYYo4k2WNFQfAAAfwxyXjQa83wqHscy0hH/poT/njtcep6Yorvt/1/Rm+Jj8VzcqTRUHMX+00xl+z/AGQW66OmF5czmDm4gFZYSPMNNg7S7ltPlNiLYkHeqNmp+IOI5iJ1EEXMGlifm2YE6W0gMp23AsEbg7EYpy+czJmjR1AUO4crE4DACYB9RJCAkR+XcmwbrbGQKP6wzYJuMBdwG5TsVoxeYqrDWDrcAACtBNmjiGX4rmtEYaIhwF5jGFzvTHYKQCTSixspbfpWKk47my4XkbkkqhikUstwj2ixVSut7Y2DooVeI5jjObIkREGsRFlPyeWySspDaC3lpkC6GsuenUYHLPBxPOqhuLWwBocpxrIRbAINIA2o2b19FrDz5iYxSLtz16ERsFI1kKwUk7EA2NR+6xhafiuauhDa6q2iksWSKFtR0jSxk9kg7AkY9hz+YMcuqM61dAtIw1KXAb2vaIUWSAAL2J646OGKTZ/NLzCIU1DaxDIdVaBzNm3u3AjuxpBLUcXrnJxGpK+YyuD80x0pblBpVupGga7oXv0xU+dznmJQGlAoRMNRKM1pbGtJKqQdV19W8Ktn83QpSaDWeSw3uMBdJ6ndvOPKd9vKcU4ZbkM7mnki5kehSzBwEIAGiwGLdw22oGmr7sUxcZzDswRUIW9ZEbtpNoNGz+YgMz2PaCEAC7F/9YZok/NChvvG+9FgYx5hbEBTrG3nqjWNwjFOGc5mOJ5zSwWEA6GKyaGO4QsvkLXZIrT1BZRv31OEzTHUJgPVSEKbFnGkgk2QApvb2ht6unHl4Es3cGDBjzH0AwYMGADBgwYAMGDBgAwYMGAIS9DieDBigMGDBiAMGDBgAwYMGAOR4/8A/t+Fj9TMn/AmO0wYMeqfyQ8v8mZ82eHFTYMGMyLiQOPDgwYHLK5MVYMGKcEHxTgwYpmROPDgwYpwQOI4MGKQ/9k="/>
          <p:cNvSpPr>
            <a:spLocks noChangeAspect="1" noChangeArrowheads="1"/>
          </p:cNvSpPr>
          <p:nvPr/>
        </p:nvSpPr>
        <p:spPr bwMode="auto">
          <a:xfrm>
            <a:off x="635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QTExQWFRUXGBwbFxcYGBsbHBofIhoYGBsaGBseHyggIBwnHB0WIjIiJikrLi4uHCAzODMsNygtLi0BCgoKDg0OGxAQGywlHiQsLTAsLCwsMiwsLCwvLCwsLSwsLCwsLSwsLyw0LC8sLC0sLCwtLCwsLCwvLDQtLCwsLP/AABEIAMUBAAMBIgACEQEDEQH/xAAbAAACAwEBAQAAAAAAAAAAAAAABAIDBQYBB//EAEkQAAICAAQEAwMIBgcGBgMAAAECAxEABBIhBRMxQQYiUTJhcRQjM0JSgZGhU2JykrHRBxUWgqLB0kOywuHw8TRjc6Oz0yQ1g//EABkBAQEBAQEBAAAAAAAAAAAAAAABAwIEBf/EADERAAICAQEFBgYCAgMAAAAAAAABAhEDIRITMUHwBFFhcZHRIjJSgaHhscHC8RQjQv/aAAwDAQACEQMRAD8A+m+LuOtlEhKIGMswj3EjV5JHsLGrO3sVQHe+2M8+NlijnkzCaVhaNbTa9WXjzBJWXQRQYjT7Rrpe2NjjSgaZZEjKwsJEYu4KtpMeqlX0dh364xeI5PKzFmkWElzrYieZS1xrAQdIF2mhCnexYs44OmOz+NMsmstzAiiS5dHkPKXXIBvdi66bmwLo1nzePEYryUDqUYnUwtWWfLQlfKWU7TarBI2GM6HhOXM7zNJA0ZEq8pi4WiDDJZK0wIieiAC2kkl9NjSXKZbyDRGx9hdU87udU8RNswJPzqwnckgAdBthSFs3OG+IIp55sumoSQ7temiNTLYpiRup2YA9DVG8a2OT4eMvl5ZDHyEkOoPc8poankZQGBVRrEppQBYeu+HX8RAat4vLV+du5UCrTc2wBHW9qxKLZv4MYmX45rJAMIINUXYb6lTbyUfMyjbuwHXFmX4o7ySxBY9UOnXbsANS6hvo9N8KFmvgxhJ4gBYrqhsKG3dwKOvp5Ovkbb3Yl/Xo1BdeXs1tzG76a+pt7S/vD1woWbeDGGOPjfzQ7LqJ1vQG/U8v0BPw36b49fjlGtUH1rqRjRUqpU+S7BYbdu9YULNvBhCTMyqUBSM6mAFO1+rH2Oyhj91d8P4hQwjnOJrHLHEQSXV2BFUNABIPxvD2Oe43lufpdObG0ZdRKpi6HyOtO3fT1q9rxpjUXL4uBGTy3i7KMiM0qxlkV9DnzANVWBdncdLw4OPZbVo58erTrrV9XSXBvp7IJ+Axz/8AZiPltEEmH0NHXCSpiTSpPm3sEkg+vbC2T8MxBopFMzBVCqNeXINoyEjzbXZNDYmzvj0OPZnbtnFyOmXxJlSFb5RHTNpXzdTQavdsVO/Yg98auPny+FoZIgNUzDzMp1ZegjKthU1aQpC3devbbHZjNsKHJf3eaLf4efGWWOJVu235/g6TfMewYzn4pQsxkD1LxV1C/pPUgfE4kvECTQiY717UXWrr2/TGNFsfwYR+XN+ibrXtxdfT2+uIxcSLGliYmg1ao7o9DWvChZoYMKfKn/QP+9H/AK8Hyp/0D/vR/wCvChY3gwp8qf8AQP8AvR/68Hyp/wBA/wC9H/rwoWN4MUwSs16kZPiVN/uscXYhQwYMGAFOKlOU/NJCbWRdjcVVb3ddMY68MyVtMG3U0ZBI1hiUNg3ZLMFPoSSR7RvezMAkRka6Io0aP3H1wnHwaJUKKGA8tEMbXR7AU9gvYfG7vFIZJymQEmuwW3XVrLd5X3N2fMZvixI6gVJcvkTLzFYNJYbZyT1jl2F9L5baR01Dbzm9D+z8N3T2DqU62JU2z2pJ66mZvj7gBjxvDsFbBwabcOwbzCNWN3d/Npv1uz3OLYoojy2TlJ0sGLW+ztftSsSN9iDNIfdYPYYolymRNhpAdRDm5Wonyycw71ZAU36H340snwSGN+Yq+fTpJPpQUf4VUfAYrTw5AEZCrFWABt2NgDSBd3sABgDOiXJ6kdZAojkdypLbsDKm9npqLnTW5RT9TDTQ5NJ2ZmAldShUudxIwYrp6bsQfdfa8XL4cgD8zSS92WLEknUz2T8Wbbpv02FNzcNjZixBsmzuf1f9C/hiCjJmy2SZaeQOCAbaQtsEZlJJPQJKSO24x7HlsjpKggjqRqb1iWiB31RRgr12O25wzD4bgVSoDgEBT84+4Cqigm7pVVa+F9ScD+GoCbIYk3ZLHe35pv1t966e4Ytgrfw3lpU3DOrgEnWx1jSFUk3v5KAPbYjcA4sm8NZdtWpWOrVq87b6ihYmz30R/DSKrGllMusaJGgpUUKosnYAAbnc7DFWeYmoxsXuyOyitR+O4Ue9ge2JYI5IamMvatMf7N7t/eIHxCqfXDuPFUAAAUB0GPcQoDGQMkk2Xi5laT85vVEurdb2+vfxrGhnpdEcj/ZRm/AE4Q4xwoyQLEmm1oDV7PsNHuKN7MTVdQMVEEIvC0S69MzW7GySGPn5hK77D6RqqtgOu5ME4Bl2ClZtiyyhl07qBEE8w+rSr1NHUTXSrYvCSBtfMYnWrdB9VnbYdPrkdKIAsE2T7B4RiRVCtuoqyiENSRRjWtU1LEOvc37sUEG8LR0EMpoKFUGgR5g1gij5iEB9woVZuee8Phhl40dQsahSWpmpWSQaAwO50779Ku6w3nOARyPzG9qgAdK2KFCjW3rhRfCiUVMjEMNO6oSF5cUQC2NjUS2e9nptSxRVF4WiWiJTsL7EEamcXqJtQzGr3HQEAsGYyfBYY2RkceUhaKoRarHdbeVjywSR6nvREH8KISTrIJG9AAH53mkADoL2FUw+1i+Pw3GIooSzMsbht6Oqk5dNtVEYApj8PR815RKSS1kEKyjd32BFA1JswH5liWOE8KjywLiS1EYFkL7KksSzDc7k/AbYTPhQMsqGQqr2KUA+XQFXqNiDZobdB2w4vBaGY0kKZCOWB7KBaYCqGxk1sR+scAasU6sLVgRuNj6Gj+ePTIPUdu/r0xhr4bUSI4bYSam2AsAvIEoDe5GVi1gnlr13x5nPCkcryO7MeZqsUCBaunQ7WA5ogDoLs2TAbvNXbzDfpuMeNMoF6h37+nX8N8Yo8Kw2T3LOwOlbXUzvSmtgCxrFf9kYtJBY3QAIVQQByum3UiJQT3s+4ANTe562BqFk0BfU1qr40Ca9AcWYwsn4dEcvMVybcMwPuE4GmtgSZd6oUvSyTjdwKGDBgxAGDBgwAYrnYhSVGogdOl+4e/EpJAoLE0ALJ9B649BwBGKQMAymwRYOJ4TX5t6+pIdv1XO5HwbqP1r+0BhzABgwYMAGDBgwB4zAAkmgNyfTCuRUm5GFF6oHqqi9K/HcsfexHYY8zfnYRdvak/ZvZf7xB+5Ww5igMGDBiAU4p9Ey/aKp++yp/wAWG8KZ/wD2a/akX/CDJ/wYbxQGDBgxAGDBgwAY5/M8ddUzDaV+ZzCRDYm1bk2TuPN5z+A2xqyyOZNCFRS6m1KW6khaph9l/wAsYHFspl0l+eMYklBN8qU6tILbVJp1UhNddvfvricE/iNMcoJ/ETj8bQkAmOUWusghfLHpDc003s0Rt7Xux7/bKO9PKlLEnQvl86gyBnB1VpHLfrR29+MjJx5NYjG4UKjC2mgkt2UrGLIeixOkaDXX2cW5aHJVy+ZE/OYeZ4ZLcsQ6gNrAq5lXb7QB3vHo2uz/AEvr79fk33nZvpfX36/I7l/GiEsCjNbnk6B9ImnXYBPULufiMWHxtCOXqRxrVj1RtOkkUQrE71/DFEWShbMDzKCpkj5XydhHbeRmPm+sqFRbAEA0LxXlocpYpY1ZWb2oJb9tlLseYdSagw1kkbkWOmI5dn+l9X+ibzs/0vq/0aEnijYgQyK/KLnUFpOugtTbgkfV6UbrFEPjWOog8bq7nSw8vlOmNhtqsg8xNx0vfphfKZXKOPKsWiNWl1GCUCiSrEkyWzbHrdbVirPPlFJJEbSJpYpyZFcfRILDSDcARGj2o98TawcNnr16/mbzBzi+vv163PMeNiFcrC1mISRKwHTRK5dyHrRSqaFNvhpPHEJDERyHS+lvZArzDVZagLVhRo9PXEstwuDMKQohYJpjNwyCtAZVWzILADMNvXDMvhmNtVpD5yC3zbi+vpLsPM1gbGzd3i7zs9axZ1vOztaxfX3N0HHuFVjlH146/wDTb/7MNY8Z5AwYMeYA9wj9Cf8AyT/7Z/8Ar/3f2fZagmVxqU2P4HuCOoI9DuMTIwBGaIMpVhYPX/l6H34oysxB5bnzgWD9temoe8bAjsa7EYr3h98P5x/zj/NfevssTwrIo396sp3B7Mp+H3EEg2CRikLsGE1zTJtKp/bRSVPxAsqfcdvQnEv6wTtqP7KO38FwKNYrnlCKWboBZ/5ep92Kflo+xJXroP8AD2vyxUswmcBTaRkFv2+qqQdwV9og99GAL8lCVBLe251P7jsAo9ygBffV9ScMYMGIAwYMGAFcxvLEPTW34Lo/48NYUO84/VjP+Jh/ow3igMGDBiAMGDBgBTKbvK36wUfBVB/3mfGbxZ8rzqmQs4RTYDGlPOWzWwAHN36jUfXfS4X9Erfbt/3mL/54slycbEsyKWK6SSN632+G7ficUhy8XE8ny7liaMamajqZrCrLrsG9fsnayCOvfDXy/JqQeW4ZDt83JYo6SSO4Bh72LQH0xrPwaA9YUNij5RuK07+u22LW4fESSY0s3ZodyzH82Y/ecLFGJJxTKLIGCMZSQ1UepZUJIJryl/Ta2re8eNn8kaYo1+oV9wGkZrrqgZZbvax0NrjYbg8BJbkpZ6nSPVTfxtU3/VX0GPV4VCLqJN7vyjvqB/HU37x9TgDyLhEK6gEHnBD2SdQNAhrO+wAF9BsMQPBIN7jvV7VljqNg6ms7tsvmO+w3xo4MCi+VySRlii0WNtuTfp1Ow67DbfDGDBiAMGDBgAwYMU5jMqlajQP1qOkftN0H31gCE2Vs60Oh/WrDe517/HYjseuCHNWdDjQ/pdhvejfW+GxHcDDAN7jEZolYaWAI9D/119+KCeFDlmTeIgesbeyfgRuh+AI6+WzePOXInsnmL9lzTD4P3+DC/wBbHozw+ssin0KMfzQMp+4nAh7zpP0W/vcafxALf4cecqVvakCD0QAke4s4IP7owHMO20aEfryAqB8E2cn3HSPfheRYrqQmZh1GkuF/uKCq/eL95wAx8lbqsr379LA/EV0+BGF5b1DVUcnRZBuj+isOu/2T6+VibxE/JxvpMX6wjeL8W0qPxxaGbT2zER2JGnVXvA8rj4UdujHADOVzGoEEaWXZl60fce6nqD39xsC/GK0hXS6HWo2DE79d4pb36+yx3B2bqb14ZQyhl3B6f8x2PuwCJ4MGDEKKwbyyn0CL+AZv+MYawrkesp9ZD+Sqn8VOGsUBgwYMQBhbiLkROR10kL8TsPzIwzhTPbmNftSD/CDJ/FQPvwAyiAAAdAKGJYML5+QrG5U01Up67nYbfEjAHP5/j0sUkrkoUWXlrDVOw5Yfmar9/SqoHEcx4sZXaotSKp6NuWuIDeth85VUe/328VeGKdTJI5lKnS4jy5atLnTfL1bhXHp2JFjGZFmYFVg6SRqrNGBy8sQWLCIptHQZqW/q0N22xjusmtSN97i0uJs5bxLrjmlELaIow9lt2JXVpC1fTv8ADFB8WG2UQElB5wJF2bUqhQehBLLv239N1Bmcuy8gPOqTAJSxQpYKxL2jsBRJEvTa/RSQxlUi1tCOYnmMZ+ay+mizVdR+y7B6FdQbqxd3eT6vwTeYq+X88tP2Vv4wILtytSDSBpO4Nyq9nuLjaqHYeu04PFh1MpjLDURqsLVswjUqe+257fxXRsuwKOrjSKK8nLkCJZHUP9H9GGU7dfdW+LstLC3Ma5FCJzHYxZexpZjRAQtrG7UdxfY7YixZb1n+CvLifCH5N3gvEufHr06DZDLd0djR2B6EbEDD+OQficeXVo4zMhQjVGEgQBmZAQdMZGqnVr3B7G8b3Bs+JQ4BclGptYUH8FA261YBPXoRjZJpK+JjJpydcDRwYMeE1ucCArXj3EWTv0OI666/iP8ArbFBSciBvGTGf1fZPxU+X7xR9+POdIvtpqH2o/4lCbHwUscNA49wAvFno2NBxq+yfK37rU35YtllVRqZgoHUkgD8Tj2SMMKYAj0IsYpiyMSm1jRT6hFB/EDAFWtpdltI+7bhm9yd1H63X07NhqKIKAqgADoBieDABheXJITqqm+0tq33kUT8DhjBiAy8zkpBbKQ5qiSAGI9GGySDtRC1v5hjL4dxUQT8mXyLJenWa0t6AnqrDv8AaFb6gzdRjkv6QUaZIcnGyK8zkkt2VFLkjYkGwNwPXGuKO3NRbo6hDalQZfjOZkzErQBZMtsEaQ6FsAWYyFLML13YrpR2IxscO4vqcRTJypTekatSSAdeW9CyO6kBh1qt8KcLyrRQxxs+tlWi1VfwHoOg9wwv4hyDzQMkThJLVkY9irBhRolT21DcX36Y9S7PD5fHj17G0tl8vf2fj3m7wz6MH7TO33F2YfkRhvHN8A4o8SRwZwLHIAFWQG45OwBahpk6eU9fq3uBtJn4zK0Ab5xVDFaPQ++q9NrsWPUY8eSDg6Zi4NDWDGbxDjkEJ0s9v2jQF3PwRbOMTOSZrMSRvHeVRLrUQzNdC2jU6fZutTGibrFWGbV113/bwO44ZPV6Lx6v0OtwoTqnWvqRkn4swCn8Ekxx2U8OztMzZzMHMR0QqEsBdijpBAFDat+vbGkPD2XBuNDE32o2ZG/EHf77x6X2WK/9fj3Z0scHzfp+zqsKcR9lR3Mkf5SKx/IHHNJ4hmy0wizKPLAR5cyqEldt+aEFbb2dtt6q62sxxKNp8vErhmYmTbcFeXJR1Dbc1W/Y48+TE8dXwfMycHrWo7PkInOp40Zqq2UE1TCt+1Mw/vH1OIjhsIXTyo9PWtIq/Xp19+G8GMjkWGQi8vzaeU2vlGxoDbbbZV/dHpj35DHr5nLTXZOrSLsiib63W2GMZvFeNQwUHa3PsxqC7t8EG/3mhjqMZSdROowcnUUMvw+IkExoSCCCVG1FiO3qzH4k+uPIuHxLYWNBYINKBYNWDt0NDb3DHN8H4nnxEObAjsO7yBXI61SKVu7G5G1XveN/hPFFnDUGR0NSRt7SGrF1sQRuGGxx1u57Ck1p/Hmdzwyjro/JkxwuH9DH0r2F6WG9PUA/EDF2XyqJehFXUbOkAWfU1icsqqLZgo9SQB+Jwv8ALb+jR394FL8dTUCP2dWODIbwlnH13Cu97SHsqnqD+sw2A6i77b1zuR9NKsQP1VaifdrNMf7oU4lHISNMKaV+0ylQPUhTTMe/QA+uBB/EccL4tzbrnlUzNHHyUNc2WNSdbg1y1a2qutDHsvinMlpgvLCI4VJGik3TmlHmq91QUpA6k3sMDJ5VzOzr7vhiWsj0P5Y4D+0mbLCQAANBaq0b6TU5jadVvVWgCSvssPiWB4qnJhA0U7EPIYpAojEoQTjfZXsgAnYi7rCxvl4ncc/1B/j/AAwfKF9/7p/ljgeH8ezSiMUGRRDrDqxduZO8R8+rbSBe4PbEMjx6dGyqudazsddqzPqaZ1KqbFKgobXpqyAMXQ533gd+c0PQ/h/PFbZ30U/eQP4XjE8N5lpMtGzkk2y6j1YK7IGPvIAOM3xhm8xHy+SG0nqVFm+wPoMdUkrOcmdxjtHVHON2AH4n+WKmzT+tfAfzvCuRZzGhkFOVGoehrfHNZLO5s5xkZTos2K8oXsQfw+OOtFWhlPPJVx1OrM7/AGj+WMji3DeYechqdaKOSaOmyFYXRU2w+BxqYMdpJO6O4ZZwltJlHDc+Jk1AFWBp0PVG7qf8j3FHDeMrPZBtfOhIWYCjfsyD7Mn+TdR+WGOG8SWW1opIvtxt7S+/3r6MNjj1qmrX+j6cJxyR2o/dd3Xf/eg3JGGBVgGB2IIsH4g4zl8P5cGxGQaryu4FbbUGqtht02xp4MSjpSa4FGUyccQ0xoqD0VQL+NdcX4MZ2e47l4XEcsyIx7E9L3Go9FvtdXipNkbNHBjPXiLv9Dl5pB9ogRKfgZCGPxCkY8fOzpvJk5AvrGyS/wCEU34A4eH96+nE73b6evpxNHGMvCeRMczlkUsQQ0JNKbqzGeiPt+yd+lk40MjxCOYExuGrZh0ZT6Mp3U/EYZxJRT0kiW4uvVHmW8SZdrDPynHWOXyOPgD7Q962DhLK+NMs0asSwkN1Co1ybfqrfUUfvw1Pl0cU6q49GUMPwODL5dEFIioPRVCj8BjHcQ2r5d3X39ybOPufr+jK4pm8/mEIgCZVTW8huUjufKGCfmfh1wxwXhK5dAPbkI+clO7OepJJJNX0F7Y0cGN06jspUuvv6hvu0XcuHXmGMniOSd8xFyZmgd43VmVVNqpVl1A9gSRYojWd98eeIuKSQqiwx86aRtKIN9qJLEWDpGwvYCxZGLj4XGZVXzoHNAoLGfLGDRZQSPMSQCTXZQOlnLNJxx2q14a/7/giaXElFw2WM25Ln9IAzH95TzPuCke/DcMeu6VJK63mZGr3FSpo+441svCEVUF0oAFkk0BQsncn3nEcxlkfd1BroSNx8D1H3Y8NnmoXgiZPYhiX9lq/gmJ3Me0ae+2f8qXCOZzuXi65xYvc80Z/+Sz+eEZPFWTGx4jB8VaO/wAdx+WO1jm+CfoS0dFJmArKp1WxIFIxGwvzMAQvxYi+mOW4v49iy/O1xPqhYiRbW9hI66fUtEhkA7BlusddinMImliyggeY+W+g613NY4KczJ45hGq1ICvIlmSO/mxmSSy6tSAnLyAWN7HvAqk8aqXVEQgtIi2xHTnQxSWAbUjmjSW2aiRthp/EsF0YSST5gBG24j5ikkEiyoIBJ6gjsaj/AGjjLbQkWR5vL0UwKdQ2YFWlVQOux6VWKQyY/wCkASmoo6XTIS7MDuoyrLpFjUCuYXuOm1gWbX8ZQxa05DIC7dXjVW82a1sSWpbOXlNHqWXuTWpmOLRJCkvIsEt5V5RKgRNMWPmr2F6Xdkdt8KcRz+XmTlyRvfMCaVfQdWpUrUjg6dUlda647M2U5jxAmXECLCFhbLCRQGAK28MaJR20jmi2ugN8LT+NkpgqEMInkBJUr5HaNhswJOpTVbMvmBoHD7cehCqOUdAGlfYIVfMrdGNINFX0Io9LIgvHYmEpWPaKORzYG+hI2XT2KlH638NjeKjhk8p4jV+f824EKyN1B1iOSWJqA3B1RNV+owm/isJaSIeYiIz0QEOvlBCvU0zuygbm4360LdXjcfMCGMrdizp3Bk5YOx6FtRo/54hwvicLpCixMEdQsWrS2pVUGjuT5Qe/Xerx0cV4GavjmJonkRCKjVkDMupneOGREEYJcg86MWoO9j0t/wAPcdbMaAygExMWADDTJHJy5VIaiASUK2Aau/duiBbvSt7b0O24/PEVyyhzIB52AUn3Akjbp1J377X0FDmkTrCOZ8M8+ZZ2lZQqUoTZg1tuG9KO4rehe22NGsaaLQA9McZHw9fQ9HZm4NyRyEuW4hDOCSuay52IRVWRdj5tJIs3V0aNnYVhwcVB2EOZJ9Pk8g/MqF/PHS4Ma/8AJb4r00PWsi5o5xos3Ip0IsGxoyEO99vIp0jtuWPwx54V4EqKMxPEPlTli8jgF+pVemy+QKKWsdJgxlPLKTu68F14EeVtVVBgwYMZGZlcZ4BFmASdUclECaMlJB/eHUe47Yw8oJ8kmjNFpowfLmFBbSu20w3YUb83mG+52x2OKc5lhJG8bXpdSprrRBBr8cbw7RKK2XquufSNIz1+LUzIZVdQyMGU9CpBB+8Yo4kzaQFOksyqW+zZ/OzS9va6isWR+FMsoAVXRh1dJGRm97lCAxv1GMzivh5ucLaSXLlNJjeZ6dzaqrKCLUkqTsRStfvuXLt4nFNqTVWuTfNd9GlwfB/ghBxSOKQRmcykqaUDW1hqpQoLN3G5YjTuepxfw7OSZp5Y47gEZp2cBpDuw8i2VXdTu1/s4zBxuHKSmDJAZl1QLyYyBTFgN29kDXZIHTW3SsW5bwhmswzyZycQLIbfL5UldXoJJDuduoG1knqTjHsMMuPCoZJaxbTctW+apeTXHTlZm80UtFqU5fjWW4fmcys0wfWV0BW5szHfykC2FdNJoenU4fHiHiGY/wDC8PManpJm25f/ALY8+N/gnh3K5QVl4Uj2rUBbH4sfMfxxdxjLNJygpIqUElSAQNLWd/iB6749K3afBvxk/wCl7swnklN2znf7O8Sm/wDEcR5Q+xlogv8AjbzY9H9G+Ub6d8zmT/507n8gRhgDO6dzJr09RyiK5PoSAZOdv2HTcDDfBopuYHlD/RlRqYEbSEix1BKkVdmgbN40c5paNLy0/g40K8t4E4cns5OH+8ur/evD8fhzJr0yuXH/APJP5Yx5hneWtc0NR5h+bJ5mnblix83qvqa9natWNDgmUkSR2dasNvtuTPK/Y+jA/fjiTnVuV/cuhrY8Ix7gx4zUUyvDIo10ogrc72x362zWT0A69AB2xesCjoqjYDYDoOg+AxZgwAs+XUCgorfahW93t77P44zeNIRDK0catJpIAKg3vuPf1JrvjaIwtKtY7TvQyyR0OS8ISyyo5nSxqBVmUAkj7u21HtjxvEcS5n5OIti2gsAPaJo7V0vHUEYUPC4uZzuWvM+13/7+/F1SSTPNu5qKSl6nr5RCwYqCQCu/SiQTt06gY9+TrqDVuoIHWhdXt0vYb1eGNGDRjqzWiFYx+I5uVJgFKlNDSFdPmITTahr6m9jW3ocbejCWcyjNbDQpCsqvpOtQauj9wPpsMcZE5LRlSSM3L+KE1ajG3LB9qxvbtGvlO+7A/CvhbUviF5cuksC6XaUR6XF7lSa7X23+OMbKSRRtEyorkCNFEim0tZHV6PRipsm/rDYHDrcWiiRNKZYRgrJ5QaRiHYk10ZQpO9Gvwx59jK/ml6eZuqXA0chx5ngnzGjUikCNBsxpU1WT+uWH93vigeM0JKiJyaGmitFiVGknotFhufyxPL56NklhVYtCKzvGImIo+dgFBNt5gaqyTte+E8vmYCQFghAKaARFYKErYsMdtTID6kjr1wcMulS8y2hvNeLglkwOVBUFgyEWV1kCibpQT6f5VJ4ofWAY7DM6oooXTxqCWJ8tBmuxvXbvVmMzAsTLyYmiBpwIToGhL3F7lUA29D33x7xDOZdGkEkcJJ2c8ljZJaxd7n5ljQ+wO5Fzd5b+YWjQ4f4nSZ9KxtpIOliRuRGspWu3lYb9MVR+LAQhMLanbSF1D2rSwfQhXDb10PuJfh4cVIKx5cHsRGR9VU23+wqr8ABhZOAaXjdFiQRlmCKtIWZdBdh1Laduvp6DF2cn1fjy/YtCTeLzs3JOkI5ZdQ1AgxADrt9Iooi976DeUnjJRuIXK1d2B0RpG2O+yox9+3rs+nBFAoQ5YDzHaM/WAVu/cAD4AemMXxNmosoiJ8ny8ssnkhy6RnU/lKfcuksCa6EjFhhzSdKWvkHJI6PjfG4MpEZp3CL29WPoo6k45Fctm+Ktqm15PJqfLEu00pI3Lt9VdJqvew9+GuD+F52lGczrRS5ivm0IYx5cfZjW6JG3m/7467LQ6FC3ddSepJ3LH3kkn78e9bOP5dX393l7+hk5WZZ8OQx5YwZZEhqmjIHSRd0dj1bcCyTdWMaeTzHMjR9JUsASp6qe6n3g2PuxbjjfEXB87JnoZYZdMK1Yuq9bHe8eXNklH4qbbNuz445ZbMpKOjdv+DtLwXiuRwoJJ2AsnGL4f8VQZtpEiJtDvYqx0se7HTyRi1FvVnMcWSUXOKtLi+43rwXinMZhUUs7BVHUk0MSRwQCCCD0Ix1etGetXyLLwXiODFJZPBiJYXVi/TEsYmwYMGDABiLrYxLBgBKdggLMQoHUkgAfEnHiyKV1AgrV6rFV1u+le/GN494HLmoUEJBKPqKE0H2I69LHUX+WI+DuCvl8sYpqJZmJQGwoIAK3+JNbWT8cetY8e529r4r+Xw7zBxp0ecH8WZfMSmKMsG3KFloPXXTvfTejRrG/pxzfA/BcOWm5wd302I1avLYokkC2NbX/AB6498e56eHLhoLW2qR1FlFo7j0s0NXbGs8WLJlUMD0dce8laanR6cQkWwRV7GwOtVvX8MYPgTOzzZbVPZ8xEbsKLrQon13sau9d+uOmhXqfu/n/ANe7HnyweOTi+R1FWc1wjNZYpl0+TaWcKEFI26r5vNYvQDRJA6+W8MTcUy+oK0ItHEatpGlSrSKoB6ghVkOwodL3xtx5GJW1LGgbbcKoOwKjeuykge41iM/Dom6ovtB7Ao6gdV2N+pN+tkdzjCzWjAi4vleTI8WWJHKJZQiLaaLUGyBpZQAKvpRqsTTPZXdRl7Y3HSqvmJZCyWSN7dGJNDfqSMbX9VQUByYqGqhy121CmrbuNj6jE0yEQOoRxhttwi3sbG9djvhYowM9nMpHFzEywkHJEigIoBBVmjU30LaCOh6C+2Pc9mMvFcIyoeTyWoVQupmNKXPf5xySRuGbu1Y3myER03FGdK6VtF8q1RUbbLW1dKxN8pGW1lEL0BqKgmgdQF1dA7/HCxRicO8VJIF+bkDsAQgAO5VH0hrAsI6k3Q60TRxaviVKsxyC3KAeU22pgqjzdWVS3oB1N7Y0W4ZCQQYYiCACCi7gVpB26ChQ7UMV5nL5eJXmdIkCgsz6FBABLk3V+1bfHfrhxBlcX8XxQwNIFZpNfKjhNa5JKBAABJA3Bs7123Fw8K+HGjZs3myJM7KPM3aJe0UQ7AdCR1/jn+CeFfKZm4nLGEDE/JIgoGhD1lYD/aP6+n3V27Y9cv8AqjsLjz9vfvZndsicJcV4lHl4zLK2lR3/AMhh04zuO8IjzURilFqfTqD6jHmntbL2eJ1j2N4t5ezzrjRZw/iEc0ayxtqRuhGOc474yOXzkWWELMHq2+P2fWu+N7hfC48tCsUQpV/H4nE3gUkMVBYdCQLHwOOJRyygqdPmaY59nx5ZNxcoa1bp+DGGYEUehxn8K4Ll8uXaGMKXNsf+u2HMF41cItptao88csoxcU9HxXeY/jDgXy2DlByhBsHsfcR3w1wfLjKxRQEswAoOe59D6X2+Fdat68QljDAq24PX/v1B9/bHKxRU9vmdvtOR4lhb+FO68RjXg14Ry0pB5bm2AsN9tfX9obAge47AjDN40MTjfGvCMy2cSfKwFpdCqkpKaEouSSSQ8bDV9XUsl0w2wtlk4toTX8pJ5cioAYR5rkpsxdk2OXpK0fX39txnPSRQ5h44Wdo4meMbESMFJCBVOu7AHTvtjE/r/No9SwAprdS0cUpoK7oGrcnV82RXQWdwdqs72UqWhvRz/EeF8UJkiZ55YeVGwYGPUSvJYgHapdfN2qioUHDsWV4m82h5J0iM1ySAwil1TkcnYkR8vkBtQvV0740Mvx/NSaQ0LIdUFqIpQQG5Jcl2BQr53GkUV0Gz1qlPE+dCRFsr5nMZYLFKQFZImdSb8rqXcWQR5DsKNN9KqpegpGdkszxCfh8ksUrSPzwsbR6beKOo2eMna3dWY+47Yq4jHxgK7Lz2Z1YBUaIBGHyYo6g71ZzNrZsCtqBxrQeJ87aL8jO8zIzCOQLpqMqFs6t9T/OEADlkFd9tLxL4ieGOB8uok5zOBaSMTpikkACINVkoF6bar7Vi79p6RQo5eKXPzSPDFPOVhbLq7XGJBzShmEnVQ8aq+wJoSDrQx7DFxgLASZGPMjMl8onzRwlw1UOUr88V1FDrscbknH84uk/JRTSSgKEkLeSRY0QkbBpFLOJDSAJ3uwrB4mzyUJMu0gEcrO6wyKSynMUqL7uXEK+vzAQRQ1N8+SQo0PBi5oJKub5hIk8jyFLYULICdAD7yD2obY6KscUnirO0CcmzHRMaWORSzoZ9BtjSI4jjoec3IOmxOzw7iskuXkLKUzCxu2kI4sapVjcKwNFtF6bavUggnKUnJ2VUbZ2xdGtADHCnxHmkkjhMRZns0yPqYKMkpC6QAoJml8zWAV39MXQ+Ks4WX/8AFbQZgpPJlDaCI6pSdIILOCxb6my9dPJTtsGMTwvxSedHaeHklWoAhh2BI83WjtqGx9B0xt45KGDBgwAYMGDABjjPFxOczUPDEJ0ECbNkfowfLHf6zff7OOwmlCKzMaVQST6ACyfwxy39G2XMkc+fkHzmckLi+oiXyxL8Ks/AjHpwLZvJ3cPN+3E4l3CnjrKN8oyoVZBEsbj5tMwygho9IqBlINaq1bbHY456GHiGWRpYuczcuO9cbtWp8wzgLRs6kiBoEgSfVG47fjhELqseTWUFSTUfemoagNtwOx6jptaQZzLpGXiKm6bkMqjeIajYvvIQLHQ9djjzvHbuz1Q7W4xUKTXj52ZOYz/EWmSxKCs1mNYG5QBR1iUyjd1Zq1WDp1WSunBl+JcTcEAuoWKRtbZWjIwWHylCLFO8lVuwTo297OflKqrJkkIMcbEaLKs4kJUih7OhVPe5Aa2o1NK9knJRBdRH0bEqNUy6m8u4AjVjXUSADtqux4s5fal9EfRddfcWmz2bfLZaQIxzGnMFFdNGuVYpOSGXbYjUdwt0DS9keIcT4gmgxCZlWKUl54Y4w3lzBRpAFGkhkh6tHs48u5Ku5nMNqB+RJQvbkk94lEoJApaeTyWGoGz1ryIyM9HKoAwXZovKpaQq2o6QW0rR7dN6vbRHjm7bdGO+bzs/Lki5kyZaVnLMBG0gDRqF0oul25fygFdt3Q7VWOhbOZpc8wKt8lCCgqXew8wOj29ZIov7IvT9bFPBZIWKxfJoYRosRiKtB+yfKF38x2qqo742f6vi/RR/uL/LHRm2c3Bmc2mWy6XmjIrHnSclXcm5dC0wClSyqCwqlKnUNWrG94edjE12QJpgv7ImkC/cBQHuAxb8gi/RJ+6P5Y8Xh0IFCKMD0CL/ACwo5ckM5mLUO4INq3dT6/xBHcEjvjzL5gtYYUw2Yf5j1U9Qf8wRij5BF+iT90fyxOHLohJRFUnYkKBdXQNfE/jinNo3cQlelJAugTXrt0xPBjzHvOVTxNM3sQ692GpVk0/Rhx21Cm8p2N7dLFzi41mWP0Jo03sMGAuBa+stsXlPXYIevtY6SOMKKUBR6AUPXoMTxbIYM/FpxAkiRB3JbUtSCgInkqiuq9SrHfSzf6uKpOMSjYwedXIDaHKhdSxmUbdKLnSDZCnet8dHgwsHNvx6cUeQSNQBAWSwPMO4FkgBh0oGiC1BvIeNZhxOeS66IpSg0EFmCxsgFg77uK7keyCCMdLgwsUc63G5llVXipTZ8oY+XmiOyKJJUeY1tTj44nw/i8ztCHhCGUE15gUChS2u/jQ9/XG7pF3QuqvvXpf4YNAu6F1V969L9OmFiit0Fg0L6X3rqRfpsPwGLsQk7fEfyxPAIMGDBiFDBgwYAMGDBgDlv6Ss0yZCRE9udkhX4uwU/wCHVjp+HZRYYo4k2WNFQfAAAfwxyXjQa83wqHscy0hH/poT/njtcep6Yorvt/1/Rm+Jj8VzcqTRUHMX+00xl+z/AGQW66OmF5czmDm4gFZYSPMNNg7S7ltPlNiLYkHeqNmp+IOI5iJ1EEXMGlifm2YE6W0gMp23AsEbg7EYpy+czJmjR1AUO4crE4DACYB9RJCAkR+XcmwbrbGQKP6wzYJuMBdwG5TsVoxeYqrDWDrcAACtBNmjiGX4rmtEYaIhwF5jGFzvTHYKQCTSixspbfpWKk47my4XkbkkqhikUstwj2ixVSut7Y2DooVeI5jjObIkREGsRFlPyeWySspDaC3lpkC6GsuenUYHLPBxPOqhuLWwBocpxrIRbAINIA2o2b19FrDz5iYxSLtz16ERsFI1kKwUk7EA2NR+6xhafiuauhDa6q2iksWSKFtR0jSxk9kg7AkY9hz+YMcuqM61dAtIw1KXAb2vaIUWSAAL2J646OGKTZ/NLzCIU1DaxDIdVaBzNm3u3AjuxpBLUcXrnJxGpK+YyuD80x0pblBpVupGga7oXv0xU+dznmJQGlAoRMNRKM1pbGtJKqQdV19W8Ktn83QpSaDWeSw3uMBdJ6ndvOPKd9vKcU4ZbkM7mnki5kehSzBwEIAGiwGLdw22oGmr7sUxcZzDswRUIW9ZEbtpNoNGz+YgMz2PaCEAC7F/9YZok/NChvvG+9FgYx5hbEBTrG3nqjWNwjFOGc5mOJ5zSwWEA6GKyaGO4QsvkLXZIrT1BZRv31OEzTHUJgPVSEKbFnGkgk2QApvb2ht6unHl4Es3cGDBjzH0AwYMGADBgwYAMGDBgAwYMGAIS9DieDBigMGDBiAMGDBgAwYMGAOR4/8A/t+Fj9TMn/AmO0wYMeqfyQ8v8mZ82eHFTYMGMyLiQOPDgwYHLK5MVYMGKcEHxTgwYpmROPDgwYpwQOI4MGKQ/9k="/>
          <p:cNvSpPr>
            <a:spLocks noChangeAspect="1" noChangeArrowheads="1"/>
          </p:cNvSpPr>
          <p:nvPr/>
        </p:nvSpPr>
        <p:spPr bwMode="auto">
          <a:xfrm>
            <a:off x="215900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QTExQWFRUXGBwbFxcYGBsbHBofIhoYGBsaGBseHyggIBwnHB0WIjIiJikrLi4uHCAzODMsNygtLi0BCgoKDg0OGxAQGywlHiQsLTAsLCwsMiwsLCwvLCwsLSwsLCwsLSwsLyw0LC8sLC0sLCwtLCwsLCwvLDQtLCwsLP/AABEIAMUBAAMBIgACEQEDEQH/xAAbAAACAwEBAQAAAAAAAAAAAAAABAIDBQYBB//EAEkQAAICAAQEAwMIBgcGBgMAAAECAxEABBIhBRMxQQYiUTJhcRQjM0JSgZGhU2JykrHRBxUWgqLB0kOywuHw8TRjc6Oz0yQ1g//EABkBAQEBAQEBAAAAAAAAAAAAAAABAwIEBf/EADERAAICAQEFBgYCAgMAAAAAAAABAhEDIRITMUHwBFFhcZHRIjJSgaHhscHC8RQjQv/aAAwDAQACEQMRAD8A+m+LuOtlEhKIGMswj3EjV5JHsLGrO3sVQHe+2M8+NlijnkzCaVhaNbTa9WXjzBJWXQRQYjT7Rrpe2NjjSgaZZEjKwsJEYu4KtpMeqlX0dh364xeI5PKzFmkWElzrYieZS1xrAQdIF2mhCnexYs44OmOz+NMsmstzAiiS5dHkPKXXIBvdi66bmwLo1nzePEYryUDqUYnUwtWWfLQlfKWU7TarBI2GM6HhOXM7zNJA0ZEq8pi4WiDDJZK0wIieiAC2kkl9NjSXKZbyDRGx9hdU87udU8RNswJPzqwnckgAdBthSFs3OG+IIp55sumoSQ7temiNTLYpiRup2YA9DVG8a2OT4eMvl5ZDHyEkOoPc8poankZQGBVRrEppQBYeu+HX8RAat4vLV+du5UCrTc2wBHW9qxKLZv4MYmX45rJAMIINUXYb6lTbyUfMyjbuwHXFmX4o7ySxBY9UOnXbsANS6hvo9N8KFmvgxhJ4gBYrqhsKG3dwKOvp5Ovkbb3Yl/Xo1BdeXs1tzG76a+pt7S/vD1woWbeDGGOPjfzQ7LqJ1vQG/U8v0BPw36b49fjlGtUH1rqRjRUqpU+S7BYbdu9YULNvBhCTMyqUBSM6mAFO1+rH2Oyhj91d8P4hQwjnOJrHLHEQSXV2BFUNABIPxvD2Oe43lufpdObG0ZdRKpi6HyOtO3fT1q9rxpjUXL4uBGTy3i7KMiM0qxlkV9DnzANVWBdncdLw4OPZbVo58erTrrV9XSXBvp7IJ+Axz/8AZiPltEEmH0NHXCSpiTSpPm3sEkg+vbC2T8MxBopFMzBVCqNeXINoyEjzbXZNDYmzvj0OPZnbtnFyOmXxJlSFb5RHTNpXzdTQavdsVO/Yg98auPny+FoZIgNUzDzMp1ZegjKthU1aQpC3devbbHZjNsKHJf3eaLf4efGWWOJVu235/g6TfMewYzn4pQsxkD1LxV1C/pPUgfE4kvECTQiY717UXWrr2/TGNFsfwYR+XN+ibrXtxdfT2+uIxcSLGliYmg1ao7o9DWvChZoYMKfKn/QP+9H/AK8Hyp/0D/vR/wCvChY3gwp8qf8AQP8AvR/68Hyp/wBA/wC9H/rwoWN4MUwSs16kZPiVN/uscXYhQwYMGAFOKlOU/NJCbWRdjcVVb3ddMY68MyVtMG3U0ZBI1hiUNg3ZLMFPoSSR7RvezMAkRka6Io0aP3H1wnHwaJUKKGA8tEMbXR7AU9gvYfG7vFIZJymQEmuwW3XVrLd5X3N2fMZvixI6gVJcvkTLzFYNJYbZyT1jl2F9L5baR01Dbzm9D+z8N3T2DqU62JU2z2pJ66mZvj7gBjxvDsFbBwabcOwbzCNWN3d/Npv1uz3OLYoojy2TlJ0sGLW+ztftSsSN9iDNIfdYPYYolymRNhpAdRDm5Wonyycw71ZAU36H340snwSGN+Yq+fTpJPpQUf4VUfAYrTw5AEZCrFWABt2NgDSBd3sABgDOiXJ6kdZAojkdypLbsDKm9npqLnTW5RT9TDTQ5NJ2ZmAldShUudxIwYrp6bsQfdfa8XL4cgD8zSS92WLEknUz2T8Wbbpv02FNzcNjZixBsmzuf1f9C/hiCjJmy2SZaeQOCAbaQtsEZlJJPQJKSO24x7HlsjpKggjqRqb1iWiB31RRgr12O25wzD4bgVSoDgEBT84+4Cqigm7pVVa+F9ScD+GoCbIYk3ZLHe35pv1t966e4Ytgrfw3lpU3DOrgEnWx1jSFUk3v5KAPbYjcA4sm8NZdtWpWOrVq87b6ihYmz30R/DSKrGllMusaJGgpUUKosnYAAbnc7DFWeYmoxsXuyOyitR+O4Ue9ge2JYI5IamMvatMf7N7t/eIHxCqfXDuPFUAAAUB0GPcQoDGQMkk2Xi5laT85vVEurdb2+vfxrGhnpdEcj/ZRm/AE4Q4xwoyQLEmm1oDV7PsNHuKN7MTVdQMVEEIvC0S69MzW7GySGPn5hK77D6RqqtgOu5ME4Bl2ClZtiyyhl07qBEE8w+rSr1NHUTXSrYvCSBtfMYnWrdB9VnbYdPrkdKIAsE2T7B4RiRVCtuoqyiENSRRjWtU1LEOvc37sUEG8LR0EMpoKFUGgR5g1gij5iEB9woVZuee8Phhl40dQsahSWpmpWSQaAwO50779Ku6w3nOARyPzG9qgAdK2KFCjW3rhRfCiUVMjEMNO6oSF5cUQC2NjUS2e9nptSxRVF4WiWiJTsL7EEamcXqJtQzGr3HQEAsGYyfBYY2RkceUhaKoRarHdbeVjywSR6nvREH8KISTrIJG9AAH53mkADoL2FUw+1i+Pw3GIooSzMsbht6Oqk5dNtVEYApj8PR815RKSS1kEKyjd32BFA1JswH5liWOE8KjywLiS1EYFkL7KksSzDc7k/AbYTPhQMsqGQqr2KUA+XQFXqNiDZobdB2w4vBaGY0kKZCOWB7KBaYCqGxk1sR+scAasU6sLVgRuNj6Gj+ePTIPUdu/r0xhr4bUSI4bYSam2AsAvIEoDe5GVi1gnlr13x5nPCkcryO7MeZqsUCBaunQ7WA5ogDoLs2TAbvNXbzDfpuMeNMoF6h37+nX8N8Yo8Kw2T3LOwOlbXUzvSmtgCxrFf9kYtJBY3QAIVQQByum3UiJQT3s+4ANTe562BqFk0BfU1qr40Ca9AcWYwsn4dEcvMVybcMwPuE4GmtgSZd6oUvSyTjdwKGDBgxAGDBgwAYrnYhSVGogdOl+4e/EpJAoLE0ALJ9B649BwBGKQMAymwRYOJ4TX5t6+pIdv1XO5HwbqP1r+0BhzABgwYMAGDBgwB4zAAkmgNyfTCuRUm5GFF6oHqqi9K/HcsfexHYY8zfnYRdvak/ZvZf7xB+5Ww5igMGDBiAU4p9Ey/aKp++yp/wAWG8KZ/wD2a/akX/CDJ/wYbxQGDBgxAGDBgwAY5/M8ddUzDaV+ZzCRDYm1bk2TuPN5z+A2xqyyOZNCFRS6m1KW6khaph9l/wAsYHFspl0l+eMYklBN8qU6tILbVJp1UhNddvfvricE/iNMcoJ/ETj8bQkAmOUWusghfLHpDc003s0Rt7Xux7/bKO9PKlLEnQvl86gyBnB1VpHLfrR29+MjJx5NYjG4UKjC2mgkt2UrGLIeixOkaDXX2cW5aHJVy+ZE/OYeZ4ZLcsQ6gNrAq5lXb7QB3vHo2uz/AEvr79fk33nZvpfX36/I7l/GiEsCjNbnk6B9ImnXYBPULufiMWHxtCOXqRxrVj1RtOkkUQrE71/DFEWShbMDzKCpkj5XydhHbeRmPm+sqFRbAEA0LxXlocpYpY1ZWb2oJb9tlLseYdSagw1kkbkWOmI5dn+l9X+ibzs/0vq/0aEnijYgQyK/KLnUFpOugtTbgkfV6UbrFEPjWOog8bq7nSw8vlOmNhtqsg8xNx0vfphfKZXKOPKsWiNWl1GCUCiSrEkyWzbHrdbVirPPlFJJEbSJpYpyZFcfRILDSDcARGj2o98TawcNnr16/mbzBzi+vv163PMeNiFcrC1mISRKwHTRK5dyHrRSqaFNvhpPHEJDERyHS+lvZArzDVZagLVhRo9PXEstwuDMKQohYJpjNwyCtAZVWzILADMNvXDMvhmNtVpD5yC3zbi+vpLsPM1gbGzd3i7zs9axZ1vOztaxfX3N0HHuFVjlH146/wDTb/7MNY8Z5AwYMeYA9wj9Cf8AyT/7Z/8Ar/3f2fZagmVxqU2P4HuCOoI9DuMTIwBGaIMpVhYPX/l6H34oysxB5bnzgWD9temoe8bAjsa7EYr3h98P5x/zj/NfevssTwrIo396sp3B7Mp+H3EEg2CRikLsGE1zTJtKp/bRSVPxAsqfcdvQnEv6wTtqP7KO38FwKNYrnlCKWboBZ/5ep92Kflo+xJXroP8AD2vyxUswmcBTaRkFv2+qqQdwV9og99GAL8lCVBLe251P7jsAo9ygBffV9ScMYMGIAwYMGAFcxvLEPTW34Lo/48NYUO84/VjP+Jh/ow3igMGDBiAMGDBgBTKbvK36wUfBVB/3mfGbxZ8rzqmQs4RTYDGlPOWzWwAHN36jUfXfS4X9Erfbt/3mL/54slycbEsyKWK6SSN632+G7ficUhy8XE8ny7liaMamajqZrCrLrsG9fsnayCOvfDXy/JqQeW4ZDt83JYo6SSO4Bh72LQH0xrPwaA9YUNij5RuK07+u22LW4fESSY0s3ZodyzH82Y/ecLFGJJxTKLIGCMZSQ1UepZUJIJryl/Ta2re8eNn8kaYo1+oV9wGkZrrqgZZbvax0NrjYbg8BJbkpZ6nSPVTfxtU3/VX0GPV4VCLqJN7vyjvqB/HU37x9TgDyLhEK6gEHnBD2SdQNAhrO+wAF9BsMQPBIN7jvV7VljqNg6ms7tsvmO+w3xo4MCi+VySRlii0WNtuTfp1Ow67DbfDGDBiAMGDBgAwYMU5jMqlajQP1qOkftN0H31gCE2Vs60Oh/WrDe517/HYjseuCHNWdDjQ/pdhvejfW+GxHcDDAN7jEZolYaWAI9D/119+KCeFDlmTeIgesbeyfgRuh+AI6+WzePOXInsnmL9lzTD4P3+DC/wBbHozw+ssin0KMfzQMp+4nAh7zpP0W/vcafxALf4cecqVvakCD0QAke4s4IP7owHMO20aEfryAqB8E2cn3HSPfheRYrqQmZh1GkuF/uKCq/eL95wAx8lbqsr379LA/EV0+BGF5b1DVUcnRZBuj+isOu/2T6+VibxE/JxvpMX6wjeL8W0qPxxaGbT2zER2JGnVXvA8rj4UdujHADOVzGoEEaWXZl60fce6nqD39xsC/GK0hXS6HWo2DE79d4pb36+yx3B2bqb14ZQyhl3B6f8x2PuwCJ4MGDEKKwbyyn0CL+AZv+MYawrkesp9ZD+Sqn8VOGsUBgwYMQBhbiLkROR10kL8TsPzIwzhTPbmNftSD/CDJ/FQPvwAyiAAAdAKGJYML5+QrG5U01Up67nYbfEjAHP5/j0sUkrkoUWXlrDVOw5Yfmar9/SqoHEcx4sZXaotSKp6NuWuIDeth85VUe/328VeGKdTJI5lKnS4jy5atLnTfL1bhXHp2JFjGZFmYFVg6SRqrNGBy8sQWLCIptHQZqW/q0N22xjusmtSN97i0uJs5bxLrjmlELaIow9lt2JXVpC1fTv8ADFB8WG2UQElB5wJF2bUqhQehBLLv239N1Bmcuy8gPOqTAJSxQpYKxL2jsBRJEvTa/RSQxlUi1tCOYnmMZ+ay+mizVdR+y7B6FdQbqxd3eT6vwTeYq+X88tP2Vv4wILtytSDSBpO4Nyq9nuLjaqHYeu04PFh1MpjLDURqsLVswjUqe+257fxXRsuwKOrjSKK8nLkCJZHUP9H9GGU7dfdW+LstLC3Ma5FCJzHYxZexpZjRAQtrG7UdxfY7YixZb1n+CvLifCH5N3gvEufHr06DZDLd0djR2B6EbEDD+OQficeXVo4zMhQjVGEgQBmZAQdMZGqnVr3B7G8b3Bs+JQ4BclGptYUH8FA261YBPXoRjZJpK+JjJpydcDRwYMeE1ucCArXj3EWTv0OI666/iP8ArbFBSciBvGTGf1fZPxU+X7xR9+POdIvtpqH2o/4lCbHwUscNA49wAvFno2NBxq+yfK37rU35YtllVRqZgoHUkgD8Tj2SMMKYAj0IsYpiyMSm1jRT6hFB/EDAFWtpdltI+7bhm9yd1H63X07NhqKIKAqgADoBieDABheXJITqqm+0tq33kUT8DhjBiAy8zkpBbKQ5qiSAGI9GGySDtRC1v5hjL4dxUQT8mXyLJenWa0t6AnqrDv8AaFb6gzdRjkv6QUaZIcnGyK8zkkt2VFLkjYkGwNwPXGuKO3NRbo6hDalQZfjOZkzErQBZMtsEaQ6FsAWYyFLML13YrpR2IxscO4vqcRTJypTekatSSAdeW9CyO6kBh1qt8KcLyrRQxxs+tlWi1VfwHoOg9wwv4hyDzQMkThJLVkY9irBhRolT21DcX36Y9S7PD5fHj17G0tl8vf2fj3m7wz6MH7TO33F2YfkRhvHN8A4o8SRwZwLHIAFWQG45OwBahpk6eU9fq3uBtJn4zK0Ab5xVDFaPQ++q9NrsWPUY8eSDg6Zi4NDWDGbxDjkEJ0s9v2jQF3PwRbOMTOSZrMSRvHeVRLrUQzNdC2jU6fZutTGibrFWGbV113/bwO44ZPV6Lx6v0OtwoTqnWvqRkn4swCn8Ekxx2U8OztMzZzMHMR0QqEsBdijpBAFDat+vbGkPD2XBuNDE32o2ZG/EHf77x6X2WK/9fj3Z0scHzfp+zqsKcR9lR3Mkf5SKx/IHHNJ4hmy0wizKPLAR5cyqEldt+aEFbb2dtt6q62sxxKNp8vErhmYmTbcFeXJR1Dbc1W/Y48+TE8dXwfMycHrWo7PkInOp40Zqq2UE1TCt+1Mw/vH1OIjhsIXTyo9PWtIq/Xp19+G8GMjkWGQi8vzaeU2vlGxoDbbbZV/dHpj35DHr5nLTXZOrSLsiib63W2GMZvFeNQwUHa3PsxqC7t8EG/3mhjqMZSdROowcnUUMvw+IkExoSCCCVG1FiO3qzH4k+uPIuHxLYWNBYINKBYNWDt0NDb3DHN8H4nnxEObAjsO7yBXI61SKVu7G5G1XveN/hPFFnDUGR0NSRt7SGrF1sQRuGGxx1u57Ck1p/Hmdzwyjro/JkxwuH9DH0r2F6WG9PUA/EDF2XyqJehFXUbOkAWfU1icsqqLZgo9SQB+Jwv8ALb+jR394FL8dTUCP2dWODIbwlnH13Cu97SHsqnqD+sw2A6i77b1zuR9NKsQP1VaifdrNMf7oU4lHISNMKaV+0ylQPUhTTMe/QA+uBB/EccL4tzbrnlUzNHHyUNc2WNSdbg1y1a2qutDHsvinMlpgvLCI4VJGik3TmlHmq91QUpA6k3sMDJ5VzOzr7vhiWsj0P5Y4D+0mbLCQAANBaq0b6TU5jadVvVWgCSvssPiWB4qnJhA0U7EPIYpAojEoQTjfZXsgAnYi7rCxvl4ncc/1B/j/AAwfKF9/7p/ljgeH8ezSiMUGRRDrDqxduZO8R8+rbSBe4PbEMjx6dGyqudazsddqzPqaZ1KqbFKgobXpqyAMXQ533gd+c0PQ/h/PFbZ30U/eQP4XjE8N5lpMtGzkk2y6j1YK7IGPvIAOM3xhm8xHy+SG0nqVFm+wPoMdUkrOcmdxjtHVHON2AH4n+WKmzT+tfAfzvCuRZzGhkFOVGoehrfHNZLO5s5xkZTos2K8oXsQfw+OOtFWhlPPJVx1OrM7/AGj+WMji3DeYechqdaKOSaOmyFYXRU2w+BxqYMdpJO6O4ZZwltJlHDc+Jk1AFWBp0PVG7qf8j3FHDeMrPZBtfOhIWYCjfsyD7Mn+TdR+WGOG8SWW1opIvtxt7S+/3r6MNjj1qmrX+j6cJxyR2o/dd3Xf/eg3JGGBVgGB2IIsH4g4zl8P5cGxGQaryu4FbbUGqtht02xp4MSjpSa4FGUyccQ0xoqD0VQL+NdcX4MZ2e47l4XEcsyIx7E9L3Go9FvtdXipNkbNHBjPXiLv9Dl5pB9ogRKfgZCGPxCkY8fOzpvJk5AvrGyS/wCEU34A4eH96+nE73b6evpxNHGMvCeRMczlkUsQQ0JNKbqzGeiPt+yd+lk40MjxCOYExuGrZh0ZT6Mp3U/EYZxJRT0kiW4uvVHmW8SZdrDPynHWOXyOPgD7Q962DhLK+NMs0asSwkN1Co1ybfqrfUUfvw1Pl0cU6q49GUMPwODL5dEFIioPRVCj8BjHcQ2r5d3X39ybOPufr+jK4pm8/mEIgCZVTW8huUjufKGCfmfh1wxwXhK5dAPbkI+clO7OepJJJNX0F7Y0cGN06jspUuvv6hvu0XcuHXmGMniOSd8xFyZmgd43VmVVNqpVl1A9gSRYojWd98eeIuKSQqiwx86aRtKIN9qJLEWDpGwvYCxZGLj4XGZVXzoHNAoLGfLGDRZQSPMSQCTXZQOlnLNJxx2q14a/7/giaXElFw2WM25Ln9IAzH95TzPuCke/DcMeu6VJK63mZGr3FSpo+441svCEVUF0oAFkk0BQsncn3nEcxlkfd1BroSNx8D1H3Y8NnmoXgiZPYhiX9lq/gmJ3Me0ae+2f8qXCOZzuXi65xYvc80Z/+Sz+eEZPFWTGx4jB8VaO/wAdx+WO1jm+CfoS0dFJmArKp1WxIFIxGwvzMAQvxYi+mOW4v49iy/O1xPqhYiRbW9hI66fUtEhkA7BlusddinMImliyggeY+W+g613NY4KczJ45hGq1ICvIlmSO/mxmSSy6tSAnLyAWN7HvAqk8aqXVEQgtIi2xHTnQxSWAbUjmjSW2aiRthp/EsF0YSST5gBG24j5ikkEiyoIBJ6gjsaj/AGjjLbQkWR5vL0UwKdQ2YFWlVQOux6VWKQyY/wCkASmoo6XTIS7MDuoyrLpFjUCuYXuOm1gWbX8ZQxa05DIC7dXjVW82a1sSWpbOXlNHqWXuTWpmOLRJCkvIsEt5V5RKgRNMWPmr2F6Xdkdt8KcRz+XmTlyRvfMCaVfQdWpUrUjg6dUlda647M2U5jxAmXECLCFhbLCRQGAK28MaJR20jmi2ugN8LT+NkpgqEMInkBJUr5HaNhswJOpTVbMvmBoHD7cehCqOUdAGlfYIVfMrdGNINFX0Io9LIgvHYmEpWPaKORzYG+hI2XT2KlH638NjeKjhk8p4jV+f824EKyN1B1iOSWJqA3B1RNV+owm/isJaSIeYiIz0QEOvlBCvU0zuygbm4360LdXjcfMCGMrdizp3Bk5YOx6FtRo/54hwvicLpCixMEdQsWrS2pVUGjuT5Qe/Xerx0cV4GavjmJonkRCKjVkDMupneOGREEYJcg86MWoO9j0t/wAPcdbMaAygExMWADDTJHJy5VIaiASUK2Aau/duiBbvSt7b0O24/PEVyyhzIB52AUn3Akjbp1J377X0FDmkTrCOZ8M8+ZZ2lZQqUoTZg1tuG9KO4rehe22NGsaaLQA9McZHw9fQ9HZm4NyRyEuW4hDOCSuay52IRVWRdj5tJIs3V0aNnYVhwcVB2EOZJ9Pk8g/MqF/PHS4Ma/8AJb4r00PWsi5o5xos3Ip0IsGxoyEO99vIp0jtuWPwx54V4EqKMxPEPlTli8jgF+pVemy+QKKWsdJgxlPLKTu68F14EeVtVVBgwYMZGZlcZ4BFmASdUclECaMlJB/eHUe47Yw8oJ8kmjNFpowfLmFBbSu20w3YUb83mG+52x2OKc5lhJG8bXpdSprrRBBr8cbw7RKK2XquufSNIz1+LUzIZVdQyMGU9CpBB+8Yo4kzaQFOksyqW+zZ/OzS9va6isWR+FMsoAVXRh1dJGRm97lCAxv1GMzivh5ucLaSXLlNJjeZ6dzaqrKCLUkqTsRStfvuXLt4nFNqTVWuTfNd9GlwfB/ghBxSOKQRmcykqaUDW1hqpQoLN3G5YjTuepxfw7OSZp5Y47gEZp2cBpDuw8i2VXdTu1/s4zBxuHKSmDJAZl1QLyYyBTFgN29kDXZIHTW3SsW5bwhmswzyZycQLIbfL5UldXoJJDuduoG1knqTjHsMMuPCoZJaxbTctW+apeTXHTlZm80UtFqU5fjWW4fmcys0wfWV0BW5szHfykC2FdNJoenU4fHiHiGY/wDC8PManpJm25f/ALY8+N/gnh3K5QVl4Uj2rUBbH4sfMfxxdxjLNJygpIqUElSAQNLWd/iB6749K3afBvxk/wCl7swnklN2znf7O8Sm/wDEcR5Q+xlogv8AjbzY9H9G+Ub6d8zmT/507n8gRhgDO6dzJr09RyiK5PoSAZOdv2HTcDDfBopuYHlD/RlRqYEbSEix1BKkVdmgbN40c5paNLy0/g40K8t4E4cns5OH+8ur/evD8fhzJr0yuXH/APJP5Yx5hneWtc0NR5h+bJ5mnblix83qvqa9natWNDgmUkSR2dasNvtuTPK/Y+jA/fjiTnVuV/cuhrY8Ix7gx4zUUyvDIo10ogrc72x362zWT0A69AB2xesCjoqjYDYDoOg+AxZgwAs+XUCgorfahW93t77P44zeNIRDK0catJpIAKg3vuPf1JrvjaIwtKtY7TvQyyR0OS8ISyyo5nSxqBVmUAkj7u21HtjxvEcS5n5OIti2gsAPaJo7V0vHUEYUPC4uZzuWvM+13/7+/F1SSTPNu5qKSl6nr5RCwYqCQCu/SiQTt06gY9+TrqDVuoIHWhdXt0vYb1eGNGDRjqzWiFYx+I5uVJgFKlNDSFdPmITTahr6m9jW3ocbejCWcyjNbDQpCsqvpOtQauj9wPpsMcZE5LRlSSM3L+KE1ajG3LB9qxvbtGvlO+7A/CvhbUviF5cuksC6XaUR6XF7lSa7X23+OMbKSRRtEyorkCNFEim0tZHV6PRipsm/rDYHDrcWiiRNKZYRgrJ5QaRiHYk10ZQpO9Gvwx59jK/ml6eZuqXA0chx5ngnzGjUikCNBsxpU1WT+uWH93vigeM0JKiJyaGmitFiVGknotFhufyxPL56NklhVYtCKzvGImIo+dgFBNt5gaqyTte+E8vmYCQFghAKaARFYKErYsMdtTID6kjr1wcMulS8y2hvNeLglkwOVBUFgyEWV1kCibpQT6f5VJ4ofWAY7DM6oooXTxqCWJ8tBmuxvXbvVmMzAsTLyYmiBpwIToGhL3F7lUA29D33x7xDOZdGkEkcJJ2c8ljZJaxd7n5ljQ+wO5Fzd5b+YWjQ4f4nSZ9KxtpIOliRuRGspWu3lYb9MVR+LAQhMLanbSF1D2rSwfQhXDb10PuJfh4cVIKx5cHsRGR9VU23+wqr8ABhZOAaXjdFiQRlmCKtIWZdBdh1Laduvp6DF2cn1fjy/YtCTeLzs3JOkI5ZdQ1AgxADrt9Iooi976DeUnjJRuIXK1d2B0RpG2O+yox9+3rs+nBFAoQ5YDzHaM/WAVu/cAD4AemMXxNmosoiJ8ny8ssnkhy6RnU/lKfcuksCa6EjFhhzSdKWvkHJI6PjfG4MpEZp3CL29WPoo6k45Fctm+Ktqm15PJqfLEu00pI3Lt9VdJqvew9+GuD+F52lGczrRS5ivm0IYx5cfZjW6JG3m/7467LQ6FC3ddSepJ3LH3kkn78e9bOP5dX393l7+hk5WZZ8OQx5YwZZEhqmjIHSRd0dj1bcCyTdWMaeTzHMjR9JUsASp6qe6n3g2PuxbjjfEXB87JnoZYZdMK1Yuq9bHe8eXNklH4qbbNuz445ZbMpKOjdv+DtLwXiuRwoJJ2AsnGL4f8VQZtpEiJtDvYqx0se7HTyRi1FvVnMcWSUXOKtLi+43rwXinMZhUUs7BVHUk0MSRwQCCCD0Ix1etGetXyLLwXiODFJZPBiJYXVi/TEsYmwYMGDABiLrYxLBgBKdggLMQoHUkgAfEnHiyKV1AgrV6rFV1u+le/GN494HLmoUEJBKPqKE0H2I69LHUX+WI+DuCvl8sYpqJZmJQGwoIAK3+JNbWT8cetY8e529r4r+Xw7zBxp0ecH8WZfMSmKMsG3KFloPXXTvfTejRrG/pxzfA/BcOWm5wd302I1avLYokkC2NbX/AB6498e56eHLhoLW2qR1FlFo7j0s0NXbGs8WLJlUMD0dce8laanR6cQkWwRV7GwOtVvX8MYPgTOzzZbVPZ8xEbsKLrQon13sau9d+uOmhXqfu/n/ANe7HnyweOTi+R1FWc1wjNZYpl0+TaWcKEFI26r5vNYvQDRJA6+W8MTcUy+oK0ItHEatpGlSrSKoB6ghVkOwodL3xtx5GJW1LGgbbcKoOwKjeuykge41iM/Dom6ovtB7Ao6gdV2N+pN+tkdzjCzWjAi4vleTI8WWJHKJZQiLaaLUGyBpZQAKvpRqsTTPZXdRl7Y3HSqvmJZCyWSN7dGJNDfqSMbX9VQUByYqGqhy121CmrbuNj6jE0yEQOoRxhttwi3sbG9djvhYowM9nMpHFzEywkHJEigIoBBVmjU30LaCOh6C+2Pc9mMvFcIyoeTyWoVQupmNKXPf5xySRuGbu1Y3myER03FGdK6VtF8q1RUbbLW1dKxN8pGW1lEL0BqKgmgdQF1dA7/HCxRicO8VJIF+bkDsAQgAO5VH0hrAsI6k3Q60TRxaviVKsxyC3KAeU22pgqjzdWVS3oB1N7Y0W4ZCQQYYiCACCi7gVpB26ChQ7UMV5nL5eJXmdIkCgsz6FBABLk3V+1bfHfrhxBlcX8XxQwNIFZpNfKjhNa5JKBAABJA3Bs7123Fw8K+HGjZs3myJM7KPM3aJe0UQ7AdCR1/jn+CeFfKZm4nLGEDE/JIgoGhD1lYD/aP6+n3V27Y9cv8AqjsLjz9vfvZndsicJcV4lHl4zLK2lR3/AMhh04zuO8IjzURilFqfTqD6jHmntbL2eJ1j2N4t5ezzrjRZw/iEc0ayxtqRuhGOc474yOXzkWWELMHq2+P2fWu+N7hfC48tCsUQpV/H4nE3gUkMVBYdCQLHwOOJRyygqdPmaY59nx5ZNxcoa1bp+DGGYEUehxn8K4Ll8uXaGMKXNsf+u2HMF41cItptao88csoxcU9HxXeY/jDgXy2DlByhBsHsfcR3w1wfLjKxRQEswAoOe59D6X2+Fdat68QljDAq24PX/v1B9/bHKxRU9vmdvtOR4lhb+FO68RjXg14Ry0pB5bm2AsN9tfX9obAge47AjDN40MTjfGvCMy2cSfKwFpdCqkpKaEouSSSQ8bDV9XUsl0w2wtlk4toTX8pJ5cioAYR5rkpsxdk2OXpK0fX39txnPSRQ5h44Wdo4meMbESMFJCBVOu7AHTvtjE/r/No9SwAprdS0cUpoK7oGrcnV82RXQWdwdqs72UqWhvRz/EeF8UJkiZ55YeVGwYGPUSvJYgHapdfN2qioUHDsWV4m82h5J0iM1ySAwil1TkcnYkR8vkBtQvV0740Mvx/NSaQ0LIdUFqIpQQG5Jcl2BQr53GkUV0Gz1qlPE+dCRFsr5nMZYLFKQFZImdSb8rqXcWQR5DsKNN9KqpegpGdkszxCfh8ksUrSPzwsbR6beKOo2eMna3dWY+47Yq4jHxgK7Lz2Z1YBUaIBGHyYo6g71ZzNrZsCtqBxrQeJ87aL8jO8zIzCOQLpqMqFs6t9T/OEADlkFd9tLxL4ieGOB8uok5zOBaSMTpikkACINVkoF6bar7Vi79p6RQo5eKXPzSPDFPOVhbLq7XGJBzShmEnVQ8aq+wJoSDrQx7DFxgLASZGPMjMl8onzRwlw1UOUr88V1FDrscbknH84uk/JRTSSgKEkLeSRY0QkbBpFLOJDSAJ3uwrB4mzyUJMu0gEcrO6wyKSynMUqL7uXEK+vzAQRQ1N8+SQo0PBi5oJKub5hIk8jyFLYULICdAD7yD2obY6KscUnirO0CcmzHRMaWORSzoZ9BtjSI4jjoec3IOmxOzw7iskuXkLKUzCxu2kI4sapVjcKwNFtF6bavUggnKUnJ2VUbZ2xdGtADHCnxHmkkjhMRZns0yPqYKMkpC6QAoJml8zWAV39MXQ+Ks4WX/8AFbQZgpPJlDaCI6pSdIILOCxb6my9dPJTtsGMTwvxSedHaeHklWoAhh2BI83WjtqGx9B0xt45KGDBgwAYMGDABjjPFxOczUPDEJ0ECbNkfowfLHf6zff7OOwmlCKzMaVQST6ACyfwxy39G2XMkc+fkHzmckLi+oiXyxL8Ks/AjHpwLZvJ3cPN+3E4l3CnjrKN8oyoVZBEsbj5tMwygho9IqBlINaq1bbHY456GHiGWRpYuczcuO9cbtWp8wzgLRs6kiBoEgSfVG47fjhELqseTWUFSTUfemoagNtwOx6jptaQZzLpGXiKm6bkMqjeIajYvvIQLHQ9djjzvHbuz1Q7W4xUKTXj52ZOYz/EWmSxKCs1mNYG5QBR1iUyjd1Zq1WDp1WSunBl+JcTcEAuoWKRtbZWjIwWHylCLFO8lVuwTo297OflKqrJkkIMcbEaLKs4kJUih7OhVPe5Aa2o1NK9knJRBdRH0bEqNUy6m8u4AjVjXUSADtqux4s5fal9EfRddfcWmz2bfLZaQIxzGnMFFdNGuVYpOSGXbYjUdwt0DS9keIcT4gmgxCZlWKUl54Y4w3lzBRpAFGkhkh6tHs48u5Ku5nMNqB+RJQvbkk94lEoJApaeTyWGoGz1ryIyM9HKoAwXZovKpaQq2o6QW0rR7dN6vbRHjm7bdGO+bzs/Lki5kyZaVnLMBG0gDRqF0oul25fygFdt3Q7VWOhbOZpc8wKt8lCCgqXew8wOj29ZIov7IvT9bFPBZIWKxfJoYRosRiKtB+yfKF38x2qqo742f6vi/RR/uL/LHRm2c3Bmc2mWy6XmjIrHnSclXcm5dC0wClSyqCwqlKnUNWrG94edjE12QJpgv7ImkC/cBQHuAxb8gi/RJ+6P5Y8Xh0IFCKMD0CL/ACwo5ckM5mLUO4INq3dT6/xBHcEjvjzL5gtYYUw2Yf5j1U9Qf8wRij5BF+iT90fyxOHLohJRFUnYkKBdXQNfE/jinNo3cQlelJAugTXrt0xPBjzHvOVTxNM3sQ692GpVk0/Rhx21Cm8p2N7dLFzi41mWP0Jo03sMGAuBa+stsXlPXYIevtY6SOMKKUBR6AUPXoMTxbIYM/FpxAkiRB3JbUtSCgInkqiuq9SrHfSzf6uKpOMSjYwedXIDaHKhdSxmUbdKLnSDZCnet8dHgwsHNvx6cUeQSNQBAWSwPMO4FkgBh0oGiC1BvIeNZhxOeS66IpSg0EFmCxsgFg77uK7keyCCMdLgwsUc63G5llVXipTZ8oY+XmiOyKJJUeY1tTj44nw/i8ztCHhCGUE15gUChS2u/jQ9/XG7pF3QuqvvXpf4YNAu6F1V969L9OmFiit0Fg0L6X3rqRfpsPwGLsQk7fEfyxPAIMGDBiFDBgwYAMGDBgDlv6Ss0yZCRE9udkhX4uwU/wCHVjp+HZRYYo4k2WNFQfAAAfwxyXjQa83wqHscy0hH/poT/njtcep6Yorvt/1/Rm+Jj8VzcqTRUHMX+00xl+z/AGQW66OmF5czmDm4gFZYSPMNNg7S7ltPlNiLYkHeqNmp+IOI5iJ1EEXMGlifm2YE6W0gMp23AsEbg7EYpy+czJmjR1AUO4crE4DACYB9RJCAkR+XcmwbrbGQKP6wzYJuMBdwG5TsVoxeYqrDWDrcAACtBNmjiGX4rmtEYaIhwF5jGFzvTHYKQCTSixspbfpWKk47my4XkbkkqhikUstwj2ixVSut7Y2DooVeI5jjObIkREGsRFlPyeWySspDaC3lpkC6GsuenUYHLPBxPOqhuLWwBocpxrIRbAINIA2o2b19FrDz5iYxSLtz16ERsFI1kKwUk7EA2NR+6xhafiuauhDa6q2iksWSKFtR0jSxk9kg7AkY9hz+YMcuqM61dAtIw1KXAb2vaIUWSAAL2J646OGKTZ/NLzCIU1DaxDIdVaBzNm3u3AjuxpBLUcXrnJxGpK+YyuD80x0pblBpVupGga7oXv0xU+dznmJQGlAoRMNRKM1pbGtJKqQdV19W8Ktn83QpSaDWeSw3uMBdJ6ndvOPKd9vKcU4ZbkM7mnki5kehSzBwEIAGiwGLdw22oGmr7sUxcZzDswRUIW9ZEbtpNoNGz+YgMz2PaCEAC7F/9YZok/NChvvG+9FgYx5hbEBTrG3nqjWNwjFOGc5mOJ5zSwWEA6GKyaGO4QsvkLXZIrT1BZRv31OEzTHUJgPVSEKbFnGkgk2QApvb2ht6unHl4Es3cGDBjzH0AwYMGADBgwYAMGDBgAwYMGAIS9DieDBigMGDBiAMGDBgAwYMGAOR4/8A/t+Fj9TMn/AmO0wYMeqfyQ8v8mZ82eHFTYMGMyLiQOPDgwYHLK5MVYMGKcEHxTgwYpmROPDgwYpwQOI4MGKQ/9k="/>
          <p:cNvSpPr>
            <a:spLocks noChangeAspect="1" noChangeArrowheads="1"/>
          </p:cNvSpPr>
          <p:nvPr/>
        </p:nvSpPr>
        <p:spPr bwMode="auto">
          <a:xfrm>
            <a:off x="368300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data:image/jpeg;base64,/9j/4AAQSkZJRgABAQAAAQABAAD/2wCEAAkGBxQTEhQTExQWFRUXGBwbFxcYGBsbHBofIhoYGBsaGBseHyggIBwnHB0WIjIiJikrLi4uHCAzODMsNygtLi0BCgoKDg0OGxAQGywlHiQsLTAsLCwsMiwsLCwvLCwsLSwsLCwsLSwsLyw0LC8sLC0sLCwtLCwsLCwvLDQtLCwsLP/AABEIAMUBAAMBIgACEQEDEQH/xAAbAAACAwEBAQAAAAAAAAAAAAAABAIDBQYBB//EAEkQAAICAAQEAwMIBgcGBgMAAAECAxEABBIhBRMxQQYiUTJhcRQjM0JSgZGhU2JykrHRBxUWgqLB0kOywuHw8TRjc6Oz0yQ1g//EABkBAQEBAQEBAAAAAAAAAAAAAAABAwIEBf/EADERAAICAQEFBgYCAgMAAAAAAAABAhEDIRITMUHwBFFhcZHRIjJSgaHhscHC8RQjQv/aAAwDAQACEQMRAD8A+m+LuOtlEhKIGMswj3EjV5JHsLGrO3sVQHe+2M8+NlijnkzCaVhaNbTa9WXjzBJWXQRQYjT7Rrpe2NjjSgaZZEjKwsJEYu4KtpMeqlX0dh364xeI5PKzFmkWElzrYieZS1xrAQdIF2mhCnexYs44OmOz+NMsmstzAiiS5dHkPKXXIBvdi66bmwLo1nzePEYryUDqUYnUwtWWfLQlfKWU7TarBI2GM6HhOXM7zNJA0ZEq8pi4WiDDJZK0wIieiAC2kkl9NjSXKZbyDRGx9hdU87udU8RNswJPzqwnckgAdBthSFs3OG+IIp55sumoSQ7temiNTLYpiRup2YA9DVG8a2OT4eMvl5ZDHyEkOoPc8poankZQGBVRrEppQBYeu+HX8RAat4vLV+du5UCrTc2wBHW9qxKLZv4MYmX45rJAMIINUXYb6lTbyUfMyjbuwHXFmX4o7ySxBY9UOnXbsANS6hvo9N8KFmvgxhJ4gBYrqhsKG3dwKOvp5Ovkbb3Yl/Xo1BdeXs1tzG76a+pt7S/vD1woWbeDGGOPjfzQ7LqJ1vQG/U8v0BPw36b49fjlGtUH1rqRjRUqpU+S7BYbdu9YULNvBhCTMyqUBSM6mAFO1+rH2Oyhj91d8P4hQwjnOJrHLHEQSXV2BFUNABIPxvD2Oe43lufpdObG0ZdRKpi6HyOtO3fT1q9rxpjUXL4uBGTy3i7KMiM0qxlkV9DnzANVWBdncdLw4OPZbVo58erTrrV9XSXBvp7IJ+Axz/8AZiPltEEmH0NHXCSpiTSpPm3sEkg+vbC2T8MxBopFMzBVCqNeXINoyEjzbXZNDYmzvj0OPZnbtnFyOmXxJlSFb5RHTNpXzdTQavdsVO/Yg98auPny+FoZIgNUzDzMp1ZegjKthU1aQpC3devbbHZjNsKHJf3eaLf4efGWWOJVu235/g6TfMewYzn4pQsxkD1LxV1C/pPUgfE4kvECTQiY717UXWrr2/TGNFsfwYR+XN+ibrXtxdfT2+uIxcSLGliYmg1ao7o9DWvChZoYMKfKn/QP+9H/AK8Hyp/0D/vR/wCvChY3gwp8qf8AQP8AvR/68Hyp/wBA/wC9H/rwoWN4MUwSs16kZPiVN/uscXYhQwYMGAFOKlOU/NJCbWRdjcVVb3ddMY68MyVtMG3U0ZBI1hiUNg3ZLMFPoSSR7RvezMAkRka6Io0aP3H1wnHwaJUKKGA8tEMbXR7AU9gvYfG7vFIZJymQEmuwW3XVrLd5X3N2fMZvixI6gVJcvkTLzFYNJYbZyT1jl2F9L5baR01Dbzm9D+z8N3T2DqU62JU2z2pJ66mZvj7gBjxvDsFbBwabcOwbzCNWN3d/Npv1uz3OLYoojy2TlJ0sGLW+ztftSsSN9iDNIfdYPYYolymRNhpAdRDm5Wonyycw71ZAU36H340snwSGN+Yq+fTpJPpQUf4VUfAYrTw5AEZCrFWABt2NgDSBd3sABgDOiXJ6kdZAojkdypLbsDKm9npqLnTW5RT9TDTQ5NJ2ZmAldShUudxIwYrp6bsQfdfa8XL4cgD8zSS92WLEknUz2T8Wbbpv02FNzcNjZixBsmzuf1f9C/hiCjJmy2SZaeQOCAbaQtsEZlJJPQJKSO24x7HlsjpKggjqRqb1iWiB31RRgr12O25wzD4bgVSoDgEBT84+4Cqigm7pVVa+F9ScD+GoCbIYk3ZLHe35pv1t966e4Ytgrfw3lpU3DOrgEnWx1jSFUk3v5KAPbYjcA4sm8NZdtWpWOrVq87b6ihYmz30R/DSKrGllMusaJGgpUUKosnYAAbnc7DFWeYmoxsXuyOyitR+O4Ue9ge2JYI5IamMvatMf7N7t/eIHxCqfXDuPFUAAAUB0GPcQoDGQMkk2Xi5laT85vVEurdb2+vfxrGhnpdEcj/ZRm/AE4Q4xwoyQLEmm1oDV7PsNHuKN7MTVdQMVEEIvC0S69MzW7GySGPn5hK77D6RqqtgOu5ME4Bl2ClZtiyyhl07qBEE8w+rSr1NHUTXSrYvCSBtfMYnWrdB9VnbYdPrkdKIAsE2T7B4RiRVCtuoqyiENSRRjWtU1LEOvc37sUEG8LR0EMpoKFUGgR5g1gij5iEB9woVZuee8Phhl40dQsahSWpmpWSQaAwO50779Ku6w3nOARyPzG9qgAdK2KFCjW3rhRfCiUVMjEMNO6oSF5cUQC2NjUS2e9nptSxRVF4WiWiJTsL7EEamcXqJtQzGr3HQEAsGYyfBYY2RkceUhaKoRarHdbeVjywSR6nvREH8KISTrIJG9AAH53mkADoL2FUw+1i+Pw3GIooSzMsbht6Oqk5dNtVEYApj8PR815RKSS1kEKyjd32BFA1JswH5liWOE8KjywLiS1EYFkL7KksSzDc7k/AbYTPhQMsqGQqr2KUA+XQFXqNiDZobdB2w4vBaGY0kKZCOWB7KBaYCqGxk1sR+scAasU6sLVgRuNj6Gj+ePTIPUdu/r0xhr4bUSI4bYSam2AsAvIEoDe5GVi1gnlr13x5nPCkcryO7MeZqsUCBaunQ7WA5ogDoLs2TAbvNXbzDfpuMeNMoF6h37+nX8N8Yo8Kw2T3LOwOlbXUzvSmtgCxrFf9kYtJBY3QAIVQQByum3UiJQT3s+4ANTe562BqFk0BfU1qr40Ca9AcWYwsn4dEcvMVybcMwPuE4GmtgSZd6oUvSyTjdwKGDBgxAGDBgwAYrnYhSVGogdOl+4e/EpJAoLE0ALJ9B649BwBGKQMAymwRYOJ4TX5t6+pIdv1XO5HwbqP1r+0BhzABgwYMAGDBgwB4zAAkmgNyfTCuRUm5GFF6oHqqi9K/HcsfexHYY8zfnYRdvak/ZvZf7xB+5Ww5igMGDBiAU4p9Ey/aKp++yp/wAWG8KZ/wD2a/akX/CDJ/wYbxQGDBgxAGDBgwAY5/M8ddUzDaV+ZzCRDYm1bk2TuPN5z+A2xqyyOZNCFRS6m1KW6khaph9l/wAsYHFspl0l+eMYklBN8qU6tILbVJp1UhNddvfvricE/iNMcoJ/ETj8bQkAmOUWusghfLHpDc003s0Rt7Xux7/bKO9PKlLEnQvl86gyBnB1VpHLfrR29+MjJx5NYjG4UKjC2mgkt2UrGLIeixOkaDXX2cW5aHJVy+ZE/OYeZ4ZLcsQ6gNrAq5lXb7QB3vHo2uz/AEvr79fk33nZvpfX36/I7l/GiEsCjNbnk6B9ImnXYBPULufiMWHxtCOXqRxrVj1RtOkkUQrE71/DFEWShbMDzKCpkj5XydhHbeRmPm+sqFRbAEA0LxXlocpYpY1ZWb2oJb9tlLseYdSagw1kkbkWOmI5dn+l9X+ibzs/0vq/0aEnijYgQyK/KLnUFpOugtTbgkfV6UbrFEPjWOog8bq7nSw8vlOmNhtqsg8xNx0vfphfKZXKOPKsWiNWl1GCUCiSrEkyWzbHrdbVirPPlFJJEbSJpYpyZFcfRILDSDcARGj2o98TawcNnr16/mbzBzi+vv163PMeNiFcrC1mISRKwHTRK5dyHrRSqaFNvhpPHEJDERyHS+lvZArzDVZagLVhRo9PXEstwuDMKQohYJpjNwyCtAZVWzILADMNvXDMvhmNtVpD5yC3zbi+vpLsPM1gbGzd3i7zs9axZ1vOztaxfX3N0HHuFVjlH146/wDTb/7MNY8Z5AwYMeYA9wj9Cf8AyT/7Z/8Ar/3f2fZagmVxqU2P4HuCOoI9DuMTIwBGaIMpVhYPX/l6H34oysxB5bnzgWD9temoe8bAjsa7EYr3h98P5x/zj/NfevssTwrIo396sp3B7Mp+H3EEg2CRikLsGE1zTJtKp/bRSVPxAsqfcdvQnEv6wTtqP7KO38FwKNYrnlCKWboBZ/5ep92Kflo+xJXroP8AD2vyxUswmcBTaRkFv2+qqQdwV9og99GAL8lCVBLe251P7jsAo9ygBffV9ScMYMGIAwYMGAFcxvLEPTW34Lo/48NYUO84/VjP+Jh/ow3igMGDBiAMGDBgBTKbvK36wUfBVB/3mfGbxZ8rzqmQs4RTYDGlPOWzWwAHN36jUfXfS4X9Erfbt/3mL/54slycbEsyKWK6SSN632+G7ficUhy8XE8ny7liaMamajqZrCrLrsG9fsnayCOvfDXy/JqQeW4ZDt83JYo6SSO4Bh72LQH0xrPwaA9YUNij5RuK07+u22LW4fESSY0s3ZodyzH82Y/ecLFGJJxTKLIGCMZSQ1UepZUJIJryl/Ta2re8eNn8kaYo1+oV9wGkZrrqgZZbvax0NrjYbg8BJbkpZ6nSPVTfxtU3/VX0GPV4VCLqJN7vyjvqB/HU37x9TgDyLhEK6gEHnBD2SdQNAhrO+wAF9BsMQPBIN7jvV7VljqNg6ms7tsvmO+w3xo4MCi+VySRlii0WNtuTfp1Ow67DbfDGDBiAMGDBgAwYMU5jMqlajQP1qOkftN0H31gCE2Vs60Oh/WrDe517/HYjseuCHNWdDjQ/pdhvejfW+GxHcDDAN7jEZolYaWAI9D/119+KCeFDlmTeIgesbeyfgRuh+AI6+WzePOXInsnmL9lzTD4P3+DC/wBbHozw+ssin0KMfzQMp+4nAh7zpP0W/vcafxALf4cecqVvakCD0QAke4s4IP7owHMO20aEfryAqB8E2cn3HSPfheRYrqQmZh1GkuF/uKCq/eL95wAx8lbqsr379LA/EV0+BGF5b1DVUcnRZBuj+isOu/2T6+VibxE/JxvpMX6wjeL8W0qPxxaGbT2zER2JGnVXvA8rj4UdujHADOVzGoEEaWXZl60fce6nqD39xsC/GK0hXS6HWo2DE79d4pb36+yx3B2bqb14ZQyhl3B6f8x2PuwCJ4MGDEKKwbyyn0CL+AZv+MYawrkesp9ZD+Sqn8VOGsUBgwYMQBhbiLkROR10kL8TsPzIwzhTPbmNftSD/CDJ/FQPvwAyiAAAdAKGJYML5+QrG5U01Up67nYbfEjAHP5/j0sUkrkoUWXlrDVOw5Yfmar9/SqoHEcx4sZXaotSKp6NuWuIDeth85VUe/328VeGKdTJI5lKnS4jy5atLnTfL1bhXHp2JFjGZFmYFVg6SRqrNGBy8sQWLCIptHQZqW/q0N22xjusmtSN97i0uJs5bxLrjmlELaIow9lt2JXVpC1fTv8ADFB8WG2UQElB5wJF2bUqhQehBLLv239N1Bmcuy8gPOqTAJSxQpYKxL2jsBRJEvTa/RSQxlUi1tCOYnmMZ+ay+mizVdR+y7B6FdQbqxd3eT6vwTeYq+X88tP2Vv4wILtytSDSBpO4Nyq9nuLjaqHYeu04PFh1MpjLDURqsLVswjUqe+257fxXRsuwKOrjSKK8nLkCJZHUP9H9GGU7dfdW+LstLC3Ma5FCJzHYxZexpZjRAQtrG7UdxfY7YixZb1n+CvLifCH5N3gvEufHr06DZDLd0djR2B6EbEDD+OQficeXVo4zMhQjVGEgQBmZAQdMZGqnVr3B7G8b3Bs+JQ4BclGptYUH8FA261YBPXoRjZJpK+JjJpydcDRwYMeE1ucCArXj3EWTv0OI666/iP8ArbFBSciBvGTGf1fZPxU+X7xR9+POdIvtpqH2o/4lCbHwUscNA49wAvFno2NBxq+yfK37rU35YtllVRqZgoHUkgD8Tj2SMMKYAj0IsYpiyMSm1jRT6hFB/EDAFWtpdltI+7bhm9yd1H63X07NhqKIKAqgADoBieDABheXJITqqm+0tq33kUT8DhjBiAy8zkpBbKQ5qiSAGI9GGySDtRC1v5hjL4dxUQT8mXyLJenWa0t6AnqrDv8AaFb6gzdRjkv6QUaZIcnGyK8zkkt2VFLkjYkGwNwPXGuKO3NRbo6hDalQZfjOZkzErQBZMtsEaQ6FsAWYyFLML13YrpR2IxscO4vqcRTJypTekatSSAdeW9CyO6kBh1qt8KcLyrRQxxs+tlWi1VfwHoOg9wwv4hyDzQMkThJLVkY9irBhRolT21DcX36Y9S7PD5fHj17G0tl8vf2fj3m7wz6MH7TO33F2YfkRhvHN8A4o8SRwZwLHIAFWQG45OwBahpk6eU9fq3uBtJn4zK0Ab5xVDFaPQ++q9NrsWPUY8eSDg6Zi4NDWDGbxDjkEJ0s9v2jQF3PwRbOMTOSZrMSRvHeVRLrUQzNdC2jU6fZutTGibrFWGbV113/bwO44ZPV6Lx6v0OtwoTqnWvqRkn4swCn8Ekxx2U8OztMzZzMHMR0QqEsBdijpBAFDat+vbGkPD2XBuNDE32o2ZG/EHf77x6X2WK/9fj3Z0scHzfp+zqsKcR9lR3Mkf5SKx/IHHNJ4hmy0wizKPLAR5cyqEldt+aEFbb2dtt6q62sxxKNp8vErhmYmTbcFeXJR1Dbc1W/Y48+TE8dXwfMycHrWo7PkInOp40Zqq2UE1TCt+1Mw/vH1OIjhsIXTyo9PWtIq/Xp19+G8GMjkWGQi8vzaeU2vlGxoDbbbZV/dHpj35DHr5nLTXZOrSLsiib63W2GMZvFeNQwUHa3PsxqC7t8EG/3mhjqMZSdROowcnUUMvw+IkExoSCCCVG1FiO3qzH4k+uPIuHxLYWNBYINKBYNWDt0NDb3DHN8H4nnxEObAjsO7yBXI61SKVu7G5G1XveN/hPFFnDUGR0NSRt7SGrF1sQRuGGxx1u57Ck1p/Hmdzwyjro/JkxwuH9DH0r2F6WG9PUA/EDF2XyqJehFXUbOkAWfU1icsqqLZgo9SQB+Jwv8ALb+jR394FL8dTUCP2dWODIbwlnH13Cu97SHsqnqD+sw2A6i77b1zuR9NKsQP1VaifdrNMf7oU4lHISNMKaV+0ylQPUhTTMe/QA+uBB/EccL4tzbrnlUzNHHyUNc2WNSdbg1y1a2qutDHsvinMlpgvLCI4VJGik3TmlHmq91QUpA6k3sMDJ5VzOzr7vhiWsj0P5Y4D+0mbLCQAANBaq0b6TU5jadVvVWgCSvssPiWB4qnJhA0U7EPIYpAojEoQTjfZXsgAnYi7rCxvl4ncc/1B/j/AAwfKF9/7p/ljgeH8ezSiMUGRRDrDqxduZO8R8+rbSBe4PbEMjx6dGyqudazsddqzPqaZ1KqbFKgobXpqyAMXQ533gd+c0PQ/h/PFbZ30U/eQP4XjE8N5lpMtGzkk2y6j1YK7IGPvIAOM3xhm8xHy+SG0nqVFm+wPoMdUkrOcmdxjtHVHON2AH4n+WKmzT+tfAfzvCuRZzGhkFOVGoehrfHNZLO5s5xkZTos2K8oXsQfw+OOtFWhlPPJVx1OrM7/AGj+WMji3DeYechqdaKOSaOmyFYXRU2w+BxqYMdpJO6O4ZZwltJlHDc+Jk1AFWBp0PVG7qf8j3FHDeMrPZBtfOhIWYCjfsyD7Mn+TdR+WGOG8SWW1opIvtxt7S+/3r6MNjj1qmrX+j6cJxyR2o/dd3Xf/eg3JGGBVgGB2IIsH4g4zl8P5cGxGQaryu4FbbUGqtht02xp4MSjpSa4FGUyccQ0xoqD0VQL+NdcX4MZ2e47l4XEcsyIx7E9L3Go9FvtdXipNkbNHBjPXiLv9Dl5pB9ogRKfgZCGPxCkY8fOzpvJk5AvrGyS/wCEU34A4eH96+nE73b6evpxNHGMvCeRMczlkUsQQ0JNKbqzGeiPt+yd+lk40MjxCOYExuGrZh0ZT6Mp3U/EYZxJRT0kiW4uvVHmW8SZdrDPynHWOXyOPgD7Q962DhLK+NMs0asSwkN1Co1ybfqrfUUfvw1Pl0cU6q49GUMPwODL5dEFIioPRVCj8BjHcQ2r5d3X39ybOPufr+jK4pm8/mEIgCZVTW8huUjufKGCfmfh1wxwXhK5dAPbkI+clO7OepJJJNX0F7Y0cGN06jspUuvv6hvu0XcuHXmGMniOSd8xFyZmgd43VmVVNqpVl1A9gSRYojWd98eeIuKSQqiwx86aRtKIN9qJLEWDpGwvYCxZGLj4XGZVXzoHNAoLGfLGDRZQSPMSQCTXZQOlnLNJxx2q14a/7/giaXElFw2WM25Ln9IAzH95TzPuCke/DcMeu6VJK63mZGr3FSpo+441svCEVUF0oAFkk0BQsncn3nEcxlkfd1BroSNx8D1H3Y8NnmoXgiZPYhiX9lq/gmJ3Me0ae+2f8qXCOZzuXi65xYvc80Z/+Sz+eEZPFWTGx4jB8VaO/wAdx+WO1jm+CfoS0dFJmArKp1WxIFIxGwvzMAQvxYi+mOW4v49iy/O1xPqhYiRbW9hI66fUtEhkA7BlusddinMImliyggeY+W+g613NY4KczJ45hGq1ICvIlmSO/mxmSSy6tSAnLyAWN7HvAqk8aqXVEQgtIi2xHTnQxSWAbUjmjSW2aiRthp/EsF0YSST5gBG24j5ikkEiyoIBJ6gjsaj/AGjjLbQkWR5vL0UwKdQ2YFWlVQOux6VWKQyY/wCkASmoo6XTIS7MDuoyrLpFjUCuYXuOm1gWbX8ZQxa05DIC7dXjVW82a1sSWpbOXlNHqWXuTWpmOLRJCkvIsEt5V5RKgRNMWPmr2F6Xdkdt8KcRz+XmTlyRvfMCaVfQdWpUrUjg6dUlda647M2U5jxAmXECLCFhbLCRQGAK28MaJR20jmi2ugN8LT+NkpgqEMInkBJUr5HaNhswJOpTVbMvmBoHD7cehCqOUdAGlfYIVfMrdGNINFX0Io9LIgvHYmEpWPaKORzYG+hI2XT2KlH638NjeKjhk8p4jV+f824EKyN1B1iOSWJqA3B1RNV+owm/isJaSIeYiIz0QEOvlBCvU0zuygbm4360LdXjcfMCGMrdizp3Bk5YOx6FtRo/54hwvicLpCixMEdQsWrS2pVUGjuT5Qe/Xerx0cV4GavjmJonkRCKjVkDMupneOGREEYJcg86MWoO9j0t/wAPcdbMaAygExMWADDTJHJy5VIaiASUK2Aau/duiBbvSt7b0O24/PEVyyhzIB52AUn3Akjbp1J377X0FDmkTrCOZ8M8+ZZ2lZQqUoTZg1tuG9KO4rehe22NGsaaLQA9McZHw9fQ9HZm4NyRyEuW4hDOCSuay52IRVWRdj5tJIs3V0aNnYVhwcVB2EOZJ9Pk8g/MqF/PHS4Ma/8AJb4r00PWsi5o5xos3Ip0IsGxoyEO99vIp0jtuWPwx54V4EqKMxPEPlTli8jgF+pVemy+QKKWsdJgxlPLKTu68F14EeVtVVBgwYMZGZlcZ4BFmASdUclECaMlJB/eHUe47Yw8oJ8kmjNFpowfLmFBbSu20w3YUb83mG+52x2OKc5lhJG8bXpdSprrRBBr8cbw7RKK2XquufSNIz1+LUzIZVdQyMGU9CpBB+8Yo4kzaQFOksyqW+zZ/OzS9va6isWR+FMsoAVXRh1dJGRm97lCAxv1GMzivh5ucLaSXLlNJjeZ6dzaqrKCLUkqTsRStfvuXLt4nFNqTVWuTfNd9GlwfB/ghBxSOKQRmcykqaUDW1hqpQoLN3G5YjTuepxfw7OSZp5Y47gEZp2cBpDuw8i2VXdTu1/s4zBxuHKSmDJAZl1QLyYyBTFgN29kDXZIHTW3SsW5bwhmswzyZycQLIbfL5UldXoJJDuduoG1knqTjHsMMuPCoZJaxbTctW+apeTXHTlZm80UtFqU5fjWW4fmcys0wfWV0BW5szHfykC2FdNJoenU4fHiHiGY/wDC8PManpJm25f/ALY8+N/gnh3K5QVl4Uj2rUBbH4sfMfxxdxjLNJygpIqUElSAQNLWd/iB6749K3afBvxk/wCl7swnklN2znf7O8Sm/wDEcR5Q+xlogv8AjbzY9H9G+Ub6d8zmT/507n8gRhgDO6dzJr09RyiK5PoSAZOdv2HTcDDfBopuYHlD/RlRqYEbSEix1BKkVdmgbN40c5paNLy0/g40K8t4E4cns5OH+8ur/evD8fhzJr0yuXH/APJP5Yx5hneWtc0NR5h+bJ5mnblix83qvqa9natWNDgmUkSR2dasNvtuTPK/Y+jA/fjiTnVuV/cuhrY8Ix7gx4zUUyvDIo10ogrc72x362zWT0A69AB2xesCjoqjYDYDoOg+AxZgwAs+XUCgorfahW93t77P44zeNIRDK0catJpIAKg3vuPf1JrvjaIwtKtY7TvQyyR0OS8ISyyo5nSxqBVmUAkj7u21HtjxvEcS5n5OIti2gsAPaJo7V0vHUEYUPC4uZzuWvM+13/7+/F1SSTPNu5qKSl6nr5RCwYqCQCu/SiQTt06gY9+TrqDVuoIHWhdXt0vYb1eGNGDRjqzWiFYx+I5uVJgFKlNDSFdPmITTahr6m9jW3ocbejCWcyjNbDQpCsqvpOtQauj9wPpsMcZE5LRlSSM3L+KE1ajG3LB9qxvbtGvlO+7A/CvhbUviF5cuksC6XaUR6XF7lSa7X23+OMbKSRRtEyorkCNFEim0tZHV6PRipsm/rDYHDrcWiiRNKZYRgrJ5QaRiHYk10ZQpO9Gvwx59jK/ml6eZuqXA0chx5ngnzGjUikCNBsxpU1WT+uWH93vigeM0JKiJyaGmitFiVGknotFhufyxPL56NklhVYtCKzvGImIo+dgFBNt5gaqyTte+E8vmYCQFghAKaARFYKErYsMdtTID6kjr1wcMulS8y2hvNeLglkwOVBUFgyEWV1kCibpQT6f5VJ4ofWAY7DM6oooXTxqCWJ8tBmuxvXbvVmMzAsTLyYmiBpwIToGhL3F7lUA29D33x7xDOZdGkEkcJJ2c8ljZJaxd7n5ljQ+wO5Fzd5b+YWjQ4f4nSZ9KxtpIOliRuRGspWu3lYb9MVR+LAQhMLanbSF1D2rSwfQhXDb10PuJfh4cVIKx5cHsRGR9VU23+wqr8ABhZOAaXjdFiQRlmCKtIWZdBdh1Laduvp6DF2cn1fjy/YtCTeLzs3JOkI5ZdQ1AgxADrt9Iooi976DeUnjJRuIXK1d2B0RpG2O+yox9+3rs+nBFAoQ5YDzHaM/WAVu/cAD4AemMXxNmosoiJ8ny8ssnkhy6RnU/lKfcuksCa6EjFhhzSdKWvkHJI6PjfG4MpEZp3CL29WPoo6k45Fctm+Ktqm15PJqfLEu00pI3Lt9VdJqvew9+GuD+F52lGczrRS5ivm0IYx5cfZjW6JG3m/7467LQ6FC3ddSepJ3LH3kkn78e9bOP5dX393l7+hk5WZZ8OQx5YwZZEhqmjIHSRd0dj1bcCyTdWMaeTzHMjR9JUsASp6qe6n3g2PuxbjjfEXB87JnoZYZdMK1Yuq9bHe8eXNklH4qbbNuz445ZbMpKOjdv+DtLwXiuRwoJJ2AsnGL4f8VQZtpEiJtDvYqx0se7HTyRi1FvVnMcWSUXOKtLi+43rwXinMZhUUs7BVHUk0MSRwQCCCD0Ix1etGetXyLLwXiODFJZPBiJYXVi/TEsYmwYMGDABiLrYxLBgBKdggLMQoHUkgAfEnHiyKV1AgrV6rFV1u+le/GN494HLmoUEJBKPqKE0H2I69LHUX+WI+DuCvl8sYpqJZmJQGwoIAK3+JNbWT8cetY8e529r4r+Xw7zBxp0ecH8WZfMSmKMsG3KFloPXXTvfTejRrG/pxzfA/BcOWm5wd302I1avLYokkC2NbX/AB6498e56eHLhoLW2qR1FlFo7j0s0NXbGs8WLJlUMD0dce8laanR6cQkWwRV7GwOtVvX8MYPgTOzzZbVPZ8xEbsKLrQon13sau9d+uOmhXqfu/n/ANe7HnyweOTi+R1FWc1wjNZYpl0+TaWcKEFI26r5vNYvQDRJA6+W8MTcUy+oK0ItHEatpGlSrSKoB6ghVkOwodL3xtx5GJW1LGgbbcKoOwKjeuykge41iM/Dom6ovtB7Ao6gdV2N+pN+tkdzjCzWjAi4vleTI8WWJHKJZQiLaaLUGyBpZQAKvpRqsTTPZXdRl7Y3HSqvmJZCyWSN7dGJNDfqSMbX9VQUByYqGqhy121CmrbuNj6jE0yEQOoRxhttwi3sbG9djvhYowM9nMpHFzEywkHJEigIoBBVmjU30LaCOh6C+2Pc9mMvFcIyoeTyWoVQupmNKXPf5xySRuGbu1Y3myER03FGdK6VtF8q1RUbbLW1dKxN8pGW1lEL0BqKgmgdQF1dA7/HCxRicO8VJIF+bkDsAQgAO5VH0hrAsI6k3Q60TRxaviVKsxyC3KAeU22pgqjzdWVS3oB1N7Y0W4ZCQQYYiCACCi7gVpB26ChQ7UMV5nL5eJXmdIkCgsz6FBABLk3V+1bfHfrhxBlcX8XxQwNIFZpNfKjhNa5JKBAABJA3Bs7123Fw8K+HGjZs3myJM7KPM3aJe0UQ7AdCR1/jn+CeFfKZm4nLGEDE/JIgoGhD1lYD/aP6+n3V27Y9cv8AqjsLjz9vfvZndsicJcV4lHl4zLK2lR3/AMhh04zuO8IjzURilFqfTqD6jHmntbL2eJ1j2N4t5ezzrjRZw/iEc0ayxtqRuhGOc474yOXzkWWELMHq2+P2fWu+N7hfC48tCsUQpV/H4nE3gUkMVBYdCQLHwOOJRyygqdPmaY59nx5ZNxcoa1bp+DGGYEUehxn8K4Ll8uXaGMKXNsf+u2HMF41cItptao88csoxcU9HxXeY/jDgXy2DlByhBsHsfcR3w1wfLjKxRQEswAoOe59D6X2+Fdat68QljDAq24PX/v1B9/bHKxRU9vmdvtOR4lhb+FO68RjXg14Ry0pB5bm2AsN9tfX9obAge47AjDN40MTjfGvCMy2cSfKwFpdCqkpKaEouSSSQ8bDV9XUsl0w2wtlk4toTX8pJ5cioAYR5rkpsxdk2OXpK0fX39txnPSRQ5h44Wdo4meMbESMFJCBVOu7AHTvtjE/r/No9SwAprdS0cUpoK7oGrcnV82RXQWdwdqs72UqWhvRz/EeF8UJkiZ55YeVGwYGPUSvJYgHapdfN2qioUHDsWV4m82h5J0iM1ySAwil1TkcnYkR8vkBtQvV0740Mvx/NSaQ0LIdUFqIpQQG5Jcl2BQr53GkUV0Gz1qlPE+dCRFsr5nMZYLFKQFZImdSb8rqXcWQR5DsKNN9KqpegpGdkszxCfh8ksUrSPzwsbR6beKOo2eMna3dWY+47Yq4jHxgK7Lz2Z1YBUaIBGHyYo6g71ZzNrZsCtqBxrQeJ87aL8jO8zIzCOQLpqMqFs6t9T/OEADlkFd9tLxL4ieGOB8uok5zOBaSMTpikkACINVkoF6bar7Vi79p6RQo5eKXPzSPDFPOVhbLq7XGJBzShmEnVQ8aq+wJoSDrQx7DFxgLASZGPMjMl8onzRwlw1UOUr88V1FDrscbknH84uk/JRTSSgKEkLeSRY0QkbBpFLOJDSAJ3uwrB4mzyUJMu0gEcrO6wyKSynMUqL7uXEK+vzAQRQ1N8+SQo0PBi5oJKub5hIk8jyFLYULICdAD7yD2obY6KscUnirO0CcmzHRMaWORSzoZ9BtjSI4jjoec3IOmxOzw7iskuXkLKUzCxu2kI4sapVjcKwNFtF6bavUggnKUnJ2VUbZ2xdGtADHCnxHmkkjhMRZns0yPqYKMkpC6QAoJml8zWAV39MXQ+Ks4WX/8AFbQZgpPJlDaCI6pSdIILOCxb6my9dPJTtsGMTwvxSedHaeHklWoAhh2BI83WjtqGx9B0xt45KGDBgwAYMGDABjjPFxOczUPDEJ0ECbNkfowfLHf6zff7OOwmlCKzMaVQST6ACyfwxy39G2XMkc+fkHzmckLi+oiXyxL8Ks/AjHpwLZvJ3cPN+3E4l3CnjrKN8oyoVZBEsbj5tMwygho9IqBlINaq1bbHY456GHiGWRpYuczcuO9cbtWp8wzgLRs6kiBoEgSfVG47fjhELqseTWUFSTUfemoagNtwOx6jptaQZzLpGXiKm6bkMqjeIajYvvIQLHQ9djjzvHbuz1Q7W4xUKTXj52ZOYz/EWmSxKCs1mNYG5QBR1iUyjd1Zq1WDp1WSunBl+JcTcEAuoWKRtbZWjIwWHylCLFO8lVuwTo297OflKqrJkkIMcbEaLKs4kJUih7OhVPe5Aa2o1NK9knJRBdRH0bEqNUy6m8u4AjVjXUSADtqux4s5fal9EfRddfcWmz2bfLZaQIxzGnMFFdNGuVYpOSGXbYjUdwt0DS9keIcT4gmgxCZlWKUl54Y4w3lzBRpAFGkhkh6tHs48u5Ku5nMNqB+RJQvbkk94lEoJApaeTyWGoGz1ryIyM9HKoAwXZovKpaQq2o6QW0rR7dN6vbRHjm7bdGO+bzs/Lki5kyZaVnLMBG0gDRqF0oul25fygFdt3Q7VWOhbOZpc8wKt8lCCgqXew8wOj29ZIov7IvT9bFPBZIWKxfJoYRosRiKtB+yfKF38x2qqo742f6vi/RR/uL/LHRm2c3Bmc2mWy6XmjIrHnSclXcm5dC0wClSyqCwqlKnUNWrG94edjE12QJpgv7ImkC/cBQHuAxb8gi/RJ+6P5Y8Xh0IFCKMD0CL/ACwo5ckM5mLUO4INq3dT6/xBHcEjvjzL5gtYYUw2Yf5j1U9Qf8wRij5BF+iT90fyxOHLohJRFUnYkKBdXQNfE/jinNo3cQlelJAugTXrt0xPBjzHvOVTxNM3sQ692GpVk0/Rhx21Cm8p2N7dLFzi41mWP0Jo03sMGAuBa+stsXlPXYIevtY6SOMKKUBR6AUPXoMTxbIYM/FpxAkiRB3JbUtSCgInkqiuq9SrHfSzf6uKpOMSjYwedXIDaHKhdSxmUbdKLnSDZCnet8dHgwsHNvx6cUeQSNQBAWSwPMO4FkgBh0oGiC1BvIeNZhxOeS66IpSg0EFmCxsgFg77uK7keyCCMdLgwsUc63G5llVXipTZ8oY+XmiOyKJJUeY1tTj44nw/i8ztCHhCGUE15gUChS2u/jQ9/XG7pF3QuqvvXpf4YNAu6F1V969L9OmFiit0Fg0L6X3rqRfpsPwGLsQk7fEfyxPAIMGDBiFDBgwYAMGDBgDlv6Ss0yZCRE9udkhX4uwU/wCHVjp+HZRYYo4k2WNFQfAAAfwxyXjQa83wqHscy0hH/poT/njtcep6Yorvt/1/Rm+Jj8VzcqTRUHMX+00xl+z/AGQW66OmF5czmDm4gFZYSPMNNg7S7ltPlNiLYkHeqNmp+IOI5iJ1EEXMGlifm2YE6W0gMp23AsEbg7EYpy+czJmjR1AUO4crE4DACYB9RJCAkR+XcmwbrbGQKP6wzYJuMBdwG5TsVoxeYqrDWDrcAACtBNmjiGX4rmtEYaIhwF5jGFzvTHYKQCTSixspbfpWKk47my4XkbkkqhikUstwj2ixVSut7Y2DooVeI5jjObIkREGsRFlPyeWySspDaC3lpkC6GsuenUYHLPBxPOqhuLWwBocpxrIRbAINIA2o2b19FrDz5iYxSLtz16ERsFI1kKwUk7EA2NR+6xhafiuauhDa6q2iksWSKFtR0jSxk9kg7AkY9hz+YMcuqM61dAtIw1KXAb2vaIUWSAAL2J646OGKTZ/NLzCIU1DaxDIdVaBzNm3u3AjuxpBLUcXrnJxGpK+YyuD80x0pblBpVupGga7oXv0xU+dznmJQGlAoRMNRKM1pbGtJKqQdV19W8Ktn83QpSaDWeSw3uMBdJ6ndvOPKd9vKcU4ZbkM7mnki5kehSzBwEIAGiwGLdw22oGmr7sUxcZzDswRUIW9ZEbtpNoNGz+YgMz2PaCEAC7F/9YZok/NChvvG+9FgYx5hbEBTrG3nqjWNwjFOGc5mOJ5zSwWEA6GKyaGO4QsvkLXZIrT1BZRv31OEzTHUJgPVSEKbFnGkgk2QApvb2ht6unHl4Es3cGDBjzH0AwYMGADBgwYAMGDBgAwYMGAIS9DieDBigMGDBiAMGDBgAwYMGAOR4/8A/t+Fj9TMn/AmO0wYMeqfyQ8v8mZ82eHFTYMGMyLiQOPDgwYHLK5MVYMGKcEHxTgwYpmROPDgwYpwQOI4MGKQ/9k="/>
          <p:cNvSpPr>
            <a:spLocks noChangeAspect="1" noChangeArrowheads="1"/>
          </p:cNvSpPr>
          <p:nvPr/>
        </p:nvSpPr>
        <p:spPr bwMode="auto">
          <a:xfrm>
            <a:off x="520700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0" descr="data:image/jpeg;base64,/9j/4AAQSkZJRgABAQAAAQABAAD/2wCEAAkGBxETEhQTExQWFhUWGB8aGRgXGBgcGhYYGBgXGhcYFh4ZHSghHx8lGx0dITEhJikrLy4vGh8zODMsNyguLi0BCgoKDg0OGhAQGywlICYsNDAsLC0sLCwxNCwvLSwsLS8tLCwsLCwvLDcsNCwyNC8vLCwsLCwsLCwsLDAsLCwuLf/AABEIAMIBAwMBIgACEQEDEQH/xAAbAAACAwEBAQAAAAAAAAAAAAAABAMFBgIBB//EAEcQAAIBAgQEBAIGBgcHBAMAAAECEQADBBIhMQUTIkEGMlFhcZEUI0JSgaEzU2JygsEHFUOSsdHSFiSisuHw8YOTs8I0NWP/xAAZAQEBAQEBAQAAAAAAAAAAAAAAAQIDBAX/xAAxEQACAQIDBgQGAgMBAAAAAAAAAQIDERIh8AQTMUFRoSJhcdEUMoGRseFCUnLB8UP/2gAMAwEAAhEDEQA/APtdYzG+MLyPjQLSlcLm3W/15baOPrAnKBl4y5pgTFbFpjTf3qixQsA3rDpbHOHMuD6yLmZWXcDzZbJ09F071zRtkeJ8ZYdLt2zkum5bIUKvLPNZriWgqRc6TndR9Zk3nbWorfjrCF7duLga4SsFVGQ8+5h1zjNOt22w6Q0AS2Ua0lxHAYN1YqURrjSbgFxgpN1bzyHBVOtQzRlKk5pUma94RgcHZFpVyu6Zjm+sB6rl+91qAAYuc0qhBI1gbmrkTM7wnjlfo/0i9aIHLsPFtkmb9nmsPrGUdMHvJ7AnStbYvB1V18rAMPgRI/Ksq2CwBta27Yt2yqAzdEZcPCgR1QLDlSD2zA1Zrxe3bRQpTKIVQBcJENkC6iZEHp3hSYMVGVF3RVI/iBQYkHVF0DGTcErAHV8REj4V3i+NLbtc2UZZVemSSbmUoBMTIZT+PrpQpcUVWY3ifK8xWYBhc5MEwDoO8GPXKYmKiPHbf6y3IAMdc65ewWZ6lkbjMsxIoC4oqmfjtsCc6HQmALhOmbtl3IViB3CkiQK6u8bRc0ukrIjqBJUBiBmAnQzO0SdgSALeikcPiy4YqUIUlSeoAFd9xr8RpU+Dul0DEROoGu0nKdRIkQY7TFQE9J8Y4guHsXL7AsttSxCxJA7CdJpykeK2kuo1hkZ1uIQwBAhTpuTvrp8K3DDiWLhz9CPgK3vEmHS5ct3W5eTJ1NsxuqWUCO4gzNdHxLg8ufnplzZZ13gn0mIBM7QDVRhODWRcW81y7dfPmzPcw/VktPbydMCFVydNZ3MaUgfCWEAa1zLoMqSOZh5CgXFVSCNftEFpIIJBBmvUo7Nzb5fvXmZvI1L+IMIC4N5ByxLa6Aad9j5hoJ3HrTuExSXFD22DKdiPYwR8QdIrHX+A4VmctcuQyBCM9gKYW2VYsPMQArAEka7RoL3gthMNZ5a5mVWYszNZHUzEtmykKImIj0rlUjRUFgbv+vcqbvmXVFJf1gPT0Hnt7t5ftd+3rUdvi9thIgjLmkPbjLpBJzQBqN64GixopR8bBgrBjNBe2Okbt5tveo/6zWVWNXJCjMksQCxjq10BM7UA/RUHOf8AVt80/wBVHOf9W3zT/VQE9FQc5/1bfNP9VHOf9W3zT/VQE9FRW7jE6oV9yV/kTUtQBRRRQBRRRQBVJxb6GbrC+GzC2sn63LkPPA8vToOaSfsgkkgVd0njOGWbpl1kxB6mEgZhBgiRDsP4jVBWXsHgUzWyGj7Sg32BJykiFJDMREjU5d+k1Co4cViDE5RrdaSr3bYAKk5iS7woMkMDEARcX+F2nYsQZOsh3XWAMwysIbKAuYaxptpXCcFw4IItxDBgAzZQwbOGCzEz3jbTbShCut3MAqZBIQyw/SkNNoKSG11NtgMpMyRpJEy3rGBgXGMBvrAc9wal4zgA6NnuROhGaNhFM/1DhvuHyhYz3IgRGmaJ0Gu8qp7CpL/B7DqispIQQozPtKnqhurVVOs6igKl34cpUw0sQZ+uBU20uZWedVMW2idWInXepEtYFrBtkl7aNLGLg675YFOkAyeYV5Y1AYKQNKsL/BMO5lkk/vOAZDLJAaJAdoPadIqa1w20qlQuhZXOrGWTJlYkmdMi/L40BWpewLKHD9KKgktcUZV6reaSMwAbMC0+ae9Rxw9CzwVJjNIvDqJRQpH3/L0xmiNINPtwLDERy9IAjM8EBVQBhmgwqqNZ2ncmvW4LYMyrGd5uXNTpJPVvAjNvGm2lAL2sBg7juqg5lAzDNdXQh1UjUA6FwGGxnUGu/wDZzC6/V7yfPc3YZWI6tCVlZHZmGzGWcDwuzZLG2mUsADqx0BYjQmBqx29aau3AqljoAJPwFClf9CtqzW0Ecw8y7JYyNoOYmMxERtlD+lWdL4O2QCzedzJHp6L+A09zJ70xQBS1v9M/sifPNcn+VM0thfNe/fHy5dv+c0BQDw9giAovGMptwLlvqCWrdsiI3VUDGNiT2gCRcBhSW/3kszAiQ1rNN03GBXKm8XDEdgPckw3hRQsXLrtqNFCBYFu3bAIKkHS2N/WDO5ct+HbQMl7jaR1Mp3dHJnLO6KN9h+NCCa8EwyqGGIYKXMkvaIdiwJRiyEHqUGBqYgyJFSrw2yllxbvCCy3A7uhC5CrDWIiI1M+YH0pt+B22tLaZmYLME5J1tNajRQNEb0qM+HreYsLlwS5eBkgOzI2YSh+4ogyI7TrQFfY8PYZQqnENmXImj2xDKpChRBKkgnQGSNNQTM1rhOF1KXmJUZpXltAAsp9wgwLKiCDu3eIYHhu0CCHuCGDCCgiGd8oISYLO0/LausD4etW1uKHuNzBDFipMBVXSFHZRQEWJ4dh7txX5zSoGUKyZAbU6+UiRMke20TXWD4TYF1XW6WZG1E2oLhLywwVZBi45hY29AajfwxbOUB3VVTKCMuaTbWyTqpX9GsbbknSBTmF4Otu6LinRVYR6s9xnLH93MwHtcaZoBrD8QtOSFdSREiddQCCAdwQQQRoZrp8XbG7oOnNqw8v3t9veqY+GFyZRcaYVZ06QosrmWBmzZLS7kiZ0pzG8Dt3LiXGZxkywgK5OnNGhX0Y9/SgGjxGxE823GuudY0Env2GtdtjLQ0NxAQQurLozeUb7nsO9IJ4esgg9WkR5fsm0R9n/APkv5+0RL4Yshcua4RlZRqvSHF0NHTv9Yx1nWO2hAsxjrX31np0nUZzCSNxJ0E+tMVSL4cQOHD3NMujEEAK1loWAIk2l792q7oUKKKKgCiiigCiiigCiio+aM2XvEj3Gxj1jv6SPWgODeIfKdmHSfUjzKfeNR6jN6VPUWJs51iYO4I3VhsR/l32715hb2YaiGUww9D7exGoPoRQE1FFFAFFFFAFKXetwv2Uhm923Rfw8x/g9amxN7IpaJ9B6kmFUfEkD8a8wtnKsEyx1Y+rHc/DsB2AA7VQTUUUVAFLcP8pPq7//ACMB+QFM0tw39FbJ3Kgn4kSfzNAM0UUUAUUUUAVV4niDLiRakBTYZ9d86uqiD8CdKcxbkZVBguwE6aQCx302U1VeILWHRVu4gczKekm3YZlgFyVzp2CkwNdNjW4OKfiNwcU/EVeC8ak20zWizsqBSGAD3GFmZGvLWbq6knv6ayHxwmp5LERCw6yz8s3MsenSwzbbHvpBYGFt3WQWmCXF1cphyOWWtW1AXJItElentHl9PcNewSlrq27ssqr+iw+ilAqIkrADW1mBpCkGDpXqdTZ7vwd9a7el1dmu/B31rt2/jMq9ybRKqoUKpBPPzX1yBogqxtwG/wA9O8R42VA2ayZW5lKh5OTrPMELqDlP7Ovm3gxtnDKyrluqtpbd4G2tlVyqbrjMoUHLbKs+Ujd9ATNd37WG5t2y1ks3MnS1hiLz5LTE9SDqAvDVu067io6mzv8Ah3I6uz/07kg8VmQOTu7ATdtjoXPLNJGVjl0VoBkdW8IjxubdubtolgfssOq3mvDOAAdRyjptqCSNYcwpwt5wqoW5jC4Wa3hxJysyXWBTMZggMRO/bWl8ZiMGVOa0X+r5gDWcPBULce2T0GA0uRpILNIE6xVKHOHciq0OcO7O38WXM4i10sXVAWXqKXRbNwt9kCH0IMwNu6+B8clrethmcW0YkSFYsLRcjpMRnkASSAdBVngLWHvzbyRCglWt2MpFwi42XokjPBJgAt6kU6eAWCCCqwVCEcqxqixlU/V7CBA7QKqq0OcO+uRpVtn50++uWulhhL4uIlwbOoYag6MARqNDv2qWlkwpUAC4wAEAAWwABsAMm1MCvIzxntFFFQBRRRQBUWIsBxBkEGQRup7Ee/5GSDIJFF++EgtIXu3Zf3vQe+3rFS0Avh75JyPAcCdNmH3k9vUbgmO4J8xNsg8xBLAQR99fT4jUifUjSSakxFgOO4IMqw3U+o/y2IkHSo7OIM5LkB+xHleO6z+a7j3GpoJrN1WAZTIP/gg+hB0IOxFd0tcsMGL24BPmU+V+06bN2zQdNCDpAMSe9twfgp/MMRQDNFLfSHO1pv4igH5MT+VQ4rHMqmUKk6BjBQEmJYg6AbkmNo3igJV67k/Zt6D3ciCf4QY+LN6U1Udi0EUKO3c7k9yfcnUn1NSVAFFFFAL494tXCNwjH5KamRIAA7CPlUHEfJHqyKfgzqp/I0zQBRRRQBRRRQC1zW6o7KrE+xJUL+WeleO37SrbFy0Loe5kCkKeoo5EZ9OxH4mmsPrcut6ZU/urnn5uR+FMMoO4mqDJnj9hGuO2GVV1MqENx2VLV1yQNyJnc/o822oY/rTDa2/ovSXCAZbOVybrommbbMrHUafE1oWsId1U/ED2/wAh8q95a+g+QpchmMV4iwxTmNhizAAgMtskRbW5bkgnKDzIB7Et+M93jFhswaxnJuG2dLZzPzVtgHMf2UObbpAmQBV+bCadK6baDTbb5D5ChbCDUKo7bDaZj560Arw+3ZdLd5LarnVbgOVQwzLoSR3ysRv3PrUg4dY/VW+/2F+0Ibt3Gh9aZAjQV7UKQ2cLbUllRVJiSqgExoJI3gVNRRQBRRRQBRRRQBRRRQBSnIa3rb1X9WdB/wCmfs/u+X93U119MAMOCnu3lPwYaa+hg+1M1QRWMQrzG43U6MvxH89j2mur1pWEMJH+WxHoQdZ7Vxfw6tBO42YGGHwI7e2x71H9avpcH91/9JP90UB6LdxdmDDsHnMP4hv+In1JoNu6d3Cj9hdfm8j/AIRXn0i4drTA/tsgH/CWP5VDfRZHNPMY7WwOn+737dTkgGPLNAclsN3ug+5usYP96B+EVOLLATbbMPuuSwI/Zcyw/GR7DeuhiHj9E3wm3P8AzR+dLMbY1h7DbkxC/FyJtn0kmfcUIFi+E2kWxoynewff9j4aDcdPlsqrL7yAzlVMdN1dbbA/ZcTop9CY2hs0R1w7EQxtMII8oJmB92e4H2T3HurQBY0UUVCi2M3tr2NwT/CrOPzUUzS17W7bHoGb5ZV/+5pmgCiiigCiioMbdK23YbhSR8QDH50Bzw/VM33izfgzEr/wwKZrizaCqqjZQAPgBArugM34oxr2nDc1rai0xQKAebekBUOhnT7I3n2pJ/EmILIsIrK4Fxdd+bcQWySdCyhCPdh61ZcQx62bCXmzuX1jm3F3VrhCxImBAGgOgmkxxhubAtkp3y3rpdZeygB7ZwbhlO0eb14ujJyupa12O6rxUbOOtdyXw7x6/iHRSiKIYudycuQdEMQOp4M/dOgmAtgfE2IuMFVLbNOsZ4jLdYpv54tj++PTXoeIOjPyXgBSScS+WXLR1bR0kEmIaBBmaYxGMWw3LW2QgRGUc64rdXMzIF1BfpGVQeo5tRFN1LLxPVhvoZvCvLuVx8T4g9YCGEfQTkdwLLHKW1lAzA6x0P8Ah1b8T38xYKuUoLhViTChVnl5TGszud/nYYriRt3bqMhyq0I5v3VXRMOW5h1yibsAiZiIG9dcP4mLt1UyMgMzmvXcw6SVEDTMYMrMgCTU3Mv7Mu/h/RDfh7irX+aHC5rb5emY7wDJOsdtCO4FW9ZJ+PSOm20m2XB59wgEIzBSJBLDLDqPLI3qz4BxLmFkKwVVGPWzTnUE6NOTXQAmTvFdoxaVm7nGclKV0rF1RRRVMlTi+KXVdlSyXUaZg2579uxkfhRT3DT9Wp+9L/DOS8fnRVISyRvqPXv+P/Suga9qMr6af996FOyKW+h5f0bFPYap/dOw/dK1NzPXT37V2DQC3OuL5kze6EfMq0EfAFq9GOt9yV/eVl/5gKZooBU4lm0tqf3mBCj31gt8Bp7ipMPhws7lj5mO7fH/ACGg7VNRUAUUUUAs+CSSVlCdymk/vDyt/EDVRxHAX1WbcErqmUaofZSfL6qDB7Be+gpTimOWzae6xgKPzOijT1YgfjVuVRu7IzHEeKvjEt28OHt3FYNdY5kFlhmBQyAWadQsCYBMTVkMTi7fUWW+PtIECN7m2cxE/stv94VS+D+CW7a/SczPdvoC5YjQtDMNB97TWdu2taSvobmlF+HPJZ9fb6W5Hqdl4UslrVuHrmT4LFpecOhlRb0/iYggg6ggpBB1BBFP1jOHcHu4S9dvWLmdbhzNZfTNqSSrzowkxI12Y/aFni/F2GtqpaQ5YBrbdLoIJZmDbqADqJB0g968telgzWa1xOO6k/lRoK5dwASSABqSdAANyaqr3iTDAxbY3m+7ZHM19CV6V/iIqux/0nFKUcLh7RIkee6wBBgkdC7ds1RUKjV7ffIsaMv5ZevtxNHfxCIMzsqr6sQB8zVNi/EmCYqgxNmS6/bX7Jzmdf2Y/GqO94LsNct3DcvE28ujPmnIZHmBj0IECPStEbakZYGX0gR8q9Hw9NJZtv7e5pQp87v7L3LZGBAIIIOxGoPwrnEXMqM33VJ+Qmsjj8DiLBW5gMqmeuydLdwdoU6Kfhlmd9ILWP8AEyG3ymtst+59W1okSufpLg7OkmARuSBprHCtR3ccd8tcTDpNvwZmjwtvKiL91QPkAKloNFcDkFFFVHEfEFq23LQNevfq7epH752Qe5NbhCU3aKNQhKbtFFvRWPwGFxwa4/PW1zGLcvLzcpJJHU0AQCAQB9ka1ccK4lc5nIvhc5BKOgIW6B5hBJKsNCVk6GQd43uJqN39tZefHgdJUbLJp61wLiioHxlsGM0kbhQWYfEKCRS93iEadCe911H4hQST8CVrkcR+krtzmyiaodHftHdUPcnaRtrrIiocyN5ma7+yqHln206T/Gxpj61tAOUv4F/wAlV+Mt8KAjxHFraMVhzHdUJH4EfKip1u2rYyZlWOxYTrrJkzJ3k7zXtATE1FaxCPOR1aPusDHxijGIWtuo3KkD4kECvn3CuBY61h8lqzctXyLY5mbCKqZZzkm11usHZ8x2O4moc5zcXwufRDUcDcfl3/AM6xp4XxFmCzeyOgUl7yFUt8gq6OFMm6buucabajUVFw3h3EbfIEXcoW2pU3beVLaIReQgNq7N5GHlBXVYNW5jePobU3SCBIk7A7mN4j/KhsVETAkwOrc+g03iflWEThfEygZw5vAXCpN22cmfD5bSoZEMH0Zu5MyRtJf4diluIrtcYB7osszgsHfCjK2bXL180DMNCdNCKpN7LobY4vWIE7xm1j12rk4pvQD5n/ACrGcFt4pb2FW8GDrziSzBibOS2BmIZgJu5TGY7fgNTiUJRgpgkEA+hI0NaSRN5JolbFP6j8AP5zUL3m7sfnH+FZzwvwjEWXuG6dCIjNmzGfP/3qe+1TeKuHXbyILZmDqsxm9DPt6f5VU/De30PO603DFZ36Fw2u+vx1/wAa4KD0HyqDheHdLSI7ZmA1P/Xv6TTUV0TF2+JUW7n0R4OmGuNIPaxcY6g+iMdZ7Gex0vaXuWwwIIBBEEHYg9jVUHbBjWXww/F7EmAB3dJ0A8w7ToK9KqKSu+Ou/wCfU+pQrKqsL+b8/v8APrxva8dAdCAfiJrjDYhLih0YMp1DKZB+VSVTqAEaDaiiqvj3G0wwSUd2uGERBLMQJP8A4En23qpNuyBaUUjh3xd1VKWBZBAJOIbqBI2yW5n01ZdqkbhmOGov2CfQ2WC/MXCay5RWTa16GrLm0ta4jVK4/h6XcuaQyGUddHtt6of5bHuDS78QuWdMVa5Y/Wqc9r+IwCn8Qj3p3DYq3cBNt1cAwSrBgD6GDvWrcw045kVni9+1pftG6o2u2RJP79vzA/u5h8NqVw/iq6z3QMLedZ+qi2ySNQeY10gDUSPZvxNpRXKVKDadv3rysLw4uK7/AOiqxdnGYlWW7d+joQRksGX1+9cI/JR+NScB4Nawtrl29iczExLMYEmBGwA/CrBXBmCDBgx2Pofeva7YssK4dCSd9a9wqn8SiwVsrfMK10DRnU+S5mgoQw6M21ScZxVwq1nCkNiSBA3FsEiXuGCF6ZidyNAdqe4PwDLb/wB6cYm4RBLqpVQTmyIpG0x1HUwPQAcqssML3V+S1y+pLqLzIcFwa1y1bDsr2yOnMFJ3g9TIw0OkZZ3k07a+r0lrf71tMse7WgFH4kVY27aW1AAVEXYABVA/wFVON8W8PtSHxdkEbgOrEfELJrwxjKXBX9DzOw/aNxhK3LbD1CEj8rldfR3O91vgoVQfmCR+BrKP474U5JTPeb1t2Lhb8Gyg/nXDeL7P2cFxNx7WrxB/AvXX4ar/AFZMSNO13Cp0lrQI3DMuad+rMZJ9zXtZu345ygKvC+JgDYDCwB8AGr2r8NV6fgYkbKqzi2JxKWWuWrSu6MCLYaTcthhmykhYfLJA1EgCdZqzorzmjG/1nxUF1a0vTlHMWyxgjMLjInN61JCwA0gMSdQQJsTxLiEkCzABOZuUWhebbCsii51nlFiQCdR3iDacd4jdtNZVApzuAQRmLTctKQozLHQztOoGXX3RGO4gRBthZB1W2xOgmYZv4Y3nYESV0QqLHEOLDKWsQ1y9bLqVzJbtm1gxdCFX0hmvsJmSh12DR4fF8WXDqcma9ygX5ls63EsXmKhQ6gFrwRJGhzT3EaGxfxedOYoytBaEOhIt9Hn6Yl+ozOTbUAwNisaHJKKU5kQEOYW+ZeGac5k8tEOg1NzbtWkc2VvCeO4m/dxdmbYa0r5QoBNtxdupazHmHNKKrQQsEsOxhe1xHiYWOUGItCM1sgu/KtEFjnhS14vbKx0hc8xobS5xDGR+jAJ2BQn+zkf2gkm50QPKNSY1MN/HY7YWh+kIkKYCZkAIJbzBSzTGU5dD2OkYZXvjeJ8tnW0OZkzZWQwXWwrctRzOmbsrMn8d6b4xjMUl67yU5mS3aKW9uZne8t0gkgSsWjPYAj7VN4i/iVZYAyC2rOWH2swDicwjpJM6+WlbGOxbW0OVU6czu6nLGS6wM5xG1uT2zH8KYFL2P4iHuLyxlBUBxZZjpIdlQXBnBOUgBtAxnYilsbi+IK2IulWFtkK2VkDLdthOVKgkgXbnMU6mQbQ9Z1vD7rPbV2XKWGbKd1Daqra+YLAPvNMRVIcEV4/DUvqyXJy6HQkGQQRB/CpIp7BJCz6/9iszs4tM3RTUk1yKPjPg6xeH1bPh30M2iQpIEAugIBIHcQ3vXtvC45FVStm8QAM5uPbLEDdl5bQTvoa0dFaW0zSs8/U9qqO93n6lGvDcU/nuJaHpaGdvwe4I/wCCjhHh8WMRdvBiwdQBmJZxtmzMxJOokfvH0q8orlUqOdr8v+auHVlZrkFFFFYOZ4ROlZt/Cq2rjXsGRbdhDWmnlOJnSNUM7ESBJ01NaWiulOrKHyv1NRlZ3MhhfElkkrcmyysVbP5MwJBAuDpOxiSDGsU3i+IWuWxF60NDBLpExpqTFX9rDooYKqgMSzAADMzaszRuT3NU/H+FWMqXWy2xZcXCQFGYKfITpEmBNdPiHhs1n9v+dztvKbfNd/b/AGUWBxlljb+iWnuEMFzGFP6OYm4QSuTWR09OkxFT3b176SbWKdbFgWuYxtuV+1lh7zRA/dCme5FI4rxE97/8G0142s7XMURFkNBaFmDcGcAQNQhMTNWeB8F27pW9jrzY1z1KG6bKyNMlsabHvv6V5dg2R7HB0XJpJ3V/FJprh0WafTk+Zz36XBa15FOnGsOMUH4ZZuYkqhtstpMtqZzS95tBJMnQyQDPra3sNxi6M17EWMFbkdNlDduQSBDM2gMmJWthZtKihUUKo0CqAAB6ADQVDxLCi7ba2YhomRIIDAkEe4EV7IyhF+GP1eb9uxwlOUs5MzVv+j7BsQcTcv4pjqOdeYj+FVIEfOrjA8D4fZZVtWLCMQSIRMxCwGMxOkj50t/s7DEhkALBh0aoFvvei3B0zZsp+Fd8H4EbLI0ocuYABIgMlpdGJzEzb+0SYaJMCtym2s5MwXoYD0AH5VCmNtlzbDdYmRB+zkze2mdfnVJf8PFu9vS4X8hBuTzdLpnWOZI9xPeA1wrg5surZ8wVCsQe64dZksT/AGXck9W+mvPDHqW5c0VzNeVzBzRRRXI6hRRRQHhFLXFimq4uJIqpmZK5i+PeH793ErdRwF01JM243yjvNP8AibE3rdktZBJkAkCSq9zH/e9XTCvIrWFZ25nkdFLFbJsqPDmIvXLCteENJgkQWXsxHaas4qSKIrSyRqMbJIjikOO2S2HuxmzBSy5S05gCVjLqde3erOK4uWg28/gzD/lIqSSlFpmkrO5lcRi79k8q20KiK0kG4w5jIoUySxOYuQJkxHarXg3EsY99EuWyLTISCbbLoM0MTEKx06CRE7VDiLYGIZEtM0i0zkc0nVrkMzaqcvLAAOvXOkayYG7iTaBe3eznJJlxE3CG6SQfLG0xvpXndJ4r4n6HePAg4Bh8TzbCvzRbAN4ls/mym1ymnbUhwvsdK54jxjiCXLgRGYK+h5Lxl6sqggSZIEkAx6iRUuFx2KyqGsXpLxJN7ylmgmCMvptplzHR1qbieKxCXLi27dxgmoP+8EOOQ7Bcwbc3cqyAQB6kkDKoWjZSZrERpj8ez5BIOdpmwcigC6yqHJhgwVBm7F9zIAQTGY+4EZ1uTAGUJcUMy3rBloAy6FtdoU671bLi7ucobd0ZWgvGJKnrvKMsHYqiNmkhc+vaYcNjcSVtA2bpcrLk/SEWRbR4GZoBZsy7mCBPpR0G/wCTFxdOLcQKzkaVBLfUMMzBUJtgbwGJUMPNBjaaZ4rxjE2bt8/2VtQ4m2QpUG3mXOdMxBaInbtBBteEBrloNcW4jSdC95dB3ys0imb3DrbiHDMJBhnciQZBgt2OtHSdrKTLcy93G4+cj55XlOWSy0DqtcwSvm3Y5RMhTtBB8TivEiD0FWUtP1LEGMkLtsJ3BMwfjWt+iL6v/wC5c/1VQ+KOMJhglu2ty7ibulmyty5LH7zdWiDufY+5Fjs0pytGTI5WOsX4nTDYdXxOY3mZlS0qnmXmV2Vcie4AM7aj1FU9jgeJ4hdz8R6LKQy4NGOUMdV57DzMBDEdsy7airDw74R5b/ScU7XsY41fO4W0P1doToBtO512k1pLVoKIHrOpJJJ3JJ1Ne+NqStDN9fb34nKUrndi0iKERQqqICqAFA9ABoBVbZxFrCWxbu3FRA5W1J+wdUX+GcnwUetWU1n/ABX4Vs44W+YzKUO47g7j/rXCq5qN4K7OmzqlKolVbUebRow4Oor3NS2GtBEVF2UAD4AQKy3B/E2Ku4+7h3sZbS7N6RsSe81mVVQwqXFmqezyqqcocIq7vlkbLNRmqu4xxW3hrTXrphV9Nz7CuOBcZtYq0L1onKex3B7g1vHHFhvmY3U93vLeG9r+ZaZqM1RzRNaOVyTNRUc15QXJaK4vXQqszaBQSfgBJqq4T4kw19UIY2y5hEujI79IeUB8wykGVn3ggiuai2ro73Liiq4cewcBvpNiDmg81IOSc8a65YM+kVGPEeDzOvPtDIELEuoWLsm3DEwZjt6j1q4JdCXRa0Uj/XGGzMnPtZk8y8xZWCFOYTp1EDXuRXt/i+GTOHv2l5cZ8zqMmYSueTpI2mphl0LcZu25+NZjC+LsLcxH0dS0liquQMjMOwMzvIBiDGm4q8TjWFL5Bfsl/ui4mbbNtM+XX4VlsDwPhi4pbtvEozZ8yWRdtkB2kjKB1HZiB2j2r00I07S3t+GVuvn5HOa6HnjTxNewty3btKssucs4JBEkZVgjXuT2ketaHg2N59i1ey5eYgbL6SO3qPQ9xFQ4m/gMRy1d8PdzMeWGa22Z10YW5OpGxirULVqThu4xUbSXF9TKTuLJibZdrYdS6+ZQwLL8RuKmIrC8C8F4mzjFus65EZmzhjnuZgdCI3M9Un13rfKskfP5f9am0Qp05JQliVtIRTZV4x8Vbuk2wGTIsDJMvN0sJDAiegZjovprXbXsZlswEDMhNzoJVGLWoBXPMhS482pE+1XNFeW52MxhOLY14ItJl6pMOxUi7cVogwcgA6Jk9qkGNxwLdGbbLNsiTlYhYD6ScozEkLOuxNaOilwU9vE4rlksqh5SItscqsBnlQ8sVMjQj4aarNisetkOLatde4ZRgYtpkYqoyST1hVzftE7CtDRQGYs3uIo+oFxWc+ZSuVcy6LlndWbqbQcsDvUn07HTOQEFFgcll6/rcy/pCRJyLmOg3iDNaOubjhQSSAAJJOwA3JoQynFvE1/CLmv21bOgFtERgz32Iy2pLHsewJ0JgaAteEvDz2i2KxRFzGXh9Y3a2vazb9FGkxvHtVJwvGW795uLYolcPbblYNSrMYZspvZVBOZ20Gn+ANaaz4qwbuttbhzswULy7oOZgzAGV06VJM7CJia9MmqSwc+ft7+foTdzmsSTt6FwaU4jieXbe5lLZFJyjcx2FSYvGW7aG47qqAZixOgUd/hXrOvqPmO9cnmrIylZptZGb8GeJWxqOzWjbKNHeD8J7ioPG6cQItfQzHV1Rv7T7Vobly1aQt0qoMdI+0SABA7liBHqa6e6v3hvl3Hm9Pj7Vy3UpU8EpZ9Tv8TCG0b2nBW5Rea4BhS+Rc8Z4GaNpjWKkmq7iXFrNhDcu3AqKyqTvBdgigxJ8xj21nY00bgBiRJ2HrG8V3SsrHicru4Y7C27yNbuKGRtwaXw2DXD21SwoCJugGrDuR+0N/fUd5HdrG22DFXUhGKsZ0Vl8wPuK6s4lWzZTOVirezCDB/Ag/AipgjfFbM1vZ4cF3bjblcZt3QwBBkESCO4OxrrNVczcslv7NjLfsMftfuk7+h17saazVoxcnzUVBmr2guOXkzKyyRIIkaESIke9YW3/RonMW418kh8xVLfLQqChhVtsArFkDM2oJM5QQCN3cUkEAlSRuIke4kET8Qao+McAe89puc4CBAep1L5bqPcLC2VWXRWTbTOY00rnCpKPBnqauVNr+j9MhS5ez/UmypFpEKL9QEMpqSBZAJJkydVAAEVvwGmXKmJGdMoJNsPluZLwYsGcnVL5IUmQcpk7VJZ8J40KqnGFgqqNTdm5H0POrnPMMLFxZ3i+3vmmTwniJJOJOxICteAVuVg0U9VxmIBsXG6i36X1mdb6fUlkQYjwSAcKlvqRcSb124xhigClbTADrzOiSZHl2pm74GtnFXMTzD13FuZCCQCr23YatEEosdII96jHhfF5s30syLwuwC+X3Ugk6HQxIP7UTmtPD3CsRhyVe8bwdizM5MiAAuUds2pI20qb2fUWRl8V/R5eSw9u1e5jOlmyrMotvZS0VAdGBOgUNKx1Zt9Ktb3gOyXDB8vWGACCQFvWLuUGZ2tBZ9CPTXjhnhfFcxbl6+4UXS5th7hzAHF5Mx5hH9raOUaRZAI2CxJ4LxEAtijzBbdA83ZXmWrSNcUs5IZmtliJgZzGok6dab5ixxw7+jpbBslMQ02roecmrKBaAtzn7i2Ad110VSBG1ispc8K4kwBi2gWmTzNPWLkajTpLLBjZBIMVLw/gGLtXEu/STdy2woQkhG3GvqIIbMI1XaIAzKcp/MyWsaJr6BgpZcx2WRJkMRA32Vj/CfQ1NaGp+X8/wCdZXxR4dv3WvXrFwq5tZVVSVZmXD462gzSAOvEIwJ2Nufhxa8MYqUP0kqFZmyhrumYZSoJcsQYzbggk6kRGCo2NFZPhfhjE23w7Pi3ZbUys+aWY9WgDSCAdFAyiBWsqGgoooqAKKKKAKyPj2893kcPtEh8W0ORumHTW634jTXfUVrqyPhMfScfjsYdVtsMLZ9ltw10j4ud/jXo2dWbm+X55e/0My4WLDxFwdbmFXC2hkCG2VGS6Vy2mVgs24OwiQZ9wazbeCFaS5VWYnqWzeJUHDtZUBrksYch9Sdfwra8fw7XLJVbvKk6vmKkCDsRtrB77HbcVOM4NckO98KZIDs7jzXUuDQtlBhAgAHv7DlKCk7s6U9pqU44YuyMw3gRjbyFkJKMsth7p5XVddBY0GUE3Bm0+yIFNjwgDdLPlNs3A7ILF36z6zOVuSIYL5EEeWQd60uI4Q7WuWl91KsxDB3LLmtOqhpaWh2DwxI0HtS1rgd3Q/SLhKn9Y5jqZgpiFMSBquwE0VOPQstsrPjL8FNgeANYsXLY1nE2byKll10tXrVxgSw1LZDuTHqaXu+FjlVOZbAW7nBGEcOwDBlZ2zZmuSDLaAz5dKuLvA77Lk+kdQgg5nJRgqDOAW1JYZobRc2ncmO74cvannkNy2QMSSyzcziGEGBtsNq2kkrI81SpKcnKTzZmcD4Ve4bq3xcs2pAhLQD3wq4lAzkFwZW9JZgGYicqwJub/Bma5hbrXSz2LYVibF3qZftrDDLmPmGsjSrC3gb63kZGL2wSwJuNlyNzcqRmOaMymSPs77Crg1pI4tmUv8Fc27lsNbh75vw2EuFWcsjRcXMMwkN6HyfdOay4Hb5XOzBuu4CALbAZUs2bQMAECeWTHYEDtVpccCJIE6CTufQV7NWxnEcHFL6P/wC2/wDpqPB3CCUhsoEqSrCB9w5hrHY+m+0mctXiuDqDPw9tD+dWxLkuaio81FBcuaKKK8p7yn47g71xrPKJADgt1EAAXbTljlZSehXWNZz66TSK+Hb8Q18sNZDFiDpoNx9rWfmGMFdNRVuClwvB7iMh5pYCMwJuatFuW82pOVhB0Gf2gxngd0OXW+08zPBa4QRzLz5IzQAQ1tdBtbGmwq+opcGebgmIIM35J7zdE/V5I0fQK/1g7k6aak8XuAYgnTEEDmF9SxJBZCVOsQVVljtm3IlTpKKXBS4jhDl1cXGhLaqFUkSyMGnzAGRKwdNaUs8Dv8tBcusci+VGYMzZLoicwGjOsTp9Wp9I0tFLgU4bZdbSC42a5EuRMF26nyzsuYmB2ECmLW3z/wATXRrm33+J/wAZoDuiiioAooooAooooBTi2MFmxdun+zts/wDdUn+VVX9HGDNrh2GB8zrzWPcm6S+v4ED8Ki/pJv5OGYs+tvL/AH2VP51oeGWQlm0g2VFX5KBXpjlR9X+F+zEuJBxvh30i01rNlmdYndSNpHrSPGuDvftgXLwWCSSEhAMlxZAzyNH1liDEEQSKe43w837RthgsnUlQwOh0gkd4M+1VVzwvOb6wHMSWzJIJL3Wz+cdYDhQ3YJ8I5mRjiXAzddn5rKSemAZT9DOU5tyLbCY/tD7ykPDdwbXlVSSSq2mCnS+AAObov1uo75NxOk3E+APcvNdFxCGgFHtyuUcrzQwzxkMAx+kP4r3fDTyoF2RmJZmUl/LdAec2txS65W0yhBoYFUjOX8NE5it1RmMwts5Z5Qtzpc1ggMuukLvE05gsDyizBwVac374Z5aZidcp/cHwCVzwt0souKARA+r2AKEAjPBUZZy7ZnY9yKmscEZXd+bOdHU9Os3HLAzm2WYAEDWaphiKeG8qhFvADKAoymRFtUY24uAjMQWaN824PVXtjhSradRdttzGQ5sghsgXoIVgGXIsQCNJ3GlSDw2oYtnkyW8uzl7jh9/MA4WfRB8At/sxpBuA6a/V+c8soDd6+qDqNo1Heaphha8PnMH5xYcxbg6ZnI5eJzehCg7gKN4FR3uCXHuOWcKpJKkTmJK3QCeqOjOpXTTIB2DVKfDoJ6rmYRBBTzdKgZ5bUKRKiNMzes1bosKBMwAJ9YG9aMNlHc8PknW8QusoqkKQxYlQCxgeQRrohH2tHOE8M5M9QMjWFyic7tMSezBfgoqwopYzdns0VzNFUly/oooryH0gooooAooooAooooAooooArhN2+P8AIUUVQd0UUVAFFFFAFFFFAZD+lr/9Tiv/AE//AJ7VbK3sPhRRXq/8I/5P8ROb+Y9NcmiiuZDk1GaKKGWcNUTUUVTDImqNqKK0YZw1RmiiqYZzXhooqmQooooQ/9k="/>
          <p:cNvSpPr>
            <a:spLocks noChangeAspect="1" noChangeArrowheads="1"/>
          </p:cNvSpPr>
          <p:nvPr/>
        </p:nvSpPr>
        <p:spPr bwMode="auto">
          <a:xfrm>
            <a:off x="67310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38800" y="20574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Exposure to </a:t>
            </a:r>
            <a:r>
              <a:rPr lang="en-US" b="1" i="1" dirty="0" smtClean="0">
                <a:solidFill>
                  <a:schemeClr val="bg1"/>
                </a:solidFill>
              </a:rPr>
              <a:t>H. Pylori</a:t>
            </a:r>
            <a:endParaRPr lang="en-US" b="1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According to the CDC, </a:t>
            </a:r>
            <a:r>
              <a:rPr lang="en-US" i="1" dirty="0" smtClean="0">
                <a:solidFill>
                  <a:schemeClr val="bg1"/>
                </a:solidFill>
              </a:rPr>
              <a:t>H. Pylori </a:t>
            </a:r>
            <a:r>
              <a:rPr lang="en-US" dirty="0" smtClean="0">
                <a:solidFill>
                  <a:schemeClr val="bg1"/>
                </a:solidFill>
              </a:rPr>
              <a:t>is estimated to colonize the stomach in approximately two-thirds of the world’s population.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Infection is typically acquired during infancy.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Up to 90% of infected individuals may remain asymptomatic.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Infected persons have a 2- to 6-fold increased risk of developing gastric cancer and mucosal-associated-lymphoid-type (MALT) lymphoma.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1905000"/>
            <a:ext cx="4451354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Exposure to </a:t>
            </a:r>
            <a:r>
              <a:rPr lang="en-US" b="1" i="1" dirty="0" smtClean="0">
                <a:solidFill>
                  <a:schemeClr val="bg1"/>
                </a:solidFill>
              </a:rPr>
              <a:t>H. Pylori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It is not known how </a:t>
            </a:r>
            <a:r>
              <a:rPr lang="en-US" sz="2800" i="1" dirty="0" smtClean="0">
                <a:solidFill>
                  <a:schemeClr val="bg1"/>
                </a:solidFill>
              </a:rPr>
              <a:t>H. Pylori </a:t>
            </a:r>
            <a:r>
              <a:rPr lang="en-US" sz="2800" dirty="0" smtClean="0">
                <a:solidFill>
                  <a:schemeClr val="bg1"/>
                </a:solidFill>
              </a:rPr>
              <a:t>is transmitted or why some individuals become symptomatic while others  do not.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 clinical course of </a:t>
            </a:r>
            <a:r>
              <a:rPr lang="en-US" sz="2800" i="1" dirty="0" smtClean="0">
                <a:solidFill>
                  <a:schemeClr val="bg1"/>
                </a:solidFill>
              </a:rPr>
              <a:t>H. Pylori </a:t>
            </a:r>
            <a:r>
              <a:rPr lang="en-US" sz="2800" dirty="0" smtClean="0">
                <a:solidFill>
                  <a:schemeClr val="bg1"/>
                </a:solidFill>
              </a:rPr>
              <a:t>infection is highly variable  depending on bacterial (genetic and immune) host factors. 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Most likely route of transmission is fecal-oral or oral-oral.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352800" y="4876800"/>
            <a:ext cx="2714625" cy="1685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4413</TotalTime>
  <Words>961</Words>
  <Application>Microsoft Office PowerPoint</Application>
  <PresentationFormat>On-screen Show (4:3)</PresentationFormat>
  <Paragraphs>140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Helicobacter Pylori and  Gastric Carcinoma</vt:lpstr>
      <vt:lpstr>Question</vt:lpstr>
      <vt:lpstr>What is H. Pylori?</vt:lpstr>
      <vt:lpstr>What is H. Pylori?</vt:lpstr>
      <vt:lpstr>What is H. Pylori?</vt:lpstr>
      <vt:lpstr>H. Pylori: Specific Adaptations</vt:lpstr>
      <vt:lpstr>H. Pylori: Molecular Mimicry</vt:lpstr>
      <vt:lpstr>Exposure to H. Pylori</vt:lpstr>
      <vt:lpstr>Exposure to H. Pylori</vt:lpstr>
      <vt:lpstr>H. Pylori: Mechanism of Action</vt:lpstr>
      <vt:lpstr>  H. Pylori: Mechanism of Action The pathogenesis of H. Pylori is determined by a wide spectrum of virulence factors.  </vt:lpstr>
      <vt:lpstr>H. Pylori: Mechanism of Action</vt:lpstr>
      <vt:lpstr>H. Pylori: Mechanism of Action</vt:lpstr>
      <vt:lpstr>H. Pylori: Mechanism of Action</vt:lpstr>
      <vt:lpstr>H. Pylori: Mechanism of Action</vt:lpstr>
      <vt:lpstr>Tests for H. Pylori Infection</vt:lpstr>
      <vt:lpstr>Treatment  &amp; Elimination of H. Pylori</vt:lpstr>
      <vt:lpstr>Treatment  &amp; Elimination of H. Pylori</vt:lpstr>
      <vt:lpstr>Natural Treatment  &amp; Elimination of   H. Pylori</vt:lpstr>
      <vt:lpstr>Natural Treatment  &amp; Elimination of H. Pylori</vt:lpstr>
      <vt:lpstr>Natural Treatment  &amp; Elimination of H. Pylori</vt:lpstr>
      <vt:lpstr>Conclusions</vt:lpstr>
      <vt:lpstr>Resources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Helicobacter Pylori and  Gastric Carcinoma</dc:title>
  <dc:creator>Crystal Carmines</dc:creator>
  <cp:lastModifiedBy>Dr. Ghaith</cp:lastModifiedBy>
  <cp:revision>15</cp:revision>
  <dcterms:created xsi:type="dcterms:W3CDTF">2014-11-28T21:33:57Z</dcterms:created>
  <dcterms:modified xsi:type="dcterms:W3CDTF">2014-12-02T22:58:33Z</dcterms:modified>
</cp:coreProperties>
</file>