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4" r:id="rId12"/>
    <p:sldId id="268" r:id="rId13"/>
    <p:sldId id="269" r:id="rId14"/>
    <p:sldId id="270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11/25/2013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Kevin </a:t>
            </a:r>
            <a:r>
              <a:rPr lang="en-US" dirty="0" err="1" smtClean="0"/>
              <a:t>Cabriales</a:t>
            </a:r>
            <a:endParaRPr lang="en-US" dirty="0" smtClean="0"/>
          </a:p>
          <a:p>
            <a:r>
              <a:rPr lang="en-US" dirty="0" smtClean="0"/>
              <a:t>Lan Nguyen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Chiropractic Management of Toxicity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368514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Whole foods that naturally aid in detoxification: Include heavy metal </a:t>
            </a:r>
            <a:r>
              <a:rPr lang="en-US" dirty="0" err="1"/>
              <a:t>chelators</a:t>
            </a:r>
            <a:r>
              <a:rPr lang="en-US" dirty="0"/>
              <a:t> such as Basil, Oregano and Cilantro</a:t>
            </a:r>
            <a:r>
              <a:rPr lang="en-US" dirty="0" smtClean="0"/>
              <a:t>.</a:t>
            </a:r>
          </a:p>
          <a:p>
            <a:r>
              <a:rPr lang="en-US" dirty="0"/>
              <a:t>Stinging nettle, dandelion and other herbs for liver, kidney and blood detoxification</a:t>
            </a:r>
            <a:r>
              <a:rPr lang="en-US" dirty="0" smtClean="0"/>
              <a:t>.</a:t>
            </a:r>
          </a:p>
          <a:p>
            <a:r>
              <a:rPr lang="en-US" dirty="0"/>
              <a:t>Activated charcoal and </a:t>
            </a:r>
            <a:r>
              <a:rPr lang="en-US" dirty="0" err="1"/>
              <a:t>bentonite</a:t>
            </a:r>
            <a:r>
              <a:rPr lang="en-US" dirty="0"/>
              <a:t> clay are charged particles that bind toxins with charged and eliminate </a:t>
            </a:r>
            <a:r>
              <a:rPr lang="en-US" dirty="0" smtClean="0"/>
              <a:t>them</a:t>
            </a:r>
          </a:p>
          <a:p>
            <a:r>
              <a:rPr lang="en-US" dirty="0"/>
              <a:t>Herb concentrates that stimulate natural detoxification such as </a:t>
            </a:r>
          </a:p>
        </p:txBody>
      </p:sp>
    </p:spTree>
    <p:extLst>
      <p:ext uri="{BB962C8B-B14F-4D97-AF65-F5344CB8AC3E}">
        <p14:creationId xmlns:p14="http://schemas.microsoft.com/office/powerpoint/2010/main" xmlns="" val="117314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recommendations continued..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Sauna, Hot Spring, Epsom salt bath: naturally help to detoxify through </a:t>
            </a:r>
            <a:r>
              <a:rPr lang="en-US" dirty="0" smtClean="0"/>
              <a:t>diaphoresis</a:t>
            </a:r>
          </a:p>
          <a:p>
            <a:r>
              <a:rPr lang="en-US" dirty="0"/>
              <a:t>Alkaline Diet: Enables the body to reduce fats and rid the body naturally of toxins with a balanced pH </a:t>
            </a:r>
            <a:endParaRPr lang="en-US" dirty="0" smtClean="0"/>
          </a:p>
          <a:p>
            <a:r>
              <a:rPr lang="en-US" dirty="0"/>
              <a:t>Intermittent Fasting: also optimizes natural detoxification processes of the body when a break between digestion is present. </a:t>
            </a:r>
          </a:p>
        </p:txBody>
      </p:sp>
    </p:spTree>
    <p:extLst>
      <p:ext uri="{BB962C8B-B14F-4D97-AF65-F5344CB8AC3E}">
        <p14:creationId xmlns:p14="http://schemas.microsoft.com/office/powerpoint/2010/main" xmlns="" val="118653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1)  What are  physiological effects of toxins?</a:t>
            </a:r>
          </a:p>
          <a:p>
            <a:r>
              <a:rPr lang="en-US" dirty="0" smtClean="0"/>
              <a:t>A.  </a:t>
            </a:r>
            <a:r>
              <a:rPr lang="en-US" dirty="0" err="1" smtClean="0"/>
              <a:t>Endoncrine</a:t>
            </a:r>
            <a:r>
              <a:rPr lang="en-US" dirty="0" smtClean="0"/>
              <a:t> disruption</a:t>
            </a:r>
          </a:p>
          <a:p>
            <a:r>
              <a:rPr lang="en-US" dirty="0" smtClean="0"/>
              <a:t>B.  Neurological disruption</a:t>
            </a:r>
          </a:p>
          <a:p>
            <a:r>
              <a:rPr lang="en-US" dirty="0" smtClean="0"/>
              <a:t>C.  Nephrotoxicity</a:t>
            </a:r>
          </a:p>
          <a:p>
            <a:r>
              <a:rPr lang="en-US" dirty="0" smtClean="0"/>
              <a:t>D.  All of the above</a:t>
            </a:r>
          </a:p>
          <a:p>
            <a:endParaRPr lang="en-US" dirty="0"/>
          </a:p>
          <a:p>
            <a:r>
              <a:rPr lang="en-US" dirty="0" smtClean="0"/>
              <a:t>2)  Through what mechanism are toxins able to be passed on?</a:t>
            </a:r>
          </a:p>
          <a:p>
            <a:r>
              <a:rPr lang="en-US" dirty="0" smtClean="0"/>
              <a:t>A. Genetics (hereditary)</a:t>
            </a:r>
          </a:p>
          <a:p>
            <a:r>
              <a:rPr lang="en-US" dirty="0" smtClean="0"/>
              <a:t>B. persistence</a:t>
            </a:r>
          </a:p>
          <a:p>
            <a:r>
              <a:rPr lang="en-US" dirty="0" smtClean="0"/>
              <a:t>C. Bioaccumulation</a:t>
            </a:r>
          </a:p>
          <a:p>
            <a:r>
              <a:rPr lang="en-US" dirty="0" smtClean="0"/>
              <a:t>D. Toxins are not passed on, they remain in the organism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581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True or False: toxins are found in air, water and major food sources   </a:t>
            </a:r>
          </a:p>
          <a:p>
            <a:endParaRPr lang="en-US" dirty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4.</a:t>
            </a:r>
            <a:r>
              <a:rPr lang="en-US" dirty="0"/>
              <a:t> Research has been shown to increase immune function </a:t>
            </a:r>
            <a:r>
              <a:rPr lang="en-US" dirty="0" smtClean="0"/>
              <a:t>(_____ </a:t>
            </a:r>
            <a:r>
              <a:rPr lang="en-US" dirty="0"/>
              <a:t>level modulation) which can help the body monitor levels of toxins and successful recognition of toxins. </a:t>
            </a:r>
            <a:endParaRPr lang="en-US" dirty="0" smtClean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A.  IgA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B.  </a:t>
            </a:r>
            <a:r>
              <a:rPr lang="en-US" dirty="0" err="1" smtClean="0"/>
              <a:t>IgG</a:t>
            </a:r>
            <a:endParaRPr lang="en-US" dirty="0" smtClean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C.  </a:t>
            </a:r>
            <a:r>
              <a:rPr lang="en-US" dirty="0" err="1" smtClean="0"/>
              <a:t>IgE</a:t>
            </a:r>
            <a:endParaRPr lang="en-US" dirty="0" smtClean="0"/>
          </a:p>
          <a:p>
            <a:pPr marL="342900" lvl="1">
              <a:buClr>
                <a:schemeClr val="accent1"/>
              </a:buClr>
            </a:pPr>
            <a:r>
              <a:rPr lang="en-US" dirty="0" smtClean="0"/>
              <a:t>D.  </a:t>
            </a:r>
            <a:r>
              <a:rPr lang="en-US" dirty="0" err="1" smtClean="0"/>
              <a:t>IgM</a:t>
            </a:r>
            <a:endParaRPr lang="en-US" dirty="0" smtClean="0"/>
          </a:p>
          <a:p>
            <a:pPr marL="342900" lvl="1">
              <a:buClr>
                <a:schemeClr val="accent1"/>
              </a:buClr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05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5.  Which foods naturally detox the body?</a:t>
            </a:r>
          </a:p>
          <a:p>
            <a:r>
              <a:rPr lang="en-US" dirty="0" smtClean="0"/>
              <a:t>A.  Oregano</a:t>
            </a:r>
          </a:p>
          <a:p>
            <a:r>
              <a:rPr lang="en-US" dirty="0" smtClean="0"/>
              <a:t>B.  Cilantro</a:t>
            </a:r>
          </a:p>
          <a:p>
            <a:r>
              <a:rPr lang="en-US" dirty="0" smtClean="0"/>
              <a:t>C.  Basil</a:t>
            </a:r>
          </a:p>
          <a:p>
            <a:r>
              <a:rPr lang="en-US" dirty="0" smtClean="0"/>
              <a:t>D.  All of the above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50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Dimmick</a:t>
            </a:r>
            <a:r>
              <a:rPr lang="en-US" sz="1400" dirty="0"/>
              <a:t> KR, Young MF, Newell D. Chiropractic manipulation affects the difference between arterial systolic blood pressures on the left and right in normotensive subjects. J Manipulative </a:t>
            </a:r>
            <a:r>
              <a:rPr lang="en-US" sz="1400" dirty="0" err="1"/>
              <a:t>Physiol</a:t>
            </a:r>
            <a:r>
              <a:rPr lang="en-US" sz="1400" dirty="0"/>
              <a:t> </a:t>
            </a:r>
            <a:r>
              <a:rPr lang="en-US" sz="1400" dirty="0" err="1"/>
              <a:t>Ther</a:t>
            </a:r>
            <a:r>
              <a:rPr lang="en-US" sz="1400" dirty="0"/>
              <a:t>. 2006 Jan;29(1):46-50. PubMed PMID: 16396729.</a:t>
            </a:r>
          </a:p>
          <a:p>
            <a:r>
              <a:rPr lang="en-US" sz="1500" dirty="0" smtClean="0"/>
              <a:t>Hannon, Sean M.  Objective </a:t>
            </a:r>
            <a:r>
              <a:rPr lang="en-US" sz="1500" dirty="0"/>
              <a:t>Physiologic Changes and Associated Health </a:t>
            </a:r>
            <a:r>
              <a:rPr lang="en-US" sz="1500" dirty="0" smtClean="0"/>
              <a:t>Benefits </a:t>
            </a:r>
            <a:r>
              <a:rPr lang="en-US" sz="1500" dirty="0"/>
              <a:t>of Chiropractic Adjustments in Asymptomatic </a:t>
            </a:r>
            <a:r>
              <a:rPr lang="en-US" sz="1500" dirty="0" smtClean="0"/>
              <a:t>Subjects</a:t>
            </a:r>
            <a:r>
              <a:rPr lang="en-US" sz="1500" dirty="0"/>
              <a:t>: A Review of the Literature </a:t>
            </a:r>
            <a:r>
              <a:rPr lang="en-US" sz="1500" dirty="0" smtClean="0"/>
              <a:t>http</a:t>
            </a:r>
            <a:r>
              <a:rPr lang="en-US" sz="1500" dirty="0"/>
              <a:t>://</a:t>
            </a:r>
            <a:r>
              <a:rPr lang="en-US" sz="1500" dirty="0" err="1"/>
              <a:t>sheya.ru</a:t>
            </a:r>
            <a:r>
              <a:rPr lang="en-US" sz="1500" dirty="0"/>
              <a:t>/s/asymptomatic-chiropractic-</a:t>
            </a:r>
            <a:r>
              <a:rPr lang="en-US" sz="1500" dirty="0" err="1"/>
              <a:t>benefits.pdf</a:t>
            </a:r>
            <a:r>
              <a:rPr lang="en-US" sz="1500" dirty="0"/>
              <a:t> </a:t>
            </a:r>
            <a:endParaRPr lang="en-US" sz="1500" dirty="0" smtClean="0"/>
          </a:p>
          <a:p>
            <a:r>
              <a:rPr lang="en-US" sz="1500" dirty="0" smtClean="0"/>
              <a:t> </a:t>
            </a:r>
            <a:r>
              <a:rPr lang="en-US" sz="1500" dirty="0"/>
              <a:t>Roy RA, Boucher JP, </a:t>
            </a:r>
            <a:r>
              <a:rPr lang="en-US" sz="1500" dirty="0" err="1"/>
              <a:t>Comtois</a:t>
            </a:r>
            <a:r>
              <a:rPr lang="en-US" sz="1500" dirty="0"/>
              <a:t> AS. Inflammatory response following a short-</a:t>
            </a:r>
            <a:r>
              <a:rPr lang="en-US" sz="1500" dirty="0" smtClean="0"/>
              <a:t>term course </a:t>
            </a:r>
            <a:r>
              <a:rPr lang="en-US" sz="1500" dirty="0"/>
              <a:t>of chiropractic treatment in subjects with and without chronic low </a:t>
            </a:r>
            <a:r>
              <a:rPr lang="en-US" sz="1500" dirty="0" smtClean="0"/>
              <a:t>back pain</a:t>
            </a:r>
            <a:r>
              <a:rPr lang="en-US" sz="1500" dirty="0"/>
              <a:t>. J </a:t>
            </a:r>
            <a:r>
              <a:rPr lang="en-US" sz="1500" dirty="0" err="1"/>
              <a:t>Chiropr</a:t>
            </a:r>
            <a:r>
              <a:rPr lang="en-US" sz="1500" dirty="0"/>
              <a:t> Med. 2010 Sep;9(3):107-14. </a:t>
            </a:r>
            <a:r>
              <a:rPr lang="en-US" sz="1500" dirty="0" err="1"/>
              <a:t>doi</a:t>
            </a:r>
            <a:r>
              <a:rPr lang="en-US" sz="1500" dirty="0"/>
              <a:t>: 10.1016/j.jcm.2010.06.002. </a:t>
            </a:r>
            <a:r>
              <a:rPr lang="en-US" sz="1500" dirty="0" smtClean="0"/>
              <a:t>PubMed </a:t>
            </a:r>
            <a:r>
              <a:rPr lang="cs-CZ" sz="1500" dirty="0" smtClean="0"/>
              <a:t>PMID</a:t>
            </a:r>
            <a:r>
              <a:rPr lang="cs-CZ" sz="1500" dirty="0"/>
              <a:t>: 22027032; </a:t>
            </a:r>
            <a:r>
              <a:rPr lang="cs-CZ" sz="1500" dirty="0" err="1"/>
              <a:t>PubMed</a:t>
            </a:r>
            <a:r>
              <a:rPr lang="cs-CZ" sz="1500" dirty="0"/>
              <a:t> </a:t>
            </a:r>
            <a:r>
              <a:rPr lang="cs-CZ" sz="1500" dirty="0" err="1"/>
              <a:t>Central</a:t>
            </a:r>
            <a:r>
              <a:rPr lang="cs-CZ" sz="1500" dirty="0"/>
              <a:t> PMCID: PMC3188345</a:t>
            </a:r>
            <a:r>
              <a:rPr lang="cs-CZ" sz="1500" dirty="0" smtClean="0"/>
              <a:t>.</a:t>
            </a:r>
          </a:p>
          <a:p>
            <a:r>
              <a:rPr lang="cs-CZ" sz="1500" dirty="0" err="1" smtClean="0"/>
              <a:t>Sarich</a:t>
            </a:r>
            <a:r>
              <a:rPr lang="cs-CZ" sz="1500" dirty="0" smtClean="0"/>
              <a:t>, Christina.  „14 </a:t>
            </a:r>
            <a:r>
              <a:rPr lang="cs-CZ" sz="1500" dirty="0" err="1" smtClean="0"/>
              <a:t>ways</a:t>
            </a:r>
            <a:r>
              <a:rPr lang="cs-CZ" sz="1500" dirty="0" smtClean="0"/>
              <a:t> to </a:t>
            </a:r>
            <a:r>
              <a:rPr lang="cs-CZ" sz="1500" dirty="0" err="1" smtClean="0"/>
              <a:t>cleanse</a:t>
            </a:r>
            <a:r>
              <a:rPr lang="cs-CZ" sz="1500" dirty="0" smtClean="0"/>
              <a:t> </a:t>
            </a:r>
            <a:r>
              <a:rPr lang="cs-CZ" sz="1500" dirty="0" err="1" smtClean="0"/>
              <a:t>the</a:t>
            </a:r>
            <a:r>
              <a:rPr lang="cs-CZ" sz="1500" dirty="0" smtClean="0"/>
              <a:t> body </a:t>
            </a:r>
            <a:r>
              <a:rPr lang="cs-CZ" sz="1500" dirty="0" err="1" smtClean="0"/>
              <a:t>from</a:t>
            </a:r>
            <a:r>
              <a:rPr lang="cs-CZ" sz="1500" dirty="0" smtClean="0"/>
              <a:t> </a:t>
            </a:r>
            <a:r>
              <a:rPr lang="cs-CZ" sz="1500" dirty="0" err="1" smtClean="0"/>
              <a:t>chemtrails</a:t>
            </a:r>
            <a:r>
              <a:rPr lang="cs-CZ" sz="1500" dirty="0" smtClean="0"/>
              <a:t>, </a:t>
            </a:r>
            <a:r>
              <a:rPr lang="cs-CZ" sz="1500" dirty="0" err="1" smtClean="0"/>
              <a:t>GMOs</a:t>
            </a:r>
            <a:r>
              <a:rPr lang="cs-CZ" sz="1500" dirty="0" smtClean="0"/>
              <a:t>, </a:t>
            </a:r>
            <a:r>
              <a:rPr lang="cs-CZ" sz="1500" dirty="0" err="1" smtClean="0"/>
              <a:t>fluoridated</a:t>
            </a:r>
            <a:r>
              <a:rPr lang="cs-CZ" sz="1500" dirty="0" smtClean="0"/>
              <a:t> </a:t>
            </a:r>
            <a:r>
              <a:rPr lang="cs-CZ" sz="1500" dirty="0" err="1" smtClean="0"/>
              <a:t>water</a:t>
            </a:r>
            <a:r>
              <a:rPr lang="cs-CZ" sz="1500" dirty="0" smtClean="0"/>
              <a:t>, and </a:t>
            </a:r>
            <a:r>
              <a:rPr lang="cs-CZ" sz="1500" dirty="0" err="1" smtClean="0"/>
              <a:t>other</a:t>
            </a:r>
            <a:r>
              <a:rPr lang="cs-CZ" sz="1500" dirty="0" smtClean="0"/>
              <a:t> </a:t>
            </a:r>
            <a:r>
              <a:rPr lang="cs-CZ" sz="1500" dirty="0" err="1" smtClean="0"/>
              <a:t>environmental</a:t>
            </a:r>
            <a:r>
              <a:rPr lang="cs-CZ" sz="1500" dirty="0" smtClean="0"/>
              <a:t> </a:t>
            </a:r>
            <a:r>
              <a:rPr lang="cs-CZ" sz="1500" dirty="0" err="1" smtClean="0"/>
              <a:t>Toxins</a:t>
            </a:r>
            <a:r>
              <a:rPr lang="cs-CZ" sz="1500" dirty="0" smtClean="0"/>
              <a:t>.“  </a:t>
            </a:r>
            <a:r>
              <a:rPr lang="cs-CZ" sz="1500" u="sng" dirty="0" err="1" smtClean="0"/>
              <a:t>The</a:t>
            </a:r>
            <a:r>
              <a:rPr lang="cs-CZ" sz="1500" u="sng" dirty="0" smtClean="0"/>
              <a:t> </a:t>
            </a:r>
            <a:r>
              <a:rPr lang="cs-CZ" sz="1500" u="sng" dirty="0" err="1" smtClean="0"/>
              <a:t>Truth</a:t>
            </a:r>
            <a:r>
              <a:rPr lang="cs-CZ" sz="1500" u="sng" dirty="0" smtClean="0"/>
              <a:t> </a:t>
            </a:r>
            <a:r>
              <a:rPr lang="cs-CZ" sz="1500" u="sng" dirty="0" err="1" smtClean="0"/>
              <a:t>Theory</a:t>
            </a:r>
            <a:r>
              <a:rPr lang="cs-CZ" sz="1500" dirty="0" smtClean="0"/>
              <a:t>. </a:t>
            </a:r>
            <a:r>
              <a:rPr lang="en-US" sz="1500" dirty="0"/>
              <a:t>http://</a:t>
            </a:r>
            <a:r>
              <a:rPr lang="en-US" sz="1500" dirty="0" err="1"/>
              <a:t>truththeory.com</a:t>
            </a:r>
            <a:r>
              <a:rPr lang="en-US" sz="1500"/>
              <a:t>/2013/03/29/14-ways-to-cleanse-the-body-from-chemtrails-gmos-flouridated-water-and-other-environmental-toxins/</a:t>
            </a:r>
            <a:endParaRPr lang="cs-CZ" sz="1500" dirty="0" smtClean="0"/>
          </a:p>
        </p:txBody>
      </p:sp>
    </p:spTree>
    <p:extLst>
      <p:ext uri="{BB962C8B-B14F-4D97-AF65-F5344CB8AC3E}">
        <p14:creationId xmlns:p14="http://schemas.microsoft.com/office/powerpoint/2010/main" xmlns="" val="170484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Toxicity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live in an increasingly toxic environment. Many of these toxins can be trapped in the body and accumulate over time, leading to a decrease in functional capacity of liver, kidneys and other pathways of elimination.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dditionally</a:t>
            </a:r>
            <a:r>
              <a:rPr lang="en-US" dirty="0"/>
              <a:t>, other toxins are able to cause a plethora of side effects including neurological symptoms, hormone disruption and can persist for long periods or indefinitely in the body, continually affecting pathways</a:t>
            </a:r>
          </a:p>
        </p:txBody>
      </p:sp>
    </p:spTree>
    <p:extLst>
      <p:ext uri="{BB962C8B-B14F-4D97-AF65-F5344CB8AC3E}">
        <p14:creationId xmlns:p14="http://schemas.microsoft.com/office/powerpoint/2010/main" xmlns="" val="8188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Toxicity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37116"/>
            <a:ext cx="8229600" cy="4289047"/>
          </a:xfrm>
        </p:spPr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sz="2400" dirty="0" smtClean="0"/>
              <a:t>Environmental Health Toxicity:  environmental toxins</a:t>
            </a:r>
          </a:p>
          <a:p>
            <a:r>
              <a:rPr lang="en-US" dirty="0" err="1" smtClean="0"/>
              <a:t>Ecotoxicity</a:t>
            </a:r>
            <a:r>
              <a:rPr lang="en-US" dirty="0" smtClean="0"/>
              <a:t>:  environmental contaminants of ecosystems and </a:t>
            </a:r>
            <a:r>
              <a:rPr lang="en-US" dirty="0" err="1" smtClean="0"/>
              <a:t>constiuents</a:t>
            </a:r>
            <a:r>
              <a:rPr lang="en-US" dirty="0" smtClean="0"/>
              <a:t> of the ecosystem (fish, </a:t>
            </a:r>
            <a:r>
              <a:rPr lang="en-US" dirty="0" err="1" smtClean="0"/>
              <a:t>etc</a:t>
            </a:r>
            <a:r>
              <a:rPr lang="en-US" dirty="0" smtClean="0"/>
              <a:t>) which also leads to bioaccumulation within human consumers. </a:t>
            </a:r>
          </a:p>
          <a:p>
            <a:r>
              <a:rPr lang="en-US" dirty="0" smtClean="0"/>
              <a:t>Examples: Fukushima TEPCO disaster, organophosphate runoff and contamination of aquifers, pesticide runoff and residues on food</a:t>
            </a:r>
          </a:p>
          <a:p>
            <a:r>
              <a:rPr lang="en-US" dirty="0" smtClean="0"/>
              <a:t>Ex: Antibiotic use in commercial agriculture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387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Toxins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sources of toxins: </a:t>
            </a:r>
            <a:r>
              <a:rPr lang="en-US" dirty="0" smtClean="0"/>
              <a:t>Air, </a:t>
            </a:r>
            <a:r>
              <a:rPr lang="en-US" dirty="0"/>
              <a:t>Water, </a:t>
            </a:r>
            <a:r>
              <a:rPr lang="en-US" dirty="0" smtClean="0"/>
              <a:t>Food</a:t>
            </a:r>
          </a:p>
          <a:p>
            <a:r>
              <a:rPr lang="en-US" dirty="0"/>
              <a:t>100 percent of children are found to be exposed to excessive arsenic, dioxins and pesticides in latest </a:t>
            </a:r>
            <a:r>
              <a:rPr lang="en-US" dirty="0" smtClean="0"/>
              <a:t>study</a:t>
            </a:r>
          </a:p>
          <a:p>
            <a:r>
              <a:rPr lang="en-US" dirty="0" err="1"/>
              <a:t>Mycotoxins</a:t>
            </a:r>
            <a:r>
              <a:rPr lang="en-US" dirty="0"/>
              <a:t> in major food staples which can cause a variety of adverse effects</a:t>
            </a:r>
          </a:p>
        </p:txBody>
      </p:sp>
    </p:spTree>
    <p:extLst>
      <p:ext uri="{BB962C8B-B14F-4D97-AF65-F5344CB8AC3E}">
        <p14:creationId xmlns:p14="http://schemas.microsoft.com/office/powerpoint/2010/main" xmlns="" val="280310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6128" y="0"/>
            <a:ext cx="8260672" cy="1447799"/>
          </a:xfrm>
        </p:spPr>
        <p:txBody>
          <a:bodyPr>
            <a:normAutofit/>
          </a:bodyPr>
          <a:lstStyle/>
          <a:p>
            <a:r>
              <a:rPr lang="en-US" dirty="0" smtClean="0"/>
              <a:t>Physiological Effects of Toxins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128" y="2364972"/>
            <a:ext cx="2703127" cy="2556685"/>
          </a:xfrm>
        </p:spPr>
        <p:txBody>
          <a:bodyPr>
            <a:normAutofit fontScale="85000" lnSpcReduction="10000"/>
          </a:bodyPr>
          <a:lstStyle/>
          <a:p>
            <a:r>
              <a:rPr lang="tr-TR" dirty="0" err="1"/>
              <a:t>Endocrine</a:t>
            </a:r>
            <a:r>
              <a:rPr lang="tr-TR" dirty="0"/>
              <a:t> </a:t>
            </a:r>
            <a:r>
              <a:rPr lang="tr-TR" dirty="0" err="1" smtClean="0"/>
              <a:t>Disruption</a:t>
            </a:r>
            <a:r>
              <a:rPr lang="tr-TR" dirty="0" smtClean="0"/>
              <a:t> (</a:t>
            </a:r>
            <a:r>
              <a:rPr lang="tr-TR" dirty="0" err="1" smtClean="0"/>
              <a:t>BPA’s</a:t>
            </a:r>
            <a:r>
              <a:rPr lang="tr-TR" dirty="0"/>
              <a:t>)</a:t>
            </a:r>
            <a:endParaRPr lang="tr-TR" dirty="0" smtClean="0"/>
          </a:p>
          <a:p>
            <a:r>
              <a:rPr lang="en-US" dirty="0"/>
              <a:t>Neurological </a:t>
            </a:r>
            <a:r>
              <a:rPr lang="en-US" dirty="0" smtClean="0"/>
              <a:t>Disruption (lead, </a:t>
            </a:r>
            <a:r>
              <a:rPr lang="en-US" dirty="0" err="1" smtClean="0"/>
              <a:t>flouride</a:t>
            </a:r>
            <a:r>
              <a:rPr lang="en-US" dirty="0" smtClean="0"/>
              <a:t>, mercury) </a:t>
            </a:r>
          </a:p>
          <a:p>
            <a:r>
              <a:rPr lang="en-US" dirty="0" smtClean="0"/>
              <a:t>Nephrotoxicity(mercury, </a:t>
            </a:r>
            <a:r>
              <a:rPr lang="en-US" dirty="0" err="1" smtClean="0"/>
              <a:t>flouride</a:t>
            </a:r>
            <a:r>
              <a:rPr lang="en-US" dirty="0" smtClean="0"/>
              <a:t>, antibiotics)</a:t>
            </a:r>
            <a:endParaRPr lang="en-US" dirty="0"/>
          </a:p>
        </p:txBody>
      </p:sp>
      <p:pic>
        <p:nvPicPr>
          <p:cNvPr id="4" name="Picture 3" descr="tox pathway.tif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129255" y="1723714"/>
            <a:ext cx="5729178" cy="485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582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Toxins Are </a:t>
            </a:r>
            <a:r>
              <a:rPr lang="en-US" dirty="0" smtClean="0"/>
              <a:t>Removed</a:t>
            </a:r>
            <a:br>
              <a:rPr lang="en-US" dirty="0" smtClean="0"/>
            </a:br>
            <a:r>
              <a:rPr lang="en-US" sz="2200" dirty="0" smtClean="0"/>
              <a:t>normal process of elimination</a:t>
            </a:r>
            <a:endParaRPr lang="en-US" sz="22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disposal of cellular waste products, especially lactic </a:t>
            </a:r>
            <a:r>
              <a:rPr lang="en-US" dirty="0" smtClean="0"/>
              <a:t>acid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 removal of larger waste products through your lymph (smaller waste products go into your veins and are exhaled or sent directly to your liver)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processing of toxins by your liver, most of which then go into bile and then into your digestive tract for final clearance (some are made water-soluble and go to your kidneys to be excreted in urine)</a:t>
            </a:r>
            <a:r>
              <a:rPr lang="en-US" dirty="0" smtClean="0"/>
              <a:t>.</a:t>
            </a:r>
          </a:p>
          <a:p>
            <a:r>
              <a:rPr lang="en-US" dirty="0"/>
              <a:t>The final clearance of waste products by your digestive tract.</a:t>
            </a:r>
          </a:p>
        </p:txBody>
      </p:sp>
    </p:spTree>
    <p:extLst>
      <p:ext uri="{BB962C8B-B14F-4D97-AF65-F5344CB8AC3E}">
        <p14:creationId xmlns:p14="http://schemas.microsoft.com/office/powerpoint/2010/main" xmlns="" val="13883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Toxic buildup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4019" y="1925396"/>
            <a:ext cx="3652781" cy="3744716"/>
          </a:xfrm>
        </p:spPr>
        <p:txBody>
          <a:bodyPr>
            <a:normAutofit/>
          </a:bodyPr>
          <a:lstStyle/>
          <a:p>
            <a:r>
              <a:rPr lang="en-US" dirty="0" smtClean="0"/>
              <a:t>The liver becomes overwhelmed and systems start backing up and process intermediate and waste products less efficiently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25396"/>
            <a:ext cx="4012453" cy="453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1483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Chiropractic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52600"/>
            <a:ext cx="4282034" cy="4373563"/>
          </a:xfrm>
        </p:spPr>
        <p:txBody>
          <a:bodyPr/>
          <a:lstStyle/>
          <a:p>
            <a:r>
              <a:rPr lang="en-US" dirty="0"/>
              <a:t>Detoxification is key. </a:t>
            </a:r>
            <a:endParaRPr lang="en-US" dirty="0" smtClean="0"/>
          </a:p>
          <a:p>
            <a:r>
              <a:rPr lang="en-US" dirty="0" smtClean="0"/>
              <a:t>Chiropractic Adjusting </a:t>
            </a:r>
            <a:r>
              <a:rPr lang="en-US" dirty="0"/>
              <a:t>the body helps the body in detoxification process through various methods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Enhancing </a:t>
            </a:r>
            <a:r>
              <a:rPr lang="en-US" dirty="0"/>
              <a:t>liver </a:t>
            </a:r>
            <a:r>
              <a:rPr lang="en-US" dirty="0" smtClean="0"/>
              <a:t>activity which helps </a:t>
            </a:r>
            <a:r>
              <a:rPr lang="en-US" dirty="0"/>
              <a:t>the body to </a:t>
            </a:r>
            <a:r>
              <a:rPr lang="en-US" dirty="0" smtClean="0"/>
              <a:t>process </a:t>
            </a:r>
            <a:r>
              <a:rPr lang="en-US" dirty="0"/>
              <a:t>and </a:t>
            </a:r>
            <a:r>
              <a:rPr lang="en-US" dirty="0" smtClean="0"/>
              <a:t>eliminate </a:t>
            </a:r>
            <a:r>
              <a:rPr lang="en-US" dirty="0"/>
              <a:t>toxins more efficiently</a:t>
            </a:r>
          </a:p>
          <a:p>
            <a:pPr lvl="1"/>
            <a:endParaRPr lang="en-US" dirty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91100" y="1752600"/>
            <a:ext cx="36957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8186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benefits of chiropractic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Chiropractic adjustments aid in vascular and neurological balancing which </a:t>
            </a:r>
            <a:r>
              <a:rPr lang="en-US" dirty="0" smtClean="0"/>
              <a:t>aids various organs </a:t>
            </a:r>
            <a:r>
              <a:rPr lang="en-US" dirty="0"/>
              <a:t>in the body’s ability to eliminate toxins</a:t>
            </a:r>
          </a:p>
          <a:p>
            <a:pPr lvl="1"/>
            <a:r>
              <a:rPr lang="en-US" dirty="0"/>
              <a:t>Adjustments have been shown to decrease salivary cortisol levels (an indicator of stress response)</a:t>
            </a:r>
          </a:p>
          <a:p>
            <a:pPr lvl="1"/>
            <a:r>
              <a:rPr lang="en-US" dirty="0"/>
              <a:t>Research has been shown to increase immune function (IgA level modulation) which can help the body monitor levels of toxins and successful recognition of toxins.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613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3735</TotalTime>
  <Words>850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Apothecary</vt:lpstr>
      <vt:lpstr>Chiropractic Management of Toxicity</vt:lpstr>
      <vt:lpstr>What is Toxicity</vt:lpstr>
      <vt:lpstr>Types of Toxicity</vt:lpstr>
      <vt:lpstr>Sources of Toxins</vt:lpstr>
      <vt:lpstr>Physiological Effects of Toxins</vt:lpstr>
      <vt:lpstr>How Toxins Are Removed normal process of elimination</vt:lpstr>
      <vt:lpstr>Toxic buildup</vt:lpstr>
      <vt:lpstr>Chiropractic Management</vt:lpstr>
      <vt:lpstr>More benefits of chiropractic</vt:lpstr>
      <vt:lpstr>Other recommendations</vt:lpstr>
      <vt:lpstr>Other recommendations continued.. </vt:lpstr>
      <vt:lpstr>Questions</vt:lpstr>
      <vt:lpstr>Questions</vt:lpstr>
      <vt:lpstr>questions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Chiropractic Management of Toxicity</dc:title>
  <dc:creator>Lan</dc:creator>
  <cp:lastModifiedBy>Dr. Ghaith</cp:lastModifiedBy>
  <cp:revision>13</cp:revision>
  <dcterms:created xsi:type="dcterms:W3CDTF">2013-11-18T20:27:00Z</dcterms:created>
  <dcterms:modified xsi:type="dcterms:W3CDTF">2013-11-25T21:36:06Z</dcterms:modified>
</cp:coreProperties>
</file>