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70" r:id="rId10"/>
    <p:sldId id="262" r:id="rId11"/>
    <p:sldId id="263" r:id="rId12"/>
    <p:sldId id="264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2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DE509-86DF-BF4D-B99F-FD18829E47F9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A9C6-CD54-FE4A-B928-7ED652F86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We are surrounded by products with BPA that we consistently eat out of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A9C6-CD54-FE4A-B928-7ED652F869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FA9C6-CD54-FE4A-B928-7ED652F869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3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6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0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9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5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9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rgbClr val="FFFFFF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C586-8C69-7946-B14B-B54746288322}" type="datetimeFigureOut">
              <a:rPr lang="en-US" smtClean="0"/>
              <a:t>5/27/15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6AE26-EABD-A74C-A4FF-EE3F6A2DB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1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8197297" TargetMode="External"/><Relationship Id="rId4" Type="http://schemas.openxmlformats.org/officeDocument/2006/relationships/hyperlink" Target="http://www.efsa.europa.eu/en/press/news/150121.htm" TargetMode="External"/><Relationship Id="rId5" Type="http://schemas.openxmlformats.org/officeDocument/2006/relationships/hyperlink" Target="file://localhost/tel/18573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cbi.nlm.nih.gov/pmc/articles/PMC219928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BPA could effect the health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Fati</a:t>
            </a:r>
            <a:r>
              <a:rPr lang="en-US" dirty="0" smtClean="0"/>
              <a:t>, and Mackenzie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01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“If </a:t>
            </a:r>
            <a:r>
              <a:rPr lang="en-US" dirty="0"/>
              <a:t>human metabolism and clearance is more rapid than rodent clearance, which is concluded by studies which have addressed the issue [102,103,89], then the human exposure to achieve the current human circulating levels would have to be well above 500 μg/kg/day (well above 32 mg/day/adult considering a 65 kg human). This is consistent with the observation of Shin at al. [98] that in their pharmacokinetic models, an oral intake of 100 mg BPA/day would explain the mean human circulating level of 1.49 </a:t>
            </a:r>
            <a:r>
              <a:rPr lang="en-US" dirty="0" err="1"/>
              <a:t>ng</a:t>
            </a:r>
            <a:r>
              <a:rPr lang="en-US" dirty="0"/>
              <a:t>/ml reported by Takeuchi &amp; </a:t>
            </a:r>
            <a:r>
              <a:rPr lang="en-US" dirty="0" err="1"/>
              <a:t>Tsutsumi</a:t>
            </a:r>
            <a:r>
              <a:rPr lang="en-US" dirty="0"/>
              <a:t> [23] </a:t>
            </a:r>
            <a:r>
              <a:rPr lang="en-US" dirty="0" smtClean="0"/>
              <a:t>“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2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41462"/>
          </a:xfrm>
        </p:spPr>
        <p:txBody>
          <a:bodyPr>
            <a:normAutofit fontScale="92500"/>
          </a:bodyPr>
          <a:lstStyle/>
          <a:p>
            <a:r>
              <a:rPr lang="en-US" dirty="0"/>
              <a:t>Although new data and refined methodologies have led EFSA’s experts to considerably reduce the safe level of BPA from 50 micrograms per kilogram of body weight per day (µg/kg of </a:t>
            </a:r>
            <a:r>
              <a:rPr lang="en-US" dirty="0" err="1"/>
              <a:t>bw</a:t>
            </a:r>
            <a:r>
              <a:rPr lang="en-US" dirty="0"/>
              <a:t>/day) to </a:t>
            </a:r>
            <a:r>
              <a:rPr lang="en-US" b="1" dirty="0"/>
              <a:t>4 µg/kg of </a:t>
            </a:r>
            <a:r>
              <a:rPr lang="en-US" b="1" dirty="0" err="1"/>
              <a:t>bw</a:t>
            </a:r>
            <a:r>
              <a:rPr lang="en-US" b="1" dirty="0"/>
              <a:t>/</a:t>
            </a:r>
            <a:r>
              <a:rPr lang="en-US" b="1" dirty="0" smtClean="0"/>
              <a:t>day</a:t>
            </a:r>
            <a:r>
              <a:rPr lang="en-US" b="1" baseline="-25000" dirty="0" smtClean="0"/>
              <a:t>4</a:t>
            </a:r>
          </a:p>
          <a:p>
            <a:r>
              <a:rPr lang="en-US" dirty="0" smtClean="0"/>
              <a:t>Average consumption is still 3-5 times under safe limit at </a:t>
            </a:r>
            <a:r>
              <a:rPr lang="en-US" b="1" dirty="0" smtClean="0"/>
              <a:t>1.35 </a:t>
            </a:r>
            <a:r>
              <a:rPr lang="en-US" b="1" dirty="0" smtClean="0"/>
              <a:t>µg/kg of </a:t>
            </a:r>
            <a:r>
              <a:rPr lang="en-US" b="1" dirty="0" err="1" smtClean="0"/>
              <a:t>bw</a:t>
            </a:r>
            <a:r>
              <a:rPr lang="en-US" b="1" dirty="0" smtClean="0"/>
              <a:t>/day</a:t>
            </a:r>
            <a:r>
              <a:rPr lang="en-US" b="1" baseline="-25000" dirty="0" smtClean="0"/>
              <a:t>4</a:t>
            </a:r>
            <a:endParaRPr lang="en-US" baseline="-25000" dirty="0" smtClean="0"/>
          </a:p>
          <a:p>
            <a:r>
              <a:rPr lang="en-US" dirty="0" smtClean="0"/>
              <a:t>However a 2005 study showed that  93% of people will have BPA in  there urine.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Comparatively in one study they found that in NZ they have an average of </a:t>
            </a:r>
            <a:r>
              <a:rPr lang="en-US" b="1" dirty="0" smtClean="0"/>
              <a:t>4.8 </a:t>
            </a:r>
            <a:r>
              <a:rPr lang="en-US" b="1" dirty="0" smtClean="0"/>
              <a:t>µg/kg of </a:t>
            </a:r>
            <a:r>
              <a:rPr lang="en-US" b="1" dirty="0" err="1" smtClean="0"/>
              <a:t>bw</a:t>
            </a:r>
            <a:r>
              <a:rPr lang="en-US" b="1" dirty="0" smtClean="0"/>
              <a:t>/day</a:t>
            </a:r>
            <a:r>
              <a:rPr lang="en-US" b="1" baseline="-25000" dirty="0" smtClean="0"/>
              <a:t>3</a:t>
            </a:r>
            <a:endParaRPr lang="en-US" baseline="-25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7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stated prior the major form of obtaining BPA is through the diet.</a:t>
            </a:r>
          </a:p>
          <a:p>
            <a:r>
              <a:rPr lang="en-US" dirty="0" smtClean="0"/>
              <a:t>If the product is heated it has shown that it can increase the leakage into the beverage or food from 1.7- 55.4 at 100 degrees Celsius.</a:t>
            </a:r>
            <a:r>
              <a:rPr lang="en-US" baseline="-25000" dirty="0" smtClean="0"/>
              <a:t>9</a:t>
            </a:r>
          </a:p>
          <a:p>
            <a:r>
              <a:rPr lang="en-US" dirty="0" smtClean="0"/>
              <a:t>This implies that when BPA is heated it has the potential to increase BPA to harmful levels in the body.</a:t>
            </a:r>
          </a:p>
        </p:txBody>
      </p:sp>
    </p:spTree>
    <p:extLst>
      <p:ext uri="{BB962C8B-B14F-4D97-AF65-F5344CB8AC3E}">
        <p14:creationId xmlns:p14="http://schemas.microsoft.com/office/powerpoint/2010/main" val="1680258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some safer alternatives that can be made in order to make a more limited exposure to BPA.</a:t>
            </a:r>
          </a:p>
          <a:p>
            <a:r>
              <a:rPr lang="en-US" dirty="0" smtClean="0"/>
              <a:t>Using Glass/Ceramic drinking containers as they contain no BPA.  Look for a BPA free sticker.</a:t>
            </a:r>
          </a:p>
          <a:p>
            <a:r>
              <a:rPr lang="en-US" dirty="0" smtClean="0"/>
              <a:t>Buy a water filtering system in your home as this can help filter out unwanted residues from the epoxy on water tubing.</a:t>
            </a:r>
          </a:p>
          <a:p>
            <a:r>
              <a:rPr lang="en-US" dirty="0" smtClean="0"/>
              <a:t>If necessary when using plastic containers. AVOID putting them into direct heat/ sunlight</a:t>
            </a:r>
            <a:r>
              <a:rPr lang="en-US" baseline="-25000" dirty="0" smtClean="0"/>
              <a:t>9</a:t>
            </a:r>
          </a:p>
          <a:p>
            <a:r>
              <a:rPr lang="en-US" dirty="0" smtClean="0"/>
              <a:t>Avoid Dental sealants with BPA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3933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	</a:t>
            </a:r>
            <a:r>
              <a:rPr lang="en-US" dirty="0" smtClean="0"/>
              <a:t>1)</a:t>
            </a:r>
            <a:r>
              <a:rPr lang="en-US" dirty="0" err="1" smtClean="0"/>
              <a:t>Calafat</a:t>
            </a:r>
            <a:r>
              <a:rPr lang="en-US" dirty="0" smtClean="0"/>
              <a:t> </a:t>
            </a:r>
            <a:r>
              <a:rPr lang="en-US" dirty="0"/>
              <a:t>AM, Ye X, Wong L-Y, </a:t>
            </a:r>
            <a:r>
              <a:rPr lang="en-US" dirty="0" err="1"/>
              <a:t>Reidy</a:t>
            </a:r>
            <a:r>
              <a:rPr lang="en-US" dirty="0"/>
              <a:t> JA, Needham LL. Exposure of the U.S. population to </a:t>
            </a:r>
            <a:r>
              <a:rPr lang="en-US" dirty="0" err="1"/>
              <a:t>bisphenol</a:t>
            </a:r>
            <a:r>
              <a:rPr lang="en-US" dirty="0"/>
              <a:t> A and 4-</a:t>
            </a:r>
            <a:r>
              <a:rPr lang="en-US" i="1" dirty="0"/>
              <a:t>tertiary</a:t>
            </a:r>
            <a:r>
              <a:rPr lang="en-US" dirty="0"/>
              <a:t>-octylphenol: 2003–2004. Environ Health </a:t>
            </a:r>
            <a:r>
              <a:rPr lang="en-US" dirty="0" err="1"/>
              <a:t>Perspect</a:t>
            </a:r>
            <a:r>
              <a:rPr lang="en-US" dirty="0"/>
              <a:t>. 2008b;116:39–44. [</a:t>
            </a:r>
            <a:r>
              <a:rPr lang="en-US" u="sng" dirty="0">
                <a:hlinkClick r:id="rId2"/>
              </a:rPr>
              <a:t>PMC free article] [</a:t>
            </a:r>
            <a:r>
              <a:rPr lang="en-US" u="sng" dirty="0">
                <a:hlinkClick r:id="rId3"/>
              </a:rPr>
              <a:t>PubMed</a:t>
            </a:r>
            <a:r>
              <a:rPr lang="en-US" u="sng" dirty="0" smtClean="0">
                <a:hlinkClick r:id="rId3"/>
              </a:rPr>
              <a:t>]</a:t>
            </a:r>
          </a:p>
          <a:p>
            <a:r>
              <a:rPr lang="en-US" u="sng" dirty="0" smtClean="0">
                <a:hlinkClick r:id="rId3"/>
              </a:rPr>
              <a:t>2)</a:t>
            </a:r>
            <a:r>
              <a:rPr lang="en-US" dirty="0"/>
              <a:t> Vandenberg, L. N., Hauser, R., Marcus, M., </a:t>
            </a:r>
            <a:r>
              <a:rPr lang="en-US" dirty="0" err="1"/>
              <a:t>Olea</a:t>
            </a:r>
            <a:r>
              <a:rPr lang="en-US" dirty="0"/>
              <a:t>, N., &amp; </a:t>
            </a:r>
            <a:r>
              <a:rPr lang="en-US" dirty="0" err="1"/>
              <a:t>Welshons</a:t>
            </a:r>
            <a:r>
              <a:rPr lang="en-US" dirty="0"/>
              <a:t>, W. V. (2007). Human exposure to </a:t>
            </a:r>
            <a:r>
              <a:rPr lang="en-US" dirty="0" err="1"/>
              <a:t>bisphenol</a:t>
            </a:r>
            <a:r>
              <a:rPr lang="en-US" dirty="0"/>
              <a:t> A (BPA). </a:t>
            </a:r>
            <a:r>
              <a:rPr lang="en-US" i="1" dirty="0"/>
              <a:t>Reproductive Toxicology</a:t>
            </a:r>
            <a:r>
              <a:rPr lang="en-US" dirty="0"/>
              <a:t>. doi:10.1016/j.reprotox.2007.07.010</a:t>
            </a:r>
            <a:endParaRPr lang="en-US" u="sng" dirty="0">
              <a:hlinkClick r:id="rId3"/>
            </a:endParaRPr>
          </a:p>
          <a:p>
            <a:r>
              <a:rPr lang="en-US" dirty="0" smtClean="0"/>
              <a:t>3) </a:t>
            </a:r>
            <a:r>
              <a:rPr lang="en-US" dirty="0"/>
              <a:t>Yang M, Kim S-Y, Chang S-S, Lee I-S, Kawamoto T. Urinary concentrations of </a:t>
            </a:r>
            <a:r>
              <a:rPr lang="en-US" dirty="0" err="1"/>
              <a:t>bisphenol</a:t>
            </a:r>
            <a:r>
              <a:rPr lang="en-US" dirty="0"/>
              <a:t> A in relation to biomarkers of sensitivity and effect and endocrine- related health effects. Environmental and Molecular Mutagenesis. 2006;47:571- 8. </a:t>
            </a:r>
            <a:endParaRPr lang="en-US" dirty="0" smtClean="0"/>
          </a:p>
          <a:p>
            <a:r>
              <a:rPr lang="en-US" dirty="0" smtClean="0">
                <a:effectLst/>
              </a:rPr>
              <a:t>4)</a:t>
            </a:r>
            <a:r>
              <a:rPr lang="en-US" dirty="0"/>
              <a:t> EFSA Press Release: No consumer health risk from </a:t>
            </a:r>
            <a:r>
              <a:rPr lang="en-US" dirty="0" err="1"/>
              <a:t>bisphenol</a:t>
            </a:r>
            <a:r>
              <a:rPr lang="en-US" dirty="0"/>
              <a:t> A exposure. (</a:t>
            </a:r>
            <a:r>
              <a:rPr lang="en-US" dirty="0" err="1"/>
              <a:t>n.d.</a:t>
            </a:r>
            <a:r>
              <a:rPr lang="en-US" dirty="0"/>
              <a:t>). Retrieved from </a:t>
            </a:r>
            <a:r>
              <a:rPr lang="en-US" dirty="0">
                <a:hlinkClick r:id="rId4"/>
              </a:rPr>
              <a:t>http://www.efsa.europa.eu/en/press/news/150121.</a:t>
            </a:r>
            <a:r>
              <a:rPr lang="en-US" dirty="0" smtClean="0">
                <a:hlinkClick r:id="rId4"/>
              </a:rPr>
              <a:t>htm</a:t>
            </a:r>
            <a:endParaRPr lang="en-US" dirty="0" smtClean="0"/>
          </a:p>
          <a:p>
            <a:r>
              <a:rPr lang="en-US" dirty="0" smtClean="0"/>
              <a:t>5)Yokota </a:t>
            </a:r>
            <a:r>
              <a:rPr lang="en-US" dirty="0"/>
              <a:t>H, </a:t>
            </a:r>
            <a:r>
              <a:rPr lang="en-US" dirty="0" err="1"/>
              <a:t>Iwano</a:t>
            </a:r>
            <a:r>
              <a:rPr lang="en-US" dirty="0"/>
              <a:t> H, Endo M et al. </a:t>
            </a:r>
            <a:r>
              <a:rPr lang="en-US" dirty="0" err="1"/>
              <a:t>Glucuonidation</a:t>
            </a:r>
            <a:r>
              <a:rPr lang="en-US" dirty="0"/>
              <a:t> of the environmental </a:t>
            </a:r>
            <a:r>
              <a:rPr lang="en-US" dirty="0" err="1"/>
              <a:t>oestrogen</a:t>
            </a:r>
            <a:r>
              <a:rPr lang="en-US" dirty="0"/>
              <a:t> </a:t>
            </a:r>
            <a:r>
              <a:rPr lang="en-US" dirty="0" err="1"/>
              <a:t>bisphenol</a:t>
            </a:r>
            <a:r>
              <a:rPr lang="en-US" dirty="0"/>
              <a:t> A by an isoform of UDP-</a:t>
            </a:r>
            <a:r>
              <a:rPr lang="en-US" dirty="0" err="1"/>
              <a:t>glucuronosyltransferase</a:t>
            </a:r>
            <a:r>
              <a:rPr lang="en-US" dirty="0"/>
              <a:t>, UGT2B1, in the rat liver. </a:t>
            </a:r>
            <a:r>
              <a:rPr lang="en-US" dirty="0" err="1"/>
              <a:t>Biochem</a:t>
            </a:r>
            <a:r>
              <a:rPr lang="en-US" dirty="0"/>
              <a:t> J. 1999;340:405-9. </a:t>
            </a:r>
            <a:endParaRPr lang="en-US" dirty="0" smtClean="0"/>
          </a:p>
          <a:p>
            <a:r>
              <a:rPr lang="en-US" dirty="0" smtClean="0"/>
              <a:t>6) Vogel SA (2009) The Politics of Plastics: The Making and Unmaking of </a:t>
            </a:r>
            <a:r>
              <a:rPr lang="en-US" dirty="0" err="1" smtClean="0"/>
              <a:t>Bisphenol</a:t>
            </a:r>
            <a:r>
              <a:rPr lang="en-US" dirty="0" smtClean="0"/>
              <a:t> A "Safety" Am J Public Health. 99(S3): S559–S566.</a:t>
            </a:r>
          </a:p>
          <a:p>
            <a:r>
              <a:rPr lang="en-US" dirty="0" smtClean="0"/>
              <a:t>7)</a:t>
            </a:r>
            <a:r>
              <a:rPr lang="en-US" dirty="0"/>
              <a:t> Gould JC, Leonard LS, Maness SC et al. </a:t>
            </a:r>
            <a:r>
              <a:rPr lang="en-US" dirty="0" err="1"/>
              <a:t>Bisphenol</a:t>
            </a:r>
            <a:r>
              <a:rPr lang="en-US" dirty="0"/>
              <a:t> A interacts with the estrogen receptor α in a distinct manner from estradiol. </a:t>
            </a:r>
            <a:r>
              <a:rPr lang="en-US" dirty="0" err="1"/>
              <a:t>Mol</a:t>
            </a:r>
            <a:r>
              <a:rPr lang="en-US" dirty="0"/>
              <a:t> Cell </a:t>
            </a:r>
            <a:r>
              <a:rPr lang="en-US" dirty="0" err="1"/>
              <a:t>Endocrinol</a:t>
            </a:r>
            <a:r>
              <a:rPr lang="en-US" dirty="0"/>
              <a:t>. 1998;142:203-14. </a:t>
            </a:r>
            <a:endParaRPr lang="en-US" dirty="0" smtClean="0">
              <a:effectLst/>
            </a:endParaRPr>
          </a:p>
          <a:p>
            <a:r>
              <a:rPr lang="en-US" dirty="0" smtClean="0"/>
              <a:t>8) </a:t>
            </a:r>
            <a:r>
              <a:rPr lang="en-US" dirty="0" err="1"/>
              <a:t>www.bisphenol-a.org</a:t>
            </a:r>
            <a:r>
              <a:rPr lang="en-US" dirty="0"/>
              <a:t> 2007. </a:t>
            </a:r>
            <a:endParaRPr lang="en-US" dirty="0" smtClean="0">
              <a:effectLst/>
            </a:endParaRPr>
          </a:p>
          <a:p>
            <a:r>
              <a:rPr lang="en-US" dirty="0" smtClean="0"/>
              <a:t>9)</a:t>
            </a:r>
            <a:r>
              <a:rPr lang="en-US" dirty="0"/>
              <a:t> </a:t>
            </a:r>
            <a:r>
              <a:rPr lang="en-US" dirty="0" err="1"/>
              <a:t>Nerín</a:t>
            </a:r>
            <a:r>
              <a:rPr lang="en-US" dirty="0"/>
              <a:t> C, Fernandez C, </a:t>
            </a:r>
            <a:r>
              <a:rPr lang="en-US" dirty="0" err="1"/>
              <a:t>Domeno</a:t>
            </a:r>
            <a:r>
              <a:rPr lang="en-US" dirty="0"/>
              <a:t> C, </a:t>
            </a:r>
            <a:r>
              <a:rPr lang="en-US" dirty="0" err="1"/>
              <a:t>Salafranca</a:t>
            </a:r>
            <a:r>
              <a:rPr lang="en-US" dirty="0"/>
              <a:t> J. Determination of potential migrants in polycarbonate containers used for microwave ovens by high- performance liquid chromatography with ultraviolet and fluorescence detection. J </a:t>
            </a:r>
            <a:r>
              <a:rPr lang="en-US" dirty="0" err="1"/>
              <a:t>Agric</a:t>
            </a:r>
            <a:r>
              <a:rPr lang="en-US" dirty="0"/>
              <a:t> Food Chem. 2003;51:5647-53. </a:t>
            </a:r>
            <a:endParaRPr lang="en-US" dirty="0" smtClean="0"/>
          </a:p>
          <a:p>
            <a:r>
              <a:rPr lang="en-US" dirty="0" smtClean="0">
                <a:effectLst/>
              </a:rPr>
              <a:t>10)</a:t>
            </a:r>
            <a:r>
              <a:rPr lang="en-US" dirty="0"/>
              <a:t> </a:t>
            </a:r>
            <a:r>
              <a:rPr lang="en-US" dirty="0" err="1"/>
              <a:t>Welshons</a:t>
            </a:r>
            <a:r>
              <a:rPr lang="en-US" dirty="0"/>
              <a:t> WV, Nagel SC,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Saal</a:t>
            </a:r>
            <a:r>
              <a:rPr lang="en-US" dirty="0"/>
              <a:t> FS. Large effects from small exposures. III. Endocrine mechanisms mediating effects of </a:t>
            </a:r>
            <a:r>
              <a:rPr lang="en-US" dirty="0" err="1"/>
              <a:t>bisphenol</a:t>
            </a:r>
            <a:r>
              <a:rPr lang="en-US" dirty="0"/>
              <a:t> A at levels of human exposure. Endocrinology. 2006;147:S56-S69. </a:t>
            </a:r>
            <a:endParaRPr lang="en-US" dirty="0" smtClean="0"/>
          </a:p>
          <a:p>
            <a:r>
              <a:rPr lang="en-US" dirty="0" smtClean="0"/>
              <a:t>11)</a:t>
            </a:r>
            <a:r>
              <a:rPr lang="en-US" dirty="0" err="1" smtClean="0"/>
              <a:t>Skakkebaek</a:t>
            </a:r>
            <a:r>
              <a:rPr lang="en-US" dirty="0" smtClean="0"/>
              <a:t> </a:t>
            </a:r>
            <a:r>
              <a:rPr lang="en-US" dirty="0"/>
              <a:t>NE, </a:t>
            </a:r>
            <a:r>
              <a:rPr lang="en-US" dirty="0" err="1"/>
              <a:t>Meyts</a:t>
            </a:r>
            <a:r>
              <a:rPr lang="en-US" dirty="0"/>
              <a:t> ER, Jorgensen N et al. Germ cell cancer and disorders of spermatogenesis: an environmental connection? APMIS. 1998;106:3-12. </a:t>
            </a:r>
            <a:endParaRPr lang="en-US" dirty="0" smtClean="0"/>
          </a:p>
          <a:p>
            <a:r>
              <a:rPr lang="en-US" dirty="0" smtClean="0">
                <a:effectLst/>
              </a:rPr>
              <a:t>13)</a:t>
            </a:r>
            <a:r>
              <a:rPr lang="en-US" dirty="0"/>
              <a:t> Jim Carlisle, Dave Chan, Mari </a:t>
            </a:r>
            <a:r>
              <a:rPr lang="en-US" dirty="0" err="1"/>
              <a:t>Golub</a:t>
            </a:r>
            <a:r>
              <a:rPr lang="en-US" dirty="0"/>
              <a:t>, Sarah Henkel, Page Painter and K. Lily Wu (2009). Toxicological Profile for </a:t>
            </a:r>
            <a:r>
              <a:rPr lang="en-US" dirty="0" err="1"/>
              <a:t>Bisphenol</a:t>
            </a:r>
            <a:r>
              <a:rPr lang="en-US" dirty="0"/>
              <a:t> A.</a:t>
            </a:r>
          </a:p>
          <a:p>
            <a:r>
              <a:rPr lang="en-US" dirty="0"/>
              <a:t>Prepared for Ocean Protection Council Under an Interagency Agreement, Number 07-055, with the State Coastal Conservancy</a:t>
            </a:r>
          </a:p>
          <a:p>
            <a:r>
              <a:rPr lang="en-US" dirty="0" smtClean="0">
                <a:effectLst/>
              </a:rPr>
              <a:t>14) </a:t>
            </a:r>
            <a:r>
              <a:rPr lang="en-US" dirty="0"/>
              <a:t>Stephen J. </a:t>
            </a:r>
            <a:r>
              <a:rPr lang="en-US" dirty="0" err="1"/>
              <a:t>Genuis</a:t>
            </a:r>
            <a:r>
              <a:rPr lang="en-US" dirty="0"/>
              <a:t>, Sanjay </a:t>
            </a:r>
            <a:r>
              <a:rPr lang="en-US" dirty="0" err="1"/>
              <a:t>Beesoon</a:t>
            </a:r>
            <a:r>
              <a:rPr lang="en-US" dirty="0"/>
              <a:t>, </a:t>
            </a:r>
            <a:r>
              <a:rPr lang="en-US" dirty="0" err="1"/>
              <a:t>Detlef</a:t>
            </a:r>
            <a:r>
              <a:rPr lang="en-US" dirty="0"/>
              <a:t> </a:t>
            </a:r>
            <a:r>
              <a:rPr lang="en-US" dirty="0" err="1"/>
              <a:t>Birkholz</a:t>
            </a:r>
            <a:r>
              <a:rPr lang="en-US" dirty="0"/>
              <a:t>, and Rebecca A. Lobo (2012). Human Excretion of </a:t>
            </a:r>
            <a:r>
              <a:rPr lang="en-US" dirty="0" err="1"/>
              <a:t>Bisphenol</a:t>
            </a:r>
            <a:r>
              <a:rPr lang="en-US" dirty="0"/>
              <a:t> A: Blood, Urine, and Sweat (BUS) </a:t>
            </a:r>
            <a:r>
              <a:rPr lang="en-US" dirty="0" smtClean="0"/>
              <a:t>Study.  Journal </a:t>
            </a:r>
            <a:r>
              <a:rPr lang="en-US" dirty="0"/>
              <a:t>of Environmental and Public Health, Volume 2012, Article ID </a:t>
            </a:r>
            <a:r>
              <a:rPr lang="en-US" dirty="0">
                <a:hlinkClick r:id="rId5" action="ppaction://hlinkfile"/>
              </a:rPr>
              <a:t>185731</a:t>
            </a:r>
            <a:r>
              <a:rPr lang="en-US" dirty="0"/>
              <a:t>, 10 pages.</a:t>
            </a: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>
              <a:effectLst/>
            </a:endParaRPr>
          </a:p>
          <a:p>
            <a:endParaRPr lang="en-US" dirty="0" smtClean="0"/>
          </a:p>
          <a:p>
            <a:endParaRPr lang="en-US" dirty="0" smtClean="0">
              <a:effectLst/>
            </a:endParaRPr>
          </a:p>
          <a:p>
            <a:endParaRPr lang="en-US" dirty="0"/>
          </a:p>
          <a:p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"/>
            <a:ext cx="8229600" cy="1143000"/>
          </a:xfrm>
        </p:spPr>
        <p:txBody>
          <a:bodyPr/>
          <a:lstStyle/>
          <a:p>
            <a:r>
              <a:rPr lang="en-US" dirty="0" smtClean="0"/>
              <a:t>BPA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98769"/>
            <a:ext cx="806156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BPA stands for </a:t>
            </a:r>
            <a:r>
              <a:rPr lang="en-US" dirty="0" err="1" smtClean="0"/>
              <a:t>Bis</a:t>
            </a:r>
            <a:r>
              <a:rPr lang="en-US" dirty="0" smtClean="0"/>
              <a:t> – Phenol A </a:t>
            </a:r>
            <a:r>
              <a:rPr lang="en-US" baseline="-25000" dirty="0" smtClean="0"/>
              <a:t>8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 Is an Estrogen Mimic and an Endocrine Disruptor.</a:t>
            </a:r>
            <a:r>
              <a:rPr lang="en-US" baseline="-25000" dirty="0" smtClean="0"/>
              <a:t>7</a:t>
            </a:r>
          </a:p>
          <a:p>
            <a:r>
              <a:rPr lang="en-US" dirty="0" smtClean="0"/>
              <a:t>First  use of BPA came in the 1930’s and the first evidence of low dose exposure toxicity came in at 1997.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37" y="1749792"/>
            <a:ext cx="5060462" cy="203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88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and Places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been used in Food packaging since the 60’s</a:t>
            </a:r>
          </a:p>
          <a:p>
            <a:r>
              <a:rPr lang="en-US" dirty="0" smtClean="0"/>
              <a:t>It is found in Polycarbonate beverage bottles</a:t>
            </a:r>
          </a:p>
          <a:p>
            <a:r>
              <a:rPr lang="en-US" dirty="0" smtClean="0"/>
              <a:t>Canned goods of metal cans</a:t>
            </a:r>
          </a:p>
          <a:p>
            <a:r>
              <a:rPr lang="en-US" dirty="0"/>
              <a:t>Some dental sealants and </a:t>
            </a:r>
            <a:r>
              <a:rPr lang="en-US" dirty="0" smtClean="0"/>
              <a:t>composites</a:t>
            </a:r>
          </a:p>
          <a:p>
            <a:r>
              <a:rPr lang="en-US" dirty="0" smtClean="0"/>
              <a:t>Epoxy Resins used with protective equipment and some water supply pipelines.</a:t>
            </a:r>
            <a:r>
              <a:rPr lang="en-US" baseline="-25000" dirty="0" smtClean="0"/>
              <a:t>8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1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gets to 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largely consumed through beverage and food.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Little evidence suggests that it is up taken through the air, the skin, from tap water, or dust at a level to be significant.</a:t>
            </a:r>
            <a:r>
              <a:rPr lang="en-US" baseline="-25000" dirty="0" smtClean="0"/>
              <a:t>8</a:t>
            </a:r>
          </a:p>
          <a:p>
            <a:r>
              <a:rPr lang="en-US" dirty="0" smtClean="0"/>
              <a:t>AVOID exposure of plastics to heat such as microwave and direct sunlight. This can increase the content of BPA into containers.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It has been proposed that </a:t>
            </a:r>
            <a:r>
              <a:rPr lang="en-US" dirty="0" err="1"/>
              <a:t>xenoestrogens</a:t>
            </a:r>
            <a:r>
              <a:rPr lang="en-US" dirty="0"/>
              <a:t> such as BPA could play a role in reproductive cancers (testicular, prostate, breast, uterine, ovarian, etc.), fertility problems (low sperm count, decreased sperm quality), and other endocrine related endpoints. </a:t>
            </a:r>
            <a:r>
              <a:rPr lang="en-US" baseline="-25000" dirty="0" smtClean="0"/>
              <a:t>11</a:t>
            </a:r>
            <a:endParaRPr lang="en-US" baseline="-25000" dirty="0"/>
          </a:p>
          <a:p>
            <a:r>
              <a:rPr lang="en-US" dirty="0" smtClean="0"/>
              <a:t>It Is an endocrine disruptor which functions on the estrogen receptors with about 10000-100000 times less affinity then estradiol.</a:t>
            </a:r>
            <a:r>
              <a:rPr lang="en-US" baseline="-25000" dirty="0" smtClean="0"/>
              <a:t>10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52881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Toxcity</a:t>
            </a:r>
            <a:r>
              <a:rPr lang="en-US" dirty="0" smtClean="0"/>
              <a:t> Dosage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It is unclear if there is significance in humans at higher levels of BPA exposure.</a:t>
            </a:r>
          </a:p>
          <a:p>
            <a:r>
              <a:rPr lang="en-US" dirty="0"/>
              <a:t>BPA concentrations of 20 μg/L for 10 days induced maturation of reproductive organs and egg production in female copepods</a:t>
            </a:r>
          </a:p>
          <a:p>
            <a:r>
              <a:rPr lang="en-US" dirty="0"/>
              <a:t>BPA at concentrations as low as 0.01 </a:t>
            </a:r>
            <a:r>
              <a:rPr lang="en-US" dirty="0" err="1"/>
              <a:t>μmol</a:t>
            </a:r>
            <a:r>
              <a:rPr lang="en-US" dirty="0"/>
              <a:t>/L for 120 days has caused feminization in tadpoles of both sexes of clawed </a:t>
            </a:r>
            <a:r>
              <a:rPr lang="en-US" dirty="0" smtClean="0"/>
              <a:t>frogs</a:t>
            </a:r>
          </a:p>
          <a:p>
            <a:r>
              <a:rPr lang="en-US" dirty="0"/>
              <a:t>BPA at concentrations ranging from 1 to 100 μg /L for 5 months has caused reductions in the size of the penis and prostate and decreased mature sperm in the </a:t>
            </a:r>
            <a:r>
              <a:rPr lang="en-US" dirty="0" err="1"/>
              <a:t>vesicula</a:t>
            </a:r>
            <a:r>
              <a:rPr lang="en-US" dirty="0"/>
              <a:t> </a:t>
            </a:r>
            <a:r>
              <a:rPr lang="en-US" dirty="0" smtClean="0"/>
              <a:t>seminalis</a:t>
            </a:r>
            <a:r>
              <a:rPr lang="en-US" baseline="-25000" dirty="0" smtClean="0"/>
              <a:t>13</a:t>
            </a:r>
            <a:endParaRPr lang="en-US" baseline="-25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Metabolism/Elimination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641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no established interventions to eliminate this compound from the human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Studies indicate </a:t>
            </a:r>
            <a:r>
              <a:rPr lang="en-US" dirty="0"/>
              <a:t>that in the human, BPA was absorbed from the gastrointestinal tract quickly, conjugated with </a:t>
            </a:r>
            <a:r>
              <a:rPr lang="en-US" dirty="0" err="1"/>
              <a:t>glucuronic</a:t>
            </a:r>
            <a:r>
              <a:rPr lang="en-US" dirty="0"/>
              <a:t> acid in the liver, and BPA-</a:t>
            </a:r>
            <a:r>
              <a:rPr lang="en-US" dirty="0" err="1"/>
              <a:t>glucuronide</a:t>
            </a:r>
            <a:r>
              <a:rPr lang="en-US" dirty="0"/>
              <a:t> was rapidly filtered from the blood by the kidneys and excreted in urine. </a:t>
            </a:r>
            <a:r>
              <a:rPr lang="en-US" baseline="-25000" dirty="0" smtClean="0"/>
              <a:t>5</a:t>
            </a:r>
          </a:p>
          <a:p>
            <a:r>
              <a:rPr lang="en-US" dirty="0" smtClean="0"/>
              <a:t>However there is new evidence of other excretory pathways.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08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Interesting new research on BPA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1) BPA is excreted in sweat</a:t>
            </a:r>
          </a:p>
          <a:p>
            <a:r>
              <a:rPr lang="en-US" dirty="0"/>
              <a:t>2) Sweat BPA concentrations are consistently much higher than urine</a:t>
            </a:r>
          </a:p>
          <a:p>
            <a:r>
              <a:rPr lang="en-US" dirty="0"/>
              <a:t>3) Only 2/20 participants had BPA in serum, while 16/20 had BPA in sweat</a:t>
            </a:r>
          </a:p>
          <a:p>
            <a:r>
              <a:rPr lang="en-US" dirty="0"/>
              <a:t>4) The data suggests that BPA likely </a:t>
            </a:r>
            <a:r>
              <a:rPr lang="en-US" dirty="0" err="1"/>
              <a:t>bioaccumulates</a:t>
            </a:r>
            <a:r>
              <a:rPr lang="en-US" dirty="0"/>
              <a:t> to some degree in humans</a:t>
            </a:r>
          </a:p>
          <a:p>
            <a:r>
              <a:rPr lang="en-US" dirty="0"/>
              <a:t>5) The data suggests that BPA retained in tissues (likely adipose) excretes via sweat</a:t>
            </a:r>
          </a:p>
          <a:p>
            <a:r>
              <a:rPr lang="en-US" dirty="0"/>
              <a:t>6) The finding in some individuals that little or no BPA is excreted in urine while considerable levels are found in sweat suggests that current </a:t>
            </a:r>
            <a:r>
              <a:rPr lang="en-US" dirty="0" err="1"/>
              <a:t>biomonitoring</a:t>
            </a:r>
            <a:r>
              <a:rPr lang="en-US" dirty="0"/>
              <a:t> via serum (as done in Europe) or urine (as done in North America) may not provide a reliable indication of the BPA toxicant </a:t>
            </a:r>
            <a:r>
              <a:rPr lang="en-US" dirty="0" smtClean="0"/>
              <a:t>burden </a:t>
            </a:r>
            <a:r>
              <a:rPr lang="en-US" baseline="-25000" dirty="0" smtClean="0"/>
              <a:t>14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90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Regressions demonstrate a strong BPA decline in the 4.5–8.5 </a:t>
            </a:r>
            <a:r>
              <a:rPr lang="en-US" dirty="0" err="1"/>
              <a:t>hr</a:t>
            </a:r>
            <a:r>
              <a:rPr lang="en-US" dirty="0"/>
              <a:t> interval, possibly representing an initial elimination phase subsequent to oral intake. However, from 8.5 to 24 </a:t>
            </a:r>
            <a:r>
              <a:rPr lang="en-US" dirty="0" err="1"/>
              <a:t>hr</a:t>
            </a:r>
            <a:r>
              <a:rPr lang="en-US" dirty="0"/>
              <a:t>, the slope is essentially flat, so pop½ is very long</a:t>
            </a:r>
            <a:r>
              <a:rPr lang="en-US" dirty="0" smtClean="0"/>
              <a:t>.</a:t>
            </a:r>
            <a:r>
              <a:rPr lang="en-US" baseline="-25000" dirty="0" smtClean="0"/>
              <a:t>1</a:t>
            </a:r>
          </a:p>
          <a:p>
            <a:r>
              <a:rPr lang="en-US" dirty="0" smtClean="0"/>
              <a:t>This was extrapolated that BPA could be stored in fatty tissues and released slowly into the serum.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158475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992</Words>
  <Application>Microsoft Macintosh PowerPoint</Application>
  <PresentationFormat>On-screen Show (4:3)</PresentationFormat>
  <Paragraphs>86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BPA could effect the health</vt:lpstr>
      <vt:lpstr>BPA</vt:lpstr>
      <vt:lpstr>Uses and Places</vt:lpstr>
      <vt:lpstr>How it gets to us</vt:lpstr>
      <vt:lpstr>Effects</vt:lpstr>
      <vt:lpstr>Toxcity Dosage</vt:lpstr>
      <vt:lpstr>Metabolism/Elimination</vt:lpstr>
      <vt:lpstr>Interesting new research on BPA</vt:lpstr>
      <vt:lpstr>Half life</vt:lpstr>
      <vt:lpstr>Clearance</vt:lpstr>
      <vt:lpstr>Safety</vt:lpstr>
      <vt:lpstr>Safety</vt:lpstr>
      <vt:lpstr>Alternatives</vt:lpstr>
      <vt:lpstr>References</vt:lpstr>
    </vt:vector>
  </TitlesOfParts>
  <Company>chiro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BPA could effect the health</dc:title>
  <dc:creator>mack alex</dc:creator>
  <cp:lastModifiedBy>mack alex</cp:lastModifiedBy>
  <cp:revision>14</cp:revision>
  <dcterms:created xsi:type="dcterms:W3CDTF">2015-05-27T15:52:12Z</dcterms:created>
  <dcterms:modified xsi:type="dcterms:W3CDTF">2015-05-28T05:27:38Z</dcterms:modified>
</cp:coreProperties>
</file>