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7"/>
  </p:notesMasterIdLst>
  <p:sldIdLst>
    <p:sldId id="608" r:id="rId2"/>
    <p:sldId id="830" r:id="rId3"/>
    <p:sldId id="831" r:id="rId4"/>
    <p:sldId id="841" r:id="rId5"/>
    <p:sldId id="842" r:id="rId6"/>
    <p:sldId id="843" r:id="rId7"/>
    <p:sldId id="832" r:id="rId8"/>
    <p:sldId id="833" r:id="rId9"/>
    <p:sldId id="834" r:id="rId10"/>
    <p:sldId id="835" r:id="rId11"/>
    <p:sldId id="836" r:id="rId12"/>
    <p:sldId id="837" r:id="rId13"/>
    <p:sldId id="838" r:id="rId14"/>
    <p:sldId id="839" r:id="rId15"/>
    <p:sldId id="840" r:id="rId1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92" d="100"/>
          <a:sy n="92" d="100"/>
        </p:scale>
        <p:origin x="1110" y="78"/>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7FAE-4BA5-5A70-D8FC-7CE38B6E067B}"/>
              </a:ext>
            </a:extLst>
          </p:cNvPr>
          <p:cNvSpPr>
            <a:spLocks noGrp="1"/>
          </p:cNvSpPr>
          <p:nvPr>
            <p:ph type="title"/>
          </p:nvPr>
        </p:nvSpPr>
        <p:spPr/>
        <p:txBody>
          <a:bodyPr/>
          <a:lstStyle/>
          <a:p>
            <a:r>
              <a:rPr lang="en-US" dirty="0"/>
              <a:t>Resonance</a:t>
            </a:r>
          </a:p>
        </p:txBody>
      </p:sp>
      <p:sp>
        <p:nvSpPr>
          <p:cNvPr id="3" name="Content Placeholder 2">
            <a:extLst>
              <a:ext uri="{FF2B5EF4-FFF2-40B4-BE49-F238E27FC236}">
                <a16:creationId xmlns:a16="http://schemas.microsoft.com/office/drawing/2014/main" id="{9F0DAE0F-E55F-1BF4-D56A-557F06D27A0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7221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07E30-C4E4-A821-7B67-3D003D75A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2B5FA1-6F57-B25F-145F-2E4B9AF1C2D8}"/>
              </a:ext>
            </a:extLst>
          </p:cNvPr>
          <p:cNvSpPr>
            <a:spLocks noGrp="1"/>
          </p:cNvSpPr>
          <p:nvPr>
            <p:ph type="title"/>
          </p:nvPr>
        </p:nvSpPr>
        <p:spPr/>
        <p:txBody>
          <a:bodyPr/>
          <a:lstStyle/>
          <a:p>
            <a:r>
              <a:rPr lang="en-US" dirty="0"/>
              <a:t>Octet Rule Exceptions</a:t>
            </a:r>
          </a:p>
        </p:txBody>
      </p:sp>
      <p:sp>
        <p:nvSpPr>
          <p:cNvPr id="3" name="Content Placeholder 2">
            <a:extLst>
              <a:ext uri="{FF2B5EF4-FFF2-40B4-BE49-F238E27FC236}">
                <a16:creationId xmlns:a16="http://schemas.microsoft.com/office/drawing/2014/main" id="{1709CD72-5310-C51D-8229-51E82D7E2A7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68341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3E0C7-F19B-C006-D2E9-397780B07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7ACE57-75AE-85A3-5144-054315EC9F25}"/>
              </a:ext>
            </a:extLst>
          </p:cNvPr>
          <p:cNvSpPr>
            <a:spLocks noGrp="1"/>
          </p:cNvSpPr>
          <p:nvPr>
            <p:ph type="title"/>
          </p:nvPr>
        </p:nvSpPr>
        <p:spPr/>
        <p:txBody>
          <a:bodyPr/>
          <a:lstStyle/>
          <a:p>
            <a:r>
              <a:rPr lang="en-US" dirty="0"/>
              <a:t>Molecular Shape Prediction</a:t>
            </a:r>
          </a:p>
        </p:txBody>
      </p:sp>
      <p:sp>
        <p:nvSpPr>
          <p:cNvPr id="3" name="Content Placeholder 2">
            <a:extLst>
              <a:ext uri="{FF2B5EF4-FFF2-40B4-BE49-F238E27FC236}">
                <a16:creationId xmlns:a16="http://schemas.microsoft.com/office/drawing/2014/main" id="{D75433B0-68E5-0D21-92EC-83B5A67E66C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30631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9A81E-0C18-6C79-D140-F301E76474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74EB2-2138-FA29-BD33-36A4E6CC8189}"/>
              </a:ext>
            </a:extLst>
          </p:cNvPr>
          <p:cNvSpPr>
            <a:spLocks noGrp="1"/>
          </p:cNvSpPr>
          <p:nvPr>
            <p:ph type="title"/>
          </p:nvPr>
        </p:nvSpPr>
        <p:spPr/>
        <p:txBody>
          <a:bodyPr/>
          <a:lstStyle/>
          <a:p>
            <a:r>
              <a:rPr lang="en-US" dirty="0"/>
              <a:t>Electronegativity</a:t>
            </a:r>
          </a:p>
        </p:txBody>
      </p:sp>
      <p:sp>
        <p:nvSpPr>
          <p:cNvPr id="3" name="Content Placeholder 2">
            <a:extLst>
              <a:ext uri="{FF2B5EF4-FFF2-40B4-BE49-F238E27FC236}">
                <a16:creationId xmlns:a16="http://schemas.microsoft.com/office/drawing/2014/main" id="{0762AAB1-8EBE-9C1B-0DB8-3A7FFA1CD22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43765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BC68D-6E41-C1A9-FE60-EE86C28B85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A720D8-EF8F-93C7-1366-586571C33193}"/>
              </a:ext>
            </a:extLst>
          </p:cNvPr>
          <p:cNvSpPr>
            <a:spLocks noGrp="1"/>
          </p:cNvSpPr>
          <p:nvPr>
            <p:ph type="title"/>
          </p:nvPr>
        </p:nvSpPr>
        <p:spPr/>
        <p:txBody>
          <a:bodyPr/>
          <a:lstStyle/>
          <a:p>
            <a:r>
              <a:rPr lang="en-US" dirty="0"/>
              <a:t>Polarity</a:t>
            </a:r>
          </a:p>
        </p:txBody>
      </p:sp>
      <p:sp>
        <p:nvSpPr>
          <p:cNvPr id="3" name="Content Placeholder 2">
            <a:extLst>
              <a:ext uri="{FF2B5EF4-FFF2-40B4-BE49-F238E27FC236}">
                <a16:creationId xmlns:a16="http://schemas.microsoft.com/office/drawing/2014/main" id="{7824EC9D-70C3-1D01-5A1A-A3D32242855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1284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D59C7-EAB7-D056-8BEE-345C56968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3592E3-5358-C90C-B671-459218D5C17F}"/>
              </a:ext>
            </a:extLst>
          </p:cNvPr>
          <p:cNvSpPr>
            <a:spLocks noGrp="1"/>
          </p:cNvSpPr>
          <p:nvPr>
            <p:ph type="title"/>
          </p:nvPr>
        </p:nvSpPr>
        <p:spPr/>
        <p:txBody>
          <a:bodyPr/>
          <a:lstStyle/>
          <a:p>
            <a:r>
              <a:rPr lang="en-US" dirty="0"/>
              <a:t>Intermolecular Forces</a:t>
            </a:r>
          </a:p>
        </p:txBody>
      </p:sp>
      <p:sp>
        <p:nvSpPr>
          <p:cNvPr id="3" name="Content Placeholder 2">
            <a:extLst>
              <a:ext uri="{FF2B5EF4-FFF2-40B4-BE49-F238E27FC236}">
                <a16:creationId xmlns:a16="http://schemas.microsoft.com/office/drawing/2014/main" id="{6FBBD043-958F-9869-DF75-98B4F4A969C2}"/>
              </a:ext>
            </a:extLst>
          </p:cNvPr>
          <p:cNvSpPr>
            <a:spLocks noGrp="1"/>
          </p:cNvSpPr>
          <p:nvPr>
            <p:ph idx="1"/>
          </p:nvPr>
        </p:nvSpPr>
        <p:spPr/>
        <p:txBody>
          <a:bodyPr/>
          <a:lstStyle/>
          <a:p>
            <a:r>
              <a:rPr lang="en-US" dirty="0"/>
              <a:t>Dispersion</a:t>
            </a:r>
          </a:p>
          <a:p>
            <a:r>
              <a:rPr lang="en-US" dirty="0"/>
              <a:t>Dipole-Dipole</a:t>
            </a:r>
          </a:p>
          <a:p>
            <a:r>
              <a:rPr lang="en-US"/>
              <a:t>Hydrogen Bonding</a:t>
            </a:r>
            <a:endParaRPr lang="en-US" dirty="0"/>
          </a:p>
        </p:txBody>
      </p:sp>
    </p:spTree>
    <p:extLst>
      <p:ext uri="{BB962C8B-B14F-4D97-AF65-F5344CB8AC3E}">
        <p14:creationId xmlns:p14="http://schemas.microsoft.com/office/powerpoint/2010/main" val="1460777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Lewis Structures: The Octet Rule</a:t>
            </a:r>
          </a:p>
          <a:p>
            <a:r>
              <a:rPr lang="en-US" sz="2800" dirty="0"/>
              <a:t>Showing Lewis Structures in Covalent Molecules</a:t>
            </a:r>
          </a:p>
          <a:p>
            <a:r>
              <a:rPr lang="en-US" sz="2800" dirty="0"/>
              <a:t>The Shapes of Molecules</a:t>
            </a:r>
          </a:p>
          <a:p>
            <a:r>
              <a:rPr lang="en-US" sz="2800" dirty="0"/>
              <a:t>Electronegativity &amp; Polarity</a:t>
            </a:r>
          </a:p>
          <a:p>
            <a:r>
              <a:rPr lang="en-US" sz="2800" dirty="0"/>
              <a:t>Interacting Forces Between Molecules: Dispersion, Dipole-Dipole</a:t>
            </a:r>
            <a:r>
              <a:rPr lang="en-US" sz="2800"/>
              <a:t>, Hydrogen Bonding</a:t>
            </a:r>
          </a:p>
          <a:p>
            <a:endParaRPr lang="en-US" sz="2800" dirty="0"/>
          </a:p>
          <a:p>
            <a:endParaRPr lang="en-US" sz="2800" dirty="0"/>
          </a:p>
          <a:p>
            <a:pPr marL="0" indent="0">
              <a:buNone/>
            </a:pPr>
            <a:endParaRPr lang="en-US" sz="2800" dirty="0"/>
          </a:p>
          <a:p>
            <a:endParaRPr lang="en-US" sz="2800" dirty="0"/>
          </a:p>
        </p:txBody>
      </p:sp>
    </p:spTree>
    <p:extLst>
      <p:ext uri="{BB962C8B-B14F-4D97-AF65-F5344CB8AC3E}">
        <p14:creationId xmlns:p14="http://schemas.microsoft.com/office/powerpoint/2010/main" val="426939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A56D-A9B2-7F41-5406-BF2E9BFFCF65}"/>
              </a:ext>
            </a:extLst>
          </p:cNvPr>
          <p:cNvSpPr>
            <a:spLocks noGrp="1"/>
          </p:cNvSpPr>
          <p:nvPr>
            <p:ph type="title"/>
          </p:nvPr>
        </p:nvSpPr>
        <p:spPr>
          <a:xfrm>
            <a:off x="349955" y="425344"/>
            <a:ext cx="8421512" cy="707886"/>
          </a:xfrm>
        </p:spPr>
        <p:txBody>
          <a:bodyPr/>
          <a:lstStyle/>
          <a:p>
            <a:r>
              <a:rPr lang="en-US" sz="4000" dirty="0"/>
              <a:t>Review of Periodic Table Patterns</a:t>
            </a:r>
          </a:p>
        </p:txBody>
      </p:sp>
      <p:sp>
        <p:nvSpPr>
          <p:cNvPr id="3" name="Content Placeholder 2">
            <a:extLst>
              <a:ext uri="{FF2B5EF4-FFF2-40B4-BE49-F238E27FC236}">
                <a16:creationId xmlns:a16="http://schemas.microsoft.com/office/drawing/2014/main" id="{884D796D-562F-2742-6FC6-9EEA48929810}"/>
              </a:ext>
            </a:extLst>
          </p:cNvPr>
          <p:cNvSpPr>
            <a:spLocks noGrp="1"/>
          </p:cNvSpPr>
          <p:nvPr>
            <p:ph idx="1"/>
          </p:nvPr>
        </p:nvSpPr>
        <p:spPr/>
        <p:txBody>
          <a:bodyPr/>
          <a:lstStyle/>
          <a:p>
            <a:r>
              <a:rPr lang="en-US" dirty="0"/>
              <a:t>The periods of the Periodic Table show a pattern of 2 elements in 1</a:t>
            </a:r>
            <a:r>
              <a:rPr lang="en-US" baseline="30000" dirty="0"/>
              <a:t>st</a:t>
            </a:r>
            <a:r>
              <a:rPr lang="en-US" dirty="0"/>
              <a:t> period, then 8 elements in the 2</a:t>
            </a:r>
            <a:r>
              <a:rPr lang="en-US" baseline="30000" dirty="0"/>
              <a:t>nd</a:t>
            </a:r>
            <a:r>
              <a:rPr lang="en-US" dirty="0"/>
              <a:t>  and 3</a:t>
            </a:r>
            <a:r>
              <a:rPr lang="en-US" baseline="30000" dirty="0"/>
              <a:t>rd</a:t>
            </a:r>
            <a:r>
              <a:rPr lang="en-US" dirty="0"/>
              <a:t> periods. (The 4</a:t>
            </a:r>
            <a:r>
              <a:rPr lang="en-US" baseline="30000" dirty="0"/>
              <a:t>th</a:t>
            </a:r>
            <a:r>
              <a:rPr lang="en-US" dirty="0"/>
              <a:t> &amp; 5</a:t>
            </a:r>
            <a:r>
              <a:rPr lang="en-US" baseline="30000" dirty="0"/>
              <a:t>th</a:t>
            </a:r>
            <a:r>
              <a:rPr lang="en-US" dirty="0"/>
              <a:t> have 18 each, then the 6</a:t>
            </a:r>
            <a:r>
              <a:rPr lang="en-US" baseline="30000" dirty="0"/>
              <a:t>th</a:t>
            </a:r>
            <a:r>
              <a:rPr lang="en-US" dirty="0"/>
              <a:t> &amp; 7</a:t>
            </a:r>
            <a:r>
              <a:rPr lang="en-US" baseline="30000" dirty="0"/>
              <a:t>th</a:t>
            </a:r>
            <a:r>
              <a:rPr lang="en-US" dirty="0"/>
              <a:t> have 32 each)</a:t>
            </a:r>
          </a:p>
          <a:p>
            <a:r>
              <a:rPr lang="en-US" dirty="0"/>
              <a:t>But it’s the elements of the 2nd &amp; 3</a:t>
            </a:r>
            <a:r>
              <a:rPr lang="en-US" baseline="30000" dirty="0"/>
              <a:t>rd</a:t>
            </a:r>
            <a:r>
              <a:rPr lang="en-US" dirty="0"/>
              <a:t> periods, particularly the 2</a:t>
            </a:r>
            <a:r>
              <a:rPr lang="en-US" baseline="30000" dirty="0"/>
              <a:t>nd</a:t>
            </a:r>
            <a:r>
              <a:rPr lang="en-US" dirty="0"/>
              <a:t>, that strongly interest us.</a:t>
            </a:r>
          </a:p>
          <a:p>
            <a:r>
              <a:rPr lang="en-US" dirty="0"/>
              <a:t>On the left side of PT, the metal elements want to lose electrons to become POSITIVELY ionized (as cations). They have only 1, 2, maybe 3 electrons in their valence (outermost) shell that they give up in a </a:t>
            </a:r>
            <a:r>
              <a:rPr lang="en-US" u="sng" dirty="0"/>
              <a:t>true ionization </a:t>
            </a:r>
            <a:r>
              <a:rPr lang="en-US" dirty="0"/>
              <a:t>of the atom.</a:t>
            </a:r>
          </a:p>
        </p:txBody>
      </p:sp>
    </p:spTree>
    <p:extLst>
      <p:ext uri="{BB962C8B-B14F-4D97-AF65-F5344CB8AC3E}">
        <p14:creationId xmlns:p14="http://schemas.microsoft.com/office/powerpoint/2010/main" val="317683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C2AB4-C9B5-7763-67F7-CE61B90110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2D07E5-254D-35BF-4019-088405BA0619}"/>
              </a:ext>
            </a:extLst>
          </p:cNvPr>
          <p:cNvSpPr>
            <a:spLocks noGrp="1"/>
          </p:cNvSpPr>
          <p:nvPr>
            <p:ph type="title"/>
          </p:nvPr>
        </p:nvSpPr>
        <p:spPr>
          <a:xfrm>
            <a:off x="349955" y="425344"/>
            <a:ext cx="8421512" cy="707886"/>
          </a:xfrm>
        </p:spPr>
        <p:txBody>
          <a:bodyPr/>
          <a:lstStyle/>
          <a:p>
            <a:r>
              <a:rPr lang="en-US" sz="4000" dirty="0"/>
              <a:t>Review of Periodic Table Patterns</a:t>
            </a:r>
          </a:p>
        </p:txBody>
      </p:sp>
      <p:sp>
        <p:nvSpPr>
          <p:cNvPr id="3" name="Content Placeholder 2">
            <a:extLst>
              <a:ext uri="{FF2B5EF4-FFF2-40B4-BE49-F238E27FC236}">
                <a16:creationId xmlns:a16="http://schemas.microsoft.com/office/drawing/2014/main" id="{D8AF8F49-9C7F-784B-706C-4E4E3DBE288F}"/>
              </a:ext>
            </a:extLst>
          </p:cNvPr>
          <p:cNvSpPr>
            <a:spLocks noGrp="1"/>
          </p:cNvSpPr>
          <p:nvPr>
            <p:ph idx="1"/>
          </p:nvPr>
        </p:nvSpPr>
        <p:spPr/>
        <p:txBody>
          <a:bodyPr/>
          <a:lstStyle/>
          <a:p>
            <a:r>
              <a:rPr lang="en-US" dirty="0"/>
              <a:t>The electrons given up readily by the metal elements in the Groups 1 and 2 are taken by the Group 16 and 17 non-metal elements on the other (right) side of the Table, which want those electrons to become negatively charged ions (anions)</a:t>
            </a:r>
          </a:p>
          <a:p>
            <a:endParaRPr lang="en-US" dirty="0"/>
          </a:p>
          <a:p>
            <a:r>
              <a:rPr lang="en-US" sz="2800" dirty="0">
                <a:solidFill>
                  <a:srgbClr val="FFC000"/>
                </a:solidFill>
              </a:rPr>
              <a:t>This is all about stability, achieving the lowest energy state. It is about atoms ordering electrons in their orbits in an effort to become like the noble gas Group 18 elements</a:t>
            </a:r>
          </a:p>
          <a:p>
            <a:pPr marL="0" indent="0">
              <a:buNone/>
            </a:pPr>
            <a:endParaRPr lang="en-US" dirty="0"/>
          </a:p>
        </p:txBody>
      </p:sp>
    </p:spTree>
    <p:extLst>
      <p:ext uri="{BB962C8B-B14F-4D97-AF65-F5344CB8AC3E}">
        <p14:creationId xmlns:p14="http://schemas.microsoft.com/office/powerpoint/2010/main" val="988168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AC365-048E-8008-EF32-C991C8894D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F614DC-5A0F-DC31-C06F-6A04BCEF36F6}"/>
              </a:ext>
            </a:extLst>
          </p:cNvPr>
          <p:cNvSpPr>
            <a:spLocks noGrp="1"/>
          </p:cNvSpPr>
          <p:nvPr>
            <p:ph type="title"/>
          </p:nvPr>
        </p:nvSpPr>
        <p:spPr>
          <a:xfrm>
            <a:off x="349955" y="425344"/>
            <a:ext cx="8421512" cy="707886"/>
          </a:xfrm>
        </p:spPr>
        <p:txBody>
          <a:bodyPr/>
          <a:lstStyle/>
          <a:p>
            <a:r>
              <a:rPr lang="en-US" sz="4000" dirty="0"/>
              <a:t>Review of Periodic Table Patterns</a:t>
            </a:r>
          </a:p>
        </p:txBody>
      </p:sp>
      <p:sp>
        <p:nvSpPr>
          <p:cNvPr id="3" name="Content Placeholder 2">
            <a:extLst>
              <a:ext uri="{FF2B5EF4-FFF2-40B4-BE49-F238E27FC236}">
                <a16:creationId xmlns:a16="http://schemas.microsoft.com/office/drawing/2014/main" id="{B6B3CF3E-1542-98C3-345F-C92FEB6BC92C}"/>
              </a:ext>
            </a:extLst>
          </p:cNvPr>
          <p:cNvSpPr>
            <a:spLocks noGrp="1"/>
          </p:cNvSpPr>
          <p:nvPr>
            <p:ph idx="1"/>
          </p:nvPr>
        </p:nvSpPr>
        <p:spPr/>
        <p:txBody>
          <a:bodyPr/>
          <a:lstStyle/>
          <a:p>
            <a:r>
              <a:rPr lang="en-US" dirty="0"/>
              <a:t>For Period 2 elements</a:t>
            </a:r>
          </a:p>
          <a:p>
            <a:pPr lvl="1"/>
            <a:r>
              <a:rPr lang="en-US" dirty="0"/>
              <a:t>Li and Be will lose 1 and 2 electrons, respectively, to become Li</a:t>
            </a:r>
            <a:r>
              <a:rPr lang="en-US" baseline="30000" dirty="0"/>
              <a:t>+</a:t>
            </a:r>
            <a:r>
              <a:rPr lang="en-US" dirty="0"/>
              <a:t> and Be</a:t>
            </a:r>
            <a:r>
              <a:rPr lang="en-US" baseline="30000" dirty="0"/>
              <a:t>2</a:t>
            </a:r>
            <a:r>
              <a:rPr lang="en-US" dirty="0"/>
              <a:t>+, adopting a closed shell configuration looking like He, with its “duet” (2-electron) valence shell</a:t>
            </a:r>
          </a:p>
          <a:p>
            <a:pPr lvl="1"/>
            <a:r>
              <a:rPr lang="en-US" dirty="0"/>
              <a:t>On right side of table, F and O will acquire 1 or 2 electrons, respectively, to become F</a:t>
            </a:r>
            <a:r>
              <a:rPr lang="en-US" baseline="30000" dirty="0"/>
              <a:t>-</a:t>
            </a:r>
            <a:r>
              <a:rPr lang="en-US" dirty="0"/>
              <a:t> and O</a:t>
            </a:r>
            <a:r>
              <a:rPr lang="en-US" baseline="30000" dirty="0"/>
              <a:t>2-</a:t>
            </a:r>
            <a:r>
              <a:rPr lang="en-US" dirty="0"/>
              <a:t>, adopting a closed shell configuration looking like Ne, with its “octet” (8-electron) valence shell</a:t>
            </a:r>
          </a:p>
          <a:p>
            <a:r>
              <a:rPr lang="en-US" dirty="0"/>
              <a:t>For Period 3 elements</a:t>
            </a:r>
          </a:p>
          <a:p>
            <a:pPr lvl="1"/>
            <a:r>
              <a:rPr lang="en-US" dirty="0"/>
              <a:t>Na and Mg will lose 1 and 2 electrons, respectively, to become Na</a:t>
            </a:r>
            <a:r>
              <a:rPr lang="en-US" baseline="30000" dirty="0"/>
              <a:t>+</a:t>
            </a:r>
            <a:r>
              <a:rPr lang="en-US" dirty="0"/>
              <a:t> and Mg</a:t>
            </a:r>
            <a:r>
              <a:rPr lang="en-US" baseline="30000" dirty="0"/>
              <a:t>2</a:t>
            </a:r>
            <a:r>
              <a:rPr lang="en-US" dirty="0"/>
              <a:t>+, adopting a closed shell configuration looking like Ne, and “octet” valence shell</a:t>
            </a:r>
          </a:p>
          <a:p>
            <a:pPr lvl="1"/>
            <a:r>
              <a:rPr lang="en-US" dirty="0"/>
              <a:t>On right side of table, Cl and S will acquire 1 or 2 electrons, respectively, to become Cl</a:t>
            </a:r>
            <a:r>
              <a:rPr lang="en-US" baseline="30000" dirty="0"/>
              <a:t>-</a:t>
            </a:r>
            <a:r>
              <a:rPr lang="en-US" dirty="0"/>
              <a:t> and S</a:t>
            </a:r>
            <a:r>
              <a:rPr lang="en-US" baseline="30000" dirty="0"/>
              <a:t>2-</a:t>
            </a:r>
            <a:r>
              <a:rPr lang="en-US" dirty="0"/>
              <a:t>, adopting a closed shell configuration looking like </a:t>
            </a:r>
            <a:r>
              <a:rPr lang="en-US" dirty="0" err="1"/>
              <a:t>Ar</a:t>
            </a:r>
            <a:r>
              <a:rPr lang="en-US" dirty="0"/>
              <a:t>, with its “octet” valence shell</a:t>
            </a:r>
            <a:endParaRPr lang="en-US" baseline="30000" dirty="0"/>
          </a:p>
          <a:p>
            <a:pPr marL="231775" lvl="1" indent="0">
              <a:buNone/>
            </a:pPr>
            <a:endParaRPr lang="en-US" baseline="30000" dirty="0"/>
          </a:p>
          <a:p>
            <a:endParaRPr lang="en-US" baseline="30000" dirty="0"/>
          </a:p>
          <a:p>
            <a:endParaRPr lang="en-US" dirty="0"/>
          </a:p>
          <a:p>
            <a:pPr marL="0" indent="0">
              <a:buNone/>
            </a:pPr>
            <a:endParaRPr lang="en-US" dirty="0"/>
          </a:p>
        </p:txBody>
      </p:sp>
    </p:spTree>
    <p:extLst>
      <p:ext uri="{BB962C8B-B14F-4D97-AF65-F5344CB8AC3E}">
        <p14:creationId xmlns:p14="http://schemas.microsoft.com/office/powerpoint/2010/main" val="228844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F1C2D-8C2E-37B1-F94C-7BD003409D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1EE137-87DA-EAAA-E11F-65C23DBF5F77}"/>
              </a:ext>
            </a:extLst>
          </p:cNvPr>
          <p:cNvSpPr>
            <a:spLocks noGrp="1"/>
          </p:cNvSpPr>
          <p:nvPr>
            <p:ph type="title"/>
          </p:nvPr>
        </p:nvSpPr>
        <p:spPr>
          <a:xfrm>
            <a:off x="349955" y="425344"/>
            <a:ext cx="8421512" cy="707886"/>
          </a:xfrm>
        </p:spPr>
        <p:txBody>
          <a:bodyPr/>
          <a:lstStyle/>
          <a:p>
            <a:r>
              <a:rPr lang="en-US" sz="4000" dirty="0"/>
              <a:t>The Octet Rule</a:t>
            </a:r>
          </a:p>
        </p:txBody>
      </p:sp>
      <p:sp>
        <p:nvSpPr>
          <p:cNvPr id="3" name="Content Placeholder 2">
            <a:extLst>
              <a:ext uri="{FF2B5EF4-FFF2-40B4-BE49-F238E27FC236}">
                <a16:creationId xmlns:a16="http://schemas.microsoft.com/office/drawing/2014/main" id="{242D4EE1-D664-E0FD-19AA-3639F8042389}"/>
              </a:ext>
            </a:extLst>
          </p:cNvPr>
          <p:cNvSpPr>
            <a:spLocks noGrp="1"/>
          </p:cNvSpPr>
          <p:nvPr>
            <p:ph idx="1"/>
          </p:nvPr>
        </p:nvSpPr>
        <p:spPr/>
        <p:txBody>
          <a:bodyPr/>
          <a:lstStyle/>
          <a:p>
            <a:endParaRPr lang="en-US" dirty="0"/>
          </a:p>
          <a:p>
            <a:pPr marL="0" indent="0">
              <a:buNone/>
            </a:pPr>
            <a:endParaRPr lang="en-US" dirty="0"/>
          </a:p>
        </p:txBody>
      </p:sp>
    </p:spTree>
    <p:extLst>
      <p:ext uri="{BB962C8B-B14F-4D97-AF65-F5344CB8AC3E}">
        <p14:creationId xmlns:p14="http://schemas.microsoft.com/office/powerpoint/2010/main" val="162646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E8A2-9840-849E-1F57-AC424D0CDEE2}"/>
              </a:ext>
            </a:extLst>
          </p:cNvPr>
          <p:cNvSpPr>
            <a:spLocks noGrp="1"/>
          </p:cNvSpPr>
          <p:nvPr>
            <p:ph type="title"/>
          </p:nvPr>
        </p:nvSpPr>
        <p:spPr/>
        <p:txBody>
          <a:bodyPr/>
          <a:lstStyle/>
          <a:p>
            <a:r>
              <a:rPr lang="en-US" dirty="0"/>
              <a:t>Electron Dot Diagramming</a:t>
            </a:r>
          </a:p>
        </p:txBody>
      </p:sp>
      <p:sp>
        <p:nvSpPr>
          <p:cNvPr id="3" name="Content Placeholder 2">
            <a:extLst>
              <a:ext uri="{FF2B5EF4-FFF2-40B4-BE49-F238E27FC236}">
                <a16:creationId xmlns:a16="http://schemas.microsoft.com/office/drawing/2014/main" id="{DD5DF1DE-7DBF-CE24-B0AE-0F5A47864F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0608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EDDA-0B50-1342-4CE2-9731CD41E004}"/>
              </a:ext>
            </a:extLst>
          </p:cNvPr>
          <p:cNvSpPr>
            <a:spLocks noGrp="1"/>
          </p:cNvSpPr>
          <p:nvPr>
            <p:ph type="title"/>
          </p:nvPr>
        </p:nvSpPr>
        <p:spPr>
          <a:xfrm>
            <a:off x="349955" y="456121"/>
            <a:ext cx="8421512" cy="646331"/>
          </a:xfrm>
        </p:spPr>
        <p:txBody>
          <a:bodyPr/>
          <a:lstStyle/>
          <a:p>
            <a:r>
              <a:rPr lang="en-US" sz="3600" dirty="0"/>
              <a:t>Lewis Structures of Ionic Compounds </a:t>
            </a:r>
          </a:p>
        </p:txBody>
      </p:sp>
      <p:sp>
        <p:nvSpPr>
          <p:cNvPr id="3" name="Content Placeholder 2">
            <a:extLst>
              <a:ext uri="{FF2B5EF4-FFF2-40B4-BE49-F238E27FC236}">
                <a16:creationId xmlns:a16="http://schemas.microsoft.com/office/drawing/2014/main" id="{185ADC53-6929-1568-28EC-1A9E953CD1E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3945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2AFA-0875-5ECB-17F9-A5B3C3544AAD}"/>
              </a:ext>
            </a:extLst>
          </p:cNvPr>
          <p:cNvSpPr>
            <a:spLocks noGrp="1"/>
          </p:cNvSpPr>
          <p:nvPr>
            <p:ph type="title"/>
          </p:nvPr>
        </p:nvSpPr>
        <p:spPr>
          <a:xfrm>
            <a:off x="349955" y="456121"/>
            <a:ext cx="8421512" cy="646331"/>
          </a:xfrm>
        </p:spPr>
        <p:txBody>
          <a:bodyPr/>
          <a:lstStyle/>
          <a:p>
            <a:r>
              <a:rPr lang="en-US" sz="3600" dirty="0"/>
              <a:t>Lewis Structures of Covalent Molecules</a:t>
            </a:r>
          </a:p>
        </p:txBody>
      </p:sp>
      <p:sp>
        <p:nvSpPr>
          <p:cNvPr id="3" name="Content Placeholder 2">
            <a:extLst>
              <a:ext uri="{FF2B5EF4-FFF2-40B4-BE49-F238E27FC236}">
                <a16:creationId xmlns:a16="http://schemas.microsoft.com/office/drawing/2014/main" id="{14DFD8BF-B16E-1DB5-37B8-A9CF1B844A1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98674184"/>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27896</TotalTime>
  <Words>446</Words>
  <Application>Microsoft Office PowerPoint</Application>
  <PresentationFormat>On-screen Show (4:3)</PresentationFormat>
  <Paragraphs>41</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Cambria</vt:lpstr>
      <vt:lpstr>Courier New</vt:lpstr>
      <vt:lpstr>Tahoma</vt:lpstr>
      <vt:lpstr>Times New Roman</vt:lpstr>
      <vt:lpstr>Verdana</vt:lpstr>
      <vt:lpstr>Wingdings</vt:lpstr>
      <vt:lpstr>Light-on-dark-standard-presentation</vt:lpstr>
      <vt:lpstr>Introductory General Chemistry</vt:lpstr>
      <vt:lpstr>PowerPoint Presentation</vt:lpstr>
      <vt:lpstr>Review of Periodic Table Patterns</vt:lpstr>
      <vt:lpstr>Review of Periodic Table Patterns</vt:lpstr>
      <vt:lpstr>Review of Periodic Table Patterns</vt:lpstr>
      <vt:lpstr>The Octet Rule</vt:lpstr>
      <vt:lpstr>Electron Dot Diagramming</vt:lpstr>
      <vt:lpstr>Lewis Structures of Ionic Compounds </vt:lpstr>
      <vt:lpstr>Lewis Structures of Covalent Molecules</vt:lpstr>
      <vt:lpstr>Resonance</vt:lpstr>
      <vt:lpstr>Octet Rule Exceptions</vt:lpstr>
      <vt:lpstr>Molecular Shape Prediction</vt:lpstr>
      <vt:lpstr>Electronegativity</vt:lpstr>
      <vt:lpstr>Polarity</vt:lpstr>
      <vt:lpstr>Intermolecular Forces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994</cp:revision>
  <cp:lastPrinted>2016-03-14T04:22:58Z</cp:lastPrinted>
  <dcterms:created xsi:type="dcterms:W3CDTF">2005-12-08T13:54:14Z</dcterms:created>
  <dcterms:modified xsi:type="dcterms:W3CDTF">2025-09-04T17:45:55Z</dcterms:modified>
</cp:coreProperties>
</file>