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30"/>
  </p:notesMasterIdLst>
  <p:sldIdLst>
    <p:sldId id="608" r:id="rId2"/>
    <p:sldId id="830" r:id="rId3"/>
    <p:sldId id="831" r:id="rId4"/>
    <p:sldId id="839" r:id="rId5"/>
    <p:sldId id="833" r:id="rId6"/>
    <p:sldId id="840" r:id="rId7"/>
    <p:sldId id="841" r:id="rId8"/>
    <p:sldId id="834" r:id="rId9"/>
    <p:sldId id="842" r:id="rId10"/>
    <p:sldId id="843" r:id="rId11"/>
    <p:sldId id="844" r:id="rId12"/>
    <p:sldId id="845" r:id="rId13"/>
    <p:sldId id="846" r:id="rId14"/>
    <p:sldId id="835" r:id="rId15"/>
    <p:sldId id="847" r:id="rId16"/>
    <p:sldId id="848" r:id="rId17"/>
    <p:sldId id="836" r:id="rId18"/>
    <p:sldId id="849" r:id="rId19"/>
    <p:sldId id="850" r:id="rId20"/>
    <p:sldId id="837" r:id="rId21"/>
    <p:sldId id="851" r:id="rId22"/>
    <p:sldId id="852" r:id="rId23"/>
    <p:sldId id="853" r:id="rId24"/>
    <p:sldId id="854" r:id="rId25"/>
    <p:sldId id="855" r:id="rId26"/>
    <p:sldId id="856" r:id="rId27"/>
    <p:sldId id="857" r:id="rId28"/>
    <p:sldId id="838" r:id="rId2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00FF00"/>
    <a:srgbClr val="FF9933"/>
    <a:srgbClr val="339933"/>
    <a:srgbClr val="FFFFCC"/>
    <a:srgbClr val="CCFFFF"/>
    <a:srgbClr val="FFFF99"/>
    <a:srgbClr val="99FFCC"/>
    <a:srgbClr val="99FF66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2" autoAdjust="0"/>
    <p:restoredTop sz="94620" autoAdjust="0"/>
  </p:normalViewPr>
  <p:slideViewPr>
    <p:cSldViewPr snapToGrid="0">
      <p:cViewPr varScale="1">
        <p:scale>
          <a:sx n="92" d="100"/>
          <a:sy n="92" d="100"/>
        </p:scale>
        <p:origin x="378" y="78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2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80B39F9-9779-49E4-9061-3C452DBF8D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71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B39F9-9779-49E4-9061-3C452DBF8D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355676"/>
            <a:ext cx="8111067" cy="2308324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208" y="4297679"/>
            <a:ext cx="6793992" cy="1157901"/>
          </a:xfrm>
        </p:spPr>
        <p:txBody>
          <a:bodyPr/>
          <a:lstStyle>
            <a:lvl1pPr marL="0" indent="0" algn="l">
              <a:buNone/>
              <a:defRPr sz="3200" i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4629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171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247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612775"/>
            <a:ext cx="1943100" cy="5737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612775"/>
            <a:ext cx="5676900" cy="5737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8643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98500" y="612775"/>
            <a:ext cx="7772400" cy="573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0159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0" y="1617663"/>
            <a:ext cx="77724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500" y="4059238"/>
            <a:ext cx="77724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1021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0900" y="1617663"/>
            <a:ext cx="38100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0900" y="4059238"/>
            <a:ext cx="38100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062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635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46" y="1512554"/>
            <a:ext cx="8167688" cy="1754326"/>
          </a:xfrm>
        </p:spPr>
        <p:txBody>
          <a:bodyPr anchor="ctr" anchorCtr="0"/>
          <a:lstStyle>
            <a:lvl1pPr algn="l">
              <a:defRPr sz="5400" b="0" i="0" cap="none" baseline="0">
                <a:solidFill>
                  <a:srgbClr val="FFFF99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00" y="4075113"/>
            <a:ext cx="816186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80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734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00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790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869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859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tx1"/>
            </a:gs>
            <a:gs pos="100000">
              <a:srgbClr val="3333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955" y="363788"/>
            <a:ext cx="84215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This is the Master </a:t>
            </a:r>
            <a:r>
              <a:rPr lang="en-US" dirty="0" err="1"/>
              <a:t>supraTitle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2533" y="1332090"/>
            <a:ext cx="8387645" cy="521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4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02" r:id="rId16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9pPr>
    </p:titleStyle>
    <p:bodyStyle>
      <a:lvl1pPr marL="282575" indent="-2825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519113" indent="-2873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801688" indent="-22542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800">
          <a:solidFill>
            <a:schemeClr val="bg1"/>
          </a:solidFill>
          <a:latin typeface="+mn-lt"/>
        </a:defRPr>
      </a:lvl3pPr>
      <a:lvl4pPr marL="1084263" indent="-288925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1600">
          <a:solidFill>
            <a:schemeClr val="bg1"/>
          </a:solidFill>
          <a:latin typeface="+mn-lt"/>
        </a:defRPr>
      </a:lvl4pPr>
      <a:lvl5pPr marL="1377950" indent="-293688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2436" y="2274838"/>
            <a:ext cx="8111067" cy="2308324"/>
          </a:xfrm>
        </p:spPr>
        <p:txBody>
          <a:bodyPr/>
          <a:lstStyle/>
          <a:p>
            <a:r>
              <a:rPr lang="en-US" sz="7200" dirty="0"/>
              <a:t>Introductory General Chemistry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933" y="335982"/>
            <a:ext cx="6793992" cy="1466314"/>
          </a:xfrm>
        </p:spPr>
        <p:txBody>
          <a:bodyPr/>
          <a:lstStyle/>
          <a:p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Chemistry 3A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2436" y="6183465"/>
            <a:ext cx="82125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S. M. Halloran</a:t>
            </a:r>
          </a:p>
        </p:txBody>
      </p:sp>
      <p:grpSp>
        <p:nvGrpSpPr>
          <p:cNvPr id="7" name="Graphic 5">
            <a:extLst>
              <a:ext uri="{FF2B5EF4-FFF2-40B4-BE49-F238E27FC236}">
                <a16:creationId xmlns:a16="http://schemas.microsoft.com/office/drawing/2014/main" id="{5B52E0F6-8842-2F84-F5D5-89B62A99B5B8}"/>
              </a:ext>
            </a:extLst>
          </p:cNvPr>
          <p:cNvGrpSpPr/>
          <p:nvPr/>
        </p:nvGrpSpPr>
        <p:grpSpPr>
          <a:xfrm>
            <a:off x="6173698" y="6065033"/>
            <a:ext cx="2491329" cy="325030"/>
            <a:chOff x="3790393" y="2022509"/>
            <a:chExt cx="3776519" cy="492702"/>
          </a:xfrm>
          <a:solidFill>
            <a:schemeClr val="bg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445359E-6CDB-90C0-FF05-8856FBB015CC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09A04D-0D5D-01FD-7DB9-AC8C8BC673AF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  <a:close/>
                </a:path>
              </a:pathLst>
            </a:custGeom>
            <a:grpFill/>
            <a:ln w="7968" cap="flat">
              <a:solidFill>
                <a:srgbClr val="2320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6EE4331-1540-5318-0722-CE5188B33B81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854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85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72C943D-29C0-01D5-C496-31B31C02ECE3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717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717" y="0"/>
                  </a:cubicBezTo>
                  <a:close/>
                </a:path>
              </a:pathLst>
            </a:custGeom>
            <a:solidFill>
              <a:srgbClr val="C00000"/>
            </a:solidFill>
            <a:ln w="820" cap="flat">
              <a:solidFill>
                <a:srgbClr val="DB003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741ADA-80E5-F192-86C1-F7E0C41F5B41}"/>
                </a:ext>
              </a:extLst>
            </p:cNvPr>
            <p:cNvSpPr/>
            <p:nvPr/>
          </p:nvSpPr>
          <p:spPr>
            <a:xfrm>
              <a:off x="4352622" y="2133413"/>
              <a:ext cx="200183" cy="271807"/>
            </a:xfrm>
            <a:custGeom>
              <a:avLst/>
              <a:gdLst>
                <a:gd name="connsiteX0" fmla="*/ 75913 w 200183"/>
                <a:gd name="connsiteY0" fmla="*/ 14736 h 271807"/>
                <a:gd name="connsiteX1" fmla="*/ 75913 w 200183"/>
                <a:gd name="connsiteY1" fmla="*/ 121670 h 271807"/>
                <a:gd name="connsiteX2" fmla="*/ 124179 w 200183"/>
                <a:gd name="connsiteY2" fmla="*/ 121670 h 271807"/>
                <a:gd name="connsiteX3" fmla="*/ 148586 w 200183"/>
                <a:gd name="connsiteY3" fmla="*/ 114143 h 271807"/>
                <a:gd name="connsiteX4" fmla="*/ 158851 w 200183"/>
                <a:gd name="connsiteY4" fmla="*/ 84444 h 271807"/>
                <a:gd name="connsiteX5" fmla="*/ 166196 w 200183"/>
                <a:gd name="connsiteY5" fmla="*/ 84444 h 271807"/>
                <a:gd name="connsiteX6" fmla="*/ 166196 w 200183"/>
                <a:gd name="connsiteY6" fmla="*/ 176415 h 271807"/>
                <a:gd name="connsiteX7" fmla="*/ 158851 w 200183"/>
                <a:gd name="connsiteY7" fmla="*/ 176415 h 271807"/>
                <a:gd name="connsiteX8" fmla="*/ 154836 w 200183"/>
                <a:gd name="connsiteY8" fmla="*/ 153148 h 271807"/>
                <a:gd name="connsiteX9" fmla="*/ 144298 w 200183"/>
                <a:gd name="connsiteY9" fmla="*/ 142063 h 271807"/>
                <a:gd name="connsiteX10" fmla="*/ 124179 w 200183"/>
                <a:gd name="connsiteY10" fmla="*/ 138367 h 271807"/>
                <a:gd name="connsiteX11" fmla="*/ 75913 w 200183"/>
                <a:gd name="connsiteY11" fmla="*/ 138367 h 271807"/>
                <a:gd name="connsiteX12" fmla="*/ 75913 w 200183"/>
                <a:gd name="connsiteY12" fmla="*/ 223541 h 271807"/>
                <a:gd name="connsiteX13" fmla="*/ 78467 w 200183"/>
                <a:gd name="connsiteY13" fmla="*/ 250913 h 271807"/>
                <a:gd name="connsiteX14" fmla="*/ 86725 w 200183"/>
                <a:gd name="connsiteY14" fmla="*/ 259490 h 271807"/>
                <a:gd name="connsiteX15" fmla="*/ 104745 w 200183"/>
                <a:gd name="connsiteY15" fmla="*/ 264326 h 271807"/>
                <a:gd name="connsiteX16" fmla="*/ 114371 w 200183"/>
                <a:gd name="connsiteY16" fmla="*/ 264326 h 271807"/>
                <a:gd name="connsiteX17" fmla="*/ 114371 w 200183"/>
                <a:gd name="connsiteY17" fmla="*/ 271808 h 271807"/>
                <a:gd name="connsiteX18" fmla="*/ 319 w 200183"/>
                <a:gd name="connsiteY18" fmla="*/ 271808 h 271807"/>
                <a:gd name="connsiteX19" fmla="*/ 319 w 200183"/>
                <a:gd name="connsiteY19" fmla="*/ 264326 h 271807"/>
                <a:gd name="connsiteX20" fmla="*/ 9717 w 200183"/>
                <a:gd name="connsiteY20" fmla="*/ 264326 h 271807"/>
                <a:gd name="connsiteX21" fmla="*/ 33668 w 200183"/>
                <a:gd name="connsiteY21" fmla="*/ 254517 h 271807"/>
                <a:gd name="connsiteX22" fmla="*/ 38230 w 200183"/>
                <a:gd name="connsiteY22" fmla="*/ 223678 h 271807"/>
                <a:gd name="connsiteX23" fmla="*/ 38230 w 200183"/>
                <a:gd name="connsiteY23" fmla="*/ 48084 h 271807"/>
                <a:gd name="connsiteX24" fmla="*/ 35675 w 200183"/>
                <a:gd name="connsiteY24" fmla="*/ 20712 h 271807"/>
                <a:gd name="connsiteX25" fmla="*/ 27646 w 200183"/>
                <a:gd name="connsiteY25" fmla="*/ 12089 h 271807"/>
                <a:gd name="connsiteX26" fmla="*/ 9398 w 200183"/>
                <a:gd name="connsiteY26" fmla="*/ 7299 h 271807"/>
                <a:gd name="connsiteX27" fmla="*/ 0 w 200183"/>
                <a:gd name="connsiteY27" fmla="*/ 7299 h 271807"/>
                <a:gd name="connsiteX28" fmla="*/ 0 w 200183"/>
                <a:gd name="connsiteY28" fmla="*/ 0 h 271807"/>
                <a:gd name="connsiteX29" fmla="*/ 197446 w 200183"/>
                <a:gd name="connsiteY29" fmla="*/ 0 h 271807"/>
                <a:gd name="connsiteX30" fmla="*/ 200183 w 200183"/>
                <a:gd name="connsiteY30" fmla="*/ 59672 h 271807"/>
                <a:gd name="connsiteX31" fmla="*/ 193295 w 200183"/>
                <a:gd name="connsiteY31" fmla="*/ 59672 h 271807"/>
                <a:gd name="connsiteX32" fmla="*/ 181479 w 200183"/>
                <a:gd name="connsiteY32" fmla="*/ 31706 h 271807"/>
                <a:gd name="connsiteX33" fmla="*/ 164827 w 200183"/>
                <a:gd name="connsiteY33" fmla="*/ 18750 h 271807"/>
                <a:gd name="connsiteX34" fmla="*/ 134170 w 200183"/>
                <a:gd name="connsiteY34" fmla="*/ 14736 h 27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0183" h="271807">
                  <a:moveTo>
                    <a:pt x="75913" y="14736"/>
                  </a:moveTo>
                  <a:lnTo>
                    <a:pt x="75913" y="121670"/>
                  </a:lnTo>
                  <a:lnTo>
                    <a:pt x="124179" y="121670"/>
                  </a:lnTo>
                  <a:cubicBezTo>
                    <a:pt x="135311" y="121670"/>
                    <a:pt x="143445" y="119161"/>
                    <a:pt x="148586" y="114143"/>
                  </a:cubicBezTo>
                  <a:cubicBezTo>
                    <a:pt x="153728" y="109125"/>
                    <a:pt x="157149" y="99225"/>
                    <a:pt x="158851" y="84444"/>
                  </a:cubicBezTo>
                  <a:lnTo>
                    <a:pt x="166196" y="84444"/>
                  </a:lnTo>
                  <a:lnTo>
                    <a:pt x="166196" y="176415"/>
                  </a:lnTo>
                  <a:lnTo>
                    <a:pt x="158851" y="176415"/>
                  </a:lnTo>
                  <a:cubicBezTo>
                    <a:pt x="159234" y="168459"/>
                    <a:pt x="157866" y="160516"/>
                    <a:pt x="154836" y="153148"/>
                  </a:cubicBezTo>
                  <a:cubicBezTo>
                    <a:pt x="152523" y="148472"/>
                    <a:pt x="148851" y="144608"/>
                    <a:pt x="144298" y="142063"/>
                  </a:cubicBezTo>
                  <a:cubicBezTo>
                    <a:pt x="137984" y="139239"/>
                    <a:pt x="131086" y="137970"/>
                    <a:pt x="124179" y="138367"/>
                  </a:cubicBezTo>
                  <a:lnTo>
                    <a:pt x="75913" y="138367"/>
                  </a:lnTo>
                  <a:lnTo>
                    <a:pt x="75913" y="223541"/>
                  </a:lnTo>
                  <a:cubicBezTo>
                    <a:pt x="75393" y="232743"/>
                    <a:pt x="76255" y="241967"/>
                    <a:pt x="78467" y="250913"/>
                  </a:cubicBezTo>
                  <a:cubicBezTo>
                    <a:pt x="80146" y="254641"/>
                    <a:pt x="83066" y="257670"/>
                    <a:pt x="86725" y="259490"/>
                  </a:cubicBezTo>
                  <a:cubicBezTo>
                    <a:pt x="92213" y="262638"/>
                    <a:pt x="98422" y="264303"/>
                    <a:pt x="104745" y="264326"/>
                  </a:cubicBezTo>
                  <a:lnTo>
                    <a:pt x="114371" y="264326"/>
                  </a:lnTo>
                  <a:lnTo>
                    <a:pt x="114371" y="271808"/>
                  </a:lnTo>
                  <a:lnTo>
                    <a:pt x="319" y="271808"/>
                  </a:lnTo>
                  <a:lnTo>
                    <a:pt x="319" y="264326"/>
                  </a:lnTo>
                  <a:lnTo>
                    <a:pt x="9717" y="264326"/>
                  </a:lnTo>
                  <a:cubicBezTo>
                    <a:pt x="20698" y="264326"/>
                    <a:pt x="28682" y="261055"/>
                    <a:pt x="33668" y="254517"/>
                  </a:cubicBezTo>
                  <a:cubicBezTo>
                    <a:pt x="36770" y="250229"/>
                    <a:pt x="38230" y="239964"/>
                    <a:pt x="38230" y="223678"/>
                  </a:cubicBezTo>
                  <a:lnTo>
                    <a:pt x="38230" y="48084"/>
                  </a:lnTo>
                  <a:cubicBezTo>
                    <a:pt x="38759" y="38882"/>
                    <a:pt x="37897" y="29658"/>
                    <a:pt x="35675" y="20712"/>
                  </a:cubicBezTo>
                  <a:cubicBezTo>
                    <a:pt x="34024" y="17030"/>
                    <a:pt x="31204" y="13996"/>
                    <a:pt x="27646" y="12089"/>
                  </a:cubicBezTo>
                  <a:cubicBezTo>
                    <a:pt x="22099" y="8901"/>
                    <a:pt x="15798" y="7249"/>
                    <a:pt x="9398" y="7299"/>
                  </a:cubicBezTo>
                  <a:lnTo>
                    <a:pt x="0" y="7299"/>
                  </a:lnTo>
                  <a:lnTo>
                    <a:pt x="0" y="0"/>
                  </a:lnTo>
                  <a:lnTo>
                    <a:pt x="197446" y="0"/>
                  </a:lnTo>
                  <a:lnTo>
                    <a:pt x="200183" y="59672"/>
                  </a:lnTo>
                  <a:lnTo>
                    <a:pt x="193295" y="59672"/>
                  </a:lnTo>
                  <a:cubicBezTo>
                    <a:pt x="191109" y="49704"/>
                    <a:pt x="187104" y="40224"/>
                    <a:pt x="181479" y="31706"/>
                  </a:cubicBezTo>
                  <a:cubicBezTo>
                    <a:pt x="177227" y="25940"/>
                    <a:pt x="171465" y="21455"/>
                    <a:pt x="164827" y="18750"/>
                  </a:cubicBezTo>
                  <a:cubicBezTo>
                    <a:pt x="154928" y="15602"/>
                    <a:pt x="144544" y="14243"/>
                    <a:pt x="134170" y="14736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2904AC-BC83-A3A1-4615-D3F6C57D071B}"/>
                </a:ext>
              </a:extLst>
            </p:cNvPr>
            <p:cNvSpPr/>
            <p:nvPr/>
          </p:nvSpPr>
          <p:spPr>
            <a:xfrm>
              <a:off x="4572239" y="2216155"/>
              <a:ext cx="133308" cy="189156"/>
            </a:xfrm>
            <a:custGeom>
              <a:avLst/>
              <a:gdLst>
                <a:gd name="connsiteX0" fmla="*/ 62683 w 133308"/>
                <a:gd name="connsiteY0" fmla="*/ 14 h 189156"/>
                <a:gd name="connsiteX1" fmla="*/ 62683 w 133308"/>
                <a:gd name="connsiteY1" fmla="*/ 41072 h 189156"/>
                <a:gd name="connsiteX2" fmla="*/ 108577 w 133308"/>
                <a:gd name="connsiteY2" fmla="*/ 14 h 189156"/>
                <a:gd name="connsiteX3" fmla="*/ 126278 w 133308"/>
                <a:gd name="connsiteY3" fmla="*/ 6720 h 189156"/>
                <a:gd name="connsiteX4" fmla="*/ 133303 w 133308"/>
                <a:gd name="connsiteY4" fmla="*/ 22231 h 189156"/>
                <a:gd name="connsiteX5" fmla="*/ 128239 w 133308"/>
                <a:gd name="connsiteY5" fmla="*/ 35461 h 189156"/>
                <a:gd name="connsiteX6" fmla="*/ 116196 w 133308"/>
                <a:gd name="connsiteY6" fmla="*/ 40844 h 189156"/>
                <a:gd name="connsiteX7" fmla="*/ 100913 w 133308"/>
                <a:gd name="connsiteY7" fmla="*/ 34001 h 189156"/>
                <a:gd name="connsiteX8" fmla="*/ 88367 w 133308"/>
                <a:gd name="connsiteY8" fmla="*/ 27158 h 189156"/>
                <a:gd name="connsiteX9" fmla="*/ 80749 w 133308"/>
                <a:gd name="connsiteY9" fmla="*/ 31173 h 189156"/>
                <a:gd name="connsiteX10" fmla="*/ 62500 w 133308"/>
                <a:gd name="connsiteY10" fmla="*/ 58089 h 189156"/>
                <a:gd name="connsiteX11" fmla="*/ 62500 w 133308"/>
                <a:gd name="connsiteY11" fmla="*/ 146045 h 189156"/>
                <a:gd name="connsiteX12" fmla="*/ 66196 w 133308"/>
                <a:gd name="connsiteY12" fmla="*/ 169175 h 189156"/>
                <a:gd name="connsiteX13" fmla="*/ 75320 w 133308"/>
                <a:gd name="connsiteY13" fmla="*/ 178299 h 189156"/>
                <a:gd name="connsiteX14" fmla="*/ 93933 w 133308"/>
                <a:gd name="connsiteY14" fmla="*/ 181857 h 189156"/>
                <a:gd name="connsiteX15" fmla="*/ 93933 w 133308"/>
                <a:gd name="connsiteY15" fmla="*/ 189157 h 189156"/>
                <a:gd name="connsiteX16" fmla="*/ 1779 w 133308"/>
                <a:gd name="connsiteY16" fmla="*/ 189157 h 189156"/>
                <a:gd name="connsiteX17" fmla="*/ 1779 w 133308"/>
                <a:gd name="connsiteY17" fmla="*/ 181857 h 189156"/>
                <a:gd name="connsiteX18" fmla="*/ 22126 w 133308"/>
                <a:gd name="connsiteY18" fmla="*/ 177295 h 189156"/>
                <a:gd name="connsiteX19" fmla="*/ 29015 w 133308"/>
                <a:gd name="connsiteY19" fmla="*/ 167031 h 189156"/>
                <a:gd name="connsiteX20" fmla="*/ 29973 w 133308"/>
                <a:gd name="connsiteY20" fmla="*/ 147505 h 189156"/>
                <a:gd name="connsiteX21" fmla="*/ 29973 w 133308"/>
                <a:gd name="connsiteY21" fmla="*/ 76565 h 189156"/>
                <a:gd name="connsiteX22" fmla="*/ 28695 w 133308"/>
                <a:gd name="connsiteY22" fmla="*/ 38426 h 189156"/>
                <a:gd name="connsiteX23" fmla="*/ 24133 w 133308"/>
                <a:gd name="connsiteY23" fmla="*/ 29530 h 189156"/>
                <a:gd name="connsiteX24" fmla="*/ 15648 w 133308"/>
                <a:gd name="connsiteY24" fmla="*/ 26702 h 189156"/>
                <a:gd name="connsiteX25" fmla="*/ 1962 w 133308"/>
                <a:gd name="connsiteY25" fmla="*/ 29713 h 189156"/>
                <a:gd name="connsiteX26" fmla="*/ 0 w 133308"/>
                <a:gd name="connsiteY26" fmla="*/ 22459 h 189156"/>
                <a:gd name="connsiteX27" fmla="*/ 54471 w 133308"/>
                <a:gd name="connsiteY27" fmla="*/ 14 h 18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3308" h="189156">
                  <a:moveTo>
                    <a:pt x="62683" y="14"/>
                  </a:moveTo>
                  <a:lnTo>
                    <a:pt x="62683" y="41072"/>
                  </a:lnTo>
                  <a:cubicBezTo>
                    <a:pt x="77555" y="13700"/>
                    <a:pt x="92852" y="14"/>
                    <a:pt x="108577" y="14"/>
                  </a:cubicBezTo>
                  <a:cubicBezTo>
                    <a:pt x="115137" y="-205"/>
                    <a:pt x="121511" y="2208"/>
                    <a:pt x="126278" y="6720"/>
                  </a:cubicBezTo>
                  <a:cubicBezTo>
                    <a:pt x="130712" y="10661"/>
                    <a:pt x="133262" y="16300"/>
                    <a:pt x="133303" y="22231"/>
                  </a:cubicBezTo>
                  <a:cubicBezTo>
                    <a:pt x="133422" y="27135"/>
                    <a:pt x="131602" y="31889"/>
                    <a:pt x="128239" y="35461"/>
                  </a:cubicBezTo>
                  <a:cubicBezTo>
                    <a:pt x="125192" y="38914"/>
                    <a:pt x="120799" y="40876"/>
                    <a:pt x="116196" y="40844"/>
                  </a:cubicBezTo>
                  <a:cubicBezTo>
                    <a:pt x="110475" y="40351"/>
                    <a:pt x="105092" y="37938"/>
                    <a:pt x="100913" y="34001"/>
                  </a:cubicBezTo>
                  <a:cubicBezTo>
                    <a:pt x="97482" y="30552"/>
                    <a:pt x="93125" y="28171"/>
                    <a:pt x="88367" y="27158"/>
                  </a:cubicBezTo>
                  <a:cubicBezTo>
                    <a:pt x="85402" y="27450"/>
                    <a:pt x="82665" y="28891"/>
                    <a:pt x="80749" y="31173"/>
                  </a:cubicBezTo>
                  <a:cubicBezTo>
                    <a:pt x="73166" y="39028"/>
                    <a:pt x="66994" y="48134"/>
                    <a:pt x="62500" y="58089"/>
                  </a:cubicBezTo>
                  <a:lnTo>
                    <a:pt x="62500" y="146045"/>
                  </a:lnTo>
                  <a:cubicBezTo>
                    <a:pt x="62090" y="153928"/>
                    <a:pt x="63349" y="161812"/>
                    <a:pt x="66196" y="169175"/>
                  </a:cubicBezTo>
                  <a:cubicBezTo>
                    <a:pt x="68162" y="173126"/>
                    <a:pt x="71369" y="176333"/>
                    <a:pt x="75320" y="178299"/>
                  </a:cubicBezTo>
                  <a:cubicBezTo>
                    <a:pt x="81141" y="180991"/>
                    <a:pt x="87532" y="182213"/>
                    <a:pt x="93933" y="181857"/>
                  </a:cubicBezTo>
                  <a:lnTo>
                    <a:pt x="93933" y="189157"/>
                  </a:lnTo>
                  <a:lnTo>
                    <a:pt x="1779" y="189157"/>
                  </a:lnTo>
                  <a:lnTo>
                    <a:pt x="1779" y="181857"/>
                  </a:lnTo>
                  <a:cubicBezTo>
                    <a:pt x="8859" y="182313"/>
                    <a:pt x="15922" y="180731"/>
                    <a:pt x="22126" y="177295"/>
                  </a:cubicBezTo>
                  <a:cubicBezTo>
                    <a:pt x="25616" y="174846"/>
                    <a:pt x="28070" y="171187"/>
                    <a:pt x="29015" y="167031"/>
                  </a:cubicBezTo>
                  <a:cubicBezTo>
                    <a:pt x="29923" y="160566"/>
                    <a:pt x="30242" y="154029"/>
                    <a:pt x="29973" y="147505"/>
                  </a:cubicBezTo>
                  <a:lnTo>
                    <a:pt x="29973" y="76565"/>
                  </a:lnTo>
                  <a:cubicBezTo>
                    <a:pt x="30361" y="63837"/>
                    <a:pt x="29936" y="51100"/>
                    <a:pt x="28695" y="38426"/>
                  </a:cubicBezTo>
                  <a:cubicBezTo>
                    <a:pt x="28244" y="35023"/>
                    <a:pt x="26633" y="31884"/>
                    <a:pt x="24133" y="29530"/>
                  </a:cubicBezTo>
                  <a:cubicBezTo>
                    <a:pt x="21729" y="27610"/>
                    <a:pt x="18723" y="26606"/>
                    <a:pt x="15648" y="26702"/>
                  </a:cubicBezTo>
                  <a:cubicBezTo>
                    <a:pt x="10940" y="26871"/>
                    <a:pt x="6305" y="27892"/>
                    <a:pt x="1962" y="29713"/>
                  </a:cubicBezTo>
                  <a:lnTo>
                    <a:pt x="0" y="22459"/>
                  </a:lnTo>
                  <a:lnTo>
                    <a:pt x="54471" y="14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C475EE-EFC4-76F2-B18E-BD376DF85512}"/>
                </a:ext>
              </a:extLst>
            </p:cNvPr>
            <p:cNvSpPr/>
            <p:nvPr/>
          </p:nvSpPr>
          <p:spPr>
            <a:xfrm>
              <a:off x="4717951" y="2216088"/>
              <a:ext cx="151916" cy="194663"/>
            </a:xfrm>
            <a:custGeom>
              <a:avLst/>
              <a:gdLst>
                <a:gd name="connsiteX0" fmla="*/ 27783 w 151916"/>
                <a:gd name="connsiteY0" fmla="*/ 74716 h 194663"/>
                <a:gd name="connsiteX1" fmla="*/ 47217 w 151916"/>
                <a:gd name="connsiteY1" fmla="*/ 138585 h 194663"/>
                <a:gd name="connsiteX2" fmla="*/ 93294 w 151916"/>
                <a:gd name="connsiteY2" fmla="*/ 161760 h 194663"/>
                <a:gd name="connsiteX3" fmla="*/ 123951 w 151916"/>
                <a:gd name="connsiteY3" fmla="*/ 151906 h 194663"/>
                <a:gd name="connsiteX4" fmla="*/ 145849 w 151916"/>
                <a:gd name="connsiteY4" fmla="*/ 117919 h 194663"/>
                <a:gd name="connsiteX5" fmla="*/ 151917 w 151916"/>
                <a:gd name="connsiteY5" fmla="*/ 121933 h 194663"/>
                <a:gd name="connsiteX6" fmla="*/ 127966 w 151916"/>
                <a:gd name="connsiteY6" fmla="*/ 172116 h 194663"/>
                <a:gd name="connsiteX7" fmla="*/ 78376 w 151916"/>
                <a:gd name="connsiteY7" fmla="*/ 194653 h 194663"/>
                <a:gd name="connsiteX8" fmla="*/ 23038 w 151916"/>
                <a:gd name="connsiteY8" fmla="*/ 168923 h 194663"/>
                <a:gd name="connsiteX9" fmla="*/ 0 w 151916"/>
                <a:gd name="connsiteY9" fmla="*/ 99716 h 194663"/>
                <a:gd name="connsiteX10" fmla="*/ 23586 w 151916"/>
                <a:gd name="connsiteY10" fmla="*/ 26358 h 194663"/>
                <a:gd name="connsiteX11" fmla="*/ 82893 w 151916"/>
                <a:gd name="connsiteY11" fmla="*/ 35 h 194663"/>
                <a:gd name="connsiteX12" fmla="*/ 132482 w 151916"/>
                <a:gd name="connsiteY12" fmla="*/ 20336 h 194663"/>
                <a:gd name="connsiteX13" fmla="*/ 151917 w 151916"/>
                <a:gd name="connsiteY13" fmla="*/ 74670 h 194663"/>
                <a:gd name="connsiteX14" fmla="*/ 27783 w 151916"/>
                <a:gd name="connsiteY14" fmla="*/ 63174 h 194663"/>
                <a:gd name="connsiteX15" fmla="*/ 111132 w 151916"/>
                <a:gd name="connsiteY15" fmla="*/ 63174 h 194663"/>
                <a:gd name="connsiteX16" fmla="*/ 107026 w 151916"/>
                <a:gd name="connsiteY16" fmla="*/ 38402 h 194663"/>
                <a:gd name="connsiteX17" fmla="*/ 92382 w 151916"/>
                <a:gd name="connsiteY17" fmla="*/ 20792 h 194663"/>
                <a:gd name="connsiteX18" fmla="*/ 72035 w 151916"/>
                <a:gd name="connsiteY18" fmla="*/ 14406 h 194663"/>
                <a:gd name="connsiteX19" fmla="*/ 42838 w 151916"/>
                <a:gd name="connsiteY19" fmla="*/ 27316 h 194663"/>
                <a:gd name="connsiteX20" fmla="*/ 27783 w 151916"/>
                <a:gd name="connsiteY20" fmla="*/ 63174 h 194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3">
                  <a:moveTo>
                    <a:pt x="27783" y="74716"/>
                  </a:moveTo>
                  <a:cubicBezTo>
                    <a:pt x="27783" y="101906"/>
                    <a:pt x="34261" y="123197"/>
                    <a:pt x="47217" y="138585"/>
                  </a:cubicBezTo>
                  <a:cubicBezTo>
                    <a:pt x="60174" y="153973"/>
                    <a:pt x="75534" y="161701"/>
                    <a:pt x="93294" y="161760"/>
                  </a:cubicBezTo>
                  <a:cubicBezTo>
                    <a:pt x="104325" y="161993"/>
                    <a:pt x="115119" y="158521"/>
                    <a:pt x="123951" y="151906"/>
                  </a:cubicBezTo>
                  <a:cubicBezTo>
                    <a:pt x="132651" y="145337"/>
                    <a:pt x="139950" y="134009"/>
                    <a:pt x="145849" y="117919"/>
                  </a:cubicBezTo>
                  <a:lnTo>
                    <a:pt x="151917" y="121933"/>
                  </a:lnTo>
                  <a:cubicBezTo>
                    <a:pt x="149029" y="140647"/>
                    <a:pt x="140699" y="158101"/>
                    <a:pt x="127966" y="172116"/>
                  </a:cubicBezTo>
                  <a:cubicBezTo>
                    <a:pt x="115685" y="186728"/>
                    <a:pt x="97459" y="195008"/>
                    <a:pt x="78376" y="194653"/>
                  </a:cubicBezTo>
                  <a:cubicBezTo>
                    <a:pt x="57021" y="194744"/>
                    <a:pt x="36734" y="185310"/>
                    <a:pt x="23038" y="168923"/>
                  </a:cubicBezTo>
                  <a:cubicBezTo>
                    <a:pt x="7651" y="151769"/>
                    <a:pt x="-32" y="128699"/>
                    <a:pt x="0" y="99716"/>
                  </a:cubicBezTo>
                  <a:cubicBezTo>
                    <a:pt x="0" y="68361"/>
                    <a:pt x="7860" y="43909"/>
                    <a:pt x="23586" y="26358"/>
                  </a:cubicBezTo>
                  <a:cubicBezTo>
                    <a:pt x="38449" y="9196"/>
                    <a:pt x="60192" y="-458"/>
                    <a:pt x="82893" y="35"/>
                  </a:cubicBezTo>
                  <a:cubicBezTo>
                    <a:pt x="101561" y="-576"/>
                    <a:pt x="119604" y="6810"/>
                    <a:pt x="132482" y="20336"/>
                  </a:cubicBezTo>
                  <a:cubicBezTo>
                    <a:pt x="145439" y="33899"/>
                    <a:pt x="151917" y="52011"/>
                    <a:pt x="151917" y="74670"/>
                  </a:cubicBezTo>
                  <a:close/>
                  <a:moveTo>
                    <a:pt x="27783" y="63174"/>
                  </a:moveTo>
                  <a:lnTo>
                    <a:pt x="111132" y="63174"/>
                  </a:lnTo>
                  <a:cubicBezTo>
                    <a:pt x="111091" y="54752"/>
                    <a:pt x="109709" y="46386"/>
                    <a:pt x="107026" y="38402"/>
                  </a:cubicBezTo>
                  <a:cubicBezTo>
                    <a:pt x="103979" y="31221"/>
                    <a:pt x="98887" y="25099"/>
                    <a:pt x="92382" y="20792"/>
                  </a:cubicBezTo>
                  <a:cubicBezTo>
                    <a:pt x="86378" y="16700"/>
                    <a:pt x="79298" y="14479"/>
                    <a:pt x="72035" y="14406"/>
                  </a:cubicBezTo>
                  <a:cubicBezTo>
                    <a:pt x="60936" y="14483"/>
                    <a:pt x="50365" y="19159"/>
                    <a:pt x="42838" y="27316"/>
                  </a:cubicBezTo>
                  <a:cubicBezTo>
                    <a:pt x="33695" y="37084"/>
                    <a:pt x="28353" y="49807"/>
                    <a:pt x="27783" y="63174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42E6D0B-515E-6869-B7D3-2582328136FD}"/>
                </a:ext>
              </a:extLst>
            </p:cNvPr>
            <p:cNvSpPr/>
            <p:nvPr/>
          </p:nvSpPr>
          <p:spPr>
            <a:xfrm>
              <a:off x="4900760" y="2216169"/>
              <a:ext cx="122511" cy="194800"/>
            </a:xfrm>
            <a:custGeom>
              <a:avLst/>
              <a:gdLst>
                <a:gd name="connsiteX0" fmla="*/ 108890 w 122511"/>
                <a:gd name="connsiteY0" fmla="*/ 0 h 194800"/>
                <a:gd name="connsiteX1" fmla="*/ 108890 w 122511"/>
                <a:gd name="connsiteY1" fmla="*/ 62637 h 194800"/>
                <a:gd name="connsiteX2" fmla="*/ 102594 w 122511"/>
                <a:gd name="connsiteY2" fmla="*/ 62637 h 194800"/>
                <a:gd name="connsiteX3" fmla="*/ 83570 w 122511"/>
                <a:gd name="connsiteY3" fmla="*/ 22400 h 194800"/>
                <a:gd name="connsiteX4" fmla="*/ 53917 w 122511"/>
                <a:gd name="connsiteY4" fmla="*/ 11770 h 194800"/>
                <a:gd name="connsiteX5" fmla="*/ 31837 w 122511"/>
                <a:gd name="connsiteY5" fmla="*/ 19161 h 194800"/>
                <a:gd name="connsiteX6" fmla="*/ 23214 w 122511"/>
                <a:gd name="connsiteY6" fmla="*/ 35858 h 194800"/>
                <a:gd name="connsiteX7" fmla="*/ 29464 w 122511"/>
                <a:gd name="connsiteY7" fmla="*/ 55110 h 194800"/>
                <a:gd name="connsiteX8" fmla="*/ 54100 w 122511"/>
                <a:gd name="connsiteY8" fmla="*/ 72537 h 194800"/>
                <a:gd name="connsiteX9" fmla="*/ 82749 w 122511"/>
                <a:gd name="connsiteY9" fmla="*/ 86770 h 194800"/>
                <a:gd name="connsiteX10" fmla="*/ 122485 w 122511"/>
                <a:gd name="connsiteY10" fmla="*/ 139097 h 194800"/>
                <a:gd name="connsiteX11" fmla="*/ 103963 w 122511"/>
                <a:gd name="connsiteY11" fmla="*/ 179471 h 194800"/>
                <a:gd name="connsiteX12" fmla="*/ 62585 w 122511"/>
                <a:gd name="connsiteY12" fmla="*/ 194800 h 194800"/>
                <a:gd name="connsiteX13" fmla="*/ 24994 w 122511"/>
                <a:gd name="connsiteY13" fmla="*/ 188732 h 194800"/>
                <a:gd name="connsiteX14" fmla="*/ 14410 w 122511"/>
                <a:gd name="connsiteY14" fmla="*/ 186679 h 194800"/>
                <a:gd name="connsiteX15" fmla="*/ 7338 w 122511"/>
                <a:gd name="connsiteY15" fmla="*/ 192063 h 194800"/>
                <a:gd name="connsiteX16" fmla="*/ 860 w 122511"/>
                <a:gd name="connsiteY16" fmla="*/ 192063 h 194800"/>
                <a:gd name="connsiteX17" fmla="*/ 860 w 122511"/>
                <a:gd name="connsiteY17" fmla="*/ 126369 h 194800"/>
                <a:gd name="connsiteX18" fmla="*/ 7338 w 122511"/>
                <a:gd name="connsiteY18" fmla="*/ 126369 h 194800"/>
                <a:gd name="connsiteX19" fmla="*/ 28278 w 122511"/>
                <a:gd name="connsiteY19" fmla="*/ 168796 h 194800"/>
                <a:gd name="connsiteX20" fmla="*/ 62904 w 122511"/>
                <a:gd name="connsiteY20" fmla="*/ 183076 h 194800"/>
                <a:gd name="connsiteX21" fmla="*/ 84939 w 122511"/>
                <a:gd name="connsiteY21" fmla="*/ 174955 h 194800"/>
                <a:gd name="connsiteX22" fmla="*/ 93425 w 122511"/>
                <a:gd name="connsiteY22" fmla="*/ 155384 h 194800"/>
                <a:gd name="connsiteX23" fmla="*/ 83981 w 122511"/>
                <a:gd name="connsiteY23" fmla="*/ 132117 h 194800"/>
                <a:gd name="connsiteX24" fmla="*/ 46070 w 122511"/>
                <a:gd name="connsiteY24" fmla="*/ 108303 h 194800"/>
                <a:gd name="connsiteX25" fmla="*/ 8844 w 122511"/>
                <a:gd name="connsiteY25" fmla="*/ 82299 h 194800"/>
                <a:gd name="connsiteX26" fmla="*/ 39 w 122511"/>
                <a:gd name="connsiteY26" fmla="*/ 53422 h 194800"/>
                <a:gd name="connsiteX27" fmla="*/ 15231 w 122511"/>
                <a:gd name="connsiteY27" fmla="*/ 15465 h 194800"/>
                <a:gd name="connsiteX28" fmla="*/ 54465 w 122511"/>
                <a:gd name="connsiteY28" fmla="*/ 228 h 194800"/>
                <a:gd name="connsiteX29" fmla="*/ 80103 w 122511"/>
                <a:gd name="connsiteY29" fmla="*/ 4790 h 194800"/>
                <a:gd name="connsiteX30" fmla="*/ 93425 w 122511"/>
                <a:gd name="connsiteY30" fmla="*/ 7847 h 194800"/>
                <a:gd name="connsiteX31" fmla="*/ 98306 w 122511"/>
                <a:gd name="connsiteY31" fmla="*/ 6432 h 194800"/>
                <a:gd name="connsiteX32" fmla="*/ 102412 w 122511"/>
                <a:gd name="connsiteY32" fmla="*/ 137 h 19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2511" h="194800">
                  <a:moveTo>
                    <a:pt x="108890" y="0"/>
                  </a:moveTo>
                  <a:lnTo>
                    <a:pt x="108890" y="62637"/>
                  </a:lnTo>
                  <a:lnTo>
                    <a:pt x="102594" y="62637"/>
                  </a:lnTo>
                  <a:cubicBezTo>
                    <a:pt x="97667" y="42929"/>
                    <a:pt x="91326" y="29516"/>
                    <a:pt x="83570" y="22400"/>
                  </a:cubicBezTo>
                  <a:cubicBezTo>
                    <a:pt x="75418" y="15182"/>
                    <a:pt x="64798" y="11378"/>
                    <a:pt x="53917" y="11770"/>
                  </a:cubicBezTo>
                  <a:cubicBezTo>
                    <a:pt x="45893" y="11396"/>
                    <a:pt x="38018" y="14028"/>
                    <a:pt x="31837" y="19161"/>
                  </a:cubicBezTo>
                  <a:cubicBezTo>
                    <a:pt x="26590" y="23139"/>
                    <a:pt x="23420" y="29275"/>
                    <a:pt x="23214" y="35858"/>
                  </a:cubicBezTo>
                  <a:cubicBezTo>
                    <a:pt x="23041" y="42801"/>
                    <a:pt x="25249" y="49590"/>
                    <a:pt x="29464" y="55110"/>
                  </a:cubicBezTo>
                  <a:cubicBezTo>
                    <a:pt x="33479" y="60584"/>
                    <a:pt x="41691" y="66424"/>
                    <a:pt x="54100" y="72537"/>
                  </a:cubicBezTo>
                  <a:lnTo>
                    <a:pt x="82749" y="86770"/>
                  </a:lnTo>
                  <a:cubicBezTo>
                    <a:pt x="109269" y="100000"/>
                    <a:pt x="122517" y="117441"/>
                    <a:pt x="122485" y="139097"/>
                  </a:cubicBezTo>
                  <a:cubicBezTo>
                    <a:pt x="122991" y="154718"/>
                    <a:pt x="116134" y="169668"/>
                    <a:pt x="103963" y="179471"/>
                  </a:cubicBezTo>
                  <a:cubicBezTo>
                    <a:pt x="92462" y="189389"/>
                    <a:pt x="77772" y="194832"/>
                    <a:pt x="62585" y="194800"/>
                  </a:cubicBezTo>
                  <a:cubicBezTo>
                    <a:pt x="49834" y="194526"/>
                    <a:pt x="37183" y="192487"/>
                    <a:pt x="24994" y="188732"/>
                  </a:cubicBezTo>
                  <a:cubicBezTo>
                    <a:pt x="21586" y="187533"/>
                    <a:pt x="18018" y="186839"/>
                    <a:pt x="14410" y="186679"/>
                  </a:cubicBezTo>
                  <a:cubicBezTo>
                    <a:pt x="11175" y="186862"/>
                    <a:pt x="8374" y="188993"/>
                    <a:pt x="7338" y="192063"/>
                  </a:cubicBezTo>
                  <a:lnTo>
                    <a:pt x="860" y="192063"/>
                  </a:lnTo>
                  <a:lnTo>
                    <a:pt x="860" y="126369"/>
                  </a:lnTo>
                  <a:lnTo>
                    <a:pt x="7338" y="126369"/>
                  </a:lnTo>
                  <a:cubicBezTo>
                    <a:pt x="10988" y="145165"/>
                    <a:pt x="17968" y="159261"/>
                    <a:pt x="28278" y="168796"/>
                  </a:cubicBezTo>
                  <a:cubicBezTo>
                    <a:pt x="37544" y="177847"/>
                    <a:pt x="49953" y="182961"/>
                    <a:pt x="62904" y="183076"/>
                  </a:cubicBezTo>
                  <a:cubicBezTo>
                    <a:pt x="71034" y="183399"/>
                    <a:pt x="78963" y="180480"/>
                    <a:pt x="84939" y="174955"/>
                  </a:cubicBezTo>
                  <a:cubicBezTo>
                    <a:pt x="90423" y="169937"/>
                    <a:pt x="93507" y="162815"/>
                    <a:pt x="93425" y="155384"/>
                  </a:cubicBezTo>
                  <a:cubicBezTo>
                    <a:pt x="93625" y="146656"/>
                    <a:pt x="90204" y="138235"/>
                    <a:pt x="83981" y="132117"/>
                  </a:cubicBezTo>
                  <a:cubicBezTo>
                    <a:pt x="77626" y="125821"/>
                    <a:pt x="64989" y="117884"/>
                    <a:pt x="46070" y="108303"/>
                  </a:cubicBezTo>
                  <a:cubicBezTo>
                    <a:pt x="27152" y="98723"/>
                    <a:pt x="14743" y="90055"/>
                    <a:pt x="8844" y="82299"/>
                  </a:cubicBezTo>
                  <a:cubicBezTo>
                    <a:pt x="2717" y="73951"/>
                    <a:pt x="-390" y="63768"/>
                    <a:pt x="39" y="53422"/>
                  </a:cubicBezTo>
                  <a:cubicBezTo>
                    <a:pt x="-335" y="39220"/>
                    <a:pt x="5162" y="25488"/>
                    <a:pt x="15231" y="15465"/>
                  </a:cubicBezTo>
                  <a:cubicBezTo>
                    <a:pt x="25632" y="5169"/>
                    <a:pt x="39839" y="-347"/>
                    <a:pt x="54465" y="228"/>
                  </a:cubicBezTo>
                  <a:cubicBezTo>
                    <a:pt x="63187" y="488"/>
                    <a:pt x="71828" y="2026"/>
                    <a:pt x="80103" y="4790"/>
                  </a:cubicBezTo>
                  <a:cubicBezTo>
                    <a:pt x="84415" y="6309"/>
                    <a:pt x="88881" y="7336"/>
                    <a:pt x="93425" y="7847"/>
                  </a:cubicBezTo>
                  <a:cubicBezTo>
                    <a:pt x="95163" y="7938"/>
                    <a:pt x="96883" y="7441"/>
                    <a:pt x="98306" y="6432"/>
                  </a:cubicBezTo>
                  <a:cubicBezTo>
                    <a:pt x="100071" y="4621"/>
                    <a:pt x="101467" y="2482"/>
                    <a:pt x="102412" y="137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BDD159-DC9A-CECF-B4BD-755C737B9356}"/>
                </a:ext>
              </a:extLst>
            </p:cNvPr>
            <p:cNvSpPr/>
            <p:nvPr/>
          </p:nvSpPr>
          <p:spPr>
            <a:xfrm>
              <a:off x="5039531" y="2216032"/>
              <a:ext cx="196488" cy="189279"/>
            </a:xfrm>
            <a:custGeom>
              <a:avLst/>
              <a:gdLst>
                <a:gd name="connsiteX0" fmla="*/ 62957 w 196488"/>
                <a:gd name="connsiteY0" fmla="*/ 38960 h 189279"/>
                <a:gd name="connsiteX1" fmla="*/ 122993 w 196488"/>
                <a:gd name="connsiteY1" fmla="*/ 137 h 189279"/>
                <a:gd name="connsiteX2" fmla="*/ 148176 w 196488"/>
                <a:gd name="connsiteY2" fmla="*/ 7664 h 189279"/>
                <a:gd name="connsiteX3" fmla="*/ 165010 w 196488"/>
                <a:gd name="connsiteY3" fmla="*/ 32391 h 189279"/>
                <a:gd name="connsiteX4" fmla="*/ 169298 w 196488"/>
                <a:gd name="connsiteY4" fmla="*/ 69298 h 189279"/>
                <a:gd name="connsiteX5" fmla="*/ 169298 w 196488"/>
                <a:gd name="connsiteY5" fmla="*/ 147674 h 189279"/>
                <a:gd name="connsiteX6" fmla="*/ 172035 w 196488"/>
                <a:gd name="connsiteY6" fmla="*/ 171305 h 189279"/>
                <a:gd name="connsiteX7" fmla="*/ 178970 w 196488"/>
                <a:gd name="connsiteY7" fmla="*/ 179107 h 189279"/>
                <a:gd name="connsiteX8" fmla="*/ 196488 w 196488"/>
                <a:gd name="connsiteY8" fmla="*/ 181981 h 189279"/>
                <a:gd name="connsiteX9" fmla="*/ 196488 w 196488"/>
                <a:gd name="connsiteY9" fmla="*/ 189280 h 189279"/>
                <a:gd name="connsiteX10" fmla="*/ 107665 w 196488"/>
                <a:gd name="connsiteY10" fmla="*/ 189280 h 189279"/>
                <a:gd name="connsiteX11" fmla="*/ 107665 w 196488"/>
                <a:gd name="connsiteY11" fmla="*/ 181981 h 189279"/>
                <a:gd name="connsiteX12" fmla="*/ 111406 w 196488"/>
                <a:gd name="connsiteY12" fmla="*/ 181981 h 189279"/>
                <a:gd name="connsiteX13" fmla="*/ 128970 w 196488"/>
                <a:gd name="connsiteY13" fmla="*/ 178103 h 189279"/>
                <a:gd name="connsiteX14" fmla="*/ 135950 w 196488"/>
                <a:gd name="connsiteY14" fmla="*/ 166607 h 189279"/>
                <a:gd name="connsiteX15" fmla="*/ 136725 w 196488"/>
                <a:gd name="connsiteY15" fmla="*/ 147765 h 189279"/>
                <a:gd name="connsiteX16" fmla="*/ 136725 w 196488"/>
                <a:gd name="connsiteY16" fmla="*/ 72491 h 189279"/>
                <a:gd name="connsiteX17" fmla="*/ 130384 w 196488"/>
                <a:gd name="connsiteY17" fmla="*/ 35995 h 189279"/>
                <a:gd name="connsiteX18" fmla="*/ 109079 w 196488"/>
                <a:gd name="connsiteY18" fmla="*/ 24681 h 189279"/>
                <a:gd name="connsiteX19" fmla="*/ 62957 w 196488"/>
                <a:gd name="connsiteY19" fmla="*/ 50730 h 189279"/>
                <a:gd name="connsiteX20" fmla="*/ 62957 w 196488"/>
                <a:gd name="connsiteY20" fmla="*/ 147628 h 189279"/>
                <a:gd name="connsiteX21" fmla="*/ 65101 w 196488"/>
                <a:gd name="connsiteY21" fmla="*/ 170439 h 189279"/>
                <a:gd name="connsiteX22" fmla="*/ 72674 w 196488"/>
                <a:gd name="connsiteY22" fmla="*/ 178924 h 189279"/>
                <a:gd name="connsiteX23" fmla="*/ 92199 w 196488"/>
                <a:gd name="connsiteY23" fmla="*/ 181616 h 189279"/>
                <a:gd name="connsiteX24" fmla="*/ 92199 w 196488"/>
                <a:gd name="connsiteY24" fmla="*/ 188915 h 189279"/>
                <a:gd name="connsiteX25" fmla="*/ 3193 w 196488"/>
                <a:gd name="connsiteY25" fmla="*/ 188915 h 189279"/>
                <a:gd name="connsiteX26" fmla="*/ 3193 w 196488"/>
                <a:gd name="connsiteY26" fmla="*/ 181981 h 189279"/>
                <a:gd name="connsiteX27" fmla="*/ 7117 w 196488"/>
                <a:gd name="connsiteY27" fmla="*/ 181981 h 189279"/>
                <a:gd name="connsiteX28" fmla="*/ 25365 w 196488"/>
                <a:gd name="connsiteY28" fmla="*/ 174910 h 189279"/>
                <a:gd name="connsiteX29" fmla="*/ 30155 w 196488"/>
                <a:gd name="connsiteY29" fmla="*/ 147765 h 189279"/>
                <a:gd name="connsiteX30" fmla="*/ 30155 w 196488"/>
                <a:gd name="connsiteY30" fmla="*/ 79334 h 189279"/>
                <a:gd name="connsiteX31" fmla="*/ 28695 w 196488"/>
                <a:gd name="connsiteY31" fmla="*/ 39097 h 189279"/>
                <a:gd name="connsiteX32" fmla="*/ 24133 w 196488"/>
                <a:gd name="connsiteY32" fmla="*/ 29334 h 189279"/>
                <a:gd name="connsiteX33" fmla="*/ 16013 w 196488"/>
                <a:gd name="connsiteY33" fmla="*/ 26734 h 189279"/>
                <a:gd name="connsiteX34" fmla="*/ 2920 w 196488"/>
                <a:gd name="connsiteY34" fmla="*/ 29699 h 189279"/>
                <a:gd name="connsiteX35" fmla="*/ 0 w 196488"/>
                <a:gd name="connsiteY35" fmla="*/ 22445 h 189279"/>
                <a:gd name="connsiteX36" fmla="*/ 54243 w 196488"/>
                <a:gd name="connsiteY36" fmla="*/ 0 h 189279"/>
                <a:gd name="connsiteX37" fmla="*/ 62683 w 196488"/>
                <a:gd name="connsiteY37" fmla="*/ 0 h 18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6488" h="189279">
                  <a:moveTo>
                    <a:pt x="62957" y="38960"/>
                  </a:moveTo>
                  <a:cubicBezTo>
                    <a:pt x="83942" y="13107"/>
                    <a:pt x="103956" y="169"/>
                    <a:pt x="122993" y="137"/>
                  </a:cubicBezTo>
                  <a:cubicBezTo>
                    <a:pt x="131976" y="-100"/>
                    <a:pt x="140799" y="2537"/>
                    <a:pt x="148176" y="7664"/>
                  </a:cubicBezTo>
                  <a:cubicBezTo>
                    <a:pt x="156168" y="14006"/>
                    <a:pt x="162045" y="22628"/>
                    <a:pt x="165010" y="32391"/>
                  </a:cubicBezTo>
                  <a:cubicBezTo>
                    <a:pt x="168390" y="44389"/>
                    <a:pt x="169836" y="56848"/>
                    <a:pt x="169298" y="69298"/>
                  </a:cubicBezTo>
                  <a:lnTo>
                    <a:pt x="169298" y="147674"/>
                  </a:lnTo>
                  <a:cubicBezTo>
                    <a:pt x="168805" y="155653"/>
                    <a:pt x="169732" y="163650"/>
                    <a:pt x="172035" y="171305"/>
                  </a:cubicBezTo>
                  <a:cubicBezTo>
                    <a:pt x="173440" y="174590"/>
                    <a:pt x="175872" y="177327"/>
                    <a:pt x="178970" y="179107"/>
                  </a:cubicBezTo>
                  <a:cubicBezTo>
                    <a:pt x="184508" y="181410"/>
                    <a:pt x="190503" y="182396"/>
                    <a:pt x="196488" y="181981"/>
                  </a:cubicBezTo>
                  <a:lnTo>
                    <a:pt x="196488" y="189280"/>
                  </a:lnTo>
                  <a:lnTo>
                    <a:pt x="107665" y="189280"/>
                  </a:lnTo>
                  <a:lnTo>
                    <a:pt x="107665" y="181981"/>
                  </a:lnTo>
                  <a:lnTo>
                    <a:pt x="111406" y="181981"/>
                  </a:lnTo>
                  <a:cubicBezTo>
                    <a:pt x="117523" y="182546"/>
                    <a:pt x="123659" y="181192"/>
                    <a:pt x="128970" y="178103"/>
                  </a:cubicBezTo>
                  <a:cubicBezTo>
                    <a:pt x="132514" y="175160"/>
                    <a:pt x="134973" y="171109"/>
                    <a:pt x="135950" y="166607"/>
                  </a:cubicBezTo>
                  <a:cubicBezTo>
                    <a:pt x="136689" y="160357"/>
                    <a:pt x="136949" y="154056"/>
                    <a:pt x="136725" y="147765"/>
                  </a:cubicBezTo>
                  <a:lnTo>
                    <a:pt x="136725" y="72491"/>
                  </a:lnTo>
                  <a:cubicBezTo>
                    <a:pt x="136725" y="55794"/>
                    <a:pt x="134613" y="43627"/>
                    <a:pt x="130384" y="35995"/>
                  </a:cubicBezTo>
                  <a:cubicBezTo>
                    <a:pt x="126086" y="28403"/>
                    <a:pt x="117774" y="23992"/>
                    <a:pt x="109079" y="24681"/>
                  </a:cubicBezTo>
                  <a:cubicBezTo>
                    <a:pt x="93659" y="24681"/>
                    <a:pt x="78239" y="33349"/>
                    <a:pt x="62957" y="50730"/>
                  </a:cubicBezTo>
                  <a:lnTo>
                    <a:pt x="62957" y="147628"/>
                  </a:lnTo>
                  <a:cubicBezTo>
                    <a:pt x="62957" y="160037"/>
                    <a:pt x="63686" y="167701"/>
                    <a:pt x="65101" y="170439"/>
                  </a:cubicBezTo>
                  <a:cubicBezTo>
                    <a:pt x="66656" y="174002"/>
                    <a:pt x="69311" y="176976"/>
                    <a:pt x="72674" y="178924"/>
                  </a:cubicBezTo>
                  <a:cubicBezTo>
                    <a:pt x="78910" y="181233"/>
                    <a:pt x="85571" y="182154"/>
                    <a:pt x="92199" y="181616"/>
                  </a:cubicBezTo>
                  <a:lnTo>
                    <a:pt x="92199" y="188915"/>
                  </a:lnTo>
                  <a:lnTo>
                    <a:pt x="3193" y="188915"/>
                  </a:lnTo>
                  <a:lnTo>
                    <a:pt x="3193" y="181981"/>
                  </a:lnTo>
                  <a:lnTo>
                    <a:pt x="7117" y="181981"/>
                  </a:lnTo>
                  <a:cubicBezTo>
                    <a:pt x="16241" y="181981"/>
                    <a:pt x="22400" y="179608"/>
                    <a:pt x="25365" y="174910"/>
                  </a:cubicBezTo>
                  <a:cubicBezTo>
                    <a:pt x="28331" y="170210"/>
                    <a:pt x="30155" y="161223"/>
                    <a:pt x="30155" y="147765"/>
                  </a:cubicBezTo>
                  <a:lnTo>
                    <a:pt x="30155" y="79334"/>
                  </a:lnTo>
                  <a:cubicBezTo>
                    <a:pt x="30575" y="65904"/>
                    <a:pt x="30087" y="52459"/>
                    <a:pt x="28695" y="39097"/>
                  </a:cubicBezTo>
                  <a:cubicBezTo>
                    <a:pt x="28257" y="35438"/>
                    <a:pt x="26656" y="32017"/>
                    <a:pt x="24133" y="29334"/>
                  </a:cubicBezTo>
                  <a:cubicBezTo>
                    <a:pt x="21834" y="27505"/>
                    <a:pt x="18946" y="26583"/>
                    <a:pt x="16013" y="26734"/>
                  </a:cubicBezTo>
                  <a:cubicBezTo>
                    <a:pt x="11501" y="26902"/>
                    <a:pt x="7062" y="27911"/>
                    <a:pt x="2920" y="29699"/>
                  </a:cubicBezTo>
                  <a:lnTo>
                    <a:pt x="0" y="22445"/>
                  </a:lnTo>
                  <a:lnTo>
                    <a:pt x="54243" y="0"/>
                  </a:lnTo>
                  <a:lnTo>
                    <a:pt x="62683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19D5DED-3EF9-AF86-EB61-9CD3E816C78F}"/>
                </a:ext>
              </a:extLst>
            </p:cNvPr>
            <p:cNvSpPr/>
            <p:nvPr/>
          </p:nvSpPr>
          <p:spPr>
            <a:xfrm>
              <a:off x="5251388" y="2216137"/>
              <a:ext cx="173326" cy="194631"/>
            </a:xfrm>
            <a:custGeom>
              <a:avLst/>
              <a:gdLst>
                <a:gd name="connsiteX0" fmla="*/ 86912 w 173326"/>
                <a:gd name="connsiteY0" fmla="*/ 32 h 194631"/>
                <a:gd name="connsiteX1" fmla="*/ 152332 w 173326"/>
                <a:gd name="connsiteY1" fmla="*/ 31693 h 194631"/>
                <a:gd name="connsiteX2" fmla="*/ 173318 w 173326"/>
                <a:gd name="connsiteY2" fmla="*/ 93828 h 194631"/>
                <a:gd name="connsiteX3" fmla="*/ 161730 w 173326"/>
                <a:gd name="connsiteY3" fmla="*/ 143737 h 194631"/>
                <a:gd name="connsiteX4" fmla="*/ 129796 w 173326"/>
                <a:gd name="connsiteY4" fmla="*/ 181784 h 194631"/>
                <a:gd name="connsiteX5" fmla="*/ 84631 w 173326"/>
                <a:gd name="connsiteY5" fmla="*/ 194604 h 194631"/>
                <a:gd name="connsiteX6" fmla="*/ 20169 w 173326"/>
                <a:gd name="connsiteY6" fmla="*/ 161574 h 194631"/>
                <a:gd name="connsiteX7" fmla="*/ 5 w 173326"/>
                <a:gd name="connsiteY7" fmla="*/ 99029 h 194631"/>
                <a:gd name="connsiteX8" fmla="*/ 12231 w 173326"/>
                <a:gd name="connsiteY8" fmla="*/ 48846 h 194631"/>
                <a:gd name="connsiteX9" fmla="*/ 44485 w 173326"/>
                <a:gd name="connsiteY9" fmla="*/ 11939 h 194631"/>
                <a:gd name="connsiteX10" fmla="*/ 86821 w 173326"/>
                <a:gd name="connsiteY10" fmla="*/ 32 h 194631"/>
                <a:gd name="connsiteX11" fmla="*/ 80799 w 173326"/>
                <a:gd name="connsiteY11" fmla="*/ 13079 h 194631"/>
                <a:gd name="connsiteX12" fmla="*/ 59905 w 173326"/>
                <a:gd name="connsiteY12" fmla="*/ 19375 h 194631"/>
                <a:gd name="connsiteX13" fmla="*/ 42934 w 173326"/>
                <a:gd name="connsiteY13" fmla="*/ 41501 h 194631"/>
                <a:gd name="connsiteX14" fmla="*/ 36456 w 173326"/>
                <a:gd name="connsiteY14" fmla="*/ 82149 h 194631"/>
                <a:gd name="connsiteX15" fmla="*/ 52058 w 173326"/>
                <a:gd name="connsiteY15" fmla="*/ 151264 h 194631"/>
                <a:gd name="connsiteX16" fmla="*/ 93117 w 173326"/>
                <a:gd name="connsiteY16" fmla="*/ 180279 h 194631"/>
                <a:gd name="connsiteX17" fmla="*/ 124549 w 173326"/>
                <a:gd name="connsiteY17" fmla="*/ 164266 h 194631"/>
                <a:gd name="connsiteX18" fmla="*/ 136912 w 173326"/>
                <a:gd name="connsiteY18" fmla="*/ 109202 h 194631"/>
                <a:gd name="connsiteX19" fmla="*/ 116292 w 173326"/>
                <a:gd name="connsiteY19" fmla="*/ 32286 h 194631"/>
                <a:gd name="connsiteX20" fmla="*/ 80753 w 173326"/>
                <a:gd name="connsiteY20" fmla="*/ 13079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6" h="194631">
                  <a:moveTo>
                    <a:pt x="86912" y="32"/>
                  </a:moveTo>
                  <a:cubicBezTo>
                    <a:pt x="112574" y="-698"/>
                    <a:pt x="136981" y="11118"/>
                    <a:pt x="152332" y="31693"/>
                  </a:cubicBezTo>
                  <a:cubicBezTo>
                    <a:pt x="166224" y="49398"/>
                    <a:pt x="173628" y="71328"/>
                    <a:pt x="173318" y="93828"/>
                  </a:cubicBezTo>
                  <a:cubicBezTo>
                    <a:pt x="173117" y="111109"/>
                    <a:pt x="169162" y="128134"/>
                    <a:pt x="161730" y="143737"/>
                  </a:cubicBezTo>
                  <a:cubicBezTo>
                    <a:pt x="155092" y="159303"/>
                    <a:pt x="143975" y="172546"/>
                    <a:pt x="129796" y="181784"/>
                  </a:cubicBezTo>
                  <a:cubicBezTo>
                    <a:pt x="116301" y="190343"/>
                    <a:pt x="100612" y="194800"/>
                    <a:pt x="84631" y="194604"/>
                  </a:cubicBezTo>
                  <a:cubicBezTo>
                    <a:pt x="58919" y="195302"/>
                    <a:pt x="34622" y="182852"/>
                    <a:pt x="20169" y="161574"/>
                  </a:cubicBezTo>
                  <a:cubicBezTo>
                    <a:pt x="6862" y="143454"/>
                    <a:pt x="-214" y="121510"/>
                    <a:pt x="5" y="99029"/>
                  </a:cubicBezTo>
                  <a:cubicBezTo>
                    <a:pt x="142" y="81579"/>
                    <a:pt x="4330" y="64403"/>
                    <a:pt x="12231" y="48846"/>
                  </a:cubicBezTo>
                  <a:cubicBezTo>
                    <a:pt x="19134" y="33650"/>
                    <a:pt x="30352" y="20817"/>
                    <a:pt x="44485" y="11939"/>
                  </a:cubicBezTo>
                  <a:cubicBezTo>
                    <a:pt x="57236" y="4156"/>
                    <a:pt x="71885" y="36"/>
                    <a:pt x="86821" y="32"/>
                  </a:cubicBezTo>
                  <a:moveTo>
                    <a:pt x="80799" y="13079"/>
                  </a:moveTo>
                  <a:cubicBezTo>
                    <a:pt x="73390" y="13216"/>
                    <a:pt x="66159" y="15397"/>
                    <a:pt x="59905" y="19375"/>
                  </a:cubicBezTo>
                  <a:cubicBezTo>
                    <a:pt x="51985" y="24704"/>
                    <a:pt x="46027" y="32473"/>
                    <a:pt x="42934" y="41501"/>
                  </a:cubicBezTo>
                  <a:cubicBezTo>
                    <a:pt x="38194" y="54512"/>
                    <a:pt x="35995" y="68312"/>
                    <a:pt x="36456" y="82149"/>
                  </a:cubicBezTo>
                  <a:cubicBezTo>
                    <a:pt x="35817" y="106127"/>
                    <a:pt x="41182" y="129886"/>
                    <a:pt x="52058" y="151264"/>
                  </a:cubicBezTo>
                  <a:cubicBezTo>
                    <a:pt x="62460" y="170607"/>
                    <a:pt x="76146" y="180279"/>
                    <a:pt x="93117" y="180279"/>
                  </a:cubicBezTo>
                  <a:cubicBezTo>
                    <a:pt x="105580" y="180398"/>
                    <a:pt x="117318" y="174421"/>
                    <a:pt x="124549" y="164266"/>
                  </a:cubicBezTo>
                  <a:cubicBezTo>
                    <a:pt x="132761" y="153591"/>
                    <a:pt x="136880" y="135238"/>
                    <a:pt x="136912" y="109202"/>
                  </a:cubicBezTo>
                  <a:cubicBezTo>
                    <a:pt x="136912" y="76629"/>
                    <a:pt x="130037" y="50990"/>
                    <a:pt x="116292" y="32286"/>
                  </a:cubicBezTo>
                  <a:cubicBezTo>
                    <a:pt x="108468" y="20274"/>
                    <a:pt x="95087" y="13043"/>
                    <a:pt x="80753" y="1307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EF4E4A4-7E69-F563-3842-24536A42E614}"/>
                </a:ext>
              </a:extLst>
            </p:cNvPr>
            <p:cNvSpPr/>
            <p:nvPr/>
          </p:nvSpPr>
          <p:spPr>
            <a:xfrm>
              <a:off x="5553456" y="2127023"/>
              <a:ext cx="239088" cy="284304"/>
            </a:xfrm>
            <a:custGeom>
              <a:avLst/>
              <a:gdLst>
                <a:gd name="connsiteX0" fmla="*/ 226863 w 239088"/>
                <a:gd name="connsiteY0" fmla="*/ 185 h 284304"/>
                <a:gd name="connsiteX1" fmla="*/ 232930 w 239088"/>
                <a:gd name="connsiteY1" fmla="*/ 92567 h 284304"/>
                <a:gd name="connsiteX2" fmla="*/ 226863 w 239088"/>
                <a:gd name="connsiteY2" fmla="*/ 92567 h 284304"/>
                <a:gd name="connsiteX3" fmla="*/ 192282 w 239088"/>
                <a:gd name="connsiteY3" fmla="*/ 32758 h 284304"/>
                <a:gd name="connsiteX4" fmla="*/ 138313 w 239088"/>
                <a:gd name="connsiteY4" fmla="*/ 14510 h 284304"/>
                <a:gd name="connsiteX5" fmla="*/ 90594 w 239088"/>
                <a:gd name="connsiteY5" fmla="*/ 28196 h 284304"/>
                <a:gd name="connsiteX6" fmla="*/ 57108 w 239088"/>
                <a:gd name="connsiteY6" fmla="*/ 71992 h 284304"/>
                <a:gd name="connsiteX7" fmla="*/ 44882 w 239088"/>
                <a:gd name="connsiteY7" fmla="*/ 146719 h 284304"/>
                <a:gd name="connsiteX8" fmla="*/ 56424 w 239088"/>
                <a:gd name="connsiteY8" fmla="*/ 210588 h 284304"/>
                <a:gd name="connsiteX9" fmla="*/ 91096 w 239088"/>
                <a:gd name="connsiteY9" fmla="*/ 252057 h 284304"/>
                <a:gd name="connsiteX10" fmla="*/ 143970 w 239088"/>
                <a:gd name="connsiteY10" fmla="*/ 266519 h 284304"/>
                <a:gd name="connsiteX11" fmla="*/ 189591 w 239088"/>
                <a:gd name="connsiteY11" fmla="*/ 255204 h 284304"/>
                <a:gd name="connsiteX12" fmla="*/ 233021 w 239088"/>
                <a:gd name="connsiteY12" fmla="*/ 210268 h 284304"/>
                <a:gd name="connsiteX13" fmla="*/ 239089 w 239088"/>
                <a:gd name="connsiteY13" fmla="*/ 214329 h 284304"/>
                <a:gd name="connsiteX14" fmla="*/ 192465 w 239088"/>
                <a:gd name="connsiteY14" fmla="*/ 267431 h 284304"/>
                <a:gd name="connsiteX15" fmla="*/ 129234 w 239088"/>
                <a:gd name="connsiteY15" fmla="*/ 284265 h 284304"/>
                <a:gd name="connsiteX16" fmla="*/ 27044 w 239088"/>
                <a:gd name="connsiteY16" fmla="*/ 234082 h 284304"/>
                <a:gd name="connsiteX17" fmla="*/ 37 w 239088"/>
                <a:gd name="connsiteY17" fmla="*/ 146308 h 284304"/>
                <a:gd name="connsiteX18" fmla="*/ 17875 w 239088"/>
                <a:gd name="connsiteY18" fmla="*/ 71536 h 284304"/>
                <a:gd name="connsiteX19" fmla="*/ 135120 w 239088"/>
                <a:gd name="connsiteY19" fmla="*/ 3 h 284304"/>
                <a:gd name="connsiteX20" fmla="*/ 191872 w 239088"/>
                <a:gd name="connsiteY20" fmla="*/ 14419 h 284304"/>
                <a:gd name="connsiteX21" fmla="*/ 203642 w 239088"/>
                <a:gd name="connsiteY21" fmla="*/ 18981 h 284304"/>
                <a:gd name="connsiteX22" fmla="*/ 212766 w 239088"/>
                <a:gd name="connsiteY22" fmla="*/ 15194 h 284304"/>
                <a:gd name="connsiteX23" fmla="*/ 220019 w 239088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88" h="284304">
                  <a:moveTo>
                    <a:pt x="226863" y="185"/>
                  </a:moveTo>
                  <a:lnTo>
                    <a:pt x="232930" y="92567"/>
                  </a:lnTo>
                  <a:lnTo>
                    <a:pt x="226863" y="92567"/>
                  </a:lnTo>
                  <a:cubicBezTo>
                    <a:pt x="218802" y="64862"/>
                    <a:pt x="207278" y="44925"/>
                    <a:pt x="192282" y="32758"/>
                  </a:cubicBezTo>
                  <a:cubicBezTo>
                    <a:pt x="177013" y="20491"/>
                    <a:pt x="157893" y="14027"/>
                    <a:pt x="138313" y="14510"/>
                  </a:cubicBezTo>
                  <a:cubicBezTo>
                    <a:pt x="121406" y="14291"/>
                    <a:pt x="104814" y="19049"/>
                    <a:pt x="90594" y="28196"/>
                  </a:cubicBezTo>
                  <a:cubicBezTo>
                    <a:pt x="76406" y="37321"/>
                    <a:pt x="65229" y="51965"/>
                    <a:pt x="57108" y="71992"/>
                  </a:cubicBezTo>
                  <a:cubicBezTo>
                    <a:pt x="48988" y="92020"/>
                    <a:pt x="44882" y="116929"/>
                    <a:pt x="44882" y="146719"/>
                  </a:cubicBezTo>
                  <a:cubicBezTo>
                    <a:pt x="44380" y="168571"/>
                    <a:pt x="48308" y="190296"/>
                    <a:pt x="56424" y="210588"/>
                  </a:cubicBezTo>
                  <a:cubicBezTo>
                    <a:pt x="63345" y="227705"/>
                    <a:pt x="75475" y="242212"/>
                    <a:pt x="91096" y="252057"/>
                  </a:cubicBezTo>
                  <a:cubicBezTo>
                    <a:pt x="106981" y="261815"/>
                    <a:pt x="125329" y="266833"/>
                    <a:pt x="143970" y="266519"/>
                  </a:cubicBezTo>
                  <a:cubicBezTo>
                    <a:pt x="159910" y="266856"/>
                    <a:pt x="175653" y="262951"/>
                    <a:pt x="189591" y="255204"/>
                  </a:cubicBezTo>
                  <a:cubicBezTo>
                    <a:pt x="202761" y="247632"/>
                    <a:pt x="217237" y="232654"/>
                    <a:pt x="233021" y="210268"/>
                  </a:cubicBezTo>
                  <a:lnTo>
                    <a:pt x="239089" y="214329"/>
                  </a:lnTo>
                  <a:cubicBezTo>
                    <a:pt x="225768" y="238507"/>
                    <a:pt x="210225" y="256208"/>
                    <a:pt x="192465" y="267431"/>
                  </a:cubicBezTo>
                  <a:cubicBezTo>
                    <a:pt x="173445" y="279000"/>
                    <a:pt x="151493" y="284849"/>
                    <a:pt x="129234" y="284265"/>
                  </a:cubicBezTo>
                  <a:cubicBezTo>
                    <a:pt x="85256" y="284265"/>
                    <a:pt x="51191" y="267536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41" y="120300"/>
                    <a:pt x="5886" y="94620"/>
                    <a:pt x="17875" y="71536"/>
                  </a:cubicBezTo>
                  <a:cubicBezTo>
                    <a:pt x="40220" y="27380"/>
                    <a:pt x="85630" y="-326"/>
                    <a:pt x="135120" y="3"/>
                  </a:cubicBezTo>
                  <a:cubicBezTo>
                    <a:pt x="154923" y="153"/>
                    <a:pt x="174399" y="5099"/>
                    <a:pt x="191872" y="14419"/>
                  </a:cubicBezTo>
                  <a:cubicBezTo>
                    <a:pt x="195435" y="16746"/>
                    <a:pt x="199440" y="18301"/>
                    <a:pt x="203642" y="18981"/>
                  </a:cubicBezTo>
                  <a:cubicBezTo>
                    <a:pt x="207072" y="19008"/>
                    <a:pt x="210366" y="17644"/>
                    <a:pt x="212766" y="15194"/>
                  </a:cubicBezTo>
                  <a:cubicBezTo>
                    <a:pt x="216502" y="10943"/>
                    <a:pt x="219011" y="5756"/>
                    <a:pt x="220019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B2DAFA1-CC4A-1850-5E4F-AC454EEBD689}"/>
                </a:ext>
              </a:extLst>
            </p:cNvPr>
            <p:cNvSpPr/>
            <p:nvPr/>
          </p:nvSpPr>
          <p:spPr>
            <a:xfrm>
              <a:off x="5818275" y="2120133"/>
              <a:ext cx="89826" cy="284996"/>
            </a:xfrm>
            <a:custGeom>
              <a:avLst/>
              <a:gdLst>
                <a:gd name="connsiteX0" fmla="*/ 62683 w 89826"/>
                <a:gd name="connsiteY0" fmla="*/ 96036 h 284996"/>
                <a:gd name="connsiteX1" fmla="*/ 62683 w 89826"/>
                <a:gd name="connsiteY1" fmla="*/ 243573 h 284996"/>
                <a:gd name="connsiteX2" fmla="*/ 65146 w 89826"/>
                <a:gd name="connsiteY2" fmla="*/ 266383 h 284996"/>
                <a:gd name="connsiteX3" fmla="*/ 72354 w 89826"/>
                <a:gd name="connsiteY3" fmla="*/ 274914 h 284996"/>
                <a:gd name="connsiteX4" fmla="*/ 89827 w 89826"/>
                <a:gd name="connsiteY4" fmla="*/ 277697 h 284996"/>
                <a:gd name="connsiteX5" fmla="*/ 89827 w 89826"/>
                <a:gd name="connsiteY5" fmla="*/ 284997 h 284996"/>
                <a:gd name="connsiteX6" fmla="*/ 2737 w 89826"/>
                <a:gd name="connsiteY6" fmla="*/ 284997 h 284996"/>
                <a:gd name="connsiteX7" fmla="*/ 2737 w 89826"/>
                <a:gd name="connsiteY7" fmla="*/ 277880 h 284996"/>
                <a:gd name="connsiteX8" fmla="*/ 20301 w 89826"/>
                <a:gd name="connsiteY8" fmla="*/ 275279 h 284996"/>
                <a:gd name="connsiteX9" fmla="*/ 27464 w 89826"/>
                <a:gd name="connsiteY9" fmla="*/ 266703 h 284996"/>
                <a:gd name="connsiteX10" fmla="*/ 30109 w 89826"/>
                <a:gd name="connsiteY10" fmla="*/ 243892 h 284996"/>
                <a:gd name="connsiteX11" fmla="*/ 30109 w 89826"/>
                <a:gd name="connsiteY11" fmla="*/ 172952 h 284996"/>
                <a:gd name="connsiteX12" fmla="*/ 28331 w 89826"/>
                <a:gd name="connsiteY12" fmla="*/ 134312 h 284996"/>
                <a:gd name="connsiteX13" fmla="*/ 24042 w 89826"/>
                <a:gd name="connsiteY13" fmla="*/ 125188 h 284996"/>
                <a:gd name="connsiteX14" fmla="*/ 16013 w 89826"/>
                <a:gd name="connsiteY14" fmla="*/ 122724 h 284996"/>
                <a:gd name="connsiteX15" fmla="*/ 2737 w 89826"/>
                <a:gd name="connsiteY15" fmla="*/ 125690 h 284996"/>
                <a:gd name="connsiteX16" fmla="*/ 0 w 89826"/>
                <a:gd name="connsiteY16" fmla="*/ 118436 h 284996"/>
                <a:gd name="connsiteX17" fmla="*/ 54060 w 89826"/>
                <a:gd name="connsiteY17" fmla="*/ 95990 h 284996"/>
                <a:gd name="connsiteX18" fmla="*/ 46487 w 89826"/>
                <a:gd name="connsiteY18" fmla="*/ 5 h 284996"/>
                <a:gd name="connsiteX19" fmla="*/ 60493 w 89826"/>
                <a:gd name="connsiteY19" fmla="*/ 5935 h 284996"/>
                <a:gd name="connsiteX20" fmla="*/ 66241 w 89826"/>
                <a:gd name="connsiteY20" fmla="*/ 20215 h 284996"/>
                <a:gd name="connsiteX21" fmla="*/ 60493 w 89826"/>
                <a:gd name="connsiteY21" fmla="*/ 34631 h 284996"/>
                <a:gd name="connsiteX22" fmla="*/ 46487 w 89826"/>
                <a:gd name="connsiteY22" fmla="*/ 40653 h 284996"/>
                <a:gd name="connsiteX23" fmla="*/ 32391 w 89826"/>
                <a:gd name="connsiteY23" fmla="*/ 34631 h 284996"/>
                <a:gd name="connsiteX24" fmla="*/ 26551 w 89826"/>
                <a:gd name="connsiteY24" fmla="*/ 20215 h 284996"/>
                <a:gd name="connsiteX25" fmla="*/ 32299 w 89826"/>
                <a:gd name="connsiteY25" fmla="*/ 5935 h 284996"/>
                <a:gd name="connsiteX26" fmla="*/ 46487 w 89826"/>
                <a:gd name="connsiteY26" fmla="*/ 5 h 284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9826" h="284996">
                  <a:moveTo>
                    <a:pt x="62683" y="96036"/>
                  </a:moveTo>
                  <a:lnTo>
                    <a:pt x="62683" y="243573"/>
                  </a:lnTo>
                  <a:cubicBezTo>
                    <a:pt x="62213" y="251260"/>
                    <a:pt x="63048" y="258975"/>
                    <a:pt x="65146" y="266383"/>
                  </a:cubicBezTo>
                  <a:cubicBezTo>
                    <a:pt x="66533" y="269951"/>
                    <a:pt x="69070" y="272953"/>
                    <a:pt x="72354" y="274914"/>
                  </a:cubicBezTo>
                  <a:cubicBezTo>
                    <a:pt x="77879" y="277209"/>
                    <a:pt x="83864" y="278163"/>
                    <a:pt x="89827" y="277697"/>
                  </a:cubicBezTo>
                  <a:lnTo>
                    <a:pt x="89827" y="284997"/>
                  </a:lnTo>
                  <a:lnTo>
                    <a:pt x="2737" y="284997"/>
                  </a:lnTo>
                  <a:lnTo>
                    <a:pt x="2737" y="277880"/>
                  </a:lnTo>
                  <a:cubicBezTo>
                    <a:pt x="8713" y="278354"/>
                    <a:pt x="14717" y="277465"/>
                    <a:pt x="20301" y="275279"/>
                  </a:cubicBezTo>
                  <a:cubicBezTo>
                    <a:pt x="23545" y="273258"/>
                    <a:pt x="26054" y="270252"/>
                    <a:pt x="27464" y="266703"/>
                  </a:cubicBezTo>
                  <a:cubicBezTo>
                    <a:pt x="29653" y="259308"/>
                    <a:pt x="30552" y="251593"/>
                    <a:pt x="30109" y="243892"/>
                  </a:cubicBezTo>
                  <a:lnTo>
                    <a:pt x="30109" y="172952"/>
                  </a:lnTo>
                  <a:cubicBezTo>
                    <a:pt x="30507" y="160046"/>
                    <a:pt x="29909" y="147127"/>
                    <a:pt x="28331" y="134312"/>
                  </a:cubicBezTo>
                  <a:cubicBezTo>
                    <a:pt x="27929" y="130886"/>
                    <a:pt x="26423" y="127683"/>
                    <a:pt x="24042" y="125188"/>
                  </a:cubicBezTo>
                  <a:cubicBezTo>
                    <a:pt x="21747" y="123431"/>
                    <a:pt x="18896" y="122560"/>
                    <a:pt x="16013" y="122724"/>
                  </a:cubicBezTo>
                  <a:cubicBezTo>
                    <a:pt x="11446" y="122902"/>
                    <a:pt x="6948" y="123910"/>
                    <a:pt x="2737" y="125690"/>
                  </a:cubicBezTo>
                  <a:lnTo>
                    <a:pt x="0" y="118436"/>
                  </a:lnTo>
                  <a:lnTo>
                    <a:pt x="54060" y="95990"/>
                  </a:lnTo>
                  <a:close/>
                  <a:moveTo>
                    <a:pt x="46487" y="5"/>
                  </a:moveTo>
                  <a:cubicBezTo>
                    <a:pt x="51784" y="-73"/>
                    <a:pt x="56866" y="2080"/>
                    <a:pt x="60493" y="5935"/>
                  </a:cubicBezTo>
                  <a:cubicBezTo>
                    <a:pt x="64270" y="9717"/>
                    <a:pt x="66346" y="14872"/>
                    <a:pt x="66241" y="20215"/>
                  </a:cubicBezTo>
                  <a:cubicBezTo>
                    <a:pt x="66332" y="25593"/>
                    <a:pt x="64261" y="30790"/>
                    <a:pt x="60493" y="34631"/>
                  </a:cubicBezTo>
                  <a:cubicBezTo>
                    <a:pt x="56889" y="38531"/>
                    <a:pt x="51798" y="40721"/>
                    <a:pt x="46487" y="40653"/>
                  </a:cubicBezTo>
                  <a:cubicBezTo>
                    <a:pt x="41150" y="40712"/>
                    <a:pt x="36036" y="38527"/>
                    <a:pt x="32391" y="34631"/>
                  </a:cubicBezTo>
                  <a:cubicBezTo>
                    <a:pt x="28581" y="30808"/>
                    <a:pt x="26474" y="25612"/>
                    <a:pt x="26551" y="20215"/>
                  </a:cubicBezTo>
                  <a:cubicBezTo>
                    <a:pt x="26446" y="14872"/>
                    <a:pt x="28522" y="9717"/>
                    <a:pt x="32299" y="5935"/>
                  </a:cubicBezTo>
                  <a:cubicBezTo>
                    <a:pt x="35976" y="2039"/>
                    <a:pt x="41132" y="-114"/>
                    <a:pt x="46487" y="5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E5C8E78-CE94-DB29-587C-3136C70F4E76}"/>
                </a:ext>
              </a:extLst>
            </p:cNvPr>
            <p:cNvSpPr/>
            <p:nvPr/>
          </p:nvSpPr>
          <p:spPr>
            <a:xfrm>
              <a:off x="5921606" y="2161196"/>
              <a:ext cx="108257" cy="246989"/>
            </a:xfrm>
            <a:custGeom>
              <a:avLst/>
              <a:gdLst>
                <a:gd name="connsiteX0" fmla="*/ 61223 w 108257"/>
                <a:gd name="connsiteY0" fmla="*/ 0 h 246989"/>
                <a:gd name="connsiteX1" fmla="*/ 61223 w 108257"/>
                <a:gd name="connsiteY1" fmla="*/ 60310 h 246989"/>
                <a:gd name="connsiteX2" fmla="*/ 103102 w 108257"/>
                <a:gd name="connsiteY2" fmla="*/ 60310 h 246989"/>
                <a:gd name="connsiteX3" fmla="*/ 103102 w 108257"/>
                <a:gd name="connsiteY3" fmla="*/ 74407 h 246989"/>
                <a:gd name="connsiteX4" fmla="*/ 61223 w 108257"/>
                <a:gd name="connsiteY4" fmla="*/ 74407 h 246989"/>
                <a:gd name="connsiteX5" fmla="*/ 61223 w 108257"/>
                <a:gd name="connsiteY5" fmla="*/ 193431 h 246989"/>
                <a:gd name="connsiteX6" fmla="*/ 66150 w 108257"/>
                <a:gd name="connsiteY6" fmla="*/ 217474 h 246989"/>
                <a:gd name="connsiteX7" fmla="*/ 78924 w 108257"/>
                <a:gd name="connsiteY7" fmla="*/ 223678 h 246989"/>
                <a:gd name="connsiteX8" fmla="*/ 91378 w 108257"/>
                <a:gd name="connsiteY8" fmla="*/ 219572 h 246989"/>
                <a:gd name="connsiteX9" fmla="*/ 100502 w 108257"/>
                <a:gd name="connsiteY9" fmla="*/ 207437 h 246989"/>
                <a:gd name="connsiteX10" fmla="*/ 108258 w 108257"/>
                <a:gd name="connsiteY10" fmla="*/ 207437 h 246989"/>
                <a:gd name="connsiteX11" fmla="*/ 88823 w 108257"/>
                <a:gd name="connsiteY11" fmla="*/ 237045 h 246989"/>
                <a:gd name="connsiteX12" fmla="*/ 62956 w 108257"/>
                <a:gd name="connsiteY12" fmla="*/ 246990 h 246989"/>
                <a:gd name="connsiteX13" fmla="*/ 45301 w 108257"/>
                <a:gd name="connsiteY13" fmla="*/ 241880 h 246989"/>
                <a:gd name="connsiteX14" fmla="*/ 32527 w 108257"/>
                <a:gd name="connsiteY14" fmla="*/ 227282 h 246989"/>
                <a:gd name="connsiteX15" fmla="*/ 28422 w 108257"/>
                <a:gd name="connsiteY15" fmla="*/ 197902 h 246989"/>
                <a:gd name="connsiteX16" fmla="*/ 28422 w 108257"/>
                <a:gd name="connsiteY16" fmla="*/ 74407 h 246989"/>
                <a:gd name="connsiteX17" fmla="*/ 0 w 108257"/>
                <a:gd name="connsiteY17" fmla="*/ 74407 h 246989"/>
                <a:gd name="connsiteX18" fmla="*/ 0 w 108257"/>
                <a:gd name="connsiteY18" fmla="*/ 68020 h 246989"/>
                <a:gd name="connsiteX19" fmla="*/ 22080 w 108257"/>
                <a:gd name="connsiteY19" fmla="*/ 53057 h 246989"/>
                <a:gd name="connsiteX20" fmla="*/ 42290 w 108257"/>
                <a:gd name="connsiteY20" fmla="*/ 28102 h 246989"/>
                <a:gd name="connsiteX21" fmla="*/ 54973 w 108257"/>
                <a:gd name="connsiteY21" fmla="*/ 228 h 246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257" h="246989">
                  <a:moveTo>
                    <a:pt x="61223" y="0"/>
                  </a:moveTo>
                  <a:lnTo>
                    <a:pt x="61223" y="60310"/>
                  </a:lnTo>
                  <a:lnTo>
                    <a:pt x="103102" y="60310"/>
                  </a:lnTo>
                  <a:lnTo>
                    <a:pt x="103102" y="74407"/>
                  </a:lnTo>
                  <a:lnTo>
                    <a:pt x="61223" y="74407"/>
                  </a:lnTo>
                  <a:lnTo>
                    <a:pt x="61223" y="193431"/>
                  </a:lnTo>
                  <a:cubicBezTo>
                    <a:pt x="61223" y="205338"/>
                    <a:pt x="62865" y="213322"/>
                    <a:pt x="66150" y="217474"/>
                  </a:cubicBezTo>
                  <a:cubicBezTo>
                    <a:pt x="69165" y="221470"/>
                    <a:pt x="73919" y="223778"/>
                    <a:pt x="78924" y="223678"/>
                  </a:cubicBezTo>
                  <a:cubicBezTo>
                    <a:pt x="83394" y="223605"/>
                    <a:pt x="87738" y="222172"/>
                    <a:pt x="91378" y="219572"/>
                  </a:cubicBezTo>
                  <a:cubicBezTo>
                    <a:pt x="95548" y="216515"/>
                    <a:pt x="98723" y="212291"/>
                    <a:pt x="100502" y="207437"/>
                  </a:cubicBezTo>
                  <a:lnTo>
                    <a:pt x="108258" y="207437"/>
                  </a:lnTo>
                  <a:cubicBezTo>
                    <a:pt x="104731" y="218956"/>
                    <a:pt x="97988" y="229225"/>
                    <a:pt x="88823" y="237045"/>
                  </a:cubicBezTo>
                  <a:cubicBezTo>
                    <a:pt x="81615" y="243258"/>
                    <a:pt x="72473" y="246771"/>
                    <a:pt x="62956" y="246990"/>
                  </a:cubicBezTo>
                  <a:cubicBezTo>
                    <a:pt x="56715" y="246935"/>
                    <a:pt x="50607" y="245170"/>
                    <a:pt x="45301" y="241880"/>
                  </a:cubicBezTo>
                  <a:cubicBezTo>
                    <a:pt x="39571" y="238532"/>
                    <a:pt x="35087" y="233409"/>
                    <a:pt x="32527" y="227282"/>
                  </a:cubicBezTo>
                  <a:cubicBezTo>
                    <a:pt x="29311" y="217839"/>
                    <a:pt x="27920" y="207866"/>
                    <a:pt x="28422" y="197902"/>
                  </a:cubicBezTo>
                  <a:lnTo>
                    <a:pt x="28422" y="74407"/>
                  </a:lnTo>
                  <a:lnTo>
                    <a:pt x="0" y="74407"/>
                  </a:lnTo>
                  <a:lnTo>
                    <a:pt x="0" y="68020"/>
                  </a:lnTo>
                  <a:cubicBezTo>
                    <a:pt x="8198" y="64398"/>
                    <a:pt x="15675" y="59330"/>
                    <a:pt x="22080" y="53057"/>
                  </a:cubicBezTo>
                  <a:cubicBezTo>
                    <a:pt x="29895" y="45671"/>
                    <a:pt x="36693" y="37281"/>
                    <a:pt x="42290" y="28102"/>
                  </a:cubicBezTo>
                  <a:cubicBezTo>
                    <a:pt x="47121" y="19097"/>
                    <a:pt x="51360" y="9786"/>
                    <a:pt x="54973" y="228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82FE560-55AF-791C-CF8A-410455028AF7}"/>
                </a:ext>
              </a:extLst>
            </p:cNvPr>
            <p:cNvSpPr/>
            <p:nvPr/>
          </p:nvSpPr>
          <p:spPr>
            <a:xfrm>
              <a:off x="6031186" y="2221506"/>
              <a:ext cx="195940" cy="272599"/>
            </a:xfrm>
            <a:custGeom>
              <a:avLst/>
              <a:gdLst>
                <a:gd name="connsiteX0" fmla="*/ 228 w 195940"/>
                <a:gd name="connsiteY0" fmla="*/ 0 h 272599"/>
                <a:gd name="connsiteX1" fmla="*/ 83988 w 195940"/>
                <a:gd name="connsiteY1" fmla="*/ 0 h 272599"/>
                <a:gd name="connsiteX2" fmla="*/ 83988 w 195940"/>
                <a:gd name="connsiteY2" fmla="*/ 7254 h 272599"/>
                <a:gd name="connsiteX3" fmla="*/ 79882 w 195940"/>
                <a:gd name="connsiteY3" fmla="*/ 7254 h 272599"/>
                <a:gd name="connsiteX4" fmla="*/ 66652 w 195940"/>
                <a:gd name="connsiteY4" fmla="*/ 11223 h 272599"/>
                <a:gd name="connsiteX5" fmla="*/ 62090 w 195940"/>
                <a:gd name="connsiteY5" fmla="*/ 20986 h 272599"/>
                <a:gd name="connsiteX6" fmla="*/ 68568 w 195940"/>
                <a:gd name="connsiteY6" fmla="*/ 42746 h 272599"/>
                <a:gd name="connsiteX7" fmla="*/ 112364 w 195940"/>
                <a:gd name="connsiteY7" fmla="*/ 135813 h 272599"/>
                <a:gd name="connsiteX8" fmla="*/ 152327 w 195940"/>
                <a:gd name="connsiteY8" fmla="*/ 33896 h 272599"/>
                <a:gd name="connsiteX9" fmla="*/ 155658 w 195940"/>
                <a:gd name="connsiteY9" fmla="*/ 17564 h 272599"/>
                <a:gd name="connsiteX10" fmla="*/ 154289 w 195940"/>
                <a:gd name="connsiteY10" fmla="*/ 12135 h 272599"/>
                <a:gd name="connsiteX11" fmla="*/ 149408 w 195940"/>
                <a:gd name="connsiteY11" fmla="*/ 8577 h 272599"/>
                <a:gd name="connsiteX12" fmla="*/ 137637 w 195940"/>
                <a:gd name="connsiteY12" fmla="*/ 7254 h 272599"/>
                <a:gd name="connsiteX13" fmla="*/ 137637 w 195940"/>
                <a:gd name="connsiteY13" fmla="*/ 0 h 272599"/>
                <a:gd name="connsiteX14" fmla="*/ 195941 w 195940"/>
                <a:gd name="connsiteY14" fmla="*/ 0 h 272599"/>
                <a:gd name="connsiteX15" fmla="*/ 195941 w 195940"/>
                <a:gd name="connsiteY15" fmla="*/ 7254 h 272599"/>
                <a:gd name="connsiteX16" fmla="*/ 184763 w 195940"/>
                <a:gd name="connsiteY16" fmla="*/ 10493 h 272599"/>
                <a:gd name="connsiteX17" fmla="*/ 176141 w 195940"/>
                <a:gd name="connsiteY17" fmla="*/ 19617 h 272599"/>
                <a:gd name="connsiteX18" fmla="*/ 169481 w 195940"/>
                <a:gd name="connsiteY18" fmla="*/ 35128 h 272599"/>
                <a:gd name="connsiteX19" fmla="*/ 96488 w 195940"/>
                <a:gd name="connsiteY19" fmla="*/ 218660 h 272599"/>
                <a:gd name="connsiteX20" fmla="*/ 68796 w 195940"/>
                <a:gd name="connsiteY20" fmla="*/ 258897 h 272599"/>
                <a:gd name="connsiteX21" fmla="*/ 35812 w 195940"/>
                <a:gd name="connsiteY21" fmla="*/ 272583 h 272599"/>
                <a:gd name="connsiteX22" fmla="*/ 16788 w 195940"/>
                <a:gd name="connsiteY22" fmla="*/ 265786 h 272599"/>
                <a:gd name="connsiteX23" fmla="*/ 9352 w 195940"/>
                <a:gd name="connsiteY23" fmla="*/ 250138 h 272599"/>
                <a:gd name="connsiteX24" fmla="*/ 14736 w 195940"/>
                <a:gd name="connsiteY24" fmla="*/ 236452 h 272599"/>
                <a:gd name="connsiteX25" fmla="*/ 29517 w 195940"/>
                <a:gd name="connsiteY25" fmla="*/ 231342 h 272599"/>
                <a:gd name="connsiteX26" fmla="*/ 47172 w 195940"/>
                <a:gd name="connsiteY26" fmla="*/ 235904 h 272599"/>
                <a:gd name="connsiteX27" fmla="*/ 56935 w 195940"/>
                <a:gd name="connsiteY27" fmla="*/ 238961 h 272599"/>
                <a:gd name="connsiteX28" fmla="*/ 69754 w 195940"/>
                <a:gd name="connsiteY28" fmla="*/ 232711 h 272599"/>
                <a:gd name="connsiteX29" fmla="*/ 83759 w 195940"/>
                <a:gd name="connsiteY29" fmla="*/ 208623 h 272599"/>
                <a:gd name="connsiteX30" fmla="*/ 96396 w 195940"/>
                <a:gd name="connsiteY30" fmla="*/ 176689 h 272599"/>
                <a:gd name="connsiteX31" fmla="*/ 31934 w 195940"/>
                <a:gd name="connsiteY31" fmla="*/ 38367 h 272599"/>
                <a:gd name="connsiteX32" fmla="*/ 22537 w 195940"/>
                <a:gd name="connsiteY32" fmla="*/ 22765 h 272599"/>
                <a:gd name="connsiteX33" fmla="*/ 14462 w 195940"/>
                <a:gd name="connsiteY33" fmla="*/ 13276 h 272599"/>
                <a:gd name="connsiteX34" fmla="*/ 0 w 195940"/>
                <a:gd name="connsiteY34" fmla="*/ 7573 h 27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95940" h="272599">
                  <a:moveTo>
                    <a:pt x="228" y="0"/>
                  </a:moveTo>
                  <a:lnTo>
                    <a:pt x="83988" y="0"/>
                  </a:lnTo>
                  <a:lnTo>
                    <a:pt x="83988" y="7254"/>
                  </a:lnTo>
                  <a:lnTo>
                    <a:pt x="79882" y="7254"/>
                  </a:lnTo>
                  <a:cubicBezTo>
                    <a:pt x="75133" y="6893"/>
                    <a:pt x="70420" y="8308"/>
                    <a:pt x="66652" y="11223"/>
                  </a:cubicBezTo>
                  <a:cubicBezTo>
                    <a:pt x="63737" y="13622"/>
                    <a:pt x="62058" y="17208"/>
                    <a:pt x="62090" y="20986"/>
                  </a:cubicBezTo>
                  <a:cubicBezTo>
                    <a:pt x="62742" y="28604"/>
                    <a:pt x="64950" y="36008"/>
                    <a:pt x="68568" y="42746"/>
                  </a:cubicBezTo>
                  <a:lnTo>
                    <a:pt x="112364" y="135813"/>
                  </a:lnTo>
                  <a:lnTo>
                    <a:pt x="152327" y="33896"/>
                  </a:lnTo>
                  <a:cubicBezTo>
                    <a:pt x="154490" y="28723"/>
                    <a:pt x="155621" y="23171"/>
                    <a:pt x="155658" y="17564"/>
                  </a:cubicBezTo>
                  <a:cubicBezTo>
                    <a:pt x="155781" y="15657"/>
                    <a:pt x="155302" y="13755"/>
                    <a:pt x="154289" y="12135"/>
                  </a:cubicBezTo>
                  <a:cubicBezTo>
                    <a:pt x="153048" y="10493"/>
                    <a:pt x="151351" y="9252"/>
                    <a:pt x="149408" y="8577"/>
                  </a:cubicBezTo>
                  <a:cubicBezTo>
                    <a:pt x="145580" y="7495"/>
                    <a:pt x="141607" y="7053"/>
                    <a:pt x="137637" y="7254"/>
                  </a:cubicBezTo>
                  <a:lnTo>
                    <a:pt x="137637" y="0"/>
                  </a:lnTo>
                  <a:lnTo>
                    <a:pt x="195941" y="0"/>
                  </a:lnTo>
                  <a:lnTo>
                    <a:pt x="195941" y="7254"/>
                  </a:lnTo>
                  <a:cubicBezTo>
                    <a:pt x="192026" y="7527"/>
                    <a:pt x="188217" y="8631"/>
                    <a:pt x="184763" y="10493"/>
                  </a:cubicBezTo>
                  <a:cubicBezTo>
                    <a:pt x="181333" y="12956"/>
                    <a:pt x="178404" y="16049"/>
                    <a:pt x="176141" y="19617"/>
                  </a:cubicBezTo>
                  <a:cubicBezTo>
                    <a:pt x="173596" y="24640"/>
                    <a:pt x="171374" y="29822"/>
                    <a:pt x="169481" y="35128"/>
                  </a:cubicBezTo>
                  <a:lnTo>
                    <a:pt x="96488" y="218660"/>
                  </a:lnTo>
                  <a:cubicBezTo>
                    <a:pt x="90945" y="234266"/>
                    <a:pt x="81392" y="248144"/>
                    <a:pt x="68796" y="258897"/>
                  </a:cubicBezTo>
                  <a:cubicBezTo>
                    <a:pt x="57391" y="268021"/>
                    <a:pt x="46396" y="272583"/>
                    <a:pt x="35812" y="272583"/>
                  </a:cubicBezTo>
                  <a:cubicBezTo>
                    <a:pt x="28837" y="272825"/>
                    <a:pt x="22030" y="270393"/>
                    <a:pt x="16788" y="265786"/>
                  </a:cubicBezTo>
                  <a:cubicBezTo>
                    <a:pt x="12158" y="261894"/>
                    <a:pt x="9444" y="256187"/>
                    <a:pt x="9352" y="250138"/>
                  </a:cubicBezTo>
                  <a:cubicBezTo>
                    <a:pt x="9101" y="245015"/>
                    <a:pt x="11063" y="240028"/>
                    <a:pt x="14736" y="236452"/>
                  </a:cubicBezTo>
                  <a:cubicBezTo>
                    <a:pt x="18800" y="232870"/>
                    <a:pt x="24111" y="231032"/>
                    <a:pt x="29517" y="231342"/>
                  </a:cubicBezTo>
                  <a:cubicBezTo>
                    <a:pt x="35625" y="231794"/>
                    <a:pt x="41606" y="233340"/>
                    <a:pt x="47172" y="235904"/>
                  </a:cubicBezTo>
                  <a:cubicBezTo>
                    <a:pt x="50283" y="237337"/>
                    <a:pt x="53563" y="238363"/>
                    <a:pt x="56935" y="238961"/>
                  </a:cubicBezTo>
                  <a:cubicBezTo>
                    <a:pt x="61830" y="238514"/>
                    <a:pt x="66387" y="236287"/>
                    <a:pt x="69754" y="232711"/>
                  </a:cubicBezTo>
                  <a:cubicBezTo>
                    <a:pt x="76091" y="225776"/>
                    <a:pt x="80867" y="217560"/>
                    <a:pt x="83759" y="208623"/>
                  </a:cubicBezTo>
                  <a:lnTo>
                    <a:pt x="96396" y="176689"/>
                  </a:lnTo>
                  <a:lnTo>
                    <a:pt x="31934" y="38367"/>
                  </a:lnTo>
                  <a:cubicBezTo>
                    <a:pt x="29225" y="32924"/>
                    <a:pt x="26081" y="27705"/>
                    <a:pt x="22537" y="22765"/>
                  </a:cubicBezTo>
                  <a:cubicBezTo>
                    <a:pt x="20297" y="19243"/>
                    <a:pt x="17578" y="16049"/>
                    <a:pt x="14462" y="13276"/>
                  </a:cubicBezTo>
                  <a:cubicBezTo>
                    <a:pt x="10032" y="10502"/>
                    <a:pt x="5128" y="8568"/>
                    <a:pt x="0" y="7573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4FA22E4-5909-9CFC-550C-0DF99FF7FC49}"/>
                </a:ext>
              </a:extLst>
            </p:cNvPr>
            <p:cNvSpPr/>
            <p:nvPr/>
          </p:nvSpPr>
          <p:spPr>
            <a:xfrm>
              <a:off x="6344882" y="2127024"/>
              <a:ext cx="239043" cy="284304"/>
            </a:xfrm>
            <a:custGeom>
              <a:avLst/>
              <a:gdLst>
                <a:gd name="connsiteX0" fmla="*/ 226862 w 239043"/>
                <a:gd name="connsiteY0" fmla="*/ 185 h 284304"/>
                <a:gd name="connsiteX1" fmla="*/ 232930 w 239043"/>
                <a:gd name="connsiteY1" fmla="*/ 92567 h 284304"/>
                <a:gd name="connsiteX2" fmla="*/ 226862 w 239043"/>
                <a:gd name="connsiteY2" fmla="*/ 92567 h 284304"/>
                <a:gd name="connsiteX3" fmla="*/ 192237 w 239043"/>
                <a:gd name="connsiteY3" fmla="*/ 32758 h 284304"/>
                <a:gd name="connsiteX4" fmla="*/ 138313 w 239043"/>
                <a:gd name="connsiteY4" fmla="*/ 14510 h 284304"/>
                <a:gd name="connsiteX5" fmla="*/ 90594 w 239043"/>
                <a:gd name="connsiteY5" fmla="*/ 28196 h 284304"/>
                <a:gd name="connsiteX6" fmla="*/ 57063 w 239043"/>
                <a:gd name="connsiteY6" fmla="*/ 71992 h 284304"/>
                <a:gd name="connsiteX7" fmla="*/ 44836 w 239043"/>
                <a:gd name="connsiteY7" fmla="*/ 146718 h 284304"/>
                <a:gd name="connsiteX8" fmla="*/ 56378 w 239043"/>
                <a:gd name="connsiteY8" fmla="*/ 210587 h 284304"/>
                <a:gd name="connsiteX9" fmla="*/ 91096 w 239043"/>
                <a:gd name="connsiteY9" fmla="*/ 252056 h 284304"/>
                <a:gd name="connsiteX10" fmla="*/ 143970 w 239043"/>
                <a:gd name="connsiteY10" fmla="*/ 266518 h 284304"/>
                <a:gd name="connsiteX11" fmla="*/ 189590 w 239043"/>
                <a:gd name="connsiteY11" fmla="*/ 255204 h 284304"/>
                <a:gd name="connsiteX12" fmla="*/ 232976 w 239043"/>
                <a:gd name="connsiteY12" fmla="*/ 210268 h 284304"/>
                <a:gd name="connsiteX13" fmla="*/ 239043 w 239043"/>
                <a:gd name="connsiteY13" fmla="*/ 214328 h 284304"/>
                <a:gd name="connsiteX14" fmla="*/ 192465 w 239043"/>
                <a:gd name="connsiteY14" fmla="*/ 267430 h 284304"/>
                <a:gd name="connsiteX15" fmla="*/ 129235 w 239043"/>
                <a:gd name="connsiteY15" fmla="*/ 284264 h 284304"/>
                <a:gd name="connsiteX16" fmla="*/ 27044 w 239043"/>
                <a:gd name="connsiteY16" fmla="*/ 234082 h 284304"/>
                <a:gd name="connsiteX17" fmla="*/ 37 w 239043"/>
                <a:gd name="connsiteY17" fmla="*/ 146308 h 284304"/>
                <a:gd name="connsiteX18" fmla="*/ 17829 w 239043"/>
                <a:gd name="connsiteY18" fmla="*/ 71535 h 284304"/>
                <a:gd name="connsiteX19" fmla="*/ 135074 w 239043"/>
                <a:gd name="connsiteY19" fmla="*/ 2 h 284304"/>
                <a:gd name="connsiteX20" fmla="*/ 191872 w 239043"/>
                <a:gd name="connsiteY20" fmla="*/ 14418 h 284304"/>
                <a:gd name="connsiteX21" fmla="*/ 203596 w 239043"/>
                <a:gd name="connsiteY21" fmla="*/ 18981 h 284304"/>
                <a:gd name="connsiteX22" fmla="*/ 212720 w 239043"/>
                <a:gd name="connsiteY22" fmla="*/ 15194 h 284304"/>
                <a:gd name="connsiteX23" fmla="*/ 219928 w 239043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43" h="284304">
                  <a:moveTo>
                    <a:pt x="226862" y="185"/>
                  </a:moveTo>
                  <a:lnTo>
                    <a:pt x="232930" y="92567"/>
                  </a:lnTo>
                  <a:lnTo>
                    <a:pt x="226862" y="92567"/>
                  </a:lnTo>
                  <a:cubicBezTo>
                    <a:pt x="218742" y="64861"/>
                    <a:pt x="207200" y="44925"/>
                    <a:pt x="192237" y="32758"/>
                  </a:cubicBezTo>
                  <a:cubicBezTo>
                    <a:pt x="176986" y="20491"/>
                    <a:pt x="157880" y="14026"/>
                    <a:pt x="138313" y="14510"/>
                  </a:cubicBezTo>
                  <a:cubicBezTo>
                    <a:pt x="121406" y="14286"/>
                    <a:pt x="104809" y="19044"/>
                    <a:pt x="90594" y="28196"/>
                  </a:cubicBezTo>
                  <a:cubicBezTo>
                    <a:pt x="76406" y="37320"/>
                    <a:pt x="65229" y="51964"/>
                    <a:pt x="57063" y="71992"/>
                  </a:cubicBezTo>
                  <a:cubicBezTo>
                    <a:pt x="48897" y="92019"/>
                    <a:pt x="44836" y="116928"/>
                    <a:pt x="44836" y="146718"/>
                  </a:cubicBezTo>
                  <a:cubicBezTo>
                    <a:pt x="44357" y="168566"/>
                    <a:pt x="48281" y="190286"/>
                    <a:pt x="56378" y="210587"/>
                  </a:cubicBezTo>
                  <a:cubicBezTo>
                    <a:pt x="63317" y="227708"/>
                    <a:pt x="75462" y="242216"/>
                    <a:pt x="91096" y="252056"/>
                  </a:cubicBezTo>
                  <a:cubicBezTo>
                    <a:pt x="106981" y="261824"/>
                    <a:pt x="125325" y="266842"/>
                    <a:pt x="143970" y="266518"/>
                  </a:cubicBezTo>
                  <a:cubicBezTo>
                    <a:pt x="159910" y="266846"/>
                    <a:pt x="175653" y="262941"/>
                    <a:pt x="189590" y="255204"/>
                  </a:cubicBezTo>
                  <a:cubicBezTo>
                    <a:pt x="202761" y="247631"/>
                    <a:pt x="217223" y="232654"/>
                    <a:pt x="232976" y="210268"/>
                  </a:cubicBezTo>
                  <a:lnTo>
                    <a:pt x="239043" y="214328"/>
                  </a:lnTo>
                  <a:cubicBezTo>
                    <a:pt x="225722" y="238507"/>
                    <a:pt x="210197" y="256208"/>
                    <a:pt x="192465" y="267430"/>
                  </a:cubicBezTo>
                  <a:cubicBezTo>
                    <a:pt x="173445" y="279000"/>
                    <a:pt x="151493" y="284848"/>
                    <a:pt x="129235" y="284264"/>
                  </a:cubicBezTo>
                  <a:cubicBezTo>
                    <a:pt x="85256" y="284264"/>
                    <a:pt x="51191" y="267535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37" y="120304"/>
                    <a:pt x="5872" y="94629"/>
                    <a:pt x="17829" y="71535"/>
                  </a:cubicBezTo>
                  <a:cubicBezTo>
                    <a:pt x="40201" y="27402"/>
                    <a:pt x="85594" y="-294"/>
                    <a:pt x="135074" y="2"/>
                  </a:cubicBezTo>
                  <a:cubicBezTo>
                    <a:pt x="154891" y="148"/>
                    <a:pt x="174381" y="5094"/>
                    <a:pt x="191872" y="14418"/>
                  </a:cubicBezTo>
                  <a:cubicBezTo>
                    <a:pt x="195421" y="16736"/>
                    <a:pt x="199413" y="18292"/>
                    <a:pt x="203596" y="18981"/>
                  </a:cubicBezTo>
                  <a:cubicBezTo>
                    <a:pt x="207022" y="18999"/>
                    <a:pt x="210311" y="17635"/>
                    <a:pt x="212720" y="15194"/>
                  </a:cubicBezTo>
                  <a:cubicBezTo>
                    <a:pt x="216429" y="10928"/>
                    <a:pt x="218915" y="5746"/>
                    <a:pt x="219928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F3FA0E1-3054-E30B-F974-F2373423682A}"/>
                </a:ext>
              </a:extLst>
            </p:cNvPr>
            <p:cNvSpPr/>
            <p:nvPr/>
          </p:nvSpPr>
          <p:spPr>
            <a:xfrm>
              <a:off x="6611248" y="2216137"/>
              <a:ext cx="173325" cy="194631"/>
            </a:xfrm>
            <a:custGeom>
              <a:avLst/>
              <a:gdLst>
                <a:gd name="connsiteX0" fmla="*/ 86911 w 173325"/>
                <a:gd name="connsiteY0" fmla="*/ 32 h 194631"/>
                <a:gd name="connsiteX1" fmla="*/ 152377 w 173325"/>
                <a:gd name="connsiteY1" fmla="*/ 31693 h 194631"/>
                <a:gd name="connsiteX2" fmla="*/ 173317 w 173325"/>
                <a:gd name="connsiteY2" fmla="*/ 93828 h 194631"/>
                <a:gd name="connsiteX3" fmla="*/ 161775 w 173325"/>
                <a:gd name="connsiteY3" fmla="*/ 143737 h 194631"/>
                <a:gd name="connsiteX4" fmla="*/ 129840 w 173325"/>
                <a:gd name="connsiteY4" fmla="*/ 181785 h 194631"/>
                <a:gd name="connsiteX5" fmla="*/ 84676 w 173325"/>
                <a:gd name="connsiteY5" fmla="*/ 194604 h 194631"/>
                <a:gd name="connsiteX6" fmla="*/ 20214 w 173325"/>
                <a:gd name="connsiteY6" fmla="*/ 161575 h 194631"/>
                <a:gd name="connsiteX7" fmla="*/ 4 w 173325"/>
                <a:gd name="connsiteY7" fmla="*/ 99029 h 194631"/>
                <a:gd name="connsiteX8" fmla="*/ 12276 w 173325"/>
                <a:gd name="connsiteY8" fmla="*/ 48846 h 194631"/>
                <a:gd name="connsiteX9" fmla="*/ 44484 w 173325"/>
                <a:gd name="connsiteY9" fmla="*/ 11939 h 194631"/>
                <a:gd name="connsiteX10" fmla="*/ 86820 w 173325"/>
                <a:gd name="connsiteY10" fmla="*/ 32 h 194631"/>
                <a:gd name="connsiteX11" fmla="*/ 80844 w 173325"/>
                <a:gd name="connsiteY11" fmla="*/ 13080 h 194631"/>
                <a:gd name="connsiteX12" fmla="*/ 59904 w 173325"/>
                <a:gd name="connsiteY12" fmla="*/ 19375 h 194631"/>
                <a:gd name="connsiteX13" fmla="*/ 42933 w 173325"/>
                <a:gd name="connsiteY13" fmla="*/ 41501 h 194631"/>
                <a:gd name="connsiteX14" fmla="*/ 36455 w 173325"/>
                <a:gd name="connsiteY14" fmla="*/ 82149 h 194631"/>
                <a:gd name="connsiteX15" fmla="*/ 52057 w 173325"/>
                <a:gd name="connsiteY15" fmla="*/ 151265 h 194631"/>
                <a:gd name="connsiteX16" fmla="*/ 93116 w 173325"/>
                <a:gd name="connsiteY16" fmla="*/ 180279 h 194631"/>
                <a:gd name="connsiteX17" fmla="*/ 124503 w 173325"/>
                <a:gd name="connsiteY17" fmla="*/ 164267 h 194631"/>
                <a:gd name="connsiteX18" fmla="*/ 136866 w 173325"/>
                <a:gd name="connsiteY18" fmla="*/ 109202 h 194631"/>
                <a:gd name="connsiteX19" fmla="*/ 116245 w 173325"/>
                <a:gd name="connsiteY19" fmla="*/ 32286 h 194631"/>
                <a:gd name="connsiteX20" fmla="*/ 80753 w 173325"/>
                <a:gd name="connsiteY20" fmla="*/ 13080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5" h="194631">
                  <a:moveTo>
                    <a:pt x="86911" y="32"/>
                  </a:moveTo>
                  <a:cubicBezTo>
                    <a:pt x="112587" y="-702"/>
                    <a:pt x="137012" y="11109"/>
                    <a:pt x="152377" y="31693"/>
                  </a:cubicBezTo>
                  <a:cubicBezTo>
                    <a:pt x="166236" y="49412"/>
                    <a:pt x="173623" y="71337"/>
                    <a:pt x="173317" y="93828"/>
                  </a:cubicBezTo>
                  <a:cubicBezTo>
                    <a:pt x="173134" y="111105"/>
                    <a:pt x="169193" y="128135"/>
                    <a:pt x="161775" y="143737"/>
                  </a:cubicBezTo>
                  <a:cubicBezTo>
                    <a:pt x="155119" y="159294"/>
                    <a:pt x="144010" y="172533"/>
                    <a:pt x="129840" y="181785"/>
                  </a:cubicBezTo>
                  <a:cubicBezTo>
                    <a:pt x="116341" y="190334"/>
                    <a:pt x="100652" y="194787"/>
                    <a:pt x="84676" y="194604"/>
                  </a:cubicBezTo>
                  <a:cubicBezTo>
                    <a:pt x="58964" y="195302"/>
                    <a:pt x="34667" y="182852"/>
                    <a:pt x="20214" y="161575"/>
                  </a:cubicBezTo>
                  <a:cubicBezTo>
                    <a:pt x="6893" y="143459"/>
                    <a:pt x="-197" y="121515"/>
                    <a:pt x="4" y="99029"/>
                  </a:cubicBezTo>
                  <a:cubicBezTo>
                    <a:pt x="159" y="81579"/>
                    <a:pt x="4361" y="64398"/>
                    <a:pt x="12276" y="48846"/>
                  </a:cubicBezTo>
                  <a:cubicBezTo>
                    <a:pt x="19160" y="33655"/>
                    <a:pt x="30360" y="20817"/>
                    <a:pt x="44484" y="11939"/>
                  </a:cubicBezTo>
                  <a:cubicBezTo>
                    <a:pt x="57235" y="4156"/>
                    <a:pt x="71884" y="37"/>
                    <a:pt x="86820" y="32"/>
                  </a:cubicBezTo>
                  <a:moveTo>
                    <a:pt x="80844" y="13080"/>
                  </a:moveTo>
                  <a:cubicBezTo>
                    <a:pt x="73421" y="13226"/>
                    <a:pt x="66177" y="15402"/>
                    <a:pt x="59904" y="19375"/>
                  </a:cubicBezTo>
                  <a:cubicBezTo>
                    <a:pt x="52011" y="24731"/>
                    <a:pt x="46058" y="32491"/>
                    <a:pt x="42933" y="41501"/>
                  </a:cubicBezTo>
                  <a:cubicBezTo>
                    <a:pt x="38193" y="54512"/>
                    <a:pt x="35994" y="68313"/>
                    <a:pt x="36455" y="82149"/>
                  </a:cubicBezTo>
                  <a:cubicBezTo>
                    <a:pt x="35816" y="106128"/>
                    <a:pt x="41181" y="129887"/>
                    <a:pt x="52057" y="151265"/>
                  </a:cubicBezTo>
                  <a:cubicBezTo>
                    <a:pt x="62459" y="170608"/>
                    <a:pt x="76145" y="180279"/>
                    <a:pt x="93116" y="180279"/>
                  </a:cubicBezTo>
                  <a:cubicBezTo>
                    <a:pt x="105566" y="180393"/>
                    <a:pt x="117286" y="174413"/>
                    <a:pt x="124503" y="164267"/>
                  </a:cubicBezTo>
                  <a:cubicBezTo>
                    <a:pt x="132774" y="153591"/>
                    <a:pt x="136898" y="135238"/>
                    <a:pt x="136866" y="109202"/>
                  </a:cubicBezTo>
                  <a:cubicBezTo>
                    <a:pt x="136866" y="76629"/>
                    <a:pt x="129991" y="50990"/>
                    <a:pt x="116245" y="32286"/>
                  </a:cubicBezTo>
                  <a:cubicBezTo>
                    <a:pt x="108449" y="20270"/>
                    <a:pt x="95077" y="13034"/>
                    <a:pt x="80753" y="1308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AA0948F-C7F0-344B-8FBA-3F08EAAC389D}"/>
                </a:ext>
              </a:extLst>
            </p:cNvPr>
            <p:cNvSpPr/>
            <p:nvPr/>
          </p:nvSpPr>
          <p:spPr>
            <a:xfrm>
              <a:off x="6810341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055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30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63" y="251255"/>
                    <a:pt x="62984" y="258965"/>
                    <a:pt x="65055" y="266379"/>
                  </a:cubicBezTo>
                  <a:cubicBezTo>
                    <a:pt x="66570" y="269978"/>
                    <a:pt x="69234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07" y="27322"/>
                    <a:pt x="19147" y="26396"/>
                    <a:pt x="16332" y="26506"/>
                  </a:cubicBezTo>
                  <a:cubicBezTo>
                    <a:pt x="11834" y="26766"/>
                    <a:pt x="7427" y="27865"/>
                    <a:pt x="3330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ADAAF86-E777-6606-9547-36B0E3A5AB12}"/>
                </a:ext>
              </a:extLst>
            </p:cNvPr>
            <p:cNvSpPr/>
            <p:nvPr/>
          </p:nvSpPr>
          <p:spPr>
            <a:xfrm>
              <a:off x="6921792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100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76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49" y="251255"/>
                    <a:pt x="62984" y="258970"/>
                    <a:pt x="65100" y="266379"/>
                  </a:cubicBezTo>
                  <a:cubicBezTo>
                    <a:pt x="66602" y="269974"/>
                    <a:pt x="69247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11" y="27313"/>
                    <a:pt x="19152" y="26387"/>
                    <a:pt x="16332" y="26506"/>
                  </a:cubicBezTo>
                  <a:cubicBezTo>
                    <a:pt x="11848" y="26761"/>
                    <a:pt x="7454" y="27860"/>
                    <a:pt x="3376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DEE901E-7A41-7C7F-DD7B-9D29A15C4950}"/>
                </a:ext>
              </a:extLst>
            </p:cNvPr>
            <p:cNvSpPr/>
            <p:nvPr/>
          </p:nvSpPr>
          <p:spPr>
            <a:xfrm>
              <a:off x="7036345" y="2216089"/>
              <a:ext cx="151916" cy="194661"/>
            </a:xfrm>
            <a:custGeom>
              <a:avLst/>
              <a:gdLst>
                <a:gd name="connsiteX0" fmla="*/ 27555 w 151916"/>
                <a:gd name="connsiteY0" fmla="*/ 74715 h 194661"/>
                <a:gd name="connsiteX1" fmla="*/ 46989 w 151916"/>
                <a:gd name="connsiteY1" fmla="*/ 138584 h 194661"/>
                <a:gd name="connsiteX2" fmla="*/ 93066 w 151916"/>
                <a:gd name="connsiteY2" fmla="*/ 161759 h 194661"/>
                <a:gd name="connsiteX3" fmla="*/ 123769 w 151916"/>
                <a:gd name="connsiteY3" fmla="*/ 151905 h 194661"/>
                <a:gd name="connsiteX4" fmla="*/ 145621 w 151916"/>
                <a:gd name="connsiteY4" fmla="*/ 117918 h 194661"/>
                <a:gd name="connsiteX5" fmla="*/ 151689 w 151916"/>
                <a:gd name="connsiteY5" fmla="*/ 121932 h 194661"/>
                <a:gd name="connsiteX6" fmla="*/ 127783 w 151916"/>
                <a:gd name="connsiteY6" fmla="*/ 172115 h 194661"/>
                <a:gd name="connsiteX7" fmla="*/ 78194 w 151916"/>
                <a:gd name="connsiteY7" fmla="*/ 194652 h 194661"/>
                <a:gd name="connsiteX8" fmla="*/ 22810 w 151916"/>
                <a:gd name="connsiteY8" fmla="*/ 168922 h 194661"/>
                <a:gd name="connsiteX9" fmla="*/ 0 w 151916"/>
                <a:gd name="connsiteY9" fmla="*/ 99715 h 194661"/>
                <a:gd name="connsiteX10" fmla="*/ 23631 w 151916"/>
                <a:gd name="connsiteY10" fmla="*/ 26357 h 194661"/>
                <a:gd name="connsiteX11" fmla="*/ 82938 w 151916"/>
                <a:gd name="connsiteY11" fmla="*/ 34 h 194661"/>
                <a:gd name="connsiteX12" fmla="*/ 132528 w 151916"/>
                <a:gd name="connsiteY12" fmla="*/ 20335 h 194661"/>
                <a:gd name="connsiteX13" fmla="*/ 151917 w 151916"/>
                <a:gd name="connsiteY13" fmla="*/ 74669 h 194661"/>
                <a:gd name="connsiteX14" fmla="*/ 27555 w 151916"/>
                <a:gd name="connsiteY14" fmla="*/ 63173 h 194661"/>
                <a:gd name="connsiteX15" fmla="*/ 111177 w 151916"/>
                <a:gd name="connsiteY15" fmla="*/ 63173 h 194661"/>
                <a:gd name="connsiteX16" fmla="*/ 107026 w 151916"/>
                <a:gd name="connsiteY16" fmla="*/ 38401 h 194661"/>
                <a:gd name="connsiteX17" fmla="*/ 92382 w 151916"/>
                <a:gd name="connsiteY17" fmla="*/ 20791 h 194661"/>
                <a:gd name="connsiteX18" fmla="*/ 72035 w 151916"/>
                <a:gd name="connsiteY18" fmla="*/ 14405 h 194661"/>
                <a:gd name="connsiteX19" fmla="*/ 42838 w 151916"/>
                <a:gd name="connsiteY19" fmla="*/ 27315 h 194661"/>
                <a:gd name="connsiteX20" fmla="*/ 27783 w 151916"/>
                <a:gd name="connsiteY20" fmla="*/ 63173 h 194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1">
                  <a:moveTo>
                    <a:pt x="27555" y="74715"/>
                  </a:moveTo>
                  <a:cubicBezTo>
                    <a:pt x="27555" y="101905"/>
                    <a:pt x="34033" y="123196"/>
                    <a:pt x="46989" y="138584"/>
                  </a:cubicBezTo>
                  <a:cubicBezTo>
                    <a:pt x="59946" y="153972"/>
                    <a:pt x="75306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89" y="186709"/>
                    <a:pt x="97272" y="19498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86"/>
                    <a:pt x="60237" y="-463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555" y="63173"/>
                  </a:moveTo>
                  <a:lnTo>
                    <a:pt x="111177" y="63173"/>
                  </a:lnTo>
                  <a:cubicBezTo>
                    <a:pt x="111127" y="54747"/>
                    <a:pt x="109727" y="46385"/>
                    <a:pt x="107026" y="38401"/>
                  </a:cubicBezTo>
                  <a:cubicBezTo>
                    <a:pt x="104010" y="31202"/>
                    <a:pt x="98910" y="25071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5"/>
                    <a:pt x="28394" y="49815"/>
                    <a:pt x="27783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F4C010-6487-1B56-B492-F585DC2F0D68}"/>
                </a:ext>
              </a:extLst>
            </p:cNvPr>
            <p:cNvSpPr/>
            <p:nvPr/>
          </p:nvSpPr>
          <p:spPr>
            <a:xfrm>
              <a:off x="7211391" y="2216256"/>
              <a:ext cx="181796" cy="277621"/>
            </a:xfrm>
            <a:custGeom>
              <a:avLst/>
              <a:gdLst>
                <a:gd name="connsiteX0" fmla="*/ 48586 w 181796"/>
                <a:gd name="connsiteY0" fmla="*/ 121948 h 277621"/>
                <a:gd name="connsiteX1" fmla="*/ 23312 w 181796"/>
                <a:gd name="connsiteY1" fmla="*/ 99137 h 277621"/>
                <a:gd name="connsiteX2" fmla="*/ 14507 w 181796"/>
                <a:gd name="connsiteY2" fmla="*/ 66564 h 277621"/>
                <a:gd name="connsiteX3" fmla="*/ 34626 w 181796"/>
                <a:gd name="connsiteY3" fmla="*/ 19666 h 277621"/>
                <a:gd name="connsiteX4" fmla="*/ 86132 w 181796"/>
                <a:gd name="connsiteY4" fmla="*/ 50 h 277621"/>
                <a:gd name="connsiteX5" fmla="*/ 130657 w 181796"/>
                <a:gd name="connsiteY5" fmla="*/ 12869 h 277621"/>
                <a:gd name="connsiteX6" fmla="*/ 168796 w 181796"/>
                <a:gd name="connsiteY6" fmla="*/ 12869 h 277621"/>
                <a:gd name="connsiteX7" fmla="*/ 178605 w 181796"/>
                <a:gd name="connsiteY7" fmla="*/ 13371 h 277621"/>
                <a:gd name="connsiteX8" fmla="*/ 180566 w 181796"/>
                <a:gd name="connsiteY8" fmla="*/ 15059 h 277621"/>
                <a:gd name="connsiteX9" fmla="*/ 181753 w 181796"/>
                <a:gd name="connsiteY9" fmla="*/ 21445 h 277621"/>
                <a:gd name="connsiteX10" fmla="*/ 180749 w 181796"/>
                <a:gd name="connsiteY10" fmla="*/ 28654 h 277621"/>
                <a:gd name="connsiteX11" fmla="*/ 178696 w 181796"/>
                <a:gd name="connsiteY11" fmla="*/ 30250 h 277621"/>
                <a:gd name="connsiteX12" fmla="*/ 168705 w 181796"/>
                <a:gd name="connsiteY12" fmla="*/ 30843 h 277621"/>
                <a:gd name="connsiteX13" fmla="*/ 145302 w 181796"/>
                <a:gd name="connsiteY13" fmla="*/ 30843 h 277621"/>
                <a:gd name="connsiteX14" fmla="*/ 156251 w 181796"/>
                <a:gd name="connsiteY14" fmla="*/ 67796 h 277621"/>
                <a:gd name="connsiteX15" fmla="*/ 137044 w 181796"/>
                <a:gd name="connsiteY15" fmla="*/ 111774 h 277621"/>
                <a:gd name="connsiteX16" fmla="*/ 85539 w 181796"/>
                <a:gd name="connsiteY16" fmla="*/ 130022 h 277621"/>
                <a:gd name="connsiteX17" fmla="*/ 58166 w 181796"/>
                <a:gd name="connsiteY17" fmla="*/ 125917 h 277621"/>
                <a:gd name="connsiteX18" fmla="*/ 46533 w 181796"/>
                <a:gd name="connsiteY18" fmla="*/ 139238 h 277621"/>
                <a:gd name="connsiteX19" fmla="*/ 43522 w 181796"/>
                <a:gd name="connsiteY19" fmla="*/ 148955 h 277621"/>
                <a:gd name="connsiteX20" fmla="*/ 46715 w 181796"/>
                <a:gd name="connsiteY20" fmla="*/ 155570 h 277621"/>
                <a:gd name="connsiteX21" fmla="*/ 59352 w 181796"/>
                <a:gd name="connsiteY21" fmla="*/ 160132 h 277621"/>
                <a:gd name="connsiteX22" fmla="*/ 86725 w 181796"/>
                <a:gd name="connsiteY22" fmla="*/ 161546 h 277621"/>
                <a:gd name="connsiteX23" fmla="*/ 138960 w 181796"/>
                <a:gd name="connsiteY23" fmla="*/ 164421 h 277621"/>
                <a:gd name="connsiteX24" fmla="*/ 168021 w 181796"/>
                <a:gd name="connsiteY24" fmla="*/ 178107 h 277621"/>
                <a:gd name="connsiteX25" fmla="*/ 178879 w 181796"/>
                <a:gd name="connsiteY25" fmla="*/ 205799 h 277621"/>
                <a:gd name="connsiteX26" fmla="*/ 158167 w 181796"/>
                <a:gd name="connsiteY26" fmla="*/ 248317 h 277621"/>
                <a:gd name="connsiteX27" fmla="*/ 78559 w 181796"/>
                <a:gd name="connsiteY27" fmla="*/ 277560 h 277621"/>
                <a:gd name="connsiteX28" fmla="*/ 14690 w 181796"/>
                <a:gd name="connsiteY28" fmla="*/ 260087 h 277621"/>
                <a:gd name="connsiteX29" fmla="*/ 0 w 181796"/>
                <a:gd name="connsiteY29" fmla="*/ 239193 h 277621"/>
                <a:gd name="connsiteX30" fmla="*/ 2144 w 181796"/>
                <a:gd name="connsiteY30" fmla="*/ 229567 h 277621"/>
                <a:gd name="connsiteX31" fmla="*/ 15830 w 181796"/>
                <a:gd name="connsiteY31" fmla="*/ 208901 h 277621"/>
                <a:gd name="connsiteX32" fmla="*/ 35767 w 181796"/>
                <a:gd name="connsiteY32" fmla="*/ 187185 h 277621"/>
                <a:gd name="connsiteX33" fmla="*/ 21350 w 181796"/>
                <a:gd name="connsiteY33" fmla="*/ 176054 h 277621"/>
                <a:gd name="connsiteX34" fmla="*/ 17108 w 181796"/>
                <a:gd name="connsiteY34" fmla="*/ 164922 h 277621"/>
                <a:gd name="connsiteX35" fmla="*/ 22719 w 181796"/>
                <a:gd name="connsiteY35" fmla="*/ 148499 h 277621"/>
                <a:gd name="connsiteX36" fmla="*/ 48495 w 181796"/>
                <a:gd name="connsiteY36" fmla="*/ 121811 h 277621"/>
                <a:gd name="connsiteX37" fmla="*/ 46533 w 181796"/>
                <a:gd name="connsiteY37" fmla="*/ 188827 h 277621"/>
                <a:gd name="connsiteX38" fmla="*/ 32847 w 181796"/>
                <a:gd name="connsiteY38" fmla="*/ 207851 h 277621"/>
                <a:gd name="connsiteX39" fmla="*/ 28285 w 181796"/>
                <a:gd name="connsiteY39" fmla="*/ 224092 h 277621"/>
                <a:gd name="connsiteX40" fmla="*/ 39644 w 181796"/>
                <a:gd name="connsiteY40" fmla="*/ 240972 h 277621"/>
                <a:gd name="connsiteX41" fmla="*/ 96214 w 181796"/>
                <a:gd name="connsiteY41" fmla="*/ 253381 h 277621"/>
                <a:gd name="connsiteX42" fmla="*/ 148176 w 181796"/>
                <a:gd name="connsiteY42" fmla="*/ 240652 h 277621"/>
                <a:gd name="connsiteX43" fmla="*/ 164919 w 181796"/>
                <a:gd name="connsiteY43" fmla="*/ 213554 h 277621"/>
                <a:gd name="connsiteX44" fmla="*/ 154928 w 181796"/>
                <a:gd name="connsiteY44" fmla="*/ 198727 h 277621"/>
                <a:gd name="connsiteX45" fmla="*/ 114553 w 181796"/>
                <a:gd name="connsiteY45" fmla="*/ 193527 h 277621"/>
                <a:gd name="connsiteX46" fmla="*/ 46807 w 181796"/>
                <a:gd name="connsiteY46" fmla="*/ 188964 h 277621"/>
                <a:gd name="connsiteX47" fmla="*/ 82893 w 181796"/>
                <a:gd name="connsiteY47" fmla="*/ 9539 h 277621"/>
                <a:gd name="connsiteX48" fmla="*/ 58531 w 181796"/>
                <a:gd name="connsiteY48" fmla="*/ 21354 h 277621"/>
                <a:gd name="connsiteX49" fmla="*/ 48723 w 181796"/>
                <a:gd name="connsiteY49" fmla="*/ 57577 h 277621"/>
                <a:gd name="connsiteX50" fmla="*/ 62090 w 181796"/>
                <a:gd name="connsiteY50" fmla="*/ 106665 h 277621"/>
                <a:gd name="connsiteX51" fmla="*/ 87957 w 181796"/>
                <a:gd name="connsiteY51" fmla="*/ 119895 h 277621"/>
                <a:gd name="connsiteX52" fmla="*/ 112455 w 181796"/>
                <a:gd name="connsiteY52" fmla="*/ 108444 h 277621"/>
                <a:gd name="connsiteX53" fmla="*/ 122081 w 181796"/>
                <a:gd name="connsiteY53" fmla="*/ 72586 h 277621"/>
                <a:gd name="connsiteX54" fmla="*/ 108395 w 181796"/>
                <a:gd name="connsiteY54" fmla="*/ 22768 h 277621"/>
                <a:gd name="connsiteX55" fmla="*/ 82756 w 181796"/>
                <a:gd name="connsiteY55" fmla="*/ 9539 h 27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81796" h="277621">
                  <a:moveTo>
                    <a:pt x="48586" y="121948"/>
                  </a:moveTo>
                  <a:cubicBezTo>
                    <a:pt x="38134" y="116948"/>
                    <a:pt x="29357" y="109023"/>
                    <a:pt x="23312" y="99137"/>
                  </a:cubicBezTo>
                  <a:cubicBezTo>
                    <a:pt x="17432" y="89297"/>
                    <a:pt x="14389" y="78024"/>
                    <a:pt x="14507" y="66564"/>
                  </a:cubicBezTo>
                  <a:cubicBezTo>
                    <a:pt x="14334" y="48800"/>
                    <a:pt x="21633" y="31783"/>
                    <a:pt x="34626" y="19666"/>
                  </a:cubicBezTo>
                  <a:cubicBezTo>
                    <a:pt x="48422" y="6414"/>
                    <a:pt x="67012" y="-667"/>
                    <a:pt x="86132" y="50"/>
                  </a:cubicBezTo>
                  <a:cubicBezTo>
                    <a:pt x="101935" y="-316"/>
                    <a:pt x="117469" y="4160"/>
                    <a:pt x="130657" y="12869"/>
                  </a:cubicBezTo>
                  <a:lnTo>
                    <a:pt x="168796" y="12869"/>
                  </a:lnTo>
                  <a:cubicBezTo>
                    <a:pt x="172076" y="12714"/>
                    <a:pt x="175361" y="12883"/>
                    <a:pt x="178605" y="13371"/>
                  </a:cubicBezTo>
                  <a:cubicBezTo>
                    <a:pt x="179462" y="13640"/>
                    <a:pt x="180169" y="14251"/>
                    <a:pt x="180566" y="15059"/>
                  </a:cubicBezTo>
                  <a:cubicBezTo>
                    <a:pt x="181515" y="17048"/>
                    <a:pt x="181921" y="19251"/>
                    <a:pt x="181753" y="21445"/>
                  </a:cubicBezTo>
                  <a:cubicBezTo>
                    <a:pt x="181926" y="23891"/>
                    <a:pt x="181584" y="26345"/>
                    <a:pt x="180749" y="28654"/>
                  </a:cubicBezTo>
                  <a:cubicBezTo>
                    <a:pt x="180261" y="29397"/>
                    <a:pt x="179540" y="29958"/>
                    <a:pt x="178696" y="30250"/>
                  </a:cubicBezTo>
                  <a:cubicBezTo>
                    <a:pt x="175402" y="30834"/>
                    <a:pt x="172049" y="31035"/>
                    <a:pt x="168705" y="30843"/>
                  </a:cubicBezTo>
                  <a:lnTo>
                    <a:pt x="145302" y="30843"/>
                  </a:lnTo>
                  <a:cubicBezTo>
                    <a:pt x="152961" y="41601"/>
                    <a:pt x="156816" y="54603"/>
                    <a:pt x="156251" y="67796"/>
                  </a:cubicBezTo>
                  <a:cubicBezTo>
                    <a:pt x="156442" y="84530"/>
                    <a:pt x="149448" y="100543"/>
                    <a:pt x="137044" y="111774"/>
                  </a:cubicBezTo>
                  <a:cubicBezTo>
                    <a:pt x="124271" y="123941"/>
                    <a:pt x="107103" y="130022"/>
                    <a:pt x="85539" y="130022"/>
                  </a:cubicBezTo>
                  <a:cubicBezTo>
                    <a:pt x="76264" y="129986"/>
                    <a:pt x="67044" y="128604"/>
                    <a:pt x="58166" y="125917"/>
                  </a:cubicBezTo>
                  <a:cubicBezTo>
                    <a:pt x="53559" y="129662"/>
                    <a:pt x="49622" y="134165"/>
                    <a:pt x="46533" y="139238"/>
                  </a:cubicBezTo>
                  <a:cubicBezTo>
                    <a:pt x="44772" y="142190"/>
                    <a:pt x="43741" y="145524"/>
                    <a:pt x="43522" y="148955"/>
                  </a:cubicBezTo>
                  <a:cubicBezTo>
                    <a:pt x="43641" y="151505"/>
                    <a:pt x="44795" y="153891"/>
                    <a:pt x="46715" y="155570"/>
                  </a:cubicBezTo>
                  <a:cubicBezTo>
                    <a:pt x="50397" y="158284"/>
                    <a:pt x="54786" y="159872"/>
                    <a:pt x="59352" y="160132"/>
                  </a:cubicBezTo>
                  <a:cubicBezTo>
                    <a:pt x="63002" y="160680"/>
                    <a:pt x="72126" y="161149"/>
                    <a:pt x="86725" y="161546"/>
                  </a:cubicBezTo>
                  <a:cubicBezTo>
                    <a:pt x="113609" y="162245"/>
                    <a:pt x="131022" y="163202"/>
                    <a:pt x="138960" y="164421"/>
                  </a:cubicBezTo>
                  <a:cubicBezTo>
                    <a:pt x="149918" y="165547"/>
                    <a:pt x="160169" y="170374"/>
                    <a:pt x="168021" y="178107"/>
                  </a:cubicBezTo>
                  <a:cubicBezTo>
                    <a:pt x="175233" y="185488"/>
                    <a:pt x="179152" y="195479"/>
                    <a:pt x="178879" y="205799"/>
                  </a:cubicBezTo>
                  <a:cubicBezTo>
                    <a:pt x="178879" y="221004"/>
                    <a:pt x="171976" y="235178"/>
                    <a:pt x="158167" y="248317"/>
                  </a:cubicBezTo>
                  <a:cubicBezTo>
                    <a:pt x="137879" y="267810"/>
                    <a:pt x="111346" y="277560"/>
                    <a:pt x="78559" y="277560"/>
                  </a:cubicBezTo>
                  <a:cubicBezTo>
                    <a:pt x="55995" y="278312"/>
                    <a:pt x="33727" y="272222"/>
                    <a:pt x="14690" y="260087"/>
                  </a:cubicBezTo>
                  <a:cubicBezTo>
                    <a:pt x="4881" y="253381"/>
                    <a:pt x="0" y="246401"/>
                    <a:pt x="0" y="239193"/>
                  </a:cubicBezTo>
                  <a:cubicBezTo>
                    <a:pt x="14" y="235867"/>
                    <a:pt x="748" y="232582"/>
                    <a:pt x="2144" y="229567"/>
                  </a:cubicBezTo>
                  <a:cubicBezTo>
                    <a:pt x="5899" y="222176"/>
                    <a:pt x="10493" y="215242"/>
                    <a:pt x="15830" y="208901"/>
                  </a:cubicBezTo>
                  <a:cubicBezTo>
                    <a:pt x="16743" y="207669"/>
                    <a:pt x="23358" y="200461"/>
                    <a:pt x="35767" y="187185"/>
                  </a:cubicBezTo>
                  <a:cubicBezTo>
                    <a:pt x="30424" y="184224"/>
                    <a:pt x="25566" y="180474"/>
                    <a:pt x="21350" y="176054"/>
                  </a:cubicBezTo>
                  <a:cubicBezTo>
                    <a:pt x="18600" y="173002"/>
                    <a:pt x="17089" y="169033"/>
                    <a:pt x="17108" y="164922"/>
                  </a:cubicBezTo>
                  <a:cubicBezTo>
                    <a:pt x="17496" y="159046"/>
                    <a:pt x="19434" y="153380"/>
                    <a:pt x="22719" y="148499"/>
                  </a:cubicBezTo>
                  <a:cubicBezTo>
                    <a:pt x="26414" y="142203"/>
                    <a:pt x="35037" y="133307"/>
                    <a:pt x="48495" y="121811"/>
                  </a:cubicBezTo>
                  <a:moveTo>
                    <a:pt x="46533" y="188827"/>
                  </a:moveTo>
                  <a:cubicBezTo>
                    <a:pt x="41223" y="194594"/>
                    <a:pt x="36624" y="200981"/>
                    <a:pt x="32847" y="207851"/>
                  </a:cubicBezTo>
                  <a:cubicBezTo>
                    <a:pt x="30037" y="212815"/>
                    <a:pt x="28472" y="218390"/>
                    <a:pt x="28285" y="224092"/>
                  </a:cubicBezTo>
                  <a:cubicBezTo>
                    <a:pt x="28285" y="230538"/>
                    <a:pt x="32071" y="236168"/>
                    <a:pt x="39644" y="240972"/>
                  </a:cubicBezTo>
                  <a:cubicBezTo>
                    <a:pt x="52692" y="249243"/>
                    <a:pt x="71547" y="253381"/>
                    <a:pt x="96214" y="253381"/>
                  </a:cubicBezTo>
                  <a:cubicBezTo>
                    <a:pt x="119722" y="253381"/>
                    <a:pt x="137044" y="249138"/>
                    <a:pt x="148176" y="240652"/>
                  </a:cubicBezTo>
                  <a:cubicBezTo>
                    <a:pt x="159353" y="232213"/>
                    <a:pt x="164919" y="223134"/>
                    <a:pt x="164919" y="213554"/>
                  </a:cubicBezTo>
                  <a:cubicBezTo>
                    <a:pt x="165170" y="206962"/>
                    <a:pt x="161132" y="200967"/>
                    <a:pt x="154928" y="198727"/>
                  </a:cubicBezTo>
                  <a:cubicBezTo>
                    <a:pt x="148116" y="195684"/>
                    <a:pt x="134658" y="193951"/>
                    <a:pt x="114553" y="193527"/>
                  </a:cubicBezTo>
                  <a:cubicBezTo>
                    <a:pt x="91907" y="193230"/>
                    <a:pt x="69289" y="191706"/>
                    <a:pt x="46807" y="188964"/>
                  </a:cubicBezTo>
                  <a:moveTo>
                    <a:pt x="82893" y="9539"/>
                  </a:moveTo>
                  <a:cubicBezTo>
                    <a:pt x="73372" y="9447"/>
                    <a:pt x="64357" y="13822"/>
                    <a:pt x="58531" y="21354"/>
                  </a:cubicBezTo>
                  <a:cubicBezTo>
                    <a:pt x="52008" y="29247"/>
                    <a:pt x="48723" y="41290"/>
                    <a:pt x="48723" y="57577"/>
                  </a:cubicBezTo>
                  <a:cubicBezTo>
                    <a:pt x="48723" y="78713"/>
                    <a:pt x="53180" y="95077"/>
                    <a:pt x="62090" y="106665"/>
                  </a:cubicBezTo>
                  <a:cubicBezTo>
                    <a:pt x="68029" y="115041"/>
                    <a:pt x="77687" y="119981"/>
                    <a:pt x="87957" y="119895"/>
                  </a:cubicBezTo>
                  <a:cubicBezTo>
                    <a:pt x="97459" y="120096"/>
                    <a:pt x="106515" y="115862"/>
                    <a:pt x="112455" y="108444"/>
                  </a:cubicBezTo>
                  <a:cubicBezTo>
                    <a:pt x="118874" y="100871"/>
                    <a:pt x="122081" y="88918"/>
                    <a:pt x="122081" y="72586"/>
                  </a:cubicBezTo>
                  <a:cubicBezTo>
                    <a:pt x="122081" y="51295"/>
                    <a:pt x="117519" y="34689"/>
                    <a:pt x="108395" y="22768"/>
                  </a:cubicBezTo>
                  <a:cubicBezTo>
                    <a:pt x="102583" y="14370"/>
                    <a:pt x="92970" y="9406"/>
                    <a:pt x="82756" y="953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A188572-6908-5846-7F7A-EA9130A2071E}"/>
                </a:ext>
              </a:extLst>
            </p:cNvPr>
            <p:cNvSpPr/>
            <p:nvPr/>
          </p:nvSpPr>
          <p:spPr>
            <a:xfrm>
              <a:off x="7414996" y="2216089"/>
              <a:ext cx="151916" cy="194662"/>
            </a:xfrm>
            <a:custGeom>
              <a:avLst/>
              <a:gdLst>
                <a:gd name="connsiteX0" fmla="*/ 27600 w 151916"/>
                <a:gd name="connsiteY0" fmla="*/ 74715 h 194662"/>
                <a:gd name="connsiteX1" fmla="*/ 46989 w 151916"/>
                <a:gd name="connsiteY1" fmla="*/ 138584 h 194662"/>
                <a:gd name="connsiteX2" fmla="*/ 93066 w 151916"/>
                <a:gd name="connsiteY2" fmla="*/ 161759 h 194662"/>
                <a:gd name="connsiteX3" fmla="*/ 123769 w 151916"/>
                <a:gd name="connsiteY3" fmla="*/ 151905 h 194662"/>
                <a:gd name="connsiteX4" fmla="*/ 145621 w 151916"/>
                <a:gd name="connsiteY4" fmla="*/ 117918 h 194662"/>
                <a:gd name="connsiteX5" fmla="*/ 151689 w 151916"/>
                <a:gd name="connsiteY5" fmla="*/ 121932 h 194662"/>
                <a:gd name="connsiteX6" fmla="*/ 127783 w 151916"/>
                <a:gd name="connsiteY6" fmla="*/ 172115 h 194662"/>
                <a:gd name="connsiteX7" fmla="*/ 78194 w 151916"/>
                <a:gd name="connsiteY7" fmla="*/ 194652 h 194662"/>
                <a:gd name="connsiteX8" fmla="*/ 22810 w 151916"/>
                <a:gd name="connsiteY8" fmla="*/ 168922 h 194662"/>
                <a:gd name="connsiteX9" fmla="*/ 0 w 151916"/>
                <a:gd name="connsiteY9" fmla="*/ 99715 h 194662"/>
                <a:gd name="connsiteX10" fmla="*/ 23631 w 151916"/>
                <a:gd name="connsiteY10" fmla="*/ 26357 h 194662"/>
                <a:gd name="connsiteX11" fmla="*/ 82938 w 151916"/>
                <a:gd name="connsiteY11" fmla="*/ 34 h 194662"/>
                <a:gd name="connsiteX12" fmla="*/ 132528 w 151916"/>
                <a:gd name="connsiteY12" fmla="*/ 20335 h 194662"/>
                <a:gd name="connsiteX13" fmla="*/ 151917 w 151916"/>
                <a:gd name="connsiteY13" fmla="*/ 74669 h 194662"/>
                <a:gd name="connsiteX14" fmla="*/ 27600 w 151916"/>
                <a:gd name="connsiteY14" fmla="*/ 63173 h 194662"/>
                <a:gd name="connsiteX15" fmla="*/ 111177 w 151916"/>
                <a:gd name="connsiteY15" fmla="*/ 63173 h 194662"/>
                <a:gd name="connsiteX16" fmla="*/ 107071 w 151916"/>
                <a:gd name="connsiteY16" fmla="*/ 38401 h 194662"/>
                <a:gd name="connsiteX17" fmla="*/ 92382 w 151916"/>
                <a:gd name="connsiteY17" fmla="*/ 20791 h 194662"/>
                <a:gd name="connsiteX18" fmla="*/ 72035 w 151916"/>
                <a:gd name="connsiteY18" fmla="*/ 14405 h 194662"/>
                <a:gd name="connsiteX19" fmla="*/ 42838 w 151916"/>
                <a:gd name="connsiteY19" fmla="*/ 27315 h 194662"/>
                <a:gd name="connsiteX20" fmla="*/ 27828 w 151916"/>
                <a:gd name="connsiteY20" fmla="*/ 63173 h 19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2">
                  <a:moveTo>
                    <a:pt x="27600" y="74715"/>
                  </a:moveTo>
                  <a:cubicBezTo>
                    <a:pt x="27600" y="101905"/>
                    <a:pt x="34065" y="123196"/>
                    <a:pt x="46989" y="138584"/>
                  </a:cubicBezTo>
                  <a:cubicBezTo>
                    <a:pt x="59914" y="153972"/>
                    <a:pt x="75274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93" y="186718"/>
                    <a:pt x="97277" y="19499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95"/>
                    <a:pt x="60237" y="-459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600" y="63173"/>
                  </a:moveTo>
                  <a:lnTo>
                    <a:pt x="111177" y="63173"/>
                  </a:lnTo>
                  <a:cubicBezTo>
                    <a:pt x="111114" y="54751"/>
                    <a:pt x="109731" y="46394"/>
                    <a:pt x="107071" y="38401"/>
                  </a:cubicBezTo>
                  <a:cubicBezTo>
                    <a:pt x="104024" y="31207"/>
                    <a:pt x="98910" y="25080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1"/>
                    <a:pt x="28403" y="49815"/>
                    <a:pt x="27828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54F40-E068-0BB5-CF5E-F2354C52E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A3C9-1AA2-8324-7678-210E301D3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310445"/>
            <a:ext cx="8421512" cy="769441"/>
          </a:xfrm>
        </p:spPr>
        <p:txBody>
          <a:bodyPr/>
          <a:lstStyle/>
          <a:p>
            <a:r>
              <a:rPr lang="en-US" sz="4400" dirty="0"/>
              <a:t>Determining Molar Mass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60648A-3DBA-5876-FB61-51F26F0893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2533" y="1174400"/>
                <a:ext cx="8646776" cy="521546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For </a:t>
                </a:r>
                <a:r>
                  <a:rPr lang="en-US" dirty="0">
                    <a:solidFill>
                      <a:srgbClr val="FFFF00"/>
                    </a:solidFill>
                  </a:rPr>
                  <a:t>compounds/molecules</a:t>
                </a:r>
                <a:r>
                  <a:rPr lang="en-US" dirty="0"/>
                  <a:t> the total mass is computed (by addition) of the component elements taken from the Periodic Table: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</a:t>
                </a:r>
                <a:r>
                  <a:rPr lang="en-US" baseline="-25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2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 </a:t>
                </a:r>
                <a:r>
                  <a:rPr lang="en-US" dirty="0"/>
                  <a:t>(water):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2 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mol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mol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O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1.008 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mol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mol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O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mol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O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16.00 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O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mol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O</m:t>
                            </m:r>
                          </m:den>
                        </m:f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𝟏𝟖</m:t>
                    </m:r>
                    <m:r>
                      <a:rPr lang="en-US" sz="2000" b="1" i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1" i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𝟎𝟏𝟔</m:t>
                    </m:r>
                    <m:r>
                      <a:rPr lang="en-US" sz="2000" b="1" i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1" i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𝐠</m:t>
                    </m:r>
                    <m:r>
                      <a:rPr lang="en-US" sz="2000" b="1" i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000" b="1" i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𝐦𝐨𝐥</m:t>
                    </m:r>
                    <m:r>
                      <a:rPr lang="en-US" sz="2000" b="1" i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</a:t>
                </a:r>
                <a:r>
                  <a:rPr lang="en-US" baseline="-25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2</a:t>
                </a:r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(carbon dioxide):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mol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mol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12.01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mol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mol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O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mol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16.00 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O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mol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O</m:t>
                            </m:r>
                          </m:den>
                        </m:f>
                      </m:e>
                    </m:d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𝟒𝟒</m:t>
                    </m:r>
                    <m:r>
                      <a:rPr lang="en-US" sz="2000" b="1" i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1" i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𝟎𝟏</m:t>
                    </m:r>
                    <m:r>
                      <a:rPr lang="en-US" sz="2000" b="1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𝐠</m:t>
                    </m:r>
                    <m:r>
                      <a:rPr lang="en-US" sz="2000" b="1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000" b="1" i="1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𝐦𝐨𝐥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60648A-3DBA-5876-FB61-51F26F0893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533" y="1174400"/>
                <a:ext cx="8646776" cy="5215465"/>
              </a:xfrm>
              <a:blipFill>
                <a:blip r:embed="rId2"/>
                <a:stretch>
                  <a:fillRect l="-1057" t="-936" r="-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0BB7923-85C9-C3CC-8219-0E245E9C7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94" y="5045597"/>
            <a:ext cx="8260773" cy="150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04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F84E4-A4DA-0D32-C710-2B5B8150D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FF3EA-7F1A-D2EC-DBAE-9BAF2E96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310445"/>
            <a:ext cx="8421512" cy="769441"/>
          </a:xfrm>
        </p:spPr>
        <p:txBody>
          <a:bodyPr/>
          <a:lstStyle/>
          <a:p>
            <a:r>
              <a:rPr lang="en-US" sz="4400" dirty="0"/>
              <a:t>Computing Molar Mass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88A1F0-637E-9977-C919-4C36C507BB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2533" y="1174400"/>
                <a:ext cx="8646776" cy="521546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You don’t really have to set up the expression the way it was shown. The other way is the long form to show how all units: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</a:t>
                </a:r>
                <a:r>
                  <a:rPr lang="en-US" sz="2800" baseline="-25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2</a:t>
                </a:r>
                <a:r>
                  <a:rPr 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</a:t>
                </a:r>
                <a:r>
                  <a:rPr lang="en-US" sz="2800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1.008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mol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+16.00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mol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=18</m:t>
                    </m:r>
                    <m:r>
                      <a:rPr lang="en-US" b="0" i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.016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mol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</a:t>
                </a:r>
                <a:r>
                  <a:rPr lang="en-US" sz="2800" baseline="-25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2</a:t>
                </a:r>
                <a:r>
                  <a:rPr lang="en-US" sz="2800" dirty="0"/>
                  <a:t>: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12.01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mol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×16.00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mol</m:t>
                        </m:r>
                      </m:den>
                    </m:f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44.01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mol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88A1F0-637E-9977-C919-4C36C507BB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533" y="1174400"/>
                <a:ext cx="8646776" cy="5215465"/>
              </a:xfrm>
              <a:blipFill>
                <a:blip r:embed="rId2"/>
                <a:stretch>
                  <a:fillRect l="-1409" t="-936" r="-1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7496F3B-7AF6-C86F-9046-CC426C5C2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94" y="4275160"/>
            <a:ext cx="8260773" cy="150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32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0422D-297A-B0CD-E47C-DDC8D8E00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32B3-2216-0B2E-9AFA-ACFB254A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44" y="247269"/>
            <a:ext cx="8421512" cy="769441"/>
          </a:xfrm>
        </p:spPr>
        <p:txBody>
          <a:bodyPr/>
          <a:lstStyle/>
          <a:p>
            <a:r>
              <a:rPr lang="en-US" sz="4400" dirty="0"/>
              <a:t>Moles ↔ Mass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EBEEA4-48CA-6629-EE0B-CD1A3DEEC5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1244" y="1143227"/>
                <a:ext cx="8646776" cy="521546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0" i="1" dirty="0">
                    <a:solidFill>
                      <a:srgbClr val="CC99FF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Lea</a:t>
                </a:r>
                <a:r>
                  <a:rPr lang="en-US" sz="1800" i="1" dirty="0">
                    <a:solidFill>
                      <a:srgbClr val="CC99FF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rning by example</a:t>
                </a:r>
              </a:p>
              <a:p>
                <a:r>
                  <a:rPr lang="en-US" sz="2000" b="0" dirty="0">
                    <a:solidFill>
                      <a:srgbClr val="00FF00"/>
                    </a:solidFill>
                    <a:ea typeface="Cambria Math" panose="02040503050406030204" pitchFamily="18" charset="0"/>
                  </a:rPr>
                  <a:t>3.00 mol </a:t>
                </a:r>
                <a:r>
                  <a:rPr lang="en-US" sz="2000" b="0" dirty="0">
                    <a:solidFill>
                      <a:srgbClr val="FFFF00"/>
                    </a:solidFill>
                    <a:ea typeface="Cambria Math" panose="02040503050406030204" pitchFamily="18" charset="0"/>
                  </a:rPr>
                  <a:t>calcium chloride </a:t>
                </a:r>
                <a:r>
                  <a:rPr lang="en-US" sz="2000" b="0" dirty="0">
                    <a:ea typeface="Cambria Math" panose="02040503050406030204" pitchFamily="18" charset="0"/>
                  </a:rPr>
                  <a:t>(</a:t>
                </a:r>
                <a:r>
                  <a:rPr lang="en-US" sz="20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a typeface="Cambria Math" panose="02040503050406030204" pitchFamily="18" charset="0"/>
                  </a:rPr>
                  <a:t>Ca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a typeface="Cambria Math" panose="02040503050406030204" pitchFamily="18" charset="0"/>
                  </a:rPr>
                  <a:t>Cl</a:t>
                </a:r>
                <a:r>
                  <a:rPr lang="en-US" sz="2000" baseline="-25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a typeface="Cambria Math" panose="02040503050406030204" pitchFamily="18" charset="0"/>
                  </a:rPr>
                  <a:t>2</a:t>
                </a:r>
                <a:r>
                  <a:rPr lang="en-US" sz="2000" dirty="0">
                    <a:ea typeface="Cambria Math" panose="02040503050406030204" pitchFamily="18" charset="0"/>
                  </a:rPr>
                  <a:t>) is needed for experiment</a:t>
                </a:r>
              </a:p>
              <a:p>
                <a:r>
                  <a:rPr lang="en-US" sz="2000" b="0" dirty="0">
                    <a:ea typeface="Cambria Math" panose="02040503050406030204" pitchFamily="18" charset="0"/>
                  </a:rPr>
                  <a:t>Its computed molar mass =</a:t>
                </a:r>
              </a:p>
              <a:p>
                <a:pPr marL="0" indent="0">
                  <a:buNone/>
                  <a:tabLst>
                    <a:tab pos="2805113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40.08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mol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Ca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35.45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mol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Cl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110.98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mol</m:t>
                          </m:r>
                        </m:den>
                      </m:f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CaCl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200" b="0" dirty="0">
                    <a:ea typeface="Cambria Math" panose="02040503050406030204" pitchFamily="18" charset="0"/>
                  </a:rPr>
                  <a:t>Needed amount</a:t>
                </a:r>
                <a:r>
                  <a:rPr lang="en-US" b="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mol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CaCl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110.98 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mol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CaCl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333 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sSub>
                      <m:sSubPr>
                        <m:ctrlPr>
                          <a:rPr lang="en-US" i="1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CaCl</m:t>
                        </m:r>
                      </m:e>
                      <m:sub>
                        <m:r>
                          <a:rPr lang="en-US" i="1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EBEEA4-48CA-6629-EE0B-CD1A3DEEC5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244" y="1143227"/>
                <a:ext cx="8646776" cy="5215465"/>
              </a:xfrm>
              <a:blipFill>
                <a:blip r:embed="rId2"/>
                <a:stretch>
                  <a:fillRect l="-916" t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C23C358-7205-2DD3-D516-E6AEAA571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428" y="3912659"/>
            <a:ext cx="4658119" cy="26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67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097F9-2D46-AABE-B28B-7E18284F4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33AE-1D8E-EF23-C1D6-4BA066B97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44" y="247269"/>
            <a:ext cx="8421512" cy="769441"/>
          </a:xfrm>
        </p:spPr>
        <p:txBody>
          <a:bodyPr/>
          <a:lstStyle/>
          <a:p>
            <a:r>
              <a:rPr lang="en-US" sz="4400" dirty="0"/>
              <a:t>Moles ↔ Mass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B41044-5BB0-C771-3FC5-5564F69714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1244" y="1143227"/>
                <a:ext cx="8646776" cy="521546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Your book correctly points out that converting from particle counts to the observable mass of these particles will involve a two-step conversion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sz="1800" dirty="0"/>
                  <a:t>But this is not routine in chemistry or for chemists. It will only be an exercise to demonstrate you understand the concept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US" sz="2000" dirty="0">
                    <a:solidFill>
                      <a:srgbClr val="FFFF00"/>
                    </a:solidFill>
                  </a:rPr>
                  <a:t>How many molecules in 20.0 g chlorine (Cl</a:t>
                </a:r>
                <a:r>
                  <a:rPr lang="en-US" sz="2000" baseline="-25000" dirty="0">
                    <a:solidFill>
                      <a:srgbClr val="FFFF00"/>
                    </a:solidFill>
                  </a:rPr>
                  <a:t>2</a:t>
                </a:r>
                <a:r>
                  <a:rPr lang="en-US" sz="2000" dirty="0">
                    <a:solidFill>
                      <a:srgbClr val="FFFF00"/>
                    </a:solidFill>
                  </a:rPr>
                  <a:t>) gas?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20.0 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mol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70.90 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6.022 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23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molecules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mol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1.70 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molecules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B41044-5BB0-C771-3FC5-5564F69714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244" y="1143227"/>
                <a:ext cx="8646776" cy="5215465"/>
              </a:xfrm>
              <a:blipFill>
                <a:blip r:embed="rId2"/>
                <a:stretch>
                  <a:fillRect l="-705" t="-702" r="-1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94C9DD5-5069-5097-4412-DCD451DA8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293" y="4810165"/>
            <a:ext cx="5141414" cy="154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02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EC3A7-5C4B-1101-C84E-D4B7CB23F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419978-24EF-0DA2-9E87-CDFF8E64EF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773" y="1332090"/>
                <a:ext cx="8534272" cy="5215465"/>
              </a:xfrm>
            </p:spPr>
            <p:txBody>
              <a:bodyPr/>
              <a:lstStyle/>
              <a:p>
                <a:pPr>
                  <a:spcAft>
                    <a:spcPts val="1800"/>
                  </a:spcAft>
                </a:pPr>
                <a:r>
                  <a:rPr lang="en-US" dirty="0"/>
                  <a:t>The </a:t>
                </a:r>
                <a:r>
                  <a:rPr lang="en-US" b="1" dirty="0">
                    <a:solidFill>
                      <a:srgbClr val="00FF00"/>
                    </a:solidFill>
                  </a:rPr>
                  <a:t>percent composition</a:t>
                </a:r>
                <a:r>
                  <a:rPr lang="en-US" dirty="0">
                    <a:solidFill>
                      <a:srgbClr val="00FF00"/>
                    </a:solidFill>
                  </a:rPr>
                  <a:t> </a:t>
                </a:r>
                <a:r>
                  <a:rPr lang="en-US" dirty="0"/>
                  <a:t>is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percent by mass </a:t>
                </a:r>
                <a:r>
                  <a:rPr lang="en-US" dirty="0"/>
                  <a:t>of </a:t>
                </a:r>
                <a:r>
                  <a:rPr lang="en-US" dirty="0">
                    <a:solidFill>
                      <a:srgbClr val="FFFF00"/>
                    </a:solidFill>
                  </a:rPr>
                  <a:t>each element </a:t>
                </a:r>
                <a:r>
                  <a:rPr lang="en-US" dirty="0"/>
                  <a:t>in a </a:t>
                </a:r>
                <a:r>
                  <a:rPr lang="en-US" dirty="0">
                    <a:solidFill>
                      <a:srgbClr val="FFFF00"/>
                    </a:solidFill>
                  </a:rPr>
                  <a:t>compound</a:t>
                </a:r>
              </a:p>
              <a:p>
                <a:pPr marL="0" indent="0">
                  <a:spcBef>
                    <a:spcPts val="2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by</m:t>
                      </m:r>
                      <m:r>
                        <a:rPr lang="en-US" sz="2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mass</m:t>
                      </m:r>
                      <m:r>
                        <a:rPr lang="en-US" sz="2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mass</m:t>
                          </m:r>
                          <m:r>
                            <a:rPr lang="en-US" sz="2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sz="2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element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mass</m:t>
                          </m:r>
                          <m:r>
                            <a:rPr lang="en-US" sz="2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sz="2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compound</m:t>
                          </m:r>
                        </m:den>
                      </m:f>
                      <m:r>
                        <a:rPr lang="en-US" sz="2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100%</m:t>
                      </m:r>
                    </m:oMath>
                  </m:oMathPara>
                </a14:m>
                <a:endParaRPr lang="en-US" sz="2200" dirty="0">
                  <a:solidFill>
                    <a:schemeClr val="bg1"/>
                  </a:solidFill>
                </a:endParaRPr>
              </a:p>
              <a:p>
                <a:pPr marL="0" indent="0">
                  <a:spcBef>
                    <a:spcPts val="2400"/>
                  </a:spcBef>
                  <a:buNone/>
                </a:pPr>
                <a:r>
                  <a:rPr lang="en-US" sz="2000" dirty="0">
                    <a:solidFill>
                      <a:srgbClr val="FFFF00"/>
                    </a:solidFill>
                    <a:latin typeface="+mj-lt"/>
                  </a:rPr>
                  <a:t>A compound has zinc &amp; oxygen. A 20.00 g sample is decomposed, and found to have 16.07 g Zn. What is the percent composition of compound?</a:t>
                </a:r>
              </a:p>
              <a:p>
                <a:pPr marL="0" indent="0">
                  <a:spcBef>
                    <a:spcPts val="2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Zn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16.07 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Zn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20.00 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sample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×100%=80.35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 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Zn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+mj-lt"/>
                </a:endParaRPr>
              </a:p>
              <a:p>
                <a:pPr marL="0" indent="0">
                  <a:spcBef>
                    <a:spcPts val="2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>
                          <a:latin typeface="Cambria Math" panose="02040503050406030204" pitchFamily="18" charset="0"/>
                        </a:rPr>
                        <m:t>%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20.00 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sample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16.07 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20.00 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sample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×100%=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19.65</m:t>
                      </m:r>
                      <m:r>
                        <m:rPr>
                          <m:nor/>
                        </m:rP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419978-24EF-0DA2-9E87-CDFF8E64E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773" y="1332090"/>
                <a:ext cx="8534272" cy="5215465"/>
              </a:xfrm>
              <a:blipFill>
                <a:blip r:embed="rId2"/>
                <a:stretch>
                  <a:fillRect l="-1143" t="-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974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C5831-A591-8B80-493D-C148A3805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EBD3-4BF0-50A8-0397-5C58AAC4B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% Composition from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FCADB-B641-64BE-AFB4-AE570FA51C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773" y="1332090"/>
                <a:ext cx="8534272" cy="5215465"/>
              </a:xfrm>
            </p:spPr>
            <p:txBody>
              <a:bodyPr/>
              <a:lstStyle/>
              <a:p>
                <a:pPr marL="0" indent="0">
                  <a:spcBef>
                    <a:spcPts val="2400"/>
                  </a:spcBef>
                  <a:buNone/>
                </a:pPr>
                <a:r>
                  <a:rPr lang="en-US" sz="2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Dichlorine heptoxide </a:t>
                </a:r>
                <a:r>
                  <a:rPr lang="en-US" sz="2200" dirty="0">
                    <a:latin typeface="+mj-lt"/>
                  </a:rPr>
                  <a:t>(</a:t>
                </a:r>
                <a:r>
                  <a:rPr lang="en-US" sz="2200" dirty="0">
                    <a:solidFill>
                      <a:srgbClr val="00FF00"/>
                    </a:solidFill>
                    <a:latin typeface="+mj-lt"/>
                  </a:rPr>
                  <a:t>Cl</a:t>
                </a:r>
                <a:r>
                  <a:rPr lang="en-US" sz="2200" baseline="-25000" dirty="0">
                    <a:solidFill>
                      <a:srgbClr val="00FF00"/>
                    </a:solidFill>
                    <a:latin typeface="+mj-lt"/>
                  </a:rPr>
                  <a:t>2</a:t>
                </a:r>
                <a:r>
                  <a:rPr lang="en-US" sz="2200" dirty="0">
                    <a:solidFill>
                      <a:srgbClr val="00FF00"/>
                    </a:solidFill>
                    <a:latin typeface="+mj-lt"/>
                  </a:rPr>
                  <a:t>O</a:t>
                </a:r>
                <a:r>
                  <a:rPr lang="en-US" sz="2200" baseline="-25000" dirty="0">
                    <a:solidFill>
                      <a:srgbClr val="00FF00"/>
                    </a:solidFill>
                    <a:latin typeface="+mj-lt"/>
                  </a:rPr>
                  <a:t>7</a:t>
                </a:r>
                <a:r>
                  <a:rPr lang="en-US" sz="2200" dirty="0">
                    <a:latin typeface="+mj-lt"/>
                  </a:rPr>
                  <a:t>) is a very reactive compound used in organic synthesis</a:t>
                </a:r>
              </a:p>
              <a:p>
                <a:pPr marL="0" indent="0">
                  <a:spcBef>
                    <a:spcPts val="2400"/>
                  </a:spcBef>
                  <a:buNone/>
                </a:pPr>
                <a:r>
                  <a:rPr lang="en-US" dirty="0">
                    <a:latin typeface="+mj-lt"/>
                  </a:rPr>
                  <a:t>What is the percent composition of Cl</a:t>
                </a:r>
                <a:r>
                  <a:rPr lang="en-US" baseline="-25000" dirty="0">
                    <a:latin typeface="+mj-lt"/>
                  </a:rPr>
                  <a:t>2</a:t>
                </a:r>
                <a:r>
                  <a:rPr lang="en-US" dirty="0">
                    <a:latin typeface="+mj-lt"/>
                  </a:rPr>
                  <a:t>O</a:t>
                </a:r>
                <a:r>
                  <a:rPr lang="en-US" baseline="-25000" dirty="0">
                    <a:latin typeface="+mj-lt"/>
                  </a:rPr>
                  <a:t>7</a:t>
                </a:r>
                <a:r>
                  <a:rPr lang="en-US" dirty="0">
                    <a:latin typeface="+mj-lt"/>
                  </a:rPr>
                  <a:t>?</a:t>
                </a:r>
              </a:p>
              <a:p>
                <a:pPr marL="0" indent="0">
                  <a:spcBef>
                    <a:spcPts val="2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  <m:r>
                        <m:rPr>
                          <m:nor/>
                        </m:rPr>
                        <a:rPr lang="en-US" sz="1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Cl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m:rPr>
                              <m:nor/>
                            </m:rPr>
                            <a:rPr lang="en-US" sz="1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mol</m:t>
                          </m:r>
                          <m:r>
                            <m:rPr>
                              <m:nor/>
                            </m:rPr>
                            <a:rPr lang="en-US" sz="1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× </m:t>
                          </m:r>
                          <m:f>
                            <m:fPr>
                              <m:ctrlP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35.45 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  <m:r>
                                <a:rPr lang="en-US" sz="1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</m:t>
                              </m:r>
                            </m:num>
                            <m:den>
                              <m:r>
                                <a:rPr lang="en-US" sz="1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mol</m:t>
                              </m:r>
                              <m:r>
                                <a:rPr lang="en-US" sz="1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</m:t>
                              </m:r>
                            </m:den>
                          </m:f>
                        </m:num>
                        <m:den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r>
                                <m:rPr>
                                  <m:nor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mol</m:t>
                              </m:r>
                              <m:r>
                                <m:rPr>
                                  <m:nor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sz="1800" i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a:rPr lang="en-US" sz="1800" i="0">
                                  <a:latin typeface="Cambria Math" panose="02040503050406030204" pitchFamily="18" charset="0"/>
                                </a:rPr>
                                <m:t> × 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35.45 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g</m:t>
                                  </m:r>
                                  <m:r>
                                    <a:rPr lang="en-US" sz="18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Cl</m:t>
                                  </m:r>
                                </m:num>
                                <m:den>
                                  <m:r>
                                    <a:rPr lang="en-US" sz="18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mol</m:t>
                                  </m:r>
                                  <m:r>
                                    <a:rPr lang="en-US" sz="18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Cl</m:t>
                                  </m:r>
                                </m:den>
                              </m:f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sz="1800" b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m:rPr>
                                  <m:nor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mol</m:t>
                              </m:r>
                              <m:r>
                                <m:rPr>
                                  <m:nor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a:rPr lang="en-US" sz="1800" i="0">
                                  <a:latin typeface="Cambria Math" panose="02040503050406030204" pitchFamily="18" charset="0"/>
                                </a:rPr>
                                <m:t> × 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16.00</m:t>
                                  </m:r>
                                  <m:r>
                                    <a:rPr lang="en-US" sz="18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g</m:t>
                                  </m:r>
                                  <m:r>
                                    <a:rPr lang="en-US" sz="18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</m:t>
                                  </m:r>
                                </m:num>
                                <m:den>
                                  <m:r>
                                    <a:rPr lang="en-US" sz="18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mol</m:t>
                                  </m:r>
                                  <m:r>
                                    <a:rPr lang="en-US" sz="18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00%=38.76</m:t>
                      </m:r>
                      <m:r>
                        <m:rPr>
                          <m:nor/>
                        </m:rPr>
                        <a:rPr lang="en-US" sz="1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 </m:t>
                      </m:r>
                      <m:r>
                        <m:rPr>
                          <m:nor/>
                        </m:rPr>
                        <a:rPr lang="en-US" sz="1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Cl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+mj-lt"/>
                </a:endParaRPr>
              </a:p>
              <a:p>
                <a:pPr marL="0" indent="0">
                  <a:spcBef>
                    <a:spcPts val="2400"/>
                  </a:spcBef>
                  <a:buNone/>
                </a:pPr>
                <a:endParaRPr lang="en-US" sz="2000" dirty="0">
                  <a:solidFill>
                    <a:schemeClr val="bg1"/>
                  </a:solidFill>
                  <a:latin typeface="+mj-lt"/>
                </a:endParaRPr>
              </a:p>
              <a:p>
                <a:pPr marL="0" indent="0">
                  <a:spcBef>
                    <a:spcPts val="2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>
                          <a:latin typeface="Cambria Math" panose="02040503050406030204" pitchFamily="18" charset="0"/>
                        </a:rPr>
                        <m:t>%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000" b="0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mol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 × 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16.00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</m:t>
                              </m:r>
                            </m:num>
                            <m:den>
                              <m:r>
                                <a:rPr lang="en-US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mol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</m:t>
                              </m:r>
                            </m:den>
                          </m:f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mol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 × 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35.45 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g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Cl</m:t>
                                  </m:r>
                                </m:num>
                                <m:den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mol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Cl</m:t>
                                  </m:r>
                                </m:den>
                              </m:f>
                              <m:r>
                                <a:rPr lang="en-US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7 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mol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 × 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16.00 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g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</m:t>
                                  </m:r>
                                </m:num>
                                <m:den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mol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sz="20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×100%=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61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.24</m:t>
                      </m:r>
                      <m:r>
                        <m:rPr>
                          <m:nor/>
                        </m:rP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2400"/>
                  </a:spcBef>
                  <a:buNone/>
                </a:pPr>
                <a:r>
                  <a:rPr lang="en-US" sz="2000" dirty="0"/>
                  <a:t>Since oxygen was the only element of two, it’s also possible to take 100% - 38.76% = 61.24% to get the value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FCADB-B641-64BE-AFB4-AE570FA51C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773" y="1332090"/>
                <a:ext cx="8534272" cy="5215465"/>
              </a:xfrm>
              <a:blipFill>
                <a:blip r:embed="rId2"/>
                <a:stretch>
                  <a:fillRect l="-1143" t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98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C2513-EA36-D894-E59B-F501EB2EA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1911-C4B3-AACC-AB60-0DB8C853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44" y="310445"/>
            <a:ext cx="8421512" cy="769441"/>
          </a:xfrm>
        </p:spPr>
        <p:txBody>
          <a:bodyPr/>
          <a:lstStyle/>
          <a:p>
            <a:r>
              <a:rPr lang="en-US" sz="4400" dirty="0"/>
              <a:t>A Formula for Mass of Elements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4DC773-8549-4507-AAAE-8E5BA6438E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8484" y="1217790"/>
                <a:ext cx="8534272" cy="5215465"/>
              </a:xfrm>
            </p:spPr>
            <p:txBody>
              <a:bodyPr/>
              <a:lstStyle/>
              <a:p>
                <a:pPr marL="0" indent="0">
                  <a:spcBef>
                    <a:spcPts val="2400"/>
                  </a:spcBef>
                  <a:buNone/>
                </a:pPr>
                <a:r>
                  <a:rPr lang="en-US" sz="2200" dirty="0">
                    <a:latin typeface="Aptos" panose="020B0004020202020204" pitchFamily="34" charset="0"/>
                  </a:rPr>
                  <a:t>To get the mass in grams of each element, suppose there are x of the compound Cl</a:t>
                </a:r>
                <a:r>
                  <a:rPr lang="en-US" sz="2200" baseline="-25000" dirty="0">
                    <a:latin typeface="Aptos" panose="020B0004020202020204" pitchFamily="34" charset="0"/>
                  </a:rPr>
                  <a:t>2</a:t>
                </a:r>
                <a:r>
                  <a:rPr lang="en-US" sz="2200" dirty="0">
                    <a:latin typeface="Aptos" panose="020B0004020202020204" pitchFamily="34" charset="0"/>
                  </a:rPr>
                  <a:t>O</a:t>
                </a:r>
                <a:r>
                  <a:rPr lang="en-US" sz="2200" baseline="-25000" dirty="0">
                    <a:latin typeface="Aptos" panose="020B0004020202020204" pitchFamily="34" charset="0"/>
                  </a:rPr>
                  <a:t>7</a:t>
                </a:r>
                <a:r>
                  <a:rPr lang="en-US" sz="2200" dirty="0">
                    <a:latin typeface="Aptos" panose="020B0004020202020204" pitchFamily="34" charset="0"/>
                  </a:rPr>
                  <a:t> in a sample.</a:t>
                </a:r>
              </a:p>
              <a:p>
                <a:pPr marL="0" indent="0">
                  <a:spcBef>
                    <a:spcPts val="2400"/>
                  </a:spcBef>
                  <a:spcAft>
                    <a:spcPts val="2400"/>
                  </a:spcAft>
                  <a:buNone/>
                </a:pPr>
                <a:r>
                  <a:rPr lang="en-US" sz="2200" dirty="0">
                    <a:latin typeface="Aptos" panose="020B0004020202020204" pitchFamily="34" charset="0"/>
                  </a:rPr>
                  <a:t>To calculate the grams of element Cl and of element O in Cl</a:t>
                </a:r>
                <a:r>
                  <a:rPr lang="en-US" sz="2200" baseline="-25000" dirty="0">
                    <a:latin typeface="Aptos" panose="020B0004020202020204" pitchFamily="34" charset="0"/>
                  </a:rPr>
                  <a:t>2</a:t>
                </a:r>
                <a:r>
                  <a:rPr lang="en-US" sz="2200" dirty="0">
                    <a:latin typeface="Aptos" panose="020B0004020202020204" pitchFamily="34" charset="0"/>
                  </a:rPr>
                  <a:t>O</a:t>
                </a:r>
                <a:r>
                  <a:rPr lang="en-US" sz="2200" baseline="-25000" dirty="0">
                    <a:latin typeface="Aptos" panose="020B0004020202020204" pitchFamily="34" charset="0"/>
                  </a:rPr>
                  <a:t>7</a:t>
                </a:r>
                <a:r>
                  <a:rPr lang="en-US" sz="2200" dirty="0">
                    <a:latin typeface="Aptos" panose="020B0004020202020204" pitchFamily="34" charset="0"/>
                  </a:rPr>
                  <a:t>, just use the formulas:</a:t>
                </a:r>
              </a:p>
              <a:p>
                <a:pPr marL="0" indent="0">
                  <a:spcBef>
                    <a:spcPts val="2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mass</m:t>
                      </m:r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sample</m:t>
                      </m:r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8.76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Cl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mass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Cl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2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mass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sample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mass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2400"/>
                  </a:spcBef>
                  <a:buNone/>
                </a:pPr>
                <a:r>
                  <a:rPr lang="en-US" dirty="0">
                    <a:latin typeface="Aptos" panose="020B0004020202020204" pitchFamily="34" charset="0"/>
                  </a:rPr>
                  <a:t>Example: a 12.50 g Cl</a:t>
                </a:r>
                <a:r>
                  <a:rPr lang="en-US" baseline="-25000" dirty="0">
                    <a:latin typeface="Aptos" panose="020B0004020202020204" pitchFamily="34" charset="0"/>
                  </a:rPr>
                  <a:t>2</a:t>
                </a:r>
                <a:r>
                  <a:rPr lang="en-US" dirty="0">
                    <a:latin typeface="Aptos" panose="020B0004020202020204" pitchFamily="34" charset="0"/>
                  </a:rPr>
                  <a:t>O</a:t>
                </a:r>
                <a:r>
                  <a:rPr lang="en-US" baseline="-25000" dirty="0">
                    <a:latin typeface="Aptos" panose="020B0004020202020204" pitchFamily="34" charset="0"/>
                  </a:rPr>
                  <a:t>7</a:t>
                </a:r>
                <a:r>
                  <a:rPr lang="en-US" dirty="0">
                    <a:latin typeface="Aptos" panose="020B0004020202020204" pitchFamily="34" charset="0"/>
                  </a:rPr>
                  <a:t> sample has 4.845 g Cl and 7.655 g O</a:t>
                </a:r>
              </a:p>
              <a:p>
                <a:pPr marL="0" indent="0">
                  <a:spcBef>
                    <a:spcPts val="2400"/>
                  </a:spcBef>
                  <a:buNone/>
                </a:pPr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4DC773-8549-4507-AAAE-8E5BA6438E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8484" y="1217790"/>
                <a:ext cx="8534272" cy="5215465"/>
              </a:xfrm>
              <a:blipFill>
                <a:blip r:embed="rId2"/>
                <a:stretch>
                  <a:fillRect l="-1143" t="-819" r="-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6019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D0B7E-399A-CFBA-1D54-72376C00B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2689-58EF-C799-A886-99DF7808C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985" y="400109"/>
            <a:ext cx="8421512" cy="769441"/>
          </a:xfrm>
        </p:spPr>
        <p:txBody>
          <a:bodyPr/>
          <a:lstStyle/>
          <a:p>
            <a:r>
              <a:rPr lang="en-US" sz="4400" dirty="0"/>
              <a:t>Empirical Formula Determination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2CC9A-7860-C5DD-9BFE-271413CFD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that the definition of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empirical formula </a:t>
            </a:r>
            <a:r>
              <a:rPr lang="en-US" dirty="0"/>
              <a:t>is the </a:t>
            </a:r>
            <a:r>
              <a:rPr lang="en-US" dirty="0">
                <a:solidFill>
                  <a:srgbClr val="FFFF00"/>
                </a:solidFill>
              </a:rPr>
              <a:t>lowest integer ratio </a:t>
            </a:r>
            <a:r>
              <a:rPr lang="en-US" dirty="0"/>
              <a:t>of the elements in a compound. For instance, </a:t>
            </a:r>
            <a:r>
              <a:rPr lang="en-US" dirty="0">
                <a:solidFill>
                  <a:srgbClr val="FFC000"/>
                </a:solidFill>
              </a:rPr>
              <a:t>glucose</a:t>
            </a:r>
            <a:r>
              <a:rPr lang="en-US" dirty="0"/>
              <a:t> has a </a:t>
            </a:r>
            <a:r>
              <a:rPr lang="en-US" dirty="0">
                <a:solidFill>
                  <a:srgbClr val="FFFF00"/>
                </a:solidFill>
              </a:rPr>
              <a:t>molecular formula</a:t>
            </a:r>
            <a:r>
              <a:rPr lang="en-US" dirty="0"/>
              <a:t> of </a:t>
            </a:r>
            <a:r>
              <a:rPr lang="en-US" dirty="0">
                <a:solidFill>
                  <a:srgbClr val="FFC000"/>
                </a:solidFill>
              </a:rPr>
              <a:t>C</a:t>
            </a:r>
            <a:r>
              <a:rPr lang="en-US" baseline="-25000" dirty="0">
                <a:solidFill>
                  <a:srgbClr val="FFC000"/>
                </a:solidFill>
              </a:rPr>
              <a:t>6</a:t>
            </a:r>
            <a:r>
              <a:rPr lang="en-US" dirty="0">
                <a:solidFill>
                  <a:srgbClr val="FFC000"/>
                </a:solidFill>
              </a:rPr>
              <a:t>H</a:t>
            </a:r>
            <a:r>
              <a:rPr lang="en-US" baseline="-25000" dirty="0">
                <a:solidFill>
                  <a:srgbClr val="FFC000"/>
                </a:solidFill>
              </a:rPr>
              <a:t>12</a:t>
            </a:r>
            <a:r>
              <a:rPr lang="en-US" dirty="0">
                <a:solidFill>
                  <a:srgbClr val="FFC000"/>
                </a:solidFill>
              </a:rPr>
              <a:t>O</a:t>
            </a:r>
            <a:r>
              <a:rPr lang="en-US" baseline="-25000" dirty="0">
                <a:solidFill>
                  <a:srgbClr val="FFC000"/>
                </a:solidFill>
              </a:rPr>
              <a:t>6</a:t>
            </a:r>
            <a:r>
              <a:rPr lang="en-US" dirty="0"/>
              <a:t>, but its </a:t>
            </a:r>
            <a:r>
              <a:rPr lang="en-US" dirty="0">
                <a:solidFill>
                  <a:srgbClr val="FFFF00"/>
                </a:solidFill>
              </a:rPr>
              <a:t>empirical formula </a:t>
            </a:r>
            <a:r>
              <a:rPr lang="en-US" dirty="0"/>
              <a:t>is </a:t>
            </a:r>
            <a:r>
              <a:rPr lang="en-US" dirty="0">
                <a:solidFill>
                  <a:srgbClr val="FFC000"/>
                </a:solidFill>
              </a:rPr>
              <a:t>CH</a:t>
            </a:r>
            <a:r>
              <a:rPr lang="en-US" baseline="-25000" dirty="0">
                <a:solidFill>
                  <a:srgbClr val="FFC000"/>
                </a:solidFill>
              </a:rPr>
              <a:t>2</a:t>
            </a:r>
            <a:r>
              <a:rPr lang="en-US" dirty="0">
                <a:solidFill>
                  <a:srgbClr val="FFC000"/>
                </a:solidFill>
              </a:rPr>
              <a:t>O</a:t>
            </a:r>
          </a:p>
          <a:p>
            <a:r>
              <a:rPr lang="en-US" dirty="0"/>
              <a:t>The reason for the empirical formula was because in analyzing a substance, it was the proportions of the elements chemists first saw in the analysis. They did not immediately have an understanding of how many atoms of each element actually made up a molecule or formula unit</a:t>
            </a:r>
          </a:p>
          <a:p>
            <a:r>
              <a:rPr lang="en-US" dirty="0"/>
              <a:t>The process of getting the empirical formula is called </a:t>
            </a:r>
            <a:r>
              <a:rPr lang="en-US" dirty="0">
                <a:solidFill>
                  <a:srgbClr val="00FF00"/>
                </a:solidFill>
              </a:rPr>
              <a:t>elemental analysis</a:t>
            </a:r>
          </a:p>
        </p:txBody>
      </p:sp>
    </p:spTree>
    <p:extLst>
      <p:ext uri="{BB962C8B-B14F-4D97-AF65-F5344CB8AC3E}">
        <p14:creationId xmlns:p14="http://schemas.microsoft.com/office/powerpoint/2010/main" val="3329331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2F6D4-6B3A-26DF-83CB-A6A9BEA56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BFE60-3BDD-E79C-1DDB-88B61237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310445"/>
            <a:ext cx="8421512" cy="769441"/>
          </a:xfrm>
        </p:spPr>
        <p:txBody>
          <a:bodyPr/>
          <a:lstStyle/>
          <a:p>
            <a:r>
              <a:rPr lang="en-US" sz="4400" dirty="0"/>
              <a:t>Elemental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0ADE0-B79D-3380-AFC4-4DAF2530F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77" y="1207400"/>
            <a:ext cx="8387645" cy="521546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Get exactly </a:t>
            </a:r>
            <a:r>
              <a:rPr lang="en-US" sz="2200" dirty="0">
                <a:solidFill>
                  <a:srgbClr val="FFC000"/>
                </a:solidFill>
              </a:rPr>
              <a:t>100 g</a:t>
            </a:r>
            <a:r>
              <a:rPr lang="en-US" sz="2200" dirty="0"/>
              <a:t> of the compound: enables the </a:t>
            </a:r>
            <a:r>
              <a:rPr lang="en-US" sz="2200" dirty="0">
                <a:solidFill>
                  <a:srgbClr val="FFFF00"/>
                </a:solidFill>
              </a:rPr>
              <a:t>grams</a:t>
            </a:r>
            <a:r>
              <a:rPr lang="en-US" sz="2200" dirty="0"/>
              <a:t> of a component element to also be the </a:t>
            </a:r>
            <a:r>
              <a:rPr lang="en-US" sz="2200" dirty="0">
                <a:solidFill>
                  <a:srgbClr val="FFFF00"/>
                </a:solidFill>
              </a:rPr>
              <a:t>percentage</a:t>
            </a:r>
            <a:r>
              <a:rPr lang="en-US" sz="2200" dirty="0"/>
              <a:t> of the component element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Determine from the </a:t>
            </a:r>
            <a:r>
              <a:rPr lang="en-US" sz="2200" dirty="0">
                <a:solidFill>
                  <a:srgbClr val="FFFF00"/>
                </a:solidFill>
              </a:rPr>
              <a:t>mass in grams </a:t>
            </a:r>
            <a:r>
              <a:rPr lang="en-US" sz="2200" dirty="0"/>
              <a:t>of a component element to </a:t>
            </a: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moles</a:t>
            </a:r>
            <a:r>
              <a:rPr lang="en-US" sz="2200" dirty="0"/>
              <a:t> of it using </a:t>
            </a: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molar mass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Find the component element with the fewest (smallest number) </a:t>
            </a:r>
            <a:r>
              <a:rPr lang="en-US" sz="2200" dirty="0">
                <a:solidFill>
                  <a:srgbClr val="FFFF00"/>
                </a:solidFill>
              </a:rPr>
              <a:t>moles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 of the compound, and use that number to divide the mole values of all other elements; the element with fewest moles should be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Step 3 should hopefully produce (almost) integer values in all other elements: those integers become the subscripts of the elements in the formula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In some cases, step 3 may be produce integer values: multiply each of moles by smallest whole number to convert each into whole number. Write formula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52487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87319-D280-9837-DFE1-90058E27E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D03B-788A-BF32-0004-D11B6CF27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310445"/>
            <a:ext cx="8421512" cy="769441"/>
          </a:xfrm>
        </p:spPr>
        <p:txBody>
          <a:bodyPr/>
          <a:lstStyle/>
          <a:p>
            <a:r>
              <a:rPr lang="en-US" sz="4400" dirty="0"/>
              <a:t>Elemental Analysis: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BD1A60-5B3A-FE3E-96C2-8685125710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8177" y="1207400"/>
                <a:ext cx="8387645" cy="521546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200" i="1" dirty="0">
                    <a:solidFill>
                      <a:srgbClr val="CC99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compound is composed of 69.94% iron (Fe) and 30.06% oxygen (O). What is the empirical formula?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A 100 g sample should b 69.94 g Fe and 30.06 g O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Convert to moles each element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69.94 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Fe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mol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Fe</m:t>
                          </m:r>
                        </m:num>
                        <m:den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55.85 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Fe</m:t>
                          </m:r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=1.252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mol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Fe</m:t>
                      </m:r>
                    </m:oMath>
                  </m:oMathPara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30.06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mol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</m:num>
                        <m:den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16.00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</m:den>
                      </m:f>
                      <m:r>
                        <a:rPr lang="en-US" sz="20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1.879</m:t>
                      </m:r>
                      <m:r>
                        <a:rPr lang="en-US" sz="20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mol</m:t>
                      </m:r>
                      <m:r>
                        <a:rPr lang="en-US" sz="20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000" dirty="0"/>
                  <a:t>Divide all values by the smallest (mole) value: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.252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mol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Fe</m:t>
                        </m:r>
                      </m:num>
                      <m:den>
                        <m: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1.252</m:t>
                        </m:r>
                      </m:den>
                    </m:f>
                    <m: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mol</m:t>
                    </m:r>
                    <m: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Fe</m:t>
                    </m:r>
                  </m:oMath>
                </a14:m>
                <a:r>
                  <a:rPr lang="en-US" sz="2200" dirty="0">
                    <a:ea typeface="Cambria Math" panose="02040503050406030204" pitchFamily="18" charset="0"/>
                  </a:rPr>
                  <a:t>	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</m:t>
                        </m:r>
                        <m: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.879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mol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</m:t>
                        </m:r>
                      </m:num>
                      <m:den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1.252</m:t>
                        </m:r>
                      </m:den>
                    </m:f>
                    <m: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.501</m:t>
                    </m:r>
                    <m: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mol</m:t>
                    </m:r>
                    <m: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</m:oMath>
                </a14:m>
                <a:endParaRPr lang="en-US" sz="2200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lang="en-US" sz="2000" dirty="0"/>
                  <a:t>Try to make all values a whole number. Multiplying by 2 will achieve this: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mol</m:t>
                    </m:r>
                    <m: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Fe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×2=2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mol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Fe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		 </a:t>
                </a:r>
                <a14:m>
                  <m:oMath xmlns:m="http://schemas.openxmlformats.org/officeDocument/2006/math">
                    <m: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1.501 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mol</m:t>
                    </m:r>
                    <m: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sz="20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2=3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mol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rgbClr val="FFFF00"/>
                    </a:solidFill>
                  </a:rPr>
                  <a:t>Formula</a:t>
                </a:r>
                <a:r>
                  <a:rPr lang="en-US" sz="2200" dirty="0"/>
                  <a:t>:   </a:t>
                </a:r>
                <a:r>
                  <a:rPr lang="en-US" sz="2200" dirty="0">
                    <a:solidFill>
                      <a:srgbClr val="00FF00"/>
                    </a:solidFill>
                  </a:rPr>
                  <a:t>Fe</a:t>
                </a:r>
                <a:r>
                  <a:rPr lang="en-US" sz="2200" baseline="-25000" dirty="0">
                    <a:solidFill>
                      <a:srgbClr val="00FF00"/>
                    </a:solidFill>
                  </a:rPr>
                  <a:t>2</a:t>
                </a:r>
                <a:r>
                  <a:rPr lang="en-US" sz="2200" dirty="0">
                    <a:solidFill>
                      <a:srgbClr val="00FF00"/>
                    </a:solidFill>
                  </a:rPr>
                  <a:t>O</a:t>
                </a:r>
                <a:r>
                  <a:rPr lang="en-US" sz="2200" baseline="-25000" dirty="0">
                    <a:solidFill>
                      <a:srgbClr val="00FF00"/>
                    </a:solidFill>
                  </a:rPr>
                  <a:t>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BD1A60-5B3A-FE3E-96C2-8685125710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8177" y="1207400"/>
                <a:ext cx="8387645" cy="5215465"/>
              </a:xfrm>
              <a:blipFill>
                <a:blip r:embed="rId2"/>
                <a:stretch>
                  <a:fillRect l="-945" t="-818" r="-1308" b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572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78178-09A5-760C-4B2B-FE5DCFDCD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4B865D-5DA3-6C23-2A19-B874111D5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endParaRPr lang="en-US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1649CD-26F3-FDAC-6641-475A24C14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Mole: Avogadro’s Number</a:t>
            </a:r>
          </a:p>
          <a:p>
            <a:r>
              <a:rPr lang="en-US" sz="2800" dirty="0"/>
              <a:t>Moles and Atoms: Conversions</a:t>
            </a:r>
          </a:p>
          <a:p>
            <a:r>
              <a:rPr lang="en-US" sz="2800" dirty="0"/>
              <a:t>Molar Mass</a:t>
            </a:r>
          </a:p>
          <a:p>
            <a:r>
              <a:rPr lang="en-US" sz="2800" dirty="0"/>
              <a:t>Moles and Mass: Conversions</a:t>
            </a:r>
          </a:p>
          <a:p>
            <a:r>
              <a:rPr lang="en-US" sz="2800" dirty="0"/>
              <a:t>Mass and Particle Number</a:t>
            </a:r>
          </a:p>
          <a:p>
            <a:r>
              <a:rPr lang="en-US" sz="2800" dirty="0"/>
              <a:t>Percent Composition</a:t>
            </a:r>
          </a:p>
          <a:p>
            <a:r>
              <a:rPr lang="en-US" sz="2800" dirty="0"/>
              <a:t>Empirical Formulas</a:t>
            </a:r>
          </a:p>
          <a:p>
            <a:r>
              <a:rPr lang="en-US" sz="2800" dirty="0"/>
              <a:t>Percent of Water in a Hydrate</a:t>
            </a:r>
          </a:p>
          <a:p>
            <a:r>
              <a:rPr lang="en-US" sz="2800" dirty="0"/>
              <a:t>Molecular Formulas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9390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151D1-6D73-5A3C-778F-063251940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2EF50-EE9F-EF64-134D-D6078E5D5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388927"/>
            <a:ext cx="8421512" cy="646331"/>
          </a:xfrm>
        </p:spPr>
        <p:txBody>
          <a:bodyPr/>
          <a:lstStyle/>
          <a:p>
            <a:r>
              <a:rPr lang="en-US" sz="3600" dirty="0"/>
              <a:t>Bluish-Green vs White Copper Sulfate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5BC8-AB35-D87F-D3D1-20C6906A7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Copper(II) sulfate </a:t>
            </a:r>
            <a:r>
              <a:rPr lang="en-US" dirty="0"/>
              <a:t>is a typical</a:t>
            </a:r>
            <a:br>
              <a:rPr lang="en-US" dirty="0"/>
            </a:br>
            <a:r>
              <a:rPr lang="en-US" dirty="0"/>
              <a:t>ionic compound which is white</a:t>
            </a:r>
            <a:br>
              <a:rPr lang="en-US" dirty="0"/>
            </a:br>
            <a:r>
              <a:rPr lang="en-US" dirty="0"/>
              <a:t>in color as a solid</a:t>
            </a:r>
          </a:p>
          <a:p>
            <a:r>
              <a:rPr lang="en-US" dirty="0"/>
              <a:t>But when hydrated, H</a:t>
            </a:r>
            <a:r>
              <a:rPr lang="en-US" baseline="-25000" dirty="0"/>
              <a:t>2</a:t>
            </a:r>
            <a:r>
              <a:rPr lang="en-US" dirty="0"/>
              <a:t>O</a:t>
            </a:r>
            <a:br>
              <a:rPr lang="en-US" dirty="0"/>
            </a:br>
            <a:r>
              <a:rPr lang="en-US" dirty="0"/>
              <a:t>molecules coordinate around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>
                <a:solidFill>
                  <a:srgbClr val="FFC000"/>
                </a:solidFill>
              </a:rPr>
              <a:t>copper</a:t>
            </a:r>
            <a:r>
              <a:rPr lang="en-US" dirty="0"/>
              <a:t> atom through the </a:t>
            </a:r>
            <a:br>
              <a:rPr lang="en-US" dirty="0"/>
            </a:br>
            <a:r>
              <a:rPr lang="en-US" dirty="0"/>
              <a:t>orbitals of its </a:t>
            </a:r>
            <a:r>
              <a:rPr lang="en-US" i="1" dirty="0">
                <a:solidFill>
                  <a:srgbClr val="00FF00"/>
                </a:solidFill>
              </a:rPr>
              <a:t>d</a:t>
            </a:r>
            <a:r>
              <a:rPr lang="en-US" dirty="0"/>
              <a:t> electrons, and </a:t>
            </a:r>
            <a:br>
              <a:rPr lang="en-US" dirty="0"/>
            </a:br>
            <a:r>
              <a:rPr lang="en-US" dirty="0"/>
              <a:t>this coordinate bonding creates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bluish-green</a:t>
            </a:r>
            <a:r>
              <a:rPr lang="en-US" dirty="0"/>
              <a:t> color for the compound</a:t>
            </a:r>
          </a:p>
          <a:p>
            <a:r>
              <a:rPr lang="en-US" dirty="0"/>
              <a:t>Water molecules actually coordinate with </a:t>
            </a:r>
            <a:r>
              <a:rPr lang="en-US" dirty="0">
                <a:solidFill>
                  <a:srgbClr val="FFFF00"/>
                </a:solidFill>
              </a:rPr>
              <a:t>formula units</a:t>
            </a:r>
            <a:r>
              <a:rPr lang="en-US" dirty="0"/>
              <a:t> of many </a:t>
            </a:r>
            <a:r>
              <a:rPr lang="en-US" dirty="0">
                <a:solidFill>
                  <a:srgbClr val="FFFF00"/>
                </a:solidFill>
              </a:rPr>
              <a:t>ionic compounds</a:t>
            </a:r>
            <a:r>
              <a:rPr lang="en-US" dirty="0"/>
              <a:t>. Metal atoms in </a:t>
            </a:r>
            <a:r>
              <a:rPr lang="en-US" dirty="0">
                <a:solidFill>
                  <a:srgbClr val="00FF00"/>
                </a:solidFill>
              </a:rPr>
              <a:t>anhydrous</a:t>
            </a:r>
            <a:r>
              <a:rPr lang="en-US" dirty="0"/>
              <a:t> form are often colored, but this bonding to H</a:t>
            </a:r>
            <a:r>
              <a:rPr lang="en-US" baseline="-25000" dirty="0"/>
              <a:t>2</a:t>
            </a:r>
            <a:r>
              <a:rPr lang="en-US" dirty="0"/>
              <a:t>O molecules can cause a different color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507618-B55E-DE1F-577C-6DBF386FF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263" y="1261407"/>
            <a:ext cx="3183023" cy="282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82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00EBD-BC4B-8EF9-43D9-EE6747CB0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82EF-2475-9F2E-5D8E-5A217A483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388927"/>
            <a:ext cx="8421512" cy="646331"/>
          </a:xfrm>
        </p:spPr>
        <p:txBody>
          <a:bodyPr/>
          <a:lstStyle/>
          <a:p>
            <a:r>
              <a:rPr lang="en-US" sz="3600" dirty="0"/>
              <a:t>Other Hydrates: Cobalt(II) Chloride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4DF789-9383-E85D-E196-003828BF8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to know the percent water in a hydrate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</a:rPr>
              <a:t>What is the % hydrate of cobalt(II) chloride hexahydrate (CoCl</a:t>
            </a:r>
            <a:r>
              <a:rPr lang="en-US" i="1" baseline="-25000" dirty="0">
                <a:solidFill>
                  <a:srgbClr val="FFFF00"/>
                </a:solidFill>
              </a:rPr>
              <a:t>2</a:t>
            </a:r>
            <a:r>
              <a:rPr lang="en-US" i="1" dirty="0">
                <a:solidFill>
                  <a:srgbClr val="FFFF00"/>
                </a:solidFill>
              </a:rPr>
              <a:t> • 6 H</a:t>
            </a:r>
            <a:r>
              <a:rPr lang="en-US" i="1" baseline="-25000" dirty="0">
                <a:solidFill>
                  <a:srgbClr val="FFFF00"/>
                </a:solidFill>
              </a:rPr>
              <a:t>2</a:t>
            </a:r>
            <a:r>
              <a:rPr lang="en-US" i="1" dirty="0">
                <a:solidFill>
                  <a:srgbClr val="FFFF00"/>
                </a:solidFill>
              </a:rPr>
              <a:t>O)?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E9EB23A-B55D-DCC7-2B2E-C0A25D26F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58635" y="3429000"/>
            <a:ext cx="6549873" cy="268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64349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23A08-6332-FD7E-BD49-5D7D740D6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4C2F-DD7C-74A6-65B6-E9EAC6F50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388927"/>
            <a:ext cx="8421512" cy="646331"/>
          </a:xfrm>
        </p:spPr>
        <p:txBody>
          <a:bodyPr/>
          <a:lstStyle/>
          <a:p>
            <a:r>
              <a:rPr lang="en-US" sz="3600" dirty="0"/>
              <a:t>Percent Water in CoCl</a:t>
            </a:r>
            <a:r>
              <a:rPr lang="en-US" sz="3600" baseline="-25000" dirty="0"/>
              <a:t>2</a:t>
            </a:r>
            <a:r>
              <a:rPr lang="en-US" sz="3600" dirty="0"/>
              <a:t> • 6 H</a:t>
            </a:r>
            <a:r>
              <a:rPr lang="en-US" sz="3600" baseline="-25000" dirty="0"/>
              <a:t>2</a:t>
            </a:r>
            <a:r>
              <a:rPr lang="en-US" sz="3600" dirty="0"/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5022608-4A91-5840-B5FE-762D01195B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Molar mass of H</a:t>
                </a:r>
                <a:r>
                  <a:rPr lang="en-US" baseline="-25000" dirty="0"/>
                  <a:t>2</a:t>
                </a:r>
                <a:r>
                  <a:rPr lang="en-US" dirty="0"/>
                  <a:t>O known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FFFF00"/>
                    </a:solidFill>
                  </a:rPr>
                  <a:t>18.02 g/mol</a:t>
                </a:r>
              </a:p>
              <a:p>
                <a:r>
                  <a:rPr lang="en-US" dirty="0"/>
                  <a:t>Number of H</a:t>
                </a:r>
                <a:r>
                  <a:rPr lang="en-US" baseline="-25000" dirty="0"/>
                  <a:t>2</a:t>
                </a:r>
                <a:r>
                  <a:rPr lang="en-US" dirty="0"/>
                  <a:t>O in the compound known, so mass of water molecules known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6 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mol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i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en-US" b="0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18.02</m:t>
                          </m:r>
                          <m:r>
                            <a:rPr lang="en-US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mol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en-US" b="0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=108.12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a:rPr lang="en-US" b="0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i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  <a:p>
                <a:r>
                  <a:rPr lang="en-US" dirty="0"/>
                  <a:t>CoCl</a:t>
                </a:r>
                <a:r>
                  <a:rPr lang="en-US" baseline="-25000" dirty="0"/>
                  <a:t>2</a:t>
                </a:r>
                <a:r>
                  <a:rPr lang="en-US" dirty="0"/>
                  <a:t> • 6 H</a:t>
                </a:r>
                <a:r>
                  <a:rPr lang="en-US" baseline="-25000" dirty="0"/>
                  <a:t>2</a:t>
                </a:r>
                <a:r>
                  <a:rPr lang="en-US" dirty="0"/>
                  <a:t>O molar mass easily determined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58.93 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</m:e>
                      </m:d>
                      <m:r>
                        <a:rPr lang="en-US" b="0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2×35.45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Cl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+108.12 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0" baseline="-2500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=237.95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a:rPr lang="en-US" b="0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mol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  <a:p>
                <a:r>
                  <a:rPr lang="en-US" dirty="0"/>
                  <a:t>% mass of water: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08</m:t>
                          </m:r>
                          <m:r>
                            <a:rPr lang="en-US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2 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</m:num>
                        <m:den>
                          <m:r>
                            <a:rPr lang="en-US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237.9</m:t>
                          </m:r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den>
                      </m:f>
                      <m:r>
                        <a:rPr lang="en-US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100%</m:t>
                      </m:r>
                      <m:r>
                        <a:rPr lang="en-US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45.44%</m:t>
                      </m:r>
                      <m:r>
                        <a:rPr lang="en-US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  <a:p>
                <a:r>
                  <a:rPr lang="en-US" dirty="0"/>
                  <a:t>Almost half the mass is water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5022608-4A91-5840-B5FE-762D01195B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0" t="-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771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9933"/>
            </a:gs>
            <a:gs pos="100000">
              <a:srgbClr val="FF9933"/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711B66-FBEF-C32B-E291-77471FB92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6AA44-2EFF-9698-757A-8FF968C7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358150"/>
            <a:ext cx="8421512" cy="707886"/>
          </a:xfrm>
        </p:spPr>
        <p:txBody>
          <a:bodyPr/>
          <a:lstStyle/>
          <a:p>
            <a:r>
              <a:rPr lang="en-US" sz="4000" dirty="0"/>
              <a:t>Glucose and Sucrose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476D8-B861-4A81-395F-92611AEB1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666" y="1186618"/>
            <a:ext cx="8387645" cy="5215465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Glucose</a:t>
            </a:r>
            <a:r>
              <a:rPr lang="en-US" dirty="0"/>
              <a:t> is a monosaccharide (carbohydrate) essential to life, metabolized (“burned”) using oxygen (O</a:t>
            </a:r>
            <a:r>
              <a:rPr lang="en-US" baseline="-25000" dirty="0"/>
              <a:t>2</a:t>
            </a:r>
            <a:r>
              <a:rPr lang="en-US" dirty="0"/>
              <a:t>) to carbon dioxide (CO</a:t>
            </a:r>
            <a:r>
              <a:rPr lang="en-US" baseline="-25000" dirty="0"/>
              <a:t>2</a:t>
            </a:r>
            <a:r>
              <a:rPr lang="en-US" dirty="0"/>
              <a:t>) and water (H</a:t>
            </a:r>
            <a:r>
              <a:rPr lang="en-US" baseline="-25000" dirty="0"/>
              <a:t>2</a:t>
            </a:r>
            <a:r>
              <a:rPr lang="en-US" dirty="0"/>
              <a:t>O)</a:t>
            </a:r>
          </a:p>
          <a:p>
            <a:r>
              <a:rPr lang="en-US" dirty="0">
                <a:solidFill>
                  <a:srgbClr val="FFFF00"/>
                </a:solidFill>
              </a:rPr>
              <a:t>Sucrose</a:t>
            </a:r>
            <a:r>
              <a:rPr lang="en-US" dirty="0"/>
              <a:t> (table sugar) is a disaccharide of glucose and fructose,</a:t>
            </a:r>
            <a:br>
              <a:rPr lang="en-US" dirty="0"/>
            </a:br>
            <a:r>
              <a:rPr lang="en-US" dirty="0"/>
              <a:t>and fructose is an</a:t>
            </a:r>
            <a:br>
              <a:rPr lang="en-US" dirty="0"/>
            </a:br>
            <a:r>
              <a:rPr lang="en-US" dirty="0"/>
              <a:t>isomer of glucose easily</a:t>
            </a:r>
            <a:br>
              <a:rPr lang="en-US" dirty="0"/>
            </a:br>
            <a:r>
              <a:rPr lang="en-US" dirty="0"/>
              <a:t>converted to glucose in</a:t>
            </a:r>
            <a:br>
              <a:rPr lang="en-US" dirty="0"/>
            </a:br>
            <a:r>
              <a:rPr lang="en-US" dirty="0"/>
              <a:t>metabolism</a:t>
            </a:r>
          </a:p>
          <a:p>
            <a:r>
              <a:rPr lang="en-US" dirty="0"/>
              <a:t>How does one</a:t>
            </a:r>
            <a:br>
              <a:rPr lang="en-US" dirty="0"/>
            </a:br>
            <a:r>
              <a:rPr lang="en-US" dirty="0"/>
              <a:t>distinguish between</a:t>
            </a:r>
            <a:br>
              <a:rPr lang="en-US" dirty="0"/>
            </a:br>
            <a:r>
              <a:rPr lang="en-US" dirty="0"/>
              <a:t>glucose and sucrose?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903C93-D588-C3EA-567A-4BF97D49F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446978"/>
            <a:ext cx="4292986" cy="318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62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6D36A-7703-5C79-3FE3-C3BDC23C3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519F5-D6F6-CC46-B8D0-8684DE3BC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284385"/>
            <a:ext cx="8387645" cy="5215465"/>
          </a:xfrm>
        </p:spPr>
        <p:txBody>
          <a:bodyPr/>
          <a:lstStyle/>
          <a:p>
            <a:r>
              <a:rPr lang="en-US" dirty="0">
                <a:solidFill>
                  <a:srgbClr val="00FF00"/>
                </a:solidFill>
              </a:rPr>
              <a:t>Molecular formulas</a:t>
            </a:r>
            <a:r>
              <a:rPr lang="en-US" dirty="0"/>
              <a:t>: the info about the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kind</a:t>
            </a:r>
            <a:r>
              <a:rPr lang="en-US" dirty="0"/>
              <a:t> and the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dirty="0"/>
              <a:t> of </a:t>
            </a:r>
            <a:r>
              <a:rPr lang="en-US" dirty="0">
                <a:solidFill>
                  <a:srgbClr val="FFFF00"/>
                </a:solidFill>
              </a:rPr>
              <a:t>atoms</a:t>
            </a:r>
            <a:r>
              <a:rPr lang="en-US" dirty="0"/>
              <a:t> of each </a:t>
            </a:r>
            <a:r>
              <a:rPr lang="en-US" dirty="0">
                <a:solidFill>
                  <a:srgbClr val="FFFF00"/>
                </a:solidFill>
              </a:rPr>
              <a:t>element</a:t>
            </a:r>
            <a:r>
              <a:rPr lang="en-US" dirty="0"/>
              <a:t> present in a </a:t>
            </a:r>
            <a:r>
              <a:rPr lang="en-US" dirty="0">
                <a:solidFill>
                  <a:srgbClr val="FF9933"/>
                </a:solidFill>
              </a:rPr>
              <a:t>molecular compound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molecular formula </a:t>
            </a:r>
            <a:r>
              <a:rPr lang="en-US" dirty="0"/>
              <a:t>and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empirical formula </a:t>
            </a:r>
            <a:r>
              <a:rPr lang="en-US" dirty="0"/>
              <a:t>can be identical in many cases, e.g. in </a:t>
            </a:r>
            <a:r>
              <a:rPr lang="en-US" dirty="0">
                <a:solidFill>
                  <a:srgbClr val="FFFF00"/>
                </a:solidFill>
              </a:rPr>
              <a:t>methane</a:t>
            </a:r>
            <a:r>
              <a:rPr lang="en-US" dirty="0"/>
              <a:t> 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</a:t>
            </a:r>
            <a:r>
              <a:rPr lang="en-US" baseline="-25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  <a:r>
              <a:rPr lang="en-US" dirty="0"/>
              <a:t>)</a:t>
            </a:r>
          </a:p>
          <a:p>
            <a:r>
              <a:rPr lang="en-US" dirty="0"/>
              <a:t>Acetic acid (main acid in vinegar) and </a:t>
            </a:r>
            <a:br>
              <a:rPr lang="en-US" dirty="0"/>
            </a:br>
            <a:r>
              <a:rPr lang="en-US" dirty="0"/>
              <a:t>glucose have different molecular formulas</a:t>
            </a:r>
            <a:br>
              <a:rPr lang="en-US" dirty="0"/>
            </a:br>
            <a:r>
              <a:rPr lang="en-US" dirty="0"/>
              <a:t>but the same empirical formula:</a:t>
            </a:r>
            <a:br>
              <a:rPr lang="en-US" dirty="0"/>
            </a:br>
            <a:r>
              <a:rPr lang="en-US" sz="2800" b="1" dirty="0">
                <a:solidFill>
                  <a:srgbClr val="00FF00"/>
                </a:solidFill>
              </a:rPr>
              <a:t>CH</a:t>
            </a:r>
            <a:r>
              <a:rPr lang="en-US" sz="2800" b="1" baseline="-25000" dirty="0">
                <a:solidFill>
                  <a:srgbClr val="00FF00"/>
                </a:solidFill>
              </a:rPr>
              <a:t>2</a:t>
            </a:r>
            <a:r>
              <a:rPr lang="en-US" sz="2800" b="1" dirty="0">
                <a:solidFill>
                  <a:srgbClr val="00FF00"/>
                </a:solidFill>
              </a:rPr>
              <a:t>O</a:t>
            </a:r>
          </a:p>
          <a:p>
            <a:r>
              <a:rPr lang="en-US" sz="2000" dirty="0">
                <a:solidFill>
                  <a:srgbClr val="FF9933"/>
                </a:solidFill>
              </a:rPr>
              <a:t>Empirical formulas</a:t>
            </a:r>
            <a:r>
              <a:rPr lang="en-US" sz="2000" dirty="0"/>
              <a:t> are learned from</a:t>
            </a:r>
            <a:br>
              <a:rPr lang="en-US" sz="2000" dirty="0"/>
            </a:br>
            <a:r>
              <a:rPr lang="en-US" sz="2000" dirty="0">
                <a:solidFill>
                  <a:srgbClr val="FFFF00"/>
                </a:solidFill>
              </a:rPr>
              <a:t>percent composition elemental</a:t>
            </a:r>
            <a:br>
              <a:rPr lang="en-US" sz="2000" dirty="0">
                <a:solidFill>
                  <a:srgbClr val="FFFF00"/>
                </a:solidFill>
              </a:rPr>
            </a:br>
            <a:r>
              <a:rPr lang="en-US" sz="2000" dirty="0">
                <a:solidFill>
                  <a:srgbClr val="FFFF00"/>
                </a:solidFill>
              </a:rPr>
              <a:t>analysis</a:t>
            </a:r>
          </a:p>
          <a:p>
            <a:r>
              <a:rPr lang="en-US" sz="2000" dirty="0">
                <a:solidFill>
                  <a:srgbClr val="FF9933"/>
                </a:solidFill>
              </a:rPr>
              <a:t>Molecular formulas </a:t>
            </a:r>
            <a:r>
              <a:rPr lang="en-US" sz="2000" dirty="0"/>
              <a:t>require knowing</a:t>
            </a:r>
            <a:br>
              <a:rPr lang="en-US" sz="2000" dirty="0"/>
            </a:br>
            <a:r>
              <a:rPr lang="en-US" sz="2000" dirty="0">
                <a:solidFill>
                  <a:srgbClr val="FFFF00"/>
                </a:solidFill>
              </a:rPr>
              <a:t>molar mass </a:t>
            </a:r>
            <a:r>
              <a:rPr lang="en-US" sz="2000" dirty="0"/>
              <a:t>of compound</a:t>
            </a:r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0607A-B656-903F-C528-D9B623CD5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358150"/>
            <a:ext cx="8421512" cy="707886"/>
          </a:xfrm>
        </p:spPr>
        <p:txBody>
          <a:bodyPr/>
          <a:lstStyle/>
          <a:p>
            <a:r>
              <a:rPr lang="en-US" sz="4000" dirty="0"/>
              <a:t>Molecular Formula Determination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5C17BC-E0BE-D4E9-C196-1E59DAF5A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325" y="4616989"/>
            <a:ext cx="1590897" cy="16480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26E52B-6307-D5A5-1C82-96F087A5D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673" y="3564754"/>
            <a:ext cx="1286054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42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F7E82-0AE5-AC80-EC27-F783067FA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1F01C6-9E06-6B94-FAC7-5ADD824BCF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2533" y="1284385"/>
                <a:ext cx="8387645" cy="5215465"/>
              </a:xfrm>
            </p:spPr>
            <p:txBody>
              <a:bodyPr/>
              <a:lstStyle/>
              <a:p>
                <a:pPr marL="342900" indent="-342900"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dirty="0"/>
                  <a:t>Calculate </a:t>
                </a:r>
                <a:r>
                  <a:rPr lang="en-US" dirty="0">
                    <a:solidFill>
                      <a:srgbClr val="00FF00"/>
                    </a:solidFill>
                  </a:rPr>
                  <a:t>empirical formula mass (EFM)</a:t>
                </a:r>
                <a:r>
                  <a:rPr lang="en-US" dirty="0"/>
                  <a:t>: this is molar mass of empirical formula</a:t>
                </a:r>
              </a:p>
              <a:p>
                <a:pPr marL="342900" indent="-342900"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dirty="0"/>
                  <a:t>Determine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8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compound</m:t>
                        </m:r>
                        <m:r>
                          <a:rPr lang="en-US" sz="2800" b="0" i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molar</m:t>
                        </m:r>
                        <m:r>
                          <a:rPr lang="en-US" sz="2800" b="0" i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mass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EFM</m:t>
                        </m:r>
                      </m:den>
                    </m:f>
                  </m:oMath>
                </a14:m>
                <a:r>
                  <a:rPr lang="en-US" dirty="0"/>
                  <a:t> =whole number or close to it</a:t>
                </a:r>
              </a:p>
              <a:p>
                <a:pPr marL="457200" indent="-457200">
                  <a:spcAft>
                    <a:spcPts val="1800"/>
                  </a:spcAft>
                  <a:buFont typeface="+mj-lt"/>
                  <a:buAutoNum type="arabicPeriod" startAt="3"/>
                </a:pPr>
                <a:r>
                  <a:rPr lang="en-US" dirty="0"/>
                  <a:t>Multiply subscripts in empirical formula by whole number from Step 2 </a:t>
                </a:r>
                <a:r>
                  <a:rPr lang="en-US" dirty="0">
                    <a:sym typeface="Wingdings" panose="05000000000000000000" pitchFamily="2" charset="2"/>
                  </a:rPr>
                  <a:t> this is molecular formula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1F01C6-9E06-6B94-FAC7-5ADD824BCF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533" y="1284385"/>
                <a:ext cx="8387645" cy="5215465"/>
              </a:xfrm>
              <a:blipFill>
                <a:blip r:embed="rId2"/>
                <a:stretch>
                  <a:fillRect l="-1090" t="-936" r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0E95C7F3-B613-62CA-E062-4E001F15E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358150"/>
            <a:ext cx="8421512" cy="707886"/>
          </a:xfrm>
        </p:spPr>
        <p:txBody>
          <a:bodyPr/>
          <a:lstStyle/>
          <a:p>
            <a:r>
              <a:rPr lang="en-US" sz="4000" dirty="0"/>
              <a:t>Empirical </a:t>
            </a:r>
            <a:r>
              <a:rPr lang="en-US" sz="4000" dirty="0">
                <a:sym typeface="Wingdings" panose="05000000000000000000" pitchFamily="2" charset="2"/>
              </a:rPr>
              <a:t> Molecular Formula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07227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D2366-BE26-4606-D627-4629B7719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7F5B409-6BDA-CD81-C733-C6D87F3A16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2533" y="1284385"/>
                <a:ext cx="8387645" cy="5215465"/>
              </a:xfrm>
            </p:spPr>
            <p:txBody>
              <a:bodyPr/>
              <a:lstStyle/>
              <a:p>
                <a:pPr marL="0" indent="0">
                  <a:spcAft>
                    <a:spcPts val="1800"/>
                  </a:spcAft>
                  <a:buNone/>
                </a:pPr>
                <a:r>
                  <a:rPr lang="en-US" sz="2800" i="1" dirty="0">
                    <a:solidFill>
                      <a:srgbClr val="CC99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apply the process to an example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n-US" dirty="0"/>
                  <a:t>Empirical formula of compound containing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boron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hydrogen</a:t>
                </a:r>
                <a:r>
                  <a:rPr lang="en-US" dirty="0"/>
                  <a:t> is </a:t>
                </a:r>
                <a:r>
                  <a:rPr lang="en-US" dirty="0">
                    <a:solidFill>
                      <a:srgbClr val="00FF00"/>
                    </a:solidFill>
                  </a:rPr>
                  <a:t>BH</a:t>
                </a:r>
                <a:r>
                  <a:rPr lang="en-US" baseline="-25000" dirty="0">
                    <a:solidFill>
                      <a:srgbClr val="00FF00"/>
                    </a:solidFill>
                  </a:rPr>
                  <a:t>3</a:t>
                </a:r>
                <a:r>
                  <a:rPr lang="en-US" dirty="0"/>
                  <a:t> which has </a:t>
                </a:r>
                <a:r>
                  <a:rPr lang="en-US" dirty="0">
                    <a:solidFill>
                      <a:srgbClr val="FFFF00"/>
                    </a:solidFill>
                  </a:rPr>
                  <a:t>molar mass </a:t>
                </a:r>
                <a:r>
                  <a:rPr lang="en-US" dirty="0"/>
                  <a:t>of </a:t>
                </a:r>
                <a:r>
                  <a:rPr lang="en-US" dirty="0">
                    <a:solidFill>
                      <a:srgbClr val="FF9933"/>
                    </a:solidFill>
                  </a:rPr>
                  <a:t>27.7 g/mol</a:t>
                </a:r>
              </a:p>
              <a:p>
                <a:pPr marL="457200" indent="-457200">
                  <a:spcAft>
                    <a:spcPts val="1800"/>
                  </a:spcAft>
                  <a:buAutoNum type="arabicPeriod"/>
                </a:pPr>
                <a:r>
                  <a:rPr lang="en-US" dirty="0"/>
                  <a:t>EFM = 10.81 + 3×1.008 = 13.84 g/mol </a:t>
                </a:r>
              </a:p>
              <a:p>
                <a:pPr marL="457200" indent="-457200">
                  <a:spcAft>
                    <a:spcPts val="1800"/>
                  </a:spcAft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molar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mass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EFM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27.7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13.84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marL="457200" indent="-457200">
                  <a:spcAft>
                    <a:spcPts val="1800"/>
                  </a:spcAft>
                  <a:buAutoNum type="arabicPeriod"/>
                </a:pPr>
                <a:r>
                  <a:rPr lang="en-US" dirty="0"/>
                  <a:t>BH</a:t>
                </a:r>
                <a:r>
                  <a:rPr lang="en-US" baseline="-25000" dirty="0"/>
                  <a:t>3</a:t>
                </a:r>
                <a:r>
                  <a:rPr lang="en-US" dirty="0"/>
                  <a:t> × 2 = B</a:t>
                </a:r>
                <a:r>
                  <a:rPr lang="en-US" baseline="-25000" dirty="0"/>
                  <a:t>2</a:t>
                </a:r>
                <a:r>
                  <a:rPr lang="en-US" dirty="0"/>
                  <a:t>H</a:t>
                </a:r>
                <a:r>
                  <a:rPr lang="en-US" baseline="-25000" dirty="0"/>
                  <a:t>6  </a:t>
                </a:r>
                <a:r>
                  <a:rPr lang="en-US" dirty="0">
                    <a:sym typeface="Wingdings" panose="05000000000000000000" pitchFamily="2" charset="2"/>
                  </a:rPr>
                  <a:t> molecular formula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7F5B409-6BDA-CD81-C733-C6D87F3A16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533" y="1284385"/>
                <a:ext cx="8387645" cy="5215465"/>
              </a:xfrm>
              <a:blipFill>
                <a:blip r:embed="rId2"/>
                <a:stretch>
                  <a:fillRect l="-1453" t="-1287" r="-1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7528E3A8-B528-09D9-9EC5-EF14C1570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358150"/>
            <a:ext cx="8421512" cy="707886"/>
          </a:xfrm>
        </p:spPr>
        <p:txBody>
          <a:bodyPr/>
          <a:lstStyle/>
          <a:p>
            <a:r>
              <a:rPr lang="en-US" sz="4000" dirty="0"/>
              <a:t>Empirical </a:t>
            </a:r>
            <a:r>
              <a:rPr lang="en-US" sz="4000" dirty="0">
                <a:sym typeface="Wingdings" panose="05000000000000000000" pitchFamily="2" charset="2"/>
              </a:rPr>
              <a:t> Molecular Formula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2EBCDC-A27F-4117-7DD6-680F2337B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807" y="3487248"/>
            <a:ext cx="1762371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25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B87B7-4D10-B7A3-9E66-6F55C03F8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F86A-5840-6A63-33F2-71992ACB9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34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D3AD5-49DF-B000-54A6-671CF846D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9698-6342-0032-ABE8-AD2425720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18" y="289663"/>
            <a:ext cx="8421512" cy="646331"/>
          </a:xfrm>
        </p:spPr>
        <p:txBody>
          <a:bodyPr/>
          <a:lstStyle/>
          <a:p>
            <a:r>
              <a:rPr lang="en-US" sz="3600" dirty="0"/>
              <a:t>Converting Mass/Moles/Gas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669C9-5528-6C61-9E63-C17648F63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77" y="1180870"/>
            <a:ext cx="8387645" cy="5215465"/>
          </a:xfrm>
        </p:spPr>
        <p:txBody>
          <a:bodyPr/>
          <a:lstStyle/>
          <a:p>
            <a:r>
              <a:rPr lang="en-US" dirty="0"/>
              <a:t>The online book’s </a:t>
            </a:r>
            <a:r>
              <a:rPr lang="en-US" dirty="0">
                <a:solidFill>
                  <a:srgbClr val="00FF00"/>
                </a:solidFill>
              </a:rPr>
              <a:t>Mole Road Map</a:t>
            </a:r>
          </a:p>
          <a:p>
            <a:r>
              <a:rPr lang="en-US" dirty="0"/>
              <a:t>Interrelates particle count, mass (in grams), and volume of a gas</a:t>
            </a:r>
          </a:p>
          <a:p>
            <a:pPr marL="0" indent="0" algn="ctr">
              <a:buNone/>
            </a:pPr>
            <a:r>
              <a:rPr lang="en-US" b="1" i="1" dirty="0">
                <a:solidFill>
                  <a:srgbClr val="CC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Latter won’t be important until we get to gases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03DCC7-DDC7-5230-F36E-327E0DDBE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60" y="2945752"/>
            <a:ext cx="7664605" cy="354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6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E551C-BE5C-F1B0-CAE3-3926ED5A5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Avogadro’s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B1037-3C8B-6133-A0F9-DCF00056D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Counting atoms and molecules and submicroscopic particles one-by-one is impossible task</a:t>
            </a:r>
          </a:p>
          <a:p>
            <a:r>
              <a:rPr lang="en-US" dirty="0"/>
              <a:t>Italian scientist Amadeo Avogadro devised the </a:t>
            </a:r>
            <a:r>
              <a:rPr lang="en-US" b="1" dirty="0">
                <a:solidFill>
                  <a:srgbClr val="00FF00"/>
                </a:solidFill>
              </a:rPr>
              <a:t>mole</a:t>
            </a:r>
          </a:p>
          <a:p>
            <a:r>
              <a:rPr lang="en-US" b="1" dirty="0">
                <a:solidFill>
                  <a:srgbClr val="00FF00"/>
                </a:solidFill>
              </a:rPr>
              <a:t>Avogadro’s Number </a:t>
            </a:r>
            <a:r>
              <a:rPr lang="en-US" dirty="0"/>
              <a:t>is the number of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representative particles </a:t>
            </a:r>
            <a:r>
              <a:rPr lang="en-US" dirty="0"/>
              <a:t>of a substance equal to </a:t>
            </a:r>
            <a:r>
              <a:rPr lang="en-US" b="1" dirty="0">
                <a:solidFill>
                  <a:srgbClr val="00FF00"/>
                </a:solidFill>
              </a:rPr>
              <a:t>6.022 × 10</a:t>
            </a:r>
            <a:r>
              <a:rPr lang="en-US" b="1" baseline="30000" dirty="0">
                <a:solidFill>
                  <a:srgbClr val="00FF00"/>
                </a:solidFill>
              </a:rPr>
              <a:t>23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 unit </a:t>
            </a:r>
            <a:r>
              <a:rPr lang="en-US" dirty="0"/>
              <a:t>for </a:t>
            </a:r>
            <a:r>
              <a:rPr lang="en-US" dirty="0">
                <a:solidFill>
                  <a:srgbClr val="FFFF00"/>
                </a:solidFill>
              </a:rPr>
              <a:t>amount</a:t>
            </a:r>
            <a:r>
              <a:rPr lang="en-US" dirty="0"/>
              <a:t> of a </a:t>
            </a:r>
            <a:r>
              <a:rPr lang="en-US" dirty="0">
                <a:solidFill>
                  <a:srgbClr val="FFFF00"/>
                </a:solidFill>
              </a:rPr>
              <a:t>substance</a:t>
            </a:r>
          </a:p>
          <a:p>
            <a:r>
              <a:rPr lang="en-US" dirty="0"/>
              <a:t>The official symbol for Avogadro’s Number is </a:t>
            </a:r>
            <a:r>
              <a:rPr lang="en-US" sz="3600" b="1" dirty="0">
                <a:solidFill>
                  <a:srgbClr val="FFC000"/>
                </a:solidFill>
              </a:rPr>
              <a:t>N</a:t>
            </a:r>
            <a:r>
              <a:rPr lang="en-US" sz="3600" b="1" baseline="-25000" dirty="0">
                <a:solidFill>
                  <a:srgbClr val="FFC000"/>
                </a:solidFill>
              </a:rPr>
              <a:t>A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096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A5ECA-A478-3C50-F3FA-AA7B1D2D1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6264-5A52-BBF7-D231-64ABDA29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Avogadro’s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CA3B7-AE79-947E-51BB-D840B4B37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332091"/>
            <a:ext cx="5829091" cy="2904932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The number is of a count of particles making up 1 mole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(1 mol)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1800" dirty="0"/>
              <a:t>Your online book</a:t>
            </a:r>
            <a:br>
              <a:rPr lang="en-US" sz="1800" dirty="0"/>
            </a:br>
            <a:r>
              <a:rPr lang="en-US" sz="1800" dirty="0"/>
              <a:t>includes YouTube</a:t>
            </a:r>
            <a:br>
              <a:rPr lang="en-US" sz="1800" dirty="0"/>
            </a:br>
            <a:r>
              <a:rPr lang="en-US" sz="1800" dirty="0"/>
              <a:t>link on mole</a:t>
            </a:r>
            <a:br>
              <a:rPr lang="en-US" sz="1800" dirty="0"/>
            </a:br>
            <a:r>
              <a:rPr lang="en-US" sz="1800" dirty="0"/>
              <a:t>concept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3BA06B-7FA4-043C-104C-1D6F2CF90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725840"/>
              </p:ext>
            </p:extLst>
          </p:nvPr>
        </p:nvGraphicFramePr>
        <p:xfrm>
          <a:off x="349955" y="4312682"/>
          <a:ext cx="8387645" cy="202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62366">
                  <a:extLst>
                    <a:ext uri="{9D8B030D-6E8A-4147-A177-3AD203B41FA5}">
                      <a16:colId xmlns:a16="http://schemas.microsoft.com/office/drawing/2014/main" val="1420572051"/>
                    </a:ext>
                  </a:extLst>
                </a:gridCol>
                <a:gridCol w="2725279">
                  <a:extLst>
                    <a:ext uri="{9D8B030D-6E8A-4147-A177-3AD203B41FA5}">
                      <a16:colId xmlns:a16="http://schemas.microsoft.com/office/drawing/2014/main" val="2964279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Substance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Representative Particle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650454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Most elements, particularly metals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6327836"/>
                  </a:ext>
                </a:extLst>
              </a:tr>
              <a:tr h="2108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Diatomic elements: </a:t>
                      </a:r>
                      <a:r>
                        <a:rPr lang="en-US" sz="1400" dirty="0"/>
                        <a:t>(H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dirty="0"/>
                        <a:t>, O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dirty="0"/>
                        <a:t>, N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dirty="0"/>
                        <a:t>, F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dirty="0"/>
                        <a:t>, Cl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dirty="0"/>
                        <a:t>, Br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dirty="0"/>
                        <a:t>, I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dirty="0"/>
                        <a:t>)</a:t>
                      </a:r>
                      <a:br>
                        <a:rPr lang="en-US" dirty="0"/>
                      </a:br>
                      <a:r>
                        <a:rPr lang="en-US" dirty="0"/>
                        <a:t>Many molecular compounds: </a:t>
                      </a:r>
                      <a:r>
                        <a:rPr lang="en-US" sz="1400" dirty="0"/>
                        <a:t>H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dirty="0"/>
                        <a:t>O, CO</a:t>
                      </a:r>
                      <a:r>
                        <a:rPr lang="en-US" sz="1400" baseline="-25000" dirty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Molecule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35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Ionic Compounds: NaCl, Ca(NO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)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Formula Unit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38694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BA263A6-CEF9-16D7-10AB-889DB84F9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624" y="1676604"/>
            <a:ext cx="2715349" cy="25295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C9AAA3-1BF2-08C6-6471-8FB08946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391" y="2396926"/>
            <a:ext cx="3252640" cy="180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83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066F2-C88D-1020-4D38-0EEC25FB9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69A8-0679-4899-BDAA-BA20048CE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486900"/>
            <a:ext cx="8421512" cy="584775"/>
          </a:xfrm>
        </p:spPr>
        <p:txBody>
          <a:bodyPr/>
          <a:lstStyle/>
          <a:p>
            <a:r>
              <a:rPr lang="en-US" sz="3200" dirty="0"/>
              <a:t>Moles to/from Atoms/Molecules/Particles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329732-08E1-4160-3528-941AB54A68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i="1" dirty="0">
                    <a:solidFill>
                      <a:srgbClr val="CC99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 with conversions</a:t>
                </a:r>
              </a:p>
              <a:p>
                <a:pPr marL="0" indent="0" algn="ctr">
                  <a:buNone/>
                </a:pPr>
                <a:r>
                  <a:rPr lang="en-US" dirty="0"/>
                  <a:t>1 mole = 6.022 x 10</a:t>
                </a:r>
                <a:r>
                  <a:rPr lang="en-US" baseline="30000" dirty="0"/>
                  <a:t>23</a:t>
                </a:r>
                <a:r>
                  <a:rPr lang="en-US" dirty="0"/>
                  <a:t> particles/atoms/molecules</a:t>
                </a:r>
              </a:p>
              <a:p>
                <a:pPr marL="0" indent="0" algn="ctr">
                  <a:buNone/>
                </a:pPr>
                <a:r>
                  <a:rPr lang="en-US" dirty="0"/>
                  <a:t>Official abbreviation for </a:t>
                </a:r>
                <a:r>
                  <a:rPr lang="en-US" dirty="0">
                    <a:solidFill>
                      <a:srgbClr val="FFC000"/>
                    </a:solidFill>
                  </a:rPr>
                  <a:t>mole</a:t>
                </a:r>
                <a:r>
                  <a:rPr lang="en-US" dirty="0"/>
                  <a:t> is </a:t>
                </a:r>
                <a:r>
                  <a:rPr lang="en-US" sz="2800" b="1" dirty="0">
                    <a:solidFill>
                      <a:srgbClr val="00FF00"/>
                    </a:solidFill>
                  </a:rPr>
                  <a:t>mol</a:t>
                </a:r>
                <a:endParaRPr lang="en-US" b="1" dirty="0">
                  <a:solidFill>
                    <a:srgbClr val="00FF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How many moles in 4.72 × 10</a:t>
                </a:r>
                <a:r>
                  <a:rPr lang="en-US" baseline="30000" dirty="0"/>
                  <a:t>24</a:t>
                </a:r>
                <a:r>
                  <a:rPr lang="en-US" dirty="0"/>
                  <a:t> atoms C?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4.72 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atoms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mol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6.022 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atoms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=7.84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mol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dirty="0"/>
                  <a:t>Avogadro’s Number is a </a:t>
                </a:r>
                <a:r>
                  <a:rPr lang="en-US" dirty="0">
                    <a:solidFill>
                      <a:srgbClr val="FFFF00"/>
                    </a:solidFill>
                  </a:rPr>
                  <a:t>defined CONSTANT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FFC000"/>
                    </a:solidFill>
                  </a:rPr>
                  <a:t>not</a:t>
                </a:r>
                <a:r>
                  <a:rPr lang="en-US" dirty="0"/>
                  <a:t> a </a:t>
                </a:r>
                <a:r>
                  <a:rPr lang="en-US" dirty="0">
                    <a:solidFill>
                      <a:srgbClr val="FFFF00"/>
                    </a:solidFill>
                  </a:rPr>
                  <a:t>measured quantity</a:t>
                </a:r>
                <a:r>
                  <a:rPr lang="en-US" dirty="0"/>
                  <a:t>. It is precise to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6.02214076×10</a:t>
                </a:r>
                <a:r>
                  <a:rPr lang="en-US" baseline="30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23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329732-08E1-4160-3528-941AB54A68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0" t="-936" r="-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75F593-7120-FCCF-B4A7-E058AEA9B21A}"/>
              </a:ext>
            </a:extLst>
          </p:cNvPr>
          <p:cNvCxnSpPr>
            <a:cxnSpLocks/>
          </p:cNvCxnSpPr>
          <p:nvPr/>
        </p:nvCxnSpPr>
        <p:spPr>
          <a:xfrm flipV="1">
            <a:off x="2400300" y="3191608"/>
            <a:ext cx="888023" cy="483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DA87C94-9186-23FE-DBD3-2B321B66EBEF}"/>
              </a:ext>
            </a:extLst>
          </p:cNvPr>
          <p:cNvCxnSpPr/>
          <p:nvPr/>
        </p:nvCxnSpPr>
        <p:spPr>
          <a:xfrm flipV="1">
            <a:off x="5644662" y="3429000"/>
            <a:ext cx="975946" cy="430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6878413-CAEE-40FD-58CE-08876A572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197" y="5318315"/>
            <a:ext cx="4958270" cy="127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39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4C12F-9170-36CA-7BF0-26F287FF6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4466-9E58-E0C6-6A8B-C9AD0BE6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486900"/>
            <a:ext cx="8421512" cy="584775"/>
          </a:xfrm>
        </p:spPr>
        <p:txBody>
          <a:bodyPr/>
          <a:lstStyle/>
          <a:p>
            <a:r>
              <a:rPr lang="en-US" sz="3200" dirty="0"/>
              <a:t>Moles to/from Atoms/Molecules/Particles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2BCE64-785E-F7D6-FCB6-1FE45F9923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many </a:t>
                </a:r>
                <a:r>
                  <a:rPr lang="en-US" dirty="0">
                    <a:solidFill>
                      <a:srgbClr val="92D050"/>
                    </a:solidFill>
                  </a:rPr>
                  <a:t>molecules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C000"/>
                    </a:solidFill>
                  </a:rPr>
                  <a:t>H</a:t>
                </a:r>
                <a:r>
                  <a:rPr lang="en-US" baseline="-25000" dirty="0">
                    <a:solidFill>
                      <a:srgbClr val="FFC000"/>
                    </a:solidFill>
                  </a:rPr>
                  <a:t>2</a:t>
                </a:r>
                <a:r>
                  <a:rPr lang="en-US" dirty="0">
                    <a:solidFill>
                      <a:srgbClr val="FFC000"/>
                    </a:solidFill>
                  </a:rPr>
                  <a:t>O</a:t>
                </a:r>
                <a:r>
                  <a:rPr lang="en-US" dirty="0"/>
                  <a:t> in </a:t>
                </a:r>
                <a:r>
                  <a:rPr lang="en-US" dirty="0">
                    <a:solidFill>
                      <a:srgbClr val="FFFF00"/>
                    </a:solidFill>
                  </a:rPr>
                  <a:t>1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mol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C000"/>
                    </a:solidFill>
                  </a:rPr>
                  <a:t>H</a:t>
                </a:r>
                <a:r>
                  <a:rPr lang="en-US" baseline="-25000" dirty="0">
                    <a:solidFill>
                      <a:srgbClr val="FFC000"/>
                    </a:solidFill>
                  </a:rPr>
                  <a:t>2</a:t>
                </a:r>
                <a:r>
                  <a:rPr lang="en-US" dirty="0">
                    <a:solidFill>
                      <a:srgbClr val="FFC000"/>
                    </a:solidFill>
                  </a:rPr>
                  <a:t>O</a:t>
                </a:r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mol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6.022 ×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23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molecules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mol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2 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atoms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molecule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</m:den>
                      </m:f>
                    </m:oMath>
                  </m:oMathPara>
                </a14:m>
                <a:br>
                  <a:rPr lang="en-US" sz="2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6.022 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23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atoms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One conversion factor makes use of Avogadro’s number. The 2</a:t>
                </a:r>
                <a:r>
                  <a:rPr lang="en-US" sz="2000" baseline="30000" dirty="0"/>
                  <a:t>nd</a:t>
                </a:r>
                <a:r>
                  <a:rPr lang="en-US" sz="2000" dirty="0"/>
                  <a:t> relates to how many atoms are in a particular molecule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2BCE64-785E-F7D6-FCB6-1FE45F9923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0" t="-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15BC65-7EDF-75F2-22DC-29849282562C}"/>
              </a:ext>
            </a:extLst>
          </p:cNvPr>
          <p:cNvCxnSpPr>
            <a:cxnSpLocks/>
          </p:cNvCxnSpPr>
          <p:nvPr/>
        </p:nvCxnSpPr>
        <p:spPr>
          <a:xfrm flipV="1">
            <a:off x="764931" y="2372564"/>
            <a:ext cx="773723" cy="33766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85F18B-C475-C9BF-4716-D5ECD0140B1F}"/>
              </a:ext>
            </a:extLst>
          </p:cNvPr>
          <p:cNvCxnSpPr>
            <a:cxnSpLocks/>
          </p:cNvCxnSpPr>
          <p:nvPr/>
        </p:nvCxnSpPr>
        <p:spPr>
          <a:xfrm flipV="1">
            <a:off x="3182815" y="2571750"/>
            <a:ext cx="975947" cy="27695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E9AA8B-F806-C8F7-F1A1-55A6339A8AE7}"/>
              </a:ext>
            </a:extLst>
          </p:cNvPr>
          <p:cNvCxnSpPr>
            <a:cxnSpLocks/>
          </p:cNvCxnSpPr>
          <p:nvPr/>
        </p:nvCxnSpPr>
        <p:spPr>
          <a:xfrm flipV="1">
            <a:off x="3683977" y="2261301"/>
            <a:ext cx="1134208" cy="22252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1906A6-9A6B-B49E-4C6F-3D180A65E371}"/>
              </a:ext>
            </a:extLst>
          </p:cNvPr>
          <p:cNvCxnSpPr>
            <a:cxnSpLocks/>
          </p:cNvCxnSpPr>
          <p:nvPr/>
        </p:nvCxnSpPr>
        <p:spPr>
          <a:xfrm flipV="1">
            <a:off x="5685746" y="2571750"/>
            <a:ext cx="1283298" cy="31432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251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F0699-3861-644E-93D7-C8B882477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EEEE-2E2F-0770-C5C1-C7AD26F1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486900"/>
            <a:ext cx="8421512" cy="584775"/>
          </a:xfrm>
        </p:spPr>
        <p:txBody>
          <a:bodyPr/>
          <a:lstStyle/>
          <a:p>
            <a:r>
              <a:rPr lang="en-US" sz="3200" dirty="0"/>
              <a:t>Another Conversion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0579D3-5E48-3CB1-FFAA-C8608B1A06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An amount of </a:t>
                </a:r>
                <a:r>
                  <a:rPr lang="en-US" dirty="0">
                    <a:solidFill>
                      <a:srgbClr val="FFFF00"/>
                    </a:solidFill>
                  </a:rPr>
                  <a:t>sulfuric acid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</a:t>
                </a:r>
                <a:r>
                  <a:rPr lang="en-US" baseline="-25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2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SO</a:t>
                </a:r>
                <a:r>
                  <a:rPr lang="en-US" baseline="-25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4</a:t>
                </a:r>
                <a:r>
                  <a:rPr lang="en-US" dirty="0"/>
                  <a:t>)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dirty="0"/>
                  <a:t>containing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4.89 × 10</a:t>
                </a:r>
                <a:r>
                  <a:rPr lang="en-US" baseline="30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25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FFFF00"/>
                    </a:solidFill>
                  </a:rPr>
                  <a:t>oxygen</a:t>
                </a:r>
                <a:r>
                  <a:rPr lang="en-US" dirty="0"/>
                  <a:t> (</a:t>
                </a:r>
                <a:r>
                  <a:rPr lang="en-US" dirty="0">
                    <a:solidFill>
                      <a:srgbClr val="00FF00"/>
                    </a:solidFill>
                  </a:rPr>
                  <a:t>O</a:t>
                </a:r>
                <a:r>
                  <a:rPr lang="en-US" dirty="0"/>
                  <a:t>) </a:t>
                </a:r>
                <a:r>
                  <a:rPr lang="en-US" dirty="0">
                    <a:solidFill>
                      <a:srgbClr val="FFC000"/>
                    </a:solidFill>
                  </a:rPr>
                  <a:t>atoms</a:t>
                </a:r>
                <a:r>
                  <a:rPr lang="en-US" dirty="0"/>
                  <a:t> is obtained. How many </a:t>
                </a:r>
                <a:r>
                  <a:rPr lang="en-US" dirty="0">
                    <a:solidFill>
                      <a:srgbClr val="00FF00"/>
                    </a:solidFill>
                  </a:rPr>
                  <a:t>moles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FF00"/>
                    </a:solidFill>
                  </a:rPr>
                  <a:t>sulfuric acid </a:t>
                </a:r>
                <a:r>
                  <a:rPr lang="en-US" dirty="0"/>
                  <a:t>are there?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4.89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atoms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molecule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SO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atoms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mol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SO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6.022 ×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23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molecule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SO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br>
                  <a:rPr lang="en-US" sz="2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=20.3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mol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SO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Like the previous problem, Avogadro’s number was used along with look at one atom that is part of a molecule.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0579D3-5E48-3CB1-FFAA-C8608B1A06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0" t="-936" r="-1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AE2EFE-AEDB-65CA-4097-107A3348AE86}"/>
              </a:ext>
            </a:extLst>
          </p:cNvPr>
          <p:cNvCxnSpPr>
            <a:cxnSpLocks/>
          </p:cNvCxnSpPr>
          <p:nvPr/>
        </p:nvCxnSpPr>
        <p:spPr>
          <a:xfrm flipV="1">
            <a:off x="1776046" y="3139330"/>
            <a:ext cx="835269" cy="22974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36DA53-FA36-ED6C-76ED-CA4C0947A802}"/>
              </a:ext>
            </a:extLst>
          </p:cNvPr>
          <p:cNvCxnSpPr>
            <a:cxnSpLocks/>
          </p:cNvCxnSpPr>
          <p:nvPr/>
        </p:nvCxnSpPr>
        <p:spPr>
          <a:xfrm flipV="1">
            <a:off x="3657029" y="3369074"/>
            <a:ext cx="950709" cy="11592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C5F416-071B-829D-28C4-5D71EF6EDC94}"/>
              </a:ext>
            </a:extLst>
          </p:cNvPr>
          <p:cNvCxnSpPr>
            <a:cxnSpLocks/>
          </p:cNvCxnSpPr>
          <p:nvPr/>
        </p:nvCxnSpPr>
        <p:spPr>
          <a:xfrm flipV="1">
            <a:off x="3393831" y="2934069"/>
            <a:ext cx="1477107" cy="20526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D21C275-A021-8F7B-A31A-E0D34AB7A526}"/>
              </a:ext>
            </a:extLst>
          </p:cNvPr>
          <p:cNvCxnSpPr>
            <a:cxnSpLocks/>
          </p:cNvCxnSpPr>
          <p:nvPr/>
        </p:nvCxnSpPr>
        <p:spPr>
          <a:xfrm flipV="1">
            <a:off x="6875585" y="3377867"/>
            <a:ext cx="1644161" cy="13188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679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91A8C-E352-60CF-E66C-9595E8F1F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3F14-518F-D12D-664A-C9738EF57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394568"/>
            <a:ext cx="8421512" cy="769441"/>
          </a:xfrm>
        </p:spPr>
        <p:txBody>
          <a:bodyPr/>
          <a:lstStyle/>
          <a:p>
            <a:r>
              <a:rPr lang="en-US" sz="4400" dirty="0"/>
              <a:t>Molar Mass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1A169-182A-E8DA-15E1-D3A3C292C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>
                <a:solidFill>
                  <a:srgbClr val="00FF00"/>
                </a:solidFill>
              </a:rPr>
              <a:t>molar mass </a:t>
            </a:r>
            <a:r>
              <a:rPr lang="en-US" dirty="0"/>
              <a:t>refers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mass</a:t>
            </a:r>
            <a:r>
              <a:rPr lang="en-US" dirty="0"/>
              <a:t> of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one mole </a:t>
            </a:r>
            <a:r>
              <a:rPr lang="en-US" dirty="0"/>
              <a:t>of a </a:t>
            </a:r>
            <a:r>
              <a:rPr lang="en-US" dirty="0">
                <a:solidFill>
                  <a:srgbClr val="FFFF00"/>
                </a:solidFill>
              </a:rPr>
              <a:t>substance.</a:t>
            </a:r>
          </a:p>
          <a:p>
            <a:r>
              <a:rPr lang="en-US" dirty="0"/>
              <a:t>The units are (usually) </a:t>
            </a:r>
            <a:r>
              <a:rPr lang="en-US" dirty="0">
                <a:solidFill>
                  <a:srgbClr val="00FF00"/>
                </a:solidFill>
              </a:rPr>
              <a:t>grams per mole</a:t>
            </a:r>
          </a:p>
          <a:p>
            <a:endParaRPr lang="en-US" dirty="0">
              <a:solidFill>
                <a:srgbClr val="00FF00"/>
              </a:solidFill>
            </a:endParaRPr>
          </a:p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substance</a:t>
            </a:r>
            <a:r>
              <a:rPr lang="en-US" dirty="0"/>
              <a:t> can be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atoms</a:t>
            </a:r>
            <a:r>
              <a:rPr lang="en-US" dirty="0"/>
              <a:t> (pure element),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molecules</a:t>
            </a:r>
            <a:r>
              <a:rPr lang="en-US" dirty="0"/>
              <a:t>, or </a:t>
            </a:r>
            <a:r>
              <a:rPr lang="en-US" dirty="0">
                <a:solidFill>
                  <a:srgbClr val="92D050"/>
                </a:solidFill>
              </a:rPr>
              <a:t>particles</a:t>
            </a:r>
          </a:p>
          <a:p>
            <a:pPr marL="0" indent="0" algn="ctr">
              <a:buNone/>
            </a:pPr>
            <a:r>
              <a:rPr lang="en-US" sz="2000" dirty="0"/>
              <a:t>Note the old terms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atomic weight </a:t>
            </a:r>
            <a:r>
              <a:rPr lang="en-US" sz="2000" dirty="0"/>
              <a:t>(for pure elements and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molecular weight </a:t>
            </a:r>
            <a:r>
              <a:rPr lang="en-US" sz="2000" dirty="0"/>
              <a:t>for </a:t>
            </a:r>
            <a:r>
              <a:rPr lang="en-US" sz="2000" dirty="0">
                <a:solidFill>
                  <a:srgbClr val="FFFF00"/>
                </a:solidFill>
              </a:rPr>
              <a:t>molecules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FF00"/>
                </a:solidFill>
              </a:rPr>
              <a:t>compounds</a:t>
            </a:r>
            <a:r>
              <a:rPr lang="en-US" sz="2000" dirty="0"/>
              <a:t> are deprecated</a:t>
            </a:r>
          </a:p>
          <a:p>
            <a:pPr marL="0" indent="0">
              <a:buNone/>
            </a:pP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069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5C2A2-E38C-7808-066E-91A01EAAB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FD4A-B4D0-6302-66C0-5A44A2BB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394568"/>
            <a:ext cx="8421512" cy="769441"/>
          </a:xfrm>
        </p:spPr>
        <p:txBody>
          <a:bodyPr/>
          <a:lstStyle/>
          <a:p>
            <a:r>
              <a:rPr lang="en-US" sz="4400" dirty="0"/>
              <a:t>Determining Molar Mass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B2C1F-6A4D-A53E-B3B8-12EC180FE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332090"/>
            <a:ext cx="8646776" cy="52154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>
                <a:solidFill>
                  <a:srgbClr val="FFFF00"/>
                </a:solidFill>
              </a:rPr>
              <a:t>atoms</a:t>
            </a:r>
            <a:r>
              <a:rPr lang="en-US" dirty="0"/>
              <a:t> of the pure elements, the molar mass is on the Periodic Table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Nitrogen</a:t>
            </a:r>
            <a:r>
              <a:rPr lang="en-US" dirty="0"/>
              <a:t> 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lang="en-US" dirty="0"/>
              <a:t>): </a:t>
            </a:r>
            <a:r>
              <a:rPr lang="en-US" dirty="0">
                <a:solidFill>
                  <a:srgbClr val="FFC000"/>
                </a:solidFill>
              </a:rPr>
              <a:t>14.01</a:t>
            </a:r>
            <a:r>
              <a:rPr lang="en-US" dirty="0"/>
              <a:t> grams per mole (</a:t>
            </a:r>
            <a:r>
              <a:rPr lang="en-US" dirty="0">
                <a:solidFill>
                  <a:srgbClr val="FFFF00"/>
                </a:solidFill>
              </a:rPr>
              <a:t>g/mol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Zinc</a:t>
            </a:r>
            <a:r>
              <a:rPr lang="en-US" dirty="0"/>
              <a:t> 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Zn</a:t>
            </a:r>
            <a:r>
              <a:rPr lang="en-US" dirty="0"/>
              <a:t>): </a:t>
            </a:r>
            <a:r>
              <a:rPr lang="en-US" dirty="0">
                <a:solidFill>
                  <a:srgbClr val="FFC000"/>
                </a:solidFill>
              </a:rPr>
              <a:t>65.38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g/mol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Potassium</a:t>
            </a:r>
            <a:r>
              <a:rPr lang="en-US" dirty="0"/>
              <a:t> 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</a:t>
            </a:r>
            <a:r>
              <a:rPr lang="en-US" dirty="0"/>
              <a:t>): </a:t>
            </a:r>
            <a:r>
              <a:rPr lang="en-US" dirty="0">
                <a:solidFill>
                  <a:srgbClr val="FFC000"/>
                </a:solidFill>
              </a:rPr>
              <a:t>39.10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g/mol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AAD9D5-18D9-1676-3451-B6BB28924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564" y="3528584"/>
            <a:ext cx="5455226" cy="318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67342"/>
      </p:ext>
    </p:extLst>
  </p:cSld>
  <p:clrMapOvr>
    <a:masterClrMapping/>
  </p:clrMapOvr>
</p:sld>
</file>

<file path=ppt/theme/theme1.xml><?xml version="1.0" encoding="utf-8"?>
<a:theme xmlns:a="http://schemas.openxmlformats.org/drawingml/2006/main" name="Light-on-dark-standard-presentation">
  <a:themeElements>
    <a:clrScheme name="4_LightOnD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LightOnDark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4_LightOn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ightOnDar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28368</TotalTime>
  <Words>1801</Words>
  <Application>Microsoft Office PowerPoint</Application>
  <PresentationFormat>On-screen Show (4:3)</PresentationFormat>
  <Paragraphs>169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Aptos</vt:lpstr>
      <vt:lpstr>Arial</vt:lpstr>
      <vt:lpstr>Cambria</vt:lpstr>
      <vt:lpstr>Cambria Math</vt:lpstr>
      <vt:lpstr>Courier New</vt:lpstr>
      <vt:lpstr>Tahoma</vt:lpstr>
      <vt:lpstr>Times New Roman</vt:lpstr>
      <vt:lpstr>Verdana</vt:lpstr>
      <vt:lpstr>Wingdings</vt:lpstr>
      <vt:lpstr>Light-on-dark-standard-presentation</vt:lpstr>
      <vt:lpstr>Introductory General Chemistry</vt:lpstr>
      <vt:lpstr>PowerPoint Presentation</vt:lpstr>
      <vt:lpstr>Avogadro’s Number</vt:lpstr>
      <vt:lpstr>Avogadro’s Number</vt:lpstr>
      <vt:lpstr>Moles to/from Atoms/Molecules/Particles</vt:lpstr>
      <vt:lpstr>Moles to/from Atoms/Molecules/Particles</vt:lpstr>
      <vt:lpstr>Another Conversion Example</vt:lpstr>
      <vt:lpstr>Molar Mass</vt:lpstr>
      <vt:lpstr>Determining Molar Mass</vt:lpstr>
      <vt:lpstr>Determining Molar Mass</vt:lpstr>
      <vt:lpstr>Computing Molar Mass</vt:lpstr>
      <vt:lpstr>Moles ↔ Mass</vt:lpstr>
      <vt:lpstr>Moles ↔ Mass</vt:lpstr>
      <vt:lpstr>Percent Composition</vt:lpstr>
      <vt:lpstr>% Composition from Formula</vt:lpstr>
      <vt:lpstr>A Formula for Mass of Elements</vt:lpstr>
      <vt:lpstr>Empirical Formula Determination</vt:lpstr>
      <vt:lpstr>Elemental Analysis</vt:lpstr>
      <vt:lpstr>Elemental Analysis: Example</vt:lpstr>
      <vt:lpstr>Bluish-Green vs White Copper Sulfate</vt:lpstr>
      <vt:lpstr>Other Hydrates: Cobalt(II) Chloride</vt:lpstr>
      <vt:lpstr>Percent Water in CoCl2 • 6 H2O</vt:lpstr>
      <vt:lpstr>Glucose and Sucrose</vt:lpstr>
      <vt:lpstr>Molecular Formula Determination</vt:lpstr>
      <vt:lpstr>Empirical  Molecular Formula</vt:lpstr>
      <vt:lpstr>Empirical  Molecular Formula</vt:lpstr>
      <vt:lpstr>PowerPoint Presentation</vt:lpstr>
      <vt:lpstr>Converting Mass/Moles/Gas Volume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 M Halloran</dc:creator>
  <cp:lastModifiedBy>sm h</cp:lastModifiedBy>
  <cp:revision>1035</cp:revision>
  <cp:lastPrinted>2016-03-14T04:22:58Z</cp:lastPrinted>
  <dcterms:created xsi:type="dcterms:W3CDTF">2005-12-08T13:54:14Z</dcterms:created>
  <dcterms:modified xsi:type="dcterms:W3CDTF">2025-09-04T16:30:20Z</dcterms:modified>
</cp:coreProperties>
</file>