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0"/>
  </p:notesMasterIdLst>
  <p:sldIdLst>
    <p:sldId id="608" r:id="rId2"/>
    <p:sldId id="830" r:id="rId3"/>
    <p:sldId id="831" r:id="rId4"/>
    <p:sldId id="832" r:id="rId5"/>
    <p:sldId id="833" r:id="rId6"/>
    <p:sldId id="834" r:id="rId7"/>
    <p:sldId id="835" r:id="rId8"/>
    <p:sldId id="836" r:id="rId9"/>
    <p:sldId id="837" r:id="rId10"/>
    <p:sldId id="838" r:id="rId11"/>
    <p:sldId id="839" r:id="rId12"/>
    <p:sldId id="840" r:id="rId13"/>
    <p:sldId id="841" r:id="rId14"/>
    <p:sldId id="842" r:id="rId15"/>
    <p:sldId id="843" r:id="rId16"/>
    <p:sldId id="844" r:id="rId17"/>
    <p:sldId id="845" r:id="rId18"/>
    <p:sldId id="846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84" d="100"/>
          <a:sy n="84" d="100"/>
        </p:scale>
        <p:origin x="1332" y="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7C2CE-171C-CBB8-7096-E4E8A9819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41D8-2BB4-5CE8-5A31-A40B8558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64224"/>
            <a:ext cx="8502791" cy="1077218"/>
          </a:xfrm>
        </p:spPr>
        <p:txBody>
          <a:bodyPr/>
          <a:lstStyle/>
          <a:p>
            <a:r>
              <a:rPr lang="en-US" sz="3200" dirty="0"/>
              <a:t>Double Displacement/Replacement Reactions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3A87F5-FFEC-6EE8-5725-623EB2EC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1500" algn="l"/>
              </a:tabLs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58F1C-25AB-6A9D-2BB6-FD90725D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41" y="1141442"/>
            <a:ext cx="4279026" cy="162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6D5BF-F4CF-49AF-0F94-E4AD122D6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257C-C9F5-FA05-E36C-8F24985F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10445"/>
            <a:ext cx="8502791" cy="584775"/>
          </a:xfrm>
        </p:spPr>
        <p:txBody>
          <a:bodyPr/>
          <a:lstStyle/>
          <a:p>
            <a:r>
              <a:rPr lang="en-US" sz="3200" dirty="0"/>
              <a:t>Predicting Single Displacement Reactions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733D47-A27B-F4F2-F040-6613CD5A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15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AB964-6AD3-550C-9488-3205FC14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6283-566D-4D29-A466-8EB10E6F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10445"/>
            <a:ext cx="8502791" cy="584775"/>
          </a:xfrm>
        </p:spPr>
        <p:txBody>
          <a:bodyPr/>
          <a:lstStyle/>
          <a:p>
            <a:r>
              <a:rPr lang="en-US" sz="3200" dirty="0"/>
              <a:t>Predicting Double Displacement Reactions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63E78-0722-9D15-242D-FCAC6F47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15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9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852BA-6892-D515-8BB7-F2A153F51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4249-FE0B-837B-C230-69C7DA3D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18113"/>
            <a:ext cx="8502791" cy="769441"/>
          </a:xfrm>
        </p:spPr>
        <p:txBody>
          <a:bodyPr/>
          <a:lstStyle/>
          <a:p>
            <a:r>
              <a:rPr lang="en-US" sz="4400" dirty="0"/>
              <a:t>Precipitation Reactions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C6696B-5AAE-4ED6-3071-7649043C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15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EB66-E48F-9982-DA3B-AD945D6CE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D721D-C1D3-6D2F-D7EC-035FC7363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498" y="773897"/>
            <a:ext cx="4810613" cy="3742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9E6F-FC53-5C5F-0507-4A422F04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48891"/>
            <a:ext cx="8502791" cy="707886"/>
          </a:xfrm>
        </p:spPr>
        <p:txBody>
          <a:bodyPr/>
          <a:lstStyle/>
          <a:p>
            <a:r>
              <a:rPr lang="en-US" sz="4000" dirty="0"/>
              <a:t>Writing Equations for Reactions</a:t>
            </a:r>
          </a:p>
        </p:txBody>
      </p:sp>
      <p:pic>
        <p:nvPicPr>
          <p:cNvPr id="9" name="Content Placeholder 8" descr="A close-up of a test tube&#10;&#10;AI-generated content may be incorrect.">
            <a:extLst>
              <a:ext uri="{FF2B5EF4-FFF2-40B4-BE49-F238E27FC236}">
                <a16:creationId xmlns:a16="http://schemas.microsoft.com/office/drawing/2014/main" id="{865FBB77-830C-7318-E1FA-53A17B453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00" y="2735421"/>
            <a:ext cx="1543050" cy="2933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DED3E-636E-AF48-D49A-7D237639D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00" y="5816882"/>
            <a:ext cx="418205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2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2A08B-DBD7-759F-74D5-503D1A0A5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5C030D-D840-D623-B6A6-83B7B23EE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7FA2B-2B20-D9FC-0C9E-9C10FD24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48891"/>
            <a:ext cx="8502791" cy="707886"/>
          </a:xfrm>
        </p:spPr>
        <p:txBody>
          <a:bodyPr/>
          <a:lstStyle/>
          <a:p>
            <a:r>
              <a:rPr lang="en-US" sz="4000" dirty="0"/>
              <a:t>Oxidation States</a:t>
            </a:r>
          </a:p>
        </p:txBody>
      </p:sp>
    </p:spTree>
    <p:extLst>
      <p:ext uri="{BB962C8B-B14F-4D97-AF65-F5344CB8AC3E}">
        <p14:creationId xmlns:p14="http://schemas.microsoft.com/office/powerpoint/2010/main" val="52747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6AA95-7EDD-0861-9C10-36405FC6F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8058D-4369-5302-2C3A-DA23DF1E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1F653-782C-904F-B351-082BA5E4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48891"/>
            <a:ext cx="8502791" cy="707886"/>
          </a:xfrm>
        </p:spPr>
        <p:txBody>
          <a:bodyPr/>
          <a:lstStyle/>
          <a:p>
            <a:r>
              <a:rPr lang="en-US" sz="4000" dirty="0"/>
              <a:t>Oxidation States &amp; Redox Reactions</a:t>
            </a:r>
          </a:p>
        </p:txBody>
      </p:sp>
    </p:spTree>
    <p:extLst>
      <p:ext uri="{BB962C8B-B14F-4D97-AF65-F5344CB8AC3E}">
        <p14:creationId xmlns:p14="http://schemas.microsoft.com/office/powerpoint/2010/main" val="410374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B4D87-7808-E892-CC52-ADF6B0EB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08601-25FA-D61D-9621-B4E7FE25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3805D-26A3-3B98-1E2A-EA3D83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48891"/>
            <a:ext cx="8502791" cy="707886"/>
          </a:xfrm>
        </p:spPr>
        <p:txBody>
          <a:bodyPr/>
          <a:lstStyle/>
          <a:p>
            <a:r>
              <a:rPr lang="en-US" sz="4000" dirty="0"/>
              <a:t>Half Reactions</a:t>
            </a:r>
          </a:p>
        </p:txBody>
      </p:sp>
    </p:spTree>
    <p:extLst>
      <p:ext uri="{BB962C8B-B14F-4D97-AF65-F5344CB8AC3E}">
        <p14:creationId xmlns:p14="http://schemas.microsoft.com/office/powerpoint/2010/main" val="36708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0B1EA-932D-1FA7-6D76-27E7C653B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6BE0FF-5191-E2B1-9E1B-EE392A3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11946-1C07-E5C5-840F-1C881E0F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48891"/>
            <a:ext cx="8502791" cy="707886"/>
          </a:xfrm>
        </p:spPr>
        <p:txBody>
          <a:bodyPr/>
          <a:lstStyle/>
          <a:p>
            <a:r>
              <a:rPr lang="en-US" sz="4000" dirty="0"/>
              <a:t>Activity Series</a:t>
            </a:r>
          </a:p>
        </p:txBody>
      </p:sp>
    </p:spTree>
    <p:extLst>
      <p:ext uri="{BB962C8B-B14F-4D97-AF65-F5344CB8AC3E}">
        <p14:creationId xmlns:p14="http://schemas.microsoft.com/office/powerpoint/2010/main" val="90740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326250"/>
            <a:ext cx="8387645" cy="6234570"/>
          </a:xfrm>
        </p:spPr>
        <p:txBody>
          <a:bodyPr/>
          <a:lstStyle/>
          <a:p>
            <a:r>
              <a:rPr lang="en-US" sz="2800" dirty="0"/>
              <a:t>Word Equations</a:t>
            </a:r>
          </a:p>
          <a:p>
            <a:r>
              <a:rPr lang="en-US" sz="2800" dirty="0"/>
              <a:t>Chemical Equations</a:t>
            </a:r>
          </a:p>
          <a:p>
            <a:r>
              <a:rPr lang="en-US" sz="2800" dirty="0"/>
              <a:t>Balancing Equations</a:t>
            </a:r>
          </a:p>
          <a:p>
            <a:r>
              <a:rPr lang="en-US" sz="2800" dirty="0"/>
              <a:t>Predicting Reactions: Single &amp; Double Displacement Reactions</a:t>
            </a:r>
          </a:p>
          <a:p>
            <a:r>
              <a:rPr lang="en-US" sz="2800" dirty="0"/>
              <a:t>Writing Chemical Equations for Reactions in Solution</a:t>
            </a:r>
          </a:p>
          <a:p>
            <a:pPr lvl="1"/>
            <a:r>
              <a:rPr lang="en-US" dirty="0"/>
              <a:t>Complete Chemical Equations</a:t>
            </a:r>
          </a:p>
          <a:p>
            <a:pPr lvl="1"/>
            <a:r>
              <a:rPr lang="en-US" dirty="0"/>
              <a:t>Complete Ionic Equations</a:t>
            </a:r>
          </a:p>
          <a:p>
            <a:pPr lvl="1"/>
            <a:r>
              <a:rPr lang="en-US" dirty="0"/>
              <a:t>Net Ionic Equations</a:t>
            </a:r>
          </a:p>
          <a:p>
            <a:r>
              <a:rPr lang="en-US" dirty="0"/>
              <a:t>Oxidation/Reduction</a:t>
            </a:r>
          </a:p>
          <a:p>
            <a:pPr lvl="1"/>
            <a:r>
              <a:rPr lang="en-US" dirty="0"/>
              <a:t>How to understand them and to apply them</a:t>
            </a:r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2C82B-B00B-977C-B483-481EFD67D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46FB-AC31-2C77-B0DB-A6971A98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Equations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031BC-D35F-A408-6C06-CB4C0ED7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3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8F994-5880-4B42-0AA3-01E00D53F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190D-BD70-A88D-70D8-5011201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Equations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37939-E838-4778-9091-E427F238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16EF7-F947-C117-5DF0-05CE1693A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55C0-9764-A674-CF72-5BF33A9C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Equations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1BBD41-489B-38B2-C56C-0EAF658E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7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56545-D281-23C1-3D41-E5CE33A6C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481B-E95D-0922-5468-E33DAEA6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5EFE6D-84B2-79A1-3F53-CDEF3385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4F73D-C668-3268-9EE3-4A71EA4F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3428999"/>
            <a:ext cx="447737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2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FAEA8-F7F4-CD16-0ADD-FFF35E8F5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9A23-0846-CC5A-27C1-8AD03CA5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Reactions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49ADF-6B6F-2875-4A08-F9889FB0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7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3F2FE-A0B4-0F9B-C9C0-0D4B9D5BD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0BD0-9695-E24A-6A5B-DCFE13D9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Combustion Reactions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B6A28-2D09-874C-9825-709CFB68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5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5AB0-2F75-EFB4-1DE8-23B68C2B7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BB2A-0036-6DCD-5C40-A960E676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310445"/>
            <a:ext cx="8421512" cy="584775"/>
          </a:xfrm>
        </p:spPr>
        <p:txBody>
          <a:bodyPr/>
          <a:lstStyle/>
          <a:p>
            <a:r>
              <a:rPr lang="en-US" sz="3200" dirty="0"/>
              <a:t>Single Displacement/Replacement Reactions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7849EF-EB35-B398-7F0D-6AB701BD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71500" algn="l"/>
              </a:tabLst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04466-D00C-5851-C56D-7F016416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041" y="1211580"/>
            <a:ext cx="4018273" cy="2937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5FFD6-0DEB-AFD1-9B38-DCC99AF7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535" y="4465771"/>
            <a:ext cx="3165779" cy="20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3901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27947</TotalTime>
  <Words>100</Words>
  <Application>Microsoft Office PowerPoint</Application>
  <PresentationFormat>On-screen Show (4:3)</PresentationFormat>
  <Paragraphs>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PowerPoint Presentation</vt:lpstr>
      <vt:lpstr>Word Equations</vt:lpstr>
      <vt:lpstr>Chemical Equations</vt:lpstr>
      <vt:lpstr>Balancing Equations</vt:lpstr>
      <vt:lpstr>Types of Reactions</vt:lpstr>
      <vt:lpstr>Decomposition Reactions</vt:lpstr>
      <vt:lpstr>Combustion Reactions</vt:lpstr>
      <vt:lpstr>Single Displacement/Replacement Reactions</vt:lpstr>
      <vt:lpstr>Double Displacement/Replacement Reactions</vt:lpstr>
      <vt:lpstr>Predicting Single Displacement Reactions</vt:lpstr>
      <vt:lpstr>Predicting Double Displacement Reactions</vt:lpstr>
      <vt:lpstr>Precipitation Reactions</vt:lpstr>
      <vt:lpstr>Writing Equations for Reactions</vt:lpstr>
      <vt:lpstr>Oxidation States</vt:lpstr>
      <vt:lpstr>Oxidation States &amp; Redox Reactions</vt:lpstr>
      <vt:lpstr>Half Reactions</vt:lpstr>
      <vt:lpstr>Activity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985</cp:revision>
  <cp:lastPrinted>2016-03-14T04:22:58Z</cp:lastPrinted>
  <dcterms:created xsi:type="dcterms:W3CDTF">2005-12-08T13:54:14Z</dcterms:created>
  <dcterms:modified xsi:type="dcterms:W3CDTF">2025-10-06T19:24:09Z</dcterms:modified>
</cp:coreProperties>
</file>