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56" r:id="rId4"/>
    <p:sldId id="383" r:id="rId5"/>
    <p:sldId id="382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58" r:id="rId17"/>
    <p:sldId id="366" r:id="rId18"/>
    <p:sldId id="367" r:id="rId19"/>
    <p:sldId id="373" r:id="rId20"/>
    <p:sldId id="37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D60093"/>
    <a:srgbClr val="EA0000"/>
    <a:srgbClr val="FFFF00"/>
    <a:srgbClr val="CC9B00"/>
    <a:srgbClr val="82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0" autoAdjust="0"/>
    <p:restoredTop sz="94660"/>
  </p:normalViewPr>
  <p:slideViewPr>
    <p:cSldViewPr>
      <p:cViewPr varScale="1">
        <p:scale>
          <a:sx n="81" d="100"/>
          <a:sy n="81" d="100"/>
        </p:scale>
        <p:origin x="118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F27D6-C0C3-4BBC-8AB3-B36463CE52A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246DA-AF5B-4DBC-AA73-AF7CFBEAF79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410CB8-02EC-4597-8FAA-EF0C320662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94188-B643-43A3-AC6D-6E5C515470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DE079-D5CD-40F2-B106-78B7EB84F27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E6C55-DA67-4DA0-BEA3-30587D07BFE6}" type="slidenum">
              <a:rPr lang="en-US"/>
              <a:pPr/>
              <a:t>15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35F1C-ECA0-4D97-BD17-BA616701C6C2}" type="slidenum">
              <a:rPr lang="en-US"/>
              <a:pPr/>
              <a:t>17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0CC69-31B9-4EBE-B3D9-EAE1D90F2001}" type="slidenum">
              <a:rPr lang="en-US"/>
              <a:pPr/>
              <a:t>19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DB392-E5F8-420C-9E4A-BBE0C99484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DA8C24-C991-49F9-B10A-DC773DDD4A1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Tro's "Introductory Chemistry", Chapter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C7075-9581-4BA7-BA6C-45552412E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69342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Energy (Heat) of Temperature and Phase Changes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B1A7A3-BF41-4FF8-9103-DA9E02262C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Heating/Cooling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4572000"/>
          </a:xfrm>
        </p:spPr>
        <p:txBody>
          <a:bodyPr/>
          <a:lstStyle/>
          <a:p>
            <a:pPr algn="ctr" eaLnBrk="1" hangingPunct="1">
              <a:spcBef>
                <a:spcPct val="200000"/>
              </a:spcBef>
              <a:buFontTx/>
              <a:buNone/>
            </a:pPr>
            <a:r>
              <a:rPr lang="en-US" sz="2400" b="1" dirty="0"/>
              <a:t>Amount of Heat = Mass x Heat Capacity x Temperature Change</a:t>
            </a:r>
          </a:p>
          <a:p>
            <a:pPr eaLnBrk="1" hangingPunct="1">
              <a:buFontTx/>
              <a:buNone/>
            </a:pPr>
            <a:r>
              <a:rPr lang="en-US" sz="4400" b="1" i="1" dirty="0">
                <a:solidFill>
                  <a:schemeClr val="accent2"/>
                </a:solidFill>
              </a:rPr>
              <a:t>         q       </a:t>
            </a:r>
            <a:r>
              <a:rPr lang="en-US" sz="4400" b="1" dirty="0">
                <a:solidFill>
                  <a:schemeClr val="accent2"/>
                </a:solidFill>
              </a:rPr>
              <a:t>=  </a:t>
            </a:r>
            <a:r>
              <a:rPr lang="en-US" sz="4400" b="1" i="1" dirty="0">
                <a:solidFill>
                  <a:schemeClr val="accent2"/>
                </a:solidFill>
              </a:rPr>
              <a:t>m       c</a:t>
            </a:r>
            <a:r>
              <a:rPr lang="en-US" sz="4400" b="1" dirty="0">
                <a:solidFill>
                  <a:schemeClr val="accent2"/>
                </a:solidFill>
              </a:rPr>
              <a:t>             </a:t>
            </a:r>
            <a:r>
              <a:rPr lang="en-US" sz="4400" b="1" i="1" dirty="0">
                <a:solidFill>
                  <a:schemeClr val="accent2"/>
                </a:solidFill>
                <a:latin typeface="Symbol" pitchFamily="18" charset="2"/>
              </a:rPr>
              <a:t>D</a:t>
            </a:r>
            <a:r>
              <a:rPr lang="en-US" sz="4400" b="1" i="1" dirty="0">
                <a:solidFill>
                  <a:schemeClr val="accent2"/>
                </a:solidFill>
              </a:rPr>
              <a:t>T</a:t>
            </a:r>
            <a:endParaRPr lang="en-US" sz="4400" i="1" dirty="0">
              <a:solidFill>
                <a:schemeClr val="accent2"/>
              </a:solidFill>
            </a:endParaRPr>
          </a:p>
          <a:p>
            <a:pPr eaLnBrk="1" hangingPunct="1"/>
            <a:endParaRPr lang="en-US" u="sng" dirty="0">
              <a:solidFill>
                <a:srgbClr val="FF0000"/>
              </a:solidFill>
            </a:endParaRPr>
          </a:p>
          <a:p>
            <a:pPr eaLnBrk="1" hangingPunct="1"/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2590800"/>
            <a:ext cx="8458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 heat (c) =</a:t>
            </a:r>
            <a:endParaRPr lang="en-US" sz="3200" b="1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3200" dirty="0">
                <a:latin typeface="+mn-lt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eat required to raise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dirty="0">
                <a:latin typeface="+mn-lt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temperature of 1 g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dirty="0">
                <a:latin typeface="+mn-lt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a substance by 1 °C.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200" baseline="0" dirty="0">
                <a:latin typeface="+mn-lt"/>
                <a:cs typeface="+mn-cs"/>
              </a:rPr>
              <a:t>		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J/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g°C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C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9026" name="Object 1027" descr="specific heats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902269"/>
              </p:ext>
            </p:extLst>
          </p:nvPr>
        </p:nvGraphicFramePr>
        <p:xfrm>
          <a:off x="5105400" y="2819400"/>
          <a:ext cx="3559175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38912" imgH="4422985" progId="Word.Document.8">
                  <p:embed/>
                </p:oleObj>
              </mc:Choice>
              <mc:Fallback>
                <p:oleObj name="Document" r:id="rId3" imgW="4138912" imgH="4422985" progId="Word.Document.8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19400"/>
                        <a:ext cx="3559175" cy="362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3B92CA-A020-474F-A357-A6F980E215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Specific Heat Capacity (C)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39624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5000"/>
              </a:spcBef>
            </a:pPr>
            <a:r>
              <a:rPr lang="en-US" b="1" dirty="0"/>
              <a:t>Specific heat </a:t>
            </a:r>
            <a:r>
              <a:rPr lang="en-US" dirty="0"/>
              <a:t>= is the amount of heat 1 g of a substance must absorb to raise its temperature by 1 °C.</a:t>
            </a:r>
          </a:p>
          <a:p>
            <a:pPr eaLnBrk="1" hangingPunct="1">
              <a:spcBef>
                <a:spcPct val="5000"/>
              </a:spcBef>
            </a:pPr>
            <a:endParaRPr lang="en-US" dirty="0"/>
          </a:p>
          <a:p>
            <a:pPr lvl="1" eaLnBrk="1" hangingPunct="1">
              <a:spcBef>
                <a:spcPct val="5000"/>
              </a:spcBef>
              <a:buNone/>
            </a:pPr>
            <a:r>
              <a:rPr lang="en-US" sz="3200" dirty="0"/>
              <a:t>Units =J/</a:t>
            </a:r>
            <a:r>
              <a:rPr lang="en-US" sz="3200" dirty="0" err="1"/>
              <a:t>g°C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389C26-3DAC-4963-B648-30C78DDDC9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Specific Heat Capacities</a:t>
            </a:r>
          </a:p>
        </p:txBody>
      </p:sp>
      <p:graphicFrame>
        <p:nvGraphicFramePr>
          <p:cNvPr id="6146" name="Object 1027" descr="specific heats">
            <a:hlinkClick r:id="" action="ppaction://ole?verb=0"/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53323030"/>
              </p:ext>
            </p:extLst>
          </p:nvPr>
        </p:nvGraphicFramePr>
        <p:xfrm>
          <a:off x="2825750" y="831850"/>
          <a:ext cx="3629025" cy="552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58133" imgH="6333362" progId="Word.Document.8">
                  <p:embed/>
                </p:oleObj>
              </mc:Choice>
              <mc:Fallback>
                <p:oleObj name="Document" r:id="rId3" imgW="4158133" imgH="6333362" progId="Word.Document.8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831850"/>
                        <a:ext cx="3629025" cy="552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3600" dirty="0"/>
              <a:t>Calculate Amount of Heat Needed to Raise Temperature of 2.5 g </a:t>
            </a:r>
            <a:r>
              <a:rPr lang="en-US" sz="3600" dirty="0" err="1"/>
              <a:t>Ga</a:t>
            </a:r>
            <a:r>
              <a:rPr lang="en-US" sz="3600" dirty="0"/>
              <a:t> from 25.0 to 29.9 °C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57200" y="1295400"/>
            <a:ext cx="35734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err="1"/>
              <a:t>C</a:t>
            </a:r>
            <a:r>
              <a:rPr lang="en-US" sz="3200" baseline="-25000" dirty="0" err="1"/>
              <a:t>Ga</a:t>
            </a:r>
            <a:r>
              <a:rPr lang="en-US" sz="3200" dirty="0"/>
              <a:t>  = 0.372 J/</a:t>
            </a:r>
            <a:r>
              <a:rPr lang="en-US" sz="3200" dirty="0" err="1"/>
              <a:t>g°C</a:t>
            </a:r>
            <a:endParaRPr lang="en-US" sz="32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8" name="Object 2" descr="solution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065947"/>
              </p:ext>
            </p:extLst>
          </p:nvPr>
        </p:nvGraphicFramePr>
        <p:xfrm>
          <a:off x="3794125" y="4267200"/>
          <a:ext cx="53498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2720" imgH="482400" progId="Equation.3">
                  <p:embed/>
                </p:oleObj>
              </mc:Choice>
              <mc:Fallback>
                <p:oleObj name="Equation" r:id="rId3" imgW="2412720" imgH="482400" progId="Equation.3">
                  <p:embed/>
                  <p:pic>
                    <p:nvPicPr>
                      <p:cNvPr id="0" name="Object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794125" y="4267200"/>
                        <a:ext cx="53498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6858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sz="3000"/>
              <a:t>Example 3.10—Calculate Amount of Heat Needed to Raise Temperature of 2.5 g Ga from 25.0 to 29.9 °C</a:t>
            </a:r>
          </a:p>
        </p:txBody>
      </p:sp>
      <p:sp>
        <p:nvSpPr>
          <p:cNvPr id="7174" name="Rectangle 3"/>
          <p:cNvSpPr>
            <a:spLocks noChangeArrowheads="1"/>
          </p:cNvSpPr>
          <p:nvPr/>
        </p:nvSpPr>
        <p:spPr bwMode="auto">
          <a:xfrm>
            <a:off x="5029200" y="6096000"/>
            <a:ext cx="411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Units and magnitude are correct.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429000" y="6173788"/>
            <a:ext cx="14478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 b="1"/>
              <a:t>Check: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0" y="6173788"/>
            <a:ext cx="35814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Clr>
                <a:schemeClr val="tx1"/>
              </a:buClr>
              <a:buFontTx/>
              <a:buAutoNum type="arabicPeriod" startAt="7"/>
            </a:pPr>
            <a:r>
              <a:rPr lang="en-US" sz="2000"/>
              <a:t>Check.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5029200" y="5486400"/>
            <a:ext cx="41148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4.</a:t>
            </a:r>
            <a:r>
              <a:rPr lang="en-US" b="1" u="sng"/>
              <a:t>5</a:t>
            </a:r>
            <a:r>
              <a:rPr lang="en-US"/>
              <a:t>57 J = 4.6 J</a:t>
            </a: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3429000" y="5486400"/>
            <a:ext cx="14478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 b="1"/>
              <a:t>Round:</a:t>
            </a: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0" y="5486400"/>
            <a:ext cx="3581400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Clr>
                <a:schemeClr val="tx1"/>
              </a:buClr>
              <a:buFontTx/>
              <a:buAutoNum type="arabicPeriod" startAt="6"/>
            </a:pPr>
            <a:r>
              <a:rPr lang="en-US" sz="2000"/>
              <a:t>Significant figures and round.</a:t>
            </a:r>
          </a:p>
        </p:txBody>
      </p:sp>
      <p:sp>
        <p:nvSpPr>
          <p:cNvPr id="7180" name="Rectangle 9"/>
          <p:cNvSpPr>
            <a:spLocks noChangeArrowheads="1"/>
          </p:cNvSpPr>
          <p:nvPr/>
        </p:nvSpPr>
        <p:spPr bwMode="auto">
          <a:xfrm>
            <a:off x="3200400" y="3886200"/>
            <a:ext cx="20574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b="1"/>
              <a:t>Solution:</a:t>
            </a:r>
            <a:endParaRPr lang="en-US">
              <a:solidFill>
                <a:schemeClr val="hlink"/>
              </a:solidFill>
            </a:endParaRPr>
          </a:p>
        </p:txBody>
      </p:sp>
      <p:sp>
        <p:nvSpPr>
          <p:cNvPr id="7181" name="Rectangle 10"/>
          <p:cNvSpPr>
            <a:spLocks noChangeArrowheads="1"/>
          </p:cNvSpPr>
          <p:nvPr/>
        </p:nvSpPr>
        <p:spPr bwMode="auto">
          <a:xfrm>
            <a:off x="0" y="3810000"/>
            <a:ext cx="35814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Clr>
                <a:schemeClr val="tx1"/>
              </a:buClr>
              <a:buFontTx/>
              <a:buAutoNum type="arabicPeriod" startAt="5"/>
            </a:pPr>
            <a:r>
              <a:rPr lang="en-US" sz="2000"/>
              <a:t>Follow the solution map to </a:t>
            </a:r>
            <a:r>
              <a:rPr lang="en-US" sz="2000" b="1"/>
              <a:t>Solve</a:t>
            </a:r>
            <a:r>
              <a:rPr lang="en-US" sz="2000"/>
              <a:t> the problem.</a:t>
            </a:r>
          </a:p>
        </p:txBody>
      </p:sp>
      <p:sp>
        <p:nvSpPr>
          <p:cNvPr id="7183" name="Rectangle 12"/>
          <p:cNvSpPr>
            <a:spLocks noChangeArrowheads="1"/>
          </p:cNvSpPr>
          <p:nvPr/>
        </p:nvSpPr>
        <p:spPr bwMode="auto">
          <a:xfrm>
            <a:off x="3352800" y="2819400"/>
            <a:ext cx="144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 b="1"/>
              <a:t>Solution </a:t>
            </a:r>
          </a:p>
          <a:p>
            <a:pPr algn="r"/>
            <a:r>
              <a:rPr lang="en-US" sz="2000" b="1"/>
              <a:t>Map:</a:t>
            </a:r>
          </a:p>
        </p:txBody>
      </p:sp>
      <p:sp>
        <p:nvSpPr>
          <p:cNvPr id="7184" name="Rectangle 13"/>
          <p:cNvSpPr>
            <a:spLocks noChangeArrowheads="1"/>
          </p:cNvSpPr>
          <p:nvPr/>
        </p:nvSpPr>
        <p:spPr bwMode="auto">
          <a:xfrm>
            <a:off x="0" y="2819400"/>
            <a:ext cx="3581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Clr>
                <a:schemeClr val="tx1"/>
              </a:buClr>
              <a:buFontTx/>
              <a:buAutoNum type="arabicPeriod" startAt="4"/>
            </a:pPr>
            <a:r>
              <a:rPr lang="en-US" sz="2000"/>
              <a:t>Write a </a:t>
            </a:r>
            <a:r>
              <a:rPr lang="en-US" sz="2000" b="1"/>
              <a:t>Solution Map</a:t>
            </a:r>
            <a:r>
              <a:rPr lang="en-US" sz="2000"/>
              <a:t>.</a:t>
            </a:r>
          </a:p>
        </p:txBody>
      </p:sp>
      <p:sp>
        <p:nvSpPr>
          <p:cNvPr id="7185" name="Rectangle 14"/>
          <p:cNvSpPr>
            <a:spLocks noChangeArrowheads="1"/>
          </p:cNvSpPr>
          <p:nvPr/>
        </p:nvSpPr>
        <p:spPr bwMode="auto">
          <a:xfrm>
            <a:off x="3200400" y="2057400"/>
            <a:ext cx="16002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 b="1"/>
              <a:t> Equation:</a:t>
            </a:r>
          </a:p>
        </p:txBody>
      </p:sp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0" y="2057400"/>
            <a:ext cx="35814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Clr>
                <a:schemeClr val="tx1"/>
              </a:buClr>
              <a:buFontTx/>
              <a:buAutoNum type="arabicPeriod" startAt="3"/>
            </a:pPr>
            <a:r>
              <a:rPr lang="en-US" sz="2000"/>
              <a:t>Write down the appropriate </a:t>
            </a:r>
            <a:r>
              <a:rPr lang="en-US" sz="2000" b="1"/>
              <a:t>Equations</a:t>
            </a:r>
            <a:r>
              <a:rPr lang="en-US" sz="2000"/>
              <a:t>.</a:t>
            </a:r>
          </a:p>
        </p:txBody>
      </p:sp>
      <p:sp>
        <p:nvSpPr>
          <p:cNvPr id="7187" name="Rectangle 16"/>
          <p:cNvSpPr>
            <a:spLocks noChangeArrowheads="1"/>
          </p:cNvSpPr>
          <p:nvPr/>
        </p:nvSpPr>
        <p:spPr bwMode="auto">
          <a:xfrm>
            <a:off x="5029200" y="1454150"/>
            <a:ext cx="41148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i="1"/>
              <a:t>q</a:t>
            </a:r>
            <a:r>
              <a:rPr lang="en-US"/>
              <a:t>, J</a:t>
            </a:r>
          </a:p>
        </p:txBody>
      </p:sp>
      <p:sp>
        <p:nvSpPr>
          <p:cNvPr id="7188" name="Rectangle 17"/>
          <p:cNvSpPr>
            <a:spLocks noChangeArrowheads="1"/>
          </p:cNvSpPr>
          <p:nvPr/>
        </p:nvSpPr>
        <p:spPr bwMode="auto">
          <a:xfrm>
            <a:off x="3352800" y="1447800"/>
            <a:ext cx="14478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 b="1"/>
              <a:t>Find:</a:t>
            </a:r>
          </a:p>
        </p:txBody>
      </p:sp>
      <p:sp>
        <p:nvSpPr>
          <p:cNvPr id="7189" name="Rectangle 18"/>
          <p:cNvSpPr>
            <a:spLocks noChangeArrowheads="1"/>
          </p:cNvSpPr>
          <p:nvPr/>
        </p:nvSpPr>
        <p:spPr bwMode="auto">
          <a:xfrm>
            <a:off x="0" y="1454150"/>
            <a:ext cx="3581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Clr>
                <a:schemeClr val="tx1"/>
              </a:buClr>
              <a:buFontTx/>
              <a:buAutoNum type="arabicPeriod" startAt="2"/>
            </a:pPr>
            <a:r>
              <a:rPr lang="en-US" sz="2000"/>
              <a:t>Write down the quantity you want to </a:t>
            </a:r>
            <a:r>
              <a:rPr lang="en-US" sz="2000" b="1"/>
              <a:t>Find</a:t>
            </a:r>
            <a:r>
              <a:rPr lang="en-US" sz="2000"/>
              <a:t> and unit.</a:t>
            </a:r>
          </a:p>
        </p:txBody>
      </p:sp>
      <p:sp>
        <p:nvSpPr>
          <p:cNvPr id="7190" name="Rectangle 19"/>
          <p:cNvSpPr>
            <a:spLocks noChangeArrowheads="1"/>
          </p:cNvSpPr>
          <p:nvPr/>
        </p:nvSpPr>
        <p:spPr bwMode="auto">
          <a:xfrm>
            <a:off x="4876800" y="685800"/>
            <a:ext cx="4267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i="1"/>
              <a:t>m</a:t>
            </a:r>
            <a:r>
              <a:rPr lang="en-US"/>
              <a:t> = 2.5 g, </a:t>
            </a:r>
            <a:r>
              <a:rPr lang="en-US" i="1"/>
              <a:t>T</a:t>
            </a:r>
            <a:r>
              <a:rPr lang="en-US" baseline="-25000"/>
              <a:t>1 </a:t>
            </a:r>
            <a:r>
              <a:rPr lang="en-US"/>
              <a:t>= 25.0 °C, </a:t>
            </a:r>
          </a:p>
          <a:p>
            <a:r>
              <a:rPr lang="en-US" i="1"/>
              <a:t>T</a:t>
            </a:r>
            <a:r>
              <a:rPr lang="en-US" baseline="-25000"/>
              <a:t>2</a:t>
            </a:r>
            <a:r>
              <a:rPr lang="en-US"/>
              <a:t>= 29.9 °C, </a:t>
            </a:r>
            <a:r>
              <a:rPr lang="en-US" i="1"/>
              <a:t>C</a:t>
            </a:r>
            <a:r>
              <a:rPr lang="en-US"/>
              <a:t> = 0.372 J/g°C</a:t>
            </a:r>
          </a:p>
        </p:txBody>
      </p:sp>
      <p:sp>
        <p:nvSpPr>
          <p:cNvPr id="7191" name="Rectangle 20"/>
          <p:cNvSpPr>
            <a:spLocks noChangeArrowheads="1"/>
          </p:cNvSpPr>
          <p:nvPr/>
        </p:nvSpPr>
        <p:spPr bwMode="auto">
          <a:xfrm>
            <a:off x="3352800" y="685800"/>
            <a:ext cx="14478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000" b="1"/>
              <a:t>Given:</a:t>
            </a:r>
          </a:p>
        </p:txBody>
      </p:sp>
      <p:sp>
        <p:nvSpPr>
          <p:cNvPr id="7192" name="Rectangle 21"/>
          <p:cNvSpPr>
            <a:spLocks noChangeArrowheads="1"/>
          </p:cNvSpPr>
          <p:nvPr/>
        </p:nvSpPr>
        <p:spPr bwMode="auto">
          <a:xfrm>
            <a:off x="0" y="685800"/>
            <a:ext cx="3581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buClr>
                <a:schemeClr val="tx1"/>
              </a:buClr>
              <a:buFontTx/>
              <a:buAutoNum type="arabicPeriod"/>
            </a:pPr>
            <a:r>
              <a:rPr lang="en-US" sz="2000"/>
              <a:t>Write down the </a:t>
            </a:r>
            <a:r>
              <a:rPr lang="en-US" sz="2000" b="1"/>
              <a:t>Given</a:t>
            </a:r>
            <a:r>
              <a:rPr lang="en-US" sz="2000"/>
              <a:t> quantity and its unit.</a:t>
            </a:r>
          </a:p>
        </p:txBody>
      </p:sp>
      <p:sp>
        <p:nvSpPr>
          <p:cNvPr id="207908" name="Text Box 36"/>
          <p:cNvSpPr txBox="1">
            <a:spLocks noChangeArrowheads="1"/>
          </p:cNvSpPr>
          <p:nvPr/>
        </p:nvSpPr>
        <p:spPr bwMode="auto">
          <a:xfrm>
            <a:off x="6019800" y="5791200"/>
            <a:ext cx="3533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2 significant figures</a:t>
            </a:r>
          </a:p>
        </p:txBody>
      </p:sp>
      <p:grpSp>
        <p:nvGrpSpPr>
          <p:cNvPr id="2" name="Group 45" descr="solution map"/>
          <p:cNvGrpSpPr>
            <a:grpSpLocks/>
          </p:cNvGrpSpPr>
          <p:nvPr/>
        </p:nvGrpSpPr>
        <p:grpSpPr bwMode="auto">
          <a:xfrm>
            <a:off x="5638800" y="2819400"/>
            <a:ext cx="2493963" cy="533400"/>
            <a:chOff x="3552" y="1776"/>
            <a:chExt cx="1571" cy="336"/>
          </a:xfrm>
        </p:grpSpPr>
        <p:sp>
          <p:nvSpPr>
            <p:cNvPr id="7212" name="AutoShape 38"/>
            <p:cNvSpPr>
              <a:spLocks noChangeArrowheads="1"/>
            </p:cNvSpPr>
            <p:nvPr/>
          </p:nvSpPr>
          <p:spPr bwMode="auto">
            <a:xfrm>
              <a:off x="3552" y="1776"/>
              <a:ext cx="761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m, C, </a:t>
              </a:r>
              <a:r>
                <a:rPr lang="en-US">
                  <a:latin typeface="Symbol" pitchFamily="18" charset="2"/>
                </a:rPr>
                <a:t>D</a:t>
              </a:r>
              <a:r>
                <a:rPr lang="en-US" i="1"/>
                <a:t>T</a:t>
              </a:r>
            </a:p>
          </p:txBody>
        </p:sp>
        <p:sp>
          <p:nvSpPr>
            <p:cNvPr id="7213" name="AutoShape 39"/>
            <p:cNvSpPr>
              <a:spLocks noChangeArrowheads="1"/>
            </p:cNvSpPr>
            <p:nvPr/>
          </p:nvSpPr>
          <p:spPr bwMode="auto">
            <a:xfrm flipV="1">
              <a:off x="4368" y="1920"/>
              <a:ext cx="319" cy="101"/>
            </a:xfrm>
            <a:prstGeom prst="rightArrow">
              <a:avLst>
                <a:gd name="adj1" fmla="val 50000"/>
                <a:gd name="adj2" fmla="val 7896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AutoShape 40"/>
            <p:cNvSpPr>
              <a:spLocks noChangeArrowheads="1"/>
            </p:cNvSpPr>
            <p:nvPr/>
          </p:nvSpPr>
          <p:spPr bwMode="auto">
            <a:xfrm>
              <a:off x="4752" y="1776"/>
              <a:ext cx="371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</p:grpSp>
      <p:graphicFrame>
        <p:nvGraphicFramePr>
          <p:cNvPr id="7171" name="Object 3" descr="q = mcd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969615"/>
              </p:ext>
            </p:extLst>
          </p:nvPr>
        </p:nvGraphicFramePr>
        <p:xfrm>
          <a:off x="6205538" y="2298700"/>
          <a:ext cx="16113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203040" progId="Equation.3">
                  <p:embed/>
                </p:oleObj>
              </mc:Choice>
              <mc:Fallback>
                <p:oleObj name="Equation" r:id="rId5" imgW="939600" imgH="203040" progId="Equation.3">
                  <p:embed/>
                  <p:pic>
                    <p:nvPicPr>
                      <p:cNvPr id="0" name="Object 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05538" y="2298700"/>
                        <a:ext cx="161131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676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Example -Calculate the Mass of Water that Can Be Vaporized with 155 KJ of Heat at 100 °C.</a:t>
            </a: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08563" name="Object 1043" descr="kj/mol as convers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0893"/>
              </p:ext>
            </p:extLst>
          </p:nvPr>
        </p:nvGraphicFramePr>
        <p:xfrm>
          <a:off x="3352800" y="1295400"/>
          <a:ext cx="117111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507960" progId="Equation.3">
                  <p:embed/>
                </p:oleObj>
              </mc:Choice>
              <mc:Fallback>
                <p:oleObj name="Equation" r:id="rId3" imgW="64764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95400"/>
                        <a:ext cx="117111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4" name="Object 1044" descr="example of convers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348583"/>
              </p:ext>
            </p:extLst>
          </p:nvPr>
        </p:nvGraphicFramePr>
        <p:xfrm>
          <a:off x="685800" y="3733800"/>
          <a:ext cx="62833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9000" imgH="507960" progId="Equation.3">
                  <p:embed/>
                </p:oleObj>
              </mc:Choice>
              <mc:Fallback>
                <p:oleObj name="Equation" r:id="rId5" imgW="342900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733800"/>
                        <a:ext cx="628332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52600" y="1447800"/>
            <a:ext cx="1489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∆</a:t>
            </a:r>
            <a:r>
              <a:rPr lang="en-US" sz="3200" dirty="0" err="1"/>
              <a:t>H</a:t>
            </a:r>
            <a:r>
              <a:rPr lang="en-US" sz="3200" baseline="-25000" dirty="0" err="1"/>
              <a:t>vap</a:t>
            </a:r>
            <a:r>
              <a:rPr lang="en-US" sz="3200" baseline="-25000" dirty="0"/>
              <a:t> </a:t>
            </a:r>
            <a:r>
              <a:rPr lang="en-US" sz="3200" dirty="0"/>
              <a:t>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5800" y="2590800"/>
            <a:ext cx="5726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Use ∆H as a conversion factor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B4F3-155D-40C7-9A4F-0F75F49E7F4B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Practice—How Much Heat Energy, in kJ, is Required to Vaporize 87 g of Acetone, C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H</a:t>
            </a:r>
            <a:r>
              <a:rPr lang="en-US" sz="2800" baseline="-25000" dirty="0">
                <a:solidFill>
                  <a:srgbClr val="C00000"/>
                </a:solidFill>
              </a:rPr>
              <a:t>6</a:t>
            </a:r>
            <a:r>
              <a:rPr lang="en-US" sz="2800" dirty="0">
                <a:solidFill>
                  <a:srgbClr val="C00000"/>
                </a:solidFill>
              </a:rPr>
              <a:t>O, (58.08 g</a:t>
            </a:r>
            <a:r>
              <a:rPr lang="en-US" sz="2800">
                <a:solidFill>
                  <a:srgbClr val="C00000"/>
                </a:solidFill>
              </a:rPr>
              <a:t>/mol) </a:t>
            </a:r>
            <a:r>
              <a:rPr lang="en-US" sz="2800" dirty="0">
                <a:solidFill>
                  <a:srgbClr val="C00000"/>
                </a:solidFill>
              </a:rPr>
              <a:t>at 25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C?   (</a:t>
            </a:r>
            <a:r>
              <a:rPr lang="en-US" sz="2800" i="1" dirty="0" err="1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2800" i="1" dirty="0" err="1">
                <a:solidFill>
                  <a:srgbClr val="C00000"/>
                </a:solidFill>
                <a:sym typeface="Symbol" pitchFamily="18" charset="2"/>
              </a:rPr>
              <a:t>H</a:t>
            </a:r>
            <a:r>
              <a:rPr lang="en-US" sz="2800" i="1" baseline="-25000" dirty="0" err="1">
                <a:solidFill>
                  <a:srgbClr val="C00000"/>
                </a:solidFill>
                <a:sym typeface="Symbol" pitchFamily="18" charset="2"/>
              </a:rPr>
              <a:t>vap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= 31.0 kJ/mol)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EF76-B091-4E50-827E-42866D5F2C71}" type="slidenum">
              <a:rPr lang="en-US"/>
              <a:pPr/>
              <a:t>17</a:t>
            </a:fld>
            <a:endParaRPr lang="en-US"/>
          </a:p>
        </p:txBody>
      </p:sp>
      <p:sp>
        <p:nvSpPr>
          <p:cNvPr id="1126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r>
              <a:rPr lang="en-US" sz="2600" dirty="0">
                <a:solidFill>
                  <a:srgbClr val="C00000"/>
                </a:solidFill>
              </a:rPr>
              <a:t>Practice—How Much Heat Energy, in kJ, Is Required to Vaporize 87 g of Acetone, C</a:t>
            </a:r>
            <a:r>
              <a:rPr lang="en-US" sz="2600" baseline="-25000" dirty="0">
                <a:solidFill>
                  <a:srgbClr val="C00000"/>
                </a:solidFill>
              </a:rPr>
              <a:t>3</a:t>
            </a:r>
            <a:r>
              <a:rPr lang="en-US" sz="2600" dirty="0">
                <a:solidFill>
                  <a:srgbClr val="C00000"/>
                </a:solidFill>
              </a:rPr>
              <a:t>H</a:t>
            </a:r>
            <a:r>
              <a:rPr lang="en-US" sz="2600" baseline="-25000" dirty="0">
                <a:solidFill>
                  <a:srgbClr val="C00000"/>
                </a:solidFill>
              </a:rPr>
              <a:t>6</a:t>
            </a:r>
            <a:r>
              <a:rPr lang="en-US" sz="2600" dirty="0">
                <a:solidFill>
                  <a:srgbClr val="C00000"/>
                </a:solidFill>
              </a:rPr>
              <a:t>O, (MM 58.08) at 25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C?   </a:t>
            </a:r>
            <a:br>
              <a:rPr lang="en-US" sz="260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600" i="1" dirty="0" err="1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2600" i="1" dirty="0" err="1">
                <a:solidFill>
                  <a:srgbClr val="C00000"/>
                </a:solidFill>
                <a:sym typeface="Symbol" pitchFamily="18" charset="2"/>
              </a:rPr>
              <a:t>H</a:t>
            </a:r>
            <a:r>
              <a:rPr lang="en-US" sz="2600" i="1" baseline="-25000" dirty="0" err="1">
                <a:solidFill>
                  <a:srgbClr val="C00000"/>
                </a:solidFill>
                <a:sym typeface="Symbol" pitchFamily="18" charset="2"/>
              </a:rPr>
              <a:t>vap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 = 31.0 kJ/mol), Continued</a:t>
            </a:r>
          </a:p>
        </p:txBody>
      </p:sp>
      <p:sp>
        <p:nvSpPr>
          <p:cNvPr id="112643" name="Rectangle 1027"/>
          <p:cNvSpPr>
            <a:spLocks noChangeArrowheads="1"/>
          </p:cNvSpPr>
          <p:nvPr/>
        </p:nvSpPr>
        <p:spPr bwMode="auto">
          <a:xfrm>
            <a:off x="2286000" y="5475288"/>
            <a:ext cx="67056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/>
            <a:r>
              <a:rPr lang="en-US"/>
              <a:t>Since the given mass is than one mole, the answer being greater than </a:t>
            </a:r>
            <a:r>
              <a:rPr lang="en-US" i="1">
                <a:latin typeface="Symbol" pitchFamily="18" charset="2"/>
              </a:rPr>
              <a:t>D</a:t>
            </a:r>
            <a:r>
              <a:rPr lang="en-US" i="1"/>
              <a:t>H</a:t>
            </a:r>
            <a:r>
              <a:rPr lang="en-US" i="1" baseline="-25000"/>
              <a:t>vap</a:t>
            </a:r>
            <a:r>
              <a:rPr lang="en-US"/>
              <a:t> makes sense.</a:t>
            </a:r>
          </a:p>
        </p:txBody>
      </p:sp>
      <p:sp>
        <p:nvSpPr>
          <p:cNvPr id="112646" name="Rectangle 1030"/>
          <p:cNvSpPr>
            <a:spLocks noChangeArrowheads="1"/>
          </p:cNvSpPr>
          <p:nvPr/>
        </p:nvSpPr>
        <p:spPr bwMode="auto">
          <a:xfrm>
            <a:off x="2590800" y="12954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87 g C</a:t>
            </a:r>
            <a:r>
              <a:rPr lang="en-US" baseline="-25000"/>
              <a:t>3</a:t>
            </a:r>
            <a:r>
              <a:rPr lang="en-US"/>
              <a:t>H</a:t>
            </a:r>
            <a:r>
              <a:rPr lang="en-US" baseline="-25000"/>
              <a:t>6</a:t>
            </a:r>
            <a:r>
              <a:rPr lang="en-US"/>
              <a:t>O</a:t>
            </a:r>
          </a:p>
          <a:p>
            <a:r>
              <a:rPr lang="en-US"/>
              <a:t>kJ</a:t>
            </a:r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228600" y="5475288"/>
            <a:ext cx="2057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b="1"/>
              <a:t>Check:</a:t>
            </a:r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228600" y="3886200"/>
            <a:ext cx="2057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b="1"/>
              <a:t>Solution:</a:t>
            </a:r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228600" y="22098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b="1"/>
              <a:t>Solution Map:</a:t>
            </a:r>
          </a:p>
          <a:p>
            <a:pPr algn="r"/>
            <a:endParaRPr lang="en-US" b="1"/>
          </a:p>
          <a:p>
            <a:pPr algn="r"/>
            <a:endParaRPr lang="en-US" b="1"/>
          </a:p>
          <a:p>
            <a:pPr algn="r"/>
            <a:r>
              <a:rPr lang="en-US" b="1"/>
              <a:t>Relationships:</a:t>
            </a:r>
          </a:p>
        </p:txBody>
      </p:sp>
      <p:sp>
        <p:nvSpPr>
          <p:cNvPr id="112653" name="Rectangle 1037"/>
          <p:cNvSpPr>
            <a:spLocks noChangeArrowheads="1"/>
          </p:cNvSpPr>
          <p:nvPr/>
        </p:nvSpPr>
        <p:spPr bwMode="auto">
          <a:xfrm>
            <a:off x="228600" y="1295400"/>
            <a:ext cx="205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b="1"/>
              <a:t>Given:</a:t>
            </a:r>
          </a:p>
          <a:p>
            <a:pPr algn="r"/>
            <a:r>
              <a:rPr lang="en-US" b="1"/>
              <a:t>Find:</a:t>
            </a:r>
          </a:p>
        </p:txBody>
      </p:sp>
      <p:graphicFrame>
        <p:nvGraphicFramePr>
          <p:cNvPr id="112660" name="Object 1044" descr="solu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5241"/>
              </p:ext>
            </p:extLst>
          </p:nvPr>
        </p:nvGraphicFramePr>
        <p:xfrm>
          <a:off x="2362200" y="4191000"/>
          <a:ext cx="64119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480" imgH="495000" progId="Equation.3">
                  <p:embed/>
                </p:oleObj>
              </mc:Choice>
              <mc:Fallback>
                <p:oleObj name="Equation" r:id="rId3" imgW="360648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6411913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5" descr="solution map"/>
          <p:cNvGrpSpPr>
            <a:grpSpLocks/>
          </p:cNvGrpSpPr>
          <p:nvPr/>
        </p:nvGrpSpPr>
        <p:grpSpPr bwMode="auto">
          <a:xfrm>
            <a:off x="2743200" y="2286000"/>
            <a:ext cx="5638800" cy="533400"/>
            <a:chOff x="3072" y="1440"/>
            <a:chExt cx="2544" cy="240"/>
          </a:xfrm>
        </p:grpSpPr>
        <p:sp>
          <p:nvSpPr>
            <p:cNvPr id="112662" name="AutoShape 1046"/>
            <p:cNvSpPr>
              <a:spLocks noChangeArrowheads="1"/>
            </p:cNvSpPr>
            <p:nvPr/>
          </p:nvSpPr>
          <p:spPr bwMode="auto">
            <a:xfrm>
              <a:off x="3072" y="1440"/>
              <a:ext cx="528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g C</a:t>
              </a:r>
              <a:r>
                <a:rPr lang="en-US" baseline="-25000">
                  <a:solidFill>
                    <a:srgbClr val="6600CC"/>
                  </a:solidFill>
                </a:rPr>
                <a:t>3</a:t>
              </a:r>
              <a:r>
                <a:rPr lang="en-US">
                  <a:solidFill>
                    <a:srgbClr val="6600CC"/>
                  </a:solidFill>
                </a:rPr>
                <a:t>H</a:t>
              </a:r>
              <a:r>
                <a:rPr lang="en-US" baseline="-25000">
                  <a:solidFill>
                    <a:srgbClr val="6600CC"/>
                  </a:solidFill>
                </a:rPr>
                <a:t>6</a:t>
              </a:r>
              <a:r>
                <a:rPr lang="en-US">
                  <a:solidFill>
                    <a:srgbClr val="6600CC"/>
                  </a:solidFill>
                </a:rPr>
                <a:t>O</a:t>
              </a:r>
            </a:p>
          </p:txBody>
        </p:sp>
        <p:sp>
          <p:nvSpPr>
            <p:cNvPr id="112663" name="AutoShape 1047"/>
            <p:cNvSpPr>
              <a:spLocks noChangeArrowheads="1"/>
            </p:cNvSpPr>
            <p:nvPr/>
          </p:nvSpPr>
          <p:spPr bwMode="auto">
            <a:xfrm flipV="1">
              <a:off x="3648" y="1536"/>
              <a:ext cx="248" cy="72"/>
            </a:xfrm>
            <a:prstGeom prst="rightArrow">
              <a:avLst>
                <a:gd name="adj1" fmla="val 50000"/>
                <a:gd name="adj2" fmla="val 86111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4" name="AutoShape 1048"/>
            <p:cNvSpPr>
              <a:spLocks noChangeArrowheads="1"/>
            </p:cNvSpPr>
            <p:nvPr/>
          </p:nvSpPr>
          <p:spPr bwMode="auto">
            <a:xfrm>
              <a:off x="3936" y="1440"/>
              <a:ext cx="624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mol C</a:t>
              </a:r>
              <a:r>
                <a:rPr lang="en-US" baseline="-25000">
                  <a:solidFill>
                    <a:srgbClr val="6600CC"/>
                  </a:solidFill>
                </a:rPr>
                <a:t>3</a:t>
              </a:r>
              <a:r>
                <a:rPr lang="en-US">
                  <a:solidFill>
                    <a:srgbClr val="6600CC"/>
                  </a:solidFill>
                </a:rPr>
                <a:t>H</a:t>
              </a:r>
              <a:r>
                <a:rPr lang="en-US" baseline="-25000">
                  <a:solidFill>
                    <a:srgbClr val="6600CC"/>
                  </a:solidFill>
                </a:rPr>
                <a:t>6</a:t>
              </a:r>
              <a:r>
                <a:rPr lang="en-US">
                  <a:solidFill>
                    <a:srgbClr val="6600CC"/>
                  </a:solidFill>
                </a:rPr>
                <a:t>O</a:t>
              </a:r>
            </a:p>
          </p:txBody>
        </p:sp>
        <p:sp>
          <p:nvSpPr>
            <p:cNvPr id="112665" name="AutoShape 1049"/>
            <p:cNvSpPr>
              <a:spLocks noChangeArrowheads="1"/>
            </p:cNvSpPr>
            <p:nvPr/>
          </p:nvSpPr>
          <p:spPr bwMode="auto">
            <a:xfrm flipV="1">
              <a:off x="4608" y="1536"/>
              <a:ext cx="248" cy="72"/>
            </a:xfrm>
            <a:prstGeom prst="rightArrow">
              <a:avLst>
                <a:gd name="adj1" fmla="val 50000"/>
                <a:gd name="adj2" fmla="val 86111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6" name="AutoShape 1050"/>
            <p:cNvSpPr>
              <a:spLocks noChangeArrowheads="1"/>
            </p:cNvSpPr>
            <p:nvPr/>
          </p:nvSpPr>
          <p:spPr bwMode="auto">
            <a:xfrm>
              <a:off x="4896" y="1440"/>
              <a:ext cx="720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kJ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8A105-CCBA-4F2D-AAE2-40807CCF57A3}" type="slidenum">
              <a:rPr lang="en-US"/>
              <a:pPr/>
              <a:t>18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Practice—How Much Heat Energy, in kJ, is Required to Melt 87 g of Acetone, C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H</a:t>
            </a:r>
            <a:r>
              <a:rPr lang="en-US" sz="2800" baseline="-25000" dirty="0">
                <a:solidFill>
                  <a:srgbClr val="C00000"/>
                </a:solidFill>
              </a:rPr>
              <a:t>6</a:t>
            </a:r>
            <a:r>
              <a:rPr lang="en-US" sz="2800" dirty="0">
                <a:solidFill>
                  <a:srgbClr val="C00000"/>
                </a:solidFill>
              </a:rPr>
              <a:t>O, (MM 58.08)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?</a:t>
            </a:r>
            <a:br>
              <a:rPr lang="en-US" sz="280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 err="1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D</a:t>
            </a:r>
            <a:r>
              <a:rPr lang="en-US" sz="2800" i="1" dirty="0" err="1">
                <a:solidFill>
                  <a:srgbClr val="C00000"/>
                </a:solidFill>
                <a:sym typeface="Symbol" pitchFamily="18" charset="2"/>
              </a:rPr>
              <a:t>H</a:t>
            </a:r>
            <a:r>
              <a:rPr lang="en-US" sz="2800" i="1" baseline="-25000" dirty="0" err="1">
                <a:solidFill>
                  <a:srgbClr val="C00000"/>
                </a:solidFill>
                <a:sym typeface="Symbol" pitchFamily="18" charset="2"/>
              </a:rPr>
              <a:t>fus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= 5.69 kJ/mol)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4160-FE17-4F5A-9F6D-1A6D61192630}" type="slidenum">
              <a:rPr lang="en-US"/>
              <a:pPr/>
              <a:t>19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Practice—How Much Heat Energy, in kJ, Is Required to Melt 87 g of Acetone, C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H</a:t>
            </a:r>
            <a:r>
              <a:rPr lang="en-US" sz="2800" baseline="-25000" dirty="0">
                <a:solidFill>
                  <a:srgbClr val="C00000"/>
                </a:solidFill>
              </a:rPr>
              <a:t>6</a:t>
            </a:r>
            <a:r>
              <a:rPr lang="en-US" sz="2800" dirty="0">
                <a:solidFill>
                  <a:srgbClr val="C00000"/>
                </a:solidFill>
              </a:rPr>
              <a:t>O, (MM 58.08)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?, Continued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2286000" y="5399088"/>
            <a:ext cx="67056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/>
            <a:r>
              <a:rPr lang="en-US"/>
              <a:t>Since the given mass is more than one mole, the answer being greater than </a:t>
            </a:r>
            <a:r>
              <a:rPr lang="en-US" i="1">
                <a:latin typeface="Symbol" pitchFamily="18" charset="2"/>
              </a:rPr>
              <a:t>D</a:t>
            </a:r>
            <a:r>
              <a:rPr lang="en-US" i="1"/>
              <a:t>H</a:t>
            </a:r>
            <a:r>
              <a:rPr lang="en-US" i="1" baseline="-25000"/>
              <a:t>vap</a:t>
            </a:r>
            <a:r>
              <a:rPr lang="en-US"/>
              <a:t> makes sense.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2590800" y="1219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87 g C</a:t>
            </a:r>
            <a:r>
              <a:rPr lang="en-US" baseline="-25000"/>
              <a:t>3</a:t>
            </a:r>
            <a:r>
              <a:rPr lang="en-US"/>
              <a:t>H</a:t>
            </a:r>
            <a:r>
              <a:rPr lang="en-US" baseline="-25000"/>
              <a:t>6</a:t>
            </a:r>
            <a:r>
              <a:rPr lang="en-US"/>
              <a:t>O</a:t>
            </a:r>
          </a:p>
          <a:p>
            <a:r>
              <a:rPr lang="en-US"/>
              <a:t>kJ</a:t>
            </a:r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228600" y="5399088"/>
            <a:ext cx="2057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b="1"/>
              <a:t>Check:</a:t>
            </a: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228600" y="3810000"/>
            <a:ext cx="2057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b="1"/>
              <a:t>Solution:</a:t>
            </a: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228600" y="21336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b="1"/>
              <a:t>Solution Map:</a:t>
            </a:r>
          </a:p>
          <a:p>
            <a:pPr algn="r"/>
            <a:endParaRPr lang="en-US" b="1"/>
          </a:p>
          <a:p>
            <a:pPr algn="r"/>
            <a:endParaRPr lang="en-US" b="1"/>
          </a:p>
          <a:p>
            <a:pPr algn="r"/>
            <a:r>
              <a:rPr lang="en-US" b="1"/>
              <a:t>Relationships: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228600" y="1219200"/>
            <a:ext cx="205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b="1"/>
              <a:t>Given:</a:t>
            </a:r>
          </a:p>
          <a:p>
            <a:pPr algn="r"/>
            <a:r>
              <a:rPr lang="en-US" b="1"/>
              <a:t>Find:</a:t>
            </a:r>
          </a:p>
        </p:txBody>
      </p:sp>
      <p:graphicFrame>
        <p:nvGraphicFramePr>
          <p:cNvPr id="176131" name="Object 3" descr="solu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968285"/>
              </p:ext>
            </p:extLst>
          </p:nvPr>
        </p:nvGraphicFramePr>
        <p:xfrm>
          <a:off x="2339975" y="4114800"/>
          <a:ext cx="64579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2040" imgH="495000" progId="Equation.3">
                  <p:embed/>
                </p:oleObj>
              </mc:Choice>
              <mc:Fallback>
                <p:oleObj name="Equation" r:id="rId3" imgW="363204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14800"/>
                        <a:ext cx="645795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 descr="solution"/>
          <p:cNvGrpSpPr>
            <a:grpSpLocks/>
          </p:cNvGrpSpPr>
          <p:nvPr/>
        </p:nvGrpSpPr>
        <p:grpSpPr bwMode="auto">
          <a:xfrm>
            <a:off x="2743200" y="2209800"/>
            <a:ext cx="5638800" cy="533400"/>
            <a:chOff x="3072" y="1440"/>
            <a:chExt cx="2544" cy="240"/>
          </a:xfrm>
        </p:grpSpPr>
        <p:sp>
          <p:nvSpPr>
            <p:cNvPr id="117782" name="AutoShape 22"/>
            <p:cNvSpPr>
              <a:spLocks noChangeArrowheads="1"/>
            </p:cNvSpPr>
            <p:nvPr/>
          </p:nvSpPr>
          <p:spPr bwMode="auto">
            <a:xfrm>
              <a:off x="3072" y="1440"/>
              <a:ext cx="528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g C</a:t>
              </a:r>
              <a:r>
                <a:rPr lang="en-US" baseline="-25000">
                  <a:solidFill>
                    <a:srgbClr val="6600CC"/>
                  </a:solidFill>
                </a:rPr>
                <a:t>3</a:t>
              </a:r>
              <a:r>
                <a:rPr lang="en-US">
                  <a:solidFill>
                    <a:srgbClr val="6600CC"/>
                  </a:solidFill>
                </a:rPr>
                <a:t>H</a:t>
              </a:r>
              <a:r>
                <a:rPr lang="en-US" baseline="-25000">
                  <a:solidFill>
                    <a:srgbClr val="6600CC"/>
                  </a:solidFill>
                </a:rPr>
                <a:t>6</a:t>
              </a:r>
              <a:r>
                <a:rPr lang="en-US">
                  <a:solidFill>
                    <a:srgbClr val="6600CC"/>
                  </a:solidFill>
                </a:rPr>
                <a:t>O</a:t>
              </a:r>
            </a:p>
          </p:txBody>
        </p:sp>
        <p:sp>
          <p:nvSpPr>
            <p:cNvPr id="117783" name="AutoShape 23"/>
            <p:cNvSpPr>
              <a:spLocks noChangeArrowheads="1"/>
            </p:cNvSpPr>
            <p:nvPr/>
          </p:nvSpPr>
          <p:spPr bwMode="auto">
            <a:xfrm flipV="1">
              <a:off x="3648" y="1536"/>
              <a:ext cx="248" cy="72"/>
            </a:xfrm>
            <a:prstGeom prst="rightArrow">
              <a:avLst>
                <a:gd name="adj1" fmla="val 50000"/>
                <a:gd name="adj2" fmla="val 86111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4" name="AutoShape 24"/>
            <p:cNvSpPr>
              <a:spLocks noChangeArrowheads="1"/>
            </p:cNvSpPr>
            <p:nvPr/>
          </p:nvSpPr>
          <p:spPr bwMode="auto">
            <a:xfrm>
              <a:off x="3936" y="1440"/>
              <a:ext cx="624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mol C</a:t>
              </a:r>
              <a:r>
                <a:rPr lang="en-US" baseline="-25000">
                  <a:solidFill>
                    <a:srgbClr val="6600CC"/>
                  </a:solidFill>
                </a:rPr>
                <a:t>3</a:t>
              </a:r>
              <a:r>
                <a:rPr lang="en-US">
                  <a:solidFill>
                    <a:srgbClr val="6600CC"/>
                  </a:solidFill>
                </a:rPr>
                <a:t>H</a:t>
              </a:r>
              <a:r>
                <a:rPr lang="en-US" baseline="-25000">
                  <a:solidFill>
                    <a:srgbClr val="6600CC"/>
                  </a:solidFill>
                </a:rPr>
                <a:t>6</a:t>
              </a:r>
              <a:r>
                <a:rPr lang="en-US">
                  <a:solidFill>
                    <a:srgbClr val="6600CC"/>
                  </a:solidFill>
                </a:rPr>
                <a:t>O</a:t>
              </a:r>
            </a:p>
          </p:txBody>
        </p:sp>
        <p:sp>
          <p:nvSpPr>
            <p:cNvPr id="117785" name="AutoShape 25"/>
            <p:cNvSpPr>
              <a:spLocks noChangeArrowheads="1"/>
            </p:cNvSpPr>
            <p:nvPr/>
          </p:nvSpPr>
          <p:spPr bwMode="auto">
            <a:xfrm flipV="1">
              <a:off x="4608" y="1536"/>
              <a:ext cx="248" cy="72"/>
            </a:xfrm>
            <a:prstGeom prst="rightArrow">
              <a:avLst>
                <a:gd name="adj1" fmla="val 50000"/>
                <a:gd name="adj2" fmla="val 86111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AutoShape 26"/>
            <p:cNvSpPr>
              <a:spLocks noChangeArrowheads="1"/>
            </p:cNvSpPr>
            <p:nvPr/>
          </p:nvSpPr>
          <p:spPr bwMode="auto">
            <a:xfrm>
              <a:off x="4896" y="1440"/>
              <a:ext cx="720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kJ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74F-3A5E-45BA-8631-7F53473E921A}" type="slidenum">
              <a:rPr lang="en-US"/>
              <a:pPr/>
              <a:t>2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Phase Transitions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/>
              <a:t>Solid  →  Liquid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/>
              <a:t>		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u="sng" dirty="0">
                <a:solidFill>
                  <a:schemeClr val="accent6">
                    <a:lumMod val="75000"/>
                  </a:schemeClr>
                </a:solidFill>
              </a:rPr>
              <a:t>       ?      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i="1" dirty="0"/>
              <a:t>Liquid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(_______)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3600" i="1" dirty="0"/>
              <a:t>Solid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(_______)</a:t>
            </a:r>
            <a:endParaRPr lang="en-US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219200"/>
            <a:ext cx="441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Liquid  →  Solid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(_______)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Liquid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Solid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74F-3A5E-45BA-8631-7F53473E921A}" type="slidenum">
              <a:rPr lang="en-US"/>
              <a:pPr/>
              <a:t>3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Phase Transitions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/>
              <a:t>Solid  →  Liquid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/>
              <a:t>		(</a:t>
            </a:r>
            <a:r>
              <a:rPr lang="en-US" i="1" dirty="0">
                <a:cs typeface="Arial" pitchFamily="34" charset="0"/>
              </a:rPr>
              <a:t>Fusion/Melting</a:t>
            </a:r>
            <a:r>
              <a:rPr lang="en-US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3600" i="1" dirty="0"/>
              <a:t>Liquid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</a:t>
            </a:r>
            <a:r>
              <a:rPr lang="en-US" sz="2800" i="1" u="sng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     ?     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i="1" dirty="0"/>
              <a:t>Solid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(_______)</a:t>
            </a:r>
            <a:endParaRPr lang="en-US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219200"/>
            <a:ext cx="441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Liquid  →  Solid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(_______)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Liquid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Solid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74F-3A5E-45BA-8631-7F53473E921A}" type="slidenum">
              <a:rPr lang="en-US"/>
              <a:pPr/>
              <a:t>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Phase Transitions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/>
              <a:t>Solid  →  Liquid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/>
              <a:t>		(</a:t>
            </a:r>
            <a:r>
              <a:rPr lang="en-US" i="1" dirty="0">
                <a:cs typeface="Arial" pitchFamily="34" charset="0"/>
              </a:rPr>
              <a:t>Fusion/Melting</a:t>
            </a:r>
            <a:r>
              <a:rPr lang="en-US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3600" i="1" dirty="0"/>
              <a:t>Liquid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</a:t>
            </a:r>
            <a:r>
              <a:rPr lang="en-US" sz="2800" i="1" dirty="0"/>
              <a:t>Vaporization/Boiling</a:t>
            </a:r>
            <a:r>
              <a:rPr lang="en-US" sz="2800" i="1" dirty="0">
                <a:cs typeface="Arial" pitchFamily="34" charset="0"/>
              </a:rPr>
              <a:t>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3600" i="1" dirty="0"/>
              <a:t>Solid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</a:t>
            </a:r>
            <a:r>
              <a:rPr lang="en-US" sz="2800" i="1" u="sng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   ?      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)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219200"/>
            <a:ext cx="441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Liquid  →  Solid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(_______)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Liquid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Solid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74F-3A5E-45BA-8631-7F53473E921A}" type="slidenum">
              <a:rPr lang="en-US"/>
              <a:pPr/>
              <a:t>5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Phase Transitions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/>
              <a:t>Solid  →  Liquid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/>
              <a:t>		(</a:t>
            </a:r>
            <a:r>
              <a:rPr lang="en-US" i="1" dirty="0">
                <a:cs typeface="Arial" pitchFamily="34" charset="0"/>
              </a:rPr>
              <a:t>Fusion/Melting</a:t>
            </a:r>
            <a:r>
              <a:rPr lang="en-US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3600" i="1" dirty="0"/>
              <a:t>Liquid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</a:t>
            </a:r>
            <a:r>
              <a:rPr lang="en-US" sz="2800" i="1" dirty="0"/>
              <a:t>Vaporization/Boiling</a:t>
            </a:r>
            <a:r>
              <a:rPr lang="en-US" sz="2800" i="1" dirty="0">
                <a:cs typeface="Arial" pitchFamily="34" charset="0"/>
              </a:rPr>
              <a:t>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3600" i="1" dirty="0"/>
              <a:t>Solid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(Sublimation)</a:t>
            </a:r>
            <a:endParaRPr lang="en-US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24400" y="1219200"/>
            <a:ext cx="441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Liquid  →  Solid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?     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Liquid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Solid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74F-3A5E-45BA-8631-7F53473E921A}" type="slidenum">
              <a:rPr lang="en-US"/>
              <a:pPr/>
              <a:t>6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Phase Transitions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/>
              <a:t>Solid  →  Liquid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/>
              <a:t>		(</a:t>
            </a:r>
            <a:r>
              <a:rPr lang="en-US" i="1" dirty="0">
                <a:cs typeface="Arial" pitchFamily="34" charset="0"/>
              </a:rPr>
              <a:t>Fusion/Melting</a:t>
            </a:r>
            <a:r>
              <a:rPr lang="en-US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3600" i="1" dirty="0"/>
              <a:t>Liquid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</a:t>
            </a:r>
            <a:r>
              <a:rPr lang="en-US" sz="2800" i="1" dirty="0"/>
              <a:t>Vaporization/Boiling</a:t>
            </a:r>
            <a:r>
              <a:rPr lang="en-US" sz="2800" i="1" dirty="0">
                <a:cs typeface="Arial" pitchFamily="34" charset="0"/>
              </a:rPr>
              <a:t>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3600" i="1" dirty="0"/>
              <a:t>Solid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(Sublimation)</a:t>
            </a:r>
            <a:endParaRPr lang="en-US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1219200"/>
            <a:ext cx="457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Liquid  →  Solid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(Freezing/Solidification)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Liquid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(</a:t>
            </a:r>
            <a:r>
              <a:rPr lang="en-US" sz="2800" i="1" u="sng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     ?     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Solid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prstClr val="black"/>
                </a:solidFill>
                <a:latin typeface="Calibri"/>
              </a:rPr>
              <a:t>(_______)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74F-3A5E-45BA-8631-7F53473E921A}" type="slidenum">
              <a:rPr lang="en-US"/>
              <a:pPr/>
              <a:t>7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Phase Transitions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/>
              <a:t>Solid  →  Liquid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/>
              <a:t>		(</a:t>
            </a:r>
            <a:r>
              <a:rPr lang="en-US" i="1" dirty="0">
                <a:cs typeface="Arial" pitchFamily="34" charset="0"/>
              </a:rPr>
              <a:t>Fusion/Melting</a:t>
            </a:r>
            <a:r>
              <a:rPr lang="en-US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3600" i="1" dirty="0"/>
              <a:t>Liquid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</a:t>
            </a:r>
            <a:r>
              <a:rPr lang="en-US" sz="2800" i="1" dirty="0"/>
              <a:t>Vaporization/Boiling</a:t>
            </a:r>
            <a:r>
              <a:rPr lang="en-US" sz="2800" i="1" dirty="0">
                <a:cs typeface="Arial" pitchFamily="34" charset="0"/>
              </a:rPr>
              <a:t>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3600" i="1" dirty="0"/>
              <a:t>Solid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(Sublimation)</a:t>
            </a:r>
            <a:endParaRPr lang="en-US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95800" y="1219200"/>
            <a:ext cx="464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Liquid  →  Solid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(Freezing</a:t>
            </a:r>
            <a:r>
              <a:rPr lang="en-US" sz="2800" i="1" dirty="0"/>
              <a:t>/Solidification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Liquid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latin typeface="Calibri"/>
              </a:rPr>
              <a:t>(Condensation)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Solid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(     ?     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74F-3A5E-45BA-8631-7F53473E921A}" type="slidenum">
              <a:rPr lang="en-US"/>
              <a:pPr/>
              <a:t>8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Phase Transitions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i="1" dirty="0"/>
              <a:t>Solid  →  Liquid</a:t>
            </a:r>
          </a:p>
          <a:p>
            <a:pPr lvl="1">
              <a:lnSpc>
                <a:spcPct val="90000"/>
              </a:lnSpc>
              <a:buNone/>
            </a:pPr>
            <a:r>
              <a:rPr lang="en-US" i="1" dirty="0"/>
              <a:t>		(</a:t>
            </a:r>
            <a:r>
              <a:rPr lang="en-US" i="1" dirty="0">
                <a:cs typeface="Arial" pitchFamily="34" charset="0"/>
              </a:rPr>
              <a:t>Fusion/Melting</a:t>
            </a:r>
            <a:r>
              <a:rPr lang="en-US" i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3600" i="1" dirty="0"/>
              <a:t>Liquid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</a:t>
            </a:r>
            <a:r>
              <a:rPr lang="en-US" sz="2800" i="1" dirty="0"/>
              <a:t>Vaporization/Boiling</a:t>
            </a:r>
            <a:r>
              <a:rPr lang="en-US" sz="2800" i="1" dirty="0">
                <a:cs typeface="Arial" pitchFamily="34" charset="0"/>
              </a:rPr>
              <a:t>)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sz="3600" i="1" dirty="0"/>
              <a:t>Solid  →  Gas</a:t>
            </a:r>
          </a:p>
          <a:p>
            <a:pPr lvl="2">
              <a:lnSpc>
                <a:spcPct val="90000"/>
              </a:lnSpc>
              <a:buNone/>
            </a:pPr>
            <a:r>
              <a:rPr lang="en-US" sz="2800" i="1" dirty="0">
                <a:cs typeface="Arial" pitchFamily="34" charset="0"/>
              </a:rPr>
              <a:t>(Sublimation)</a:t>
            </a:r>
            <a:endParaRPr lang="en-US" i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19600" y="1219200"/>
            <a:ext cx="472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Liquid  →  Solid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(Freezing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/Solidification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Liquid</a:t>
            </a: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latin typeface="Calibri"/>
              </a:rPr>
              <a:t>(Condensation)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  →  Solid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57300" lvl="2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i="1" dirty="0">
                <a:latin typeface="Calibri"/>
              </a:rPr>
              <a:t>(Deposition)</a:t>
            </a:r>
            <a:endParaRPr kumimoji="0" lang="en-US" sz="3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Energetics of Heating/Cooling and phase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8229600" cy="3048000"/>
          </a:xfrm>
        </p:spPr>
        <p:txBody>
          <a:bodyPr/>
          <a:lstStyle/>
          <a:p>
            <a:pPr lvl="1"/>
            <a:r>
              <a:rPr lang="en-US" dirty="0"/>
              <a:t>Heating/Cooling         </a:t>
            </a:r>
            <a:r>
              <a:rPr lang="en-US" u="sng" dirty="0">
                <a:solidFill>
                  <a:srgbClr val="FF0000"/>
                </a:solidFill>
              </a:rPr>
              <a:t>q = mc</a:t>
            </a:r>
            <a:r>
              <a:rPr lang="el-GR" u="sng" dirty="0">
                <a:solidFill>
                  <a:srgbClr val="FF0000"/>
                </a:solidFill>
              </a:rPr>
              <a:t>Δ</a:t>
            </a:r>
            <a:r>
              <a:rPr lang="en-US" u="sng" dirty="0">
                <a:solidFill>
                  <a:srgbClr val="FF0000"/>
                </a:solidFill>
              </a:rPr>
              <a:t>T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“c”  is different for a solid, liquid, or gas</a:t>
            </a:r>
          </a:p>
          <a:p>
            <a:pPr lvl="1"/>
            <a:r>
              <a:rPr lang="en-US" dirty="0"/>
              <a:t>Phase Transitions	  </a:t>
            </a:r>
            <a:r>
              <a:rPr lang="en-US" u="sng" dirty="0">
                <a:solidFill>
                  <a:srgbClr val="FF0000"/>
                </a:solidFill>
              </a:rPr>
              <a:t>q = n</a:t>
            </a:r>
            <a:r>
              <a:rPr lang="el-GR" u="sng" dirty="0">
                <a:solidFill>
                  <a:srgbClr val="FF0000"/>
                </a:solidFill>
              </a:rPr>
              <a:t>Δ</a:t>
            </a:r>
            <a:r>
              <a:rPr lang="en-US" u="sng" dirty="0">
                <a:solidFill>
                  <a:srgbClr val="FF0000"/>
                </a:solidFill>
              </a:rPr>
              <a:t>H</a:t>
            </a:r>
          </a:p>
          <a:p>
            <a:pPr lvl="2"/>
            <a:r>
              <a:rPr lang="en-US" dirty="0"/>
              <a:t>n = # of moles    </a:t>
            </a:r>
          </a:p>
          <a:p>
            <a:pPr lvl="2"/>
            <a:r>
              <a:rPr lang="el-GR" dirty="0"/>
              <a:t>Δ</a:t>
            </a:r>
            <a:r>
              <a:rPr lang="en-US" dirty="0"/>
              <a:t>H is the change in </a:t>
            </a:r>
          </a:p>
          <a:p>
            <a:pPr lvl="2">
              <a:buNone/>
            </a:pPr>
            <a:r>
              <a:rPr lang="en-US" dirty="0"/>
              <a:t>   enthalpy (energy)</a:t>
            </a:r>
          </a:p>
          <a:p>
            <a:pPr lvl="2">
              <a:buNone/>
            </a:pPr>
            <a:r>
              <a:rPr lang="en-US" dirty="0"/>
              <a:t>   for phase transition.</a:t>
            </a:r>
          </a:p>
          <a:p>
            <a:pPr lvl="2">
              <a:buNone/>
            </a:pPr>
            <a:r>
              <a:rPr lang="en-US" dirty="0"/>
              <a:t>    (kJ/mol)</a:t>
            </a:r>
          </a:p>
        </p:txBody>
      </p:sp>
      <p:pic>
        <p:nvPicPr>
          <p:cNvPr id="4" name="Picture 1030" descr="12_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3255817"/>
            <a:ext cx="4876800" cy="36021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92074" y="289560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heating curve of water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915</Words>
  <Application>Microsoft Office PowerPoint</Application>
  <PresentationFormat>On-screen Show (4:3)</PresentationFormat>
  <Paragraphs>210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Symbol</vt:lpstr>
      <vt:lpstr>Wingdings</vt:lpstr>
      <vt:lpstr>Office Theme</vt:lpstr>
      <vt:lpstr>1_Office Theme</vt:lpstr>
      <vt:lpstr>Document</vt:lpstr>
      <vt:lpstr>Equation</vt:lpstr>
      <vt:lpstr>Energy (Heat) of Temperature and Phase Changes</vt:lpstr>
      <vt:lpstr>Phase Transitions</vt:lpstr>
      <vt:lpstr>Phase Transitions</vt:lpstr>
      <vt:lpstr>Phase Transitions</vt:lpstr>
      <vt:lpstr>Phase Transitions</vt:lpstr>
      <vt:lpstr>Phase Transitions</vt:lpstr>
      <vt:lpstr>Phase Transitions</vt:lpstr>
      <vt:lpstr>Phase Transitions</vt:lpstr>
      <vt:lpstr>Energetics of Heating/Cooling and phase transitions</vt:lpstr>
      <vt:lpstr>Heating/Cooling</vt:lpstr>
      <vt:lpstr>Specific Heat Capacity (C)</vt:lpstr>
      <vt:lpstr>Specific Heat Capacities</vt:lpstr>
      <vt:lpstr>Calculate Amount of Heat Needed to Raise Temperature of 2.5 g Ga from 25.0 to 29.9 °C</vt:lpstr>
      <vt:lpstr>Example 3.10—Calculate Amount of Heat Needed to Raise Temperature of 2.5 g Ga from 25.0 to 29.9 °C</vt:lpstr>
      <vt:lpstr>Example -Calculate the Mass of Water that Can Be Vaporized with 155 KJ of Heat at 100 °C.  </vt:lpstr>
      <vt:lpstr>Practice—How Much Heat Energy, in kJ, is Required to Vaporize 87 g of Acetone, C3H6O, (58.08 g/mol) at 25 C?   (DHvap = 31.0 kJ/mol)</vt:lpstr>
      <vt:lpstr>Practice—How Much Heat Energy, in kJ, Is Required to Vaporize 87 g of Acetone, C3H6O, (MM 58.08) at 25 C?    (DHvap = 31.0 kJ/mol), Continued</vt:lpstr>
      <vt:lpstr>Practice—How Much Heat Energy, in kJ, is Required to Melt 87 g of Acetone, C3H6O, (MM 58.08)? (DHfus = 5.69 kJ/mol)</vt:lpstr>
      <vt:lpstr>Practice—How Much Heat Energy, in kJ, Is Required to Melt 87 g of Acetone, C3H6O, (MM 58.08)?,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190</cp:revision>
  <dcterms:created xsi:type="dcterms:W3CDTF">2011-01-11T21:11:01Z</dcterms:created>
  <dcterms:modified xsi:type="dcterms:W3CDTF">2023-02-15T21:01:20Z</dcterms:modified>
</cp:coreProperties>
</file>