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675" r:id="rId3"/>
    <p:sldId id="567" r:id="rId4"/>
    <p:sldId id="657" r:id="rId5"/>
    <p:sldId id="656" r:id="rId6"/>
    <p:sldId id="658" r:id="rId7"/>
    <p:sldId id="660" r:id="rId8"/>
    <p:sldId id="659" r:id="rId9"/>
    <p:sldId id="663" r:id="rId10"/>
    <p:sldId id="668" r:id="rId11"/>
    <p:sldId id="662" r:id="rId12"/>
    <p:sldId id="665" r:id="rId13"/>
    <p:sldId id="674" r:id="rId14"/>
    <p:sldId id="673" r:id="rId15"/>
    <p:sldId id="672" r:id="rId16"/>
    <p:sldId id="664" r:id="rId17"/>
    <p:sldId id="667" r:id="rId18"/>
    <p:sldId id="606" r:id="rId19"/>
    <p:sldId id="671" r:id="rId20"/>
    <p:sldId id="630" r:id="rId21"/>
    <p:sldId id="631" r:id="rId22"/>
    <p:sldId id="632" r:id="rId23"/>
    <p:sldId id="633" r:id="rId24"/>
    <p:sldId id="63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13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38ACC8-C5EF-4C01-9DC7-3274705C5AE3}" type="datetimeFigureOut">
              <a:rPr lang="en-US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4DF8E-1806-4F0A-8E94-726E3583B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181BE6-2412-4170-A516-1FD3150585A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7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4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76913-4EAC-429A-BA51-293E6789C4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A66E9-147F-42F1-A464-474C63BBFD9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3594B-E792-4830-A66B-1E5C89B87A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D57E6-D7E0-40E9-9785-BE194AC499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86F34-32F5-4CED-83BB-CCB50F848EF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4814E-D1A2-4DFA-9319-756336C1E73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6670-D875-416E-893A-62E051D8FEC3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1B7D-6E88-46D8-BD7D-2FF0069A8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09201-A512-4EB2-AECC-37037789849F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6FAC9-E168-4E3C-B6FB-33D24372E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6DA7-B7DF-4E7E-A243-EAC2DCD419A2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0CA9-EB49-4C5E-BD72-7CC25D0C4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284B-CAD4-4771-A20E-B9B220AE64BF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9D29-838C-474B-8B9A-39A55B1C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5787-5A3E-4044-8995-7E72EC1ADD39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C4D9-C79F-4F16-A17F-5212C57AA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9A1C-25B8-4777-ACA8-21B353A240FE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21FC-1B2D-4656-9FA2-F5439A422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5B86-EE30-429D-930B-85C2FF1AB4D3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5C20-5BAB-4671-B4BC-C455B68D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816C3-A4E7-425D-9995-09CA693A8581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B918-F883-40BF-A05E-DDC42F1C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E7DA-E563-4599-AC1B-E284229E8B8A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882A-26CA-4369-82C2-C17044735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E4DA-5302-40E4-9501-6092360D9F5D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28F7-9B53-435B-B3AE-4949E17A9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292-2CCE-450A-92D7-E6D2489B468B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7E55-EDBA-4893-BAE6-6475107A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EDA20D-FB83-4B14-8432-9477410694B6}" type="datetime1">
              <a:rPr lang="en-US" smtClean="0"/>
              <a:pPr>
                <a:defRPr/>
              </a:pPr>
              <a:t>10/22/2024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5AEBBA-C079-4189-9432-091284B63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64770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Chemical Reactions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820000"/>
                </a:solidFill>
              </a:rPr>
              <a:t>Chem</a:t>
            </a:r>
            <a:r>
              <a:rPr lang="en-US" dirty="0">
                <a:solidFill>
                  <a:srgbClr val="820000"/>
                </a:solidFill>
              </a:rPr>
              <a:t>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Determining States- Gas Evolving </a:t>
            </a:r>
            <a:r>
              <a:rPr lang="en-US" dirty="0" err="1">
                <a:solidFill>
                  <a:srgbClr val="C00000"/>
                </a:solidFill>
              </a:rPr>
              <a:t>Rxn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Double displacement reactions form the Gas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dirty="0"/>
              <a:t>Others, form a product that will decompose into H</a:t>
            </a:r>
            <a:r>
              <a:rPr lang="en-US" baseline="-25000" dirty="0"/>
              <a:t>2</a:t>
            </a:r>
            <a:r>
              <a:rPr lang="en-US" dirty="0"/>
              <a:t>O and a gas.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+ CO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+ SO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OH(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+ NH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91440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*memorize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u="sng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dirty="0"/>
              <a:t>Strong Electrolytes and Dissociation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Seth’s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easiest elements to balance.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is a polyatomic ion on both sides, treat it as one 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can balance with halves, do it, then multiply every coefficient by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Acid-Base reactions combine H</a:t>
            </a:r>
            <a:r>
              <a:rPr lang="en-US" baseline="30000" dirty="0"/>
              <a:t>+</a:t>
            </a:r>
            <a:r>
              <a:rPr lang="en-US" dirty="0"/>
              <a:t> with OH</a:t>
            </a:r>
            <a:r>
              <a:rPr lang="en-US" baseline="30000" dirty="0"/>
              <a:t>-</a:t>
            </a:r>
            <a:r>
              <a:rPr lang="en-US" dirty="0"/>
              <a:t> to make H</a:t>
            </a:r>
            <a:r>
              <a:rPr lang="en-US" baseline="-25000" dirty="0"/>
              <a:t>2</a:t>
            </a:r>
            <a:r>
              <a:rPr lang="en-US" dirty="0"/>
              <a:t>O. Just make sure there are the same number of 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/>
              <a:t>-</a:t>
            </a:r>
            <a:r>
              <a:rPr lang="en-US" dirty="0"/>
              <a:t>, and H</a:t>
            </a:r>
            <a:r>
              <a:rPr lang="en-US" baseline="-25000" dirty="0"/>
              <a:t>2</a:t>
            </a:r>
            <a:r>
              <a:rPr lang="en-US" dirty="0"/>
              <a:t>O present and you will be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 MgCl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K</a:t>
            </a:r>
            <a:r>
              <a:rPr lang="en-US" sz="2800" baseline="-25000" dirty="0"/>
              <a:t>2</a:t>
            </a:r>
            <a:r>
              <a:rPr lang="en-US" sz="2800" dirty="0"/>
              <a:t>S 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 </a:t>
            </a:r>
          </a:p>
          <a:p>
            <a:pPr eaLnBrk="1" hangingPunct="1"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CO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HCl(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endParaRPr lang="en-US" sz="2800" dirty="0"/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Symbol" pitchFamily="18" charset="2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1491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CaCl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K</a:t>
            </a:r>
            <a:r>
              <a:rPr lang="en-US" sz="2800" baseline="-25000" dirty="0"/>
              <a:t>2</a:t>
            </a:r>
            <a:r>
              <a:rPr lang="en-US" sz="2800" dirty="0"/>
              <a:t>S 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2 </a:t>
            </a:r>
            <a:r>
              <a:rPr lang="en-US" sz="2800" dirty="0" err="1"/>
              <a:t>KCl</a:t>
            </a:r>
            <a:r>
              <a:rPr lang="en-US" sz="2800" dirty="0"/>
              <a:t>(aq) +  </a:t>
            </a:r>
            <a:r>
              <a:rPr lang="en-US" sz="2800" dirty="0" err="1"/>
              <a:t>MgS</a:t>
            </a:r>
            <a:r>
              <a:rPr lang="en-US" sz="2800" dirty="0"/>
              <a:t>(s)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>
              <a:buNone/>
            </a:pPr>
            <a:endParaRPr lang="en-US" sz="2800" dirty="0"/>
          </a:p>
          <a:p>
            <a:pPr eaLnBrk="1" hangingPunct="1">
              <a:buNone/>
            </a:pPr>
            <a:endParaRPr lang="en-US" sz="2800" dirty="0"/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CO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2 HCl(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 </a:t>
            </a:r>
            <a:r>
              <a:rPr lang="en-US" sz="2800" dirty="0" err="1"/>
              <a:t>KCl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O(l) + CO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8205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 </a:t>
            </a:r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AgNO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C</a:t>
            </a:r>
            <a:r>
              <a:rPr lang="en-US" sz="2800" baseline="-25000" dirty="0"/>
              <a:t>6</a:t>
            </a:r>
            <a:r>
              <a:rPr lang="en-US" sz="2800" dirty="0"/>
              <a:t>H</a:t>
            </a:r>
            <a:r>
              <a:rPr lang="en-US" sz="2800" baseline="-25000" dirty="0"/>
              <a:t>14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 + 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 </a:t>
            </a: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dirty="0"/>
              <a:t>Al(OH)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257725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 </a:t>
            </a:r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2 AgNO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 2 KNO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Ag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2 C</a:t>
            </a:r>
            <a:r>
              <a:rPr lang="en-US" sz="2800" baseline="-25000" dirty="0"/>
              <a:t>6</a:t>
            </a:r>
            <a:r>
              <a:rPr lang="en-US" sz="2800" dirty="0"/>
              <a:t>H</a:t>
            </a:r>
            <a:r>
              <a:rPr lang="en-US" sz="2800" baseline="-25000" dirty="0"/>
              <a:t>14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 +  19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 12 </a:t>
            </a:r>
            <a:r>
              <a:rPr lang="en-US" sz="2800" dirty="0"/>
              <a:t>CO</a:t>
            </a:r>
            <a:r>
              <a:rPr lang="en-US" sz="2800" baseline="-25000" dirty="0"/>
              <a:t>2</a:t>
            </a:r>
            <a:r>
              <a:rPr lang="en-US" sz="2800" dirty="0"/>
              <a:t>(g) + 14 H</a:t>
            </a:r>
            <a:r>
              <a:rPr lang="en-US" sz="2800" baseline="-25000" dirty="0"/>
              <a:t>2</a:t>
            </a:r>
            <a:r>
              <a:rPr lang="en-US" sz="2800" dirty="0"/>
              <a:t>O(l)</a:t>
            </a: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Symbol" pitchFamily="18" charset="2"/>
              </a:rPr>
              <a:t> 2 </a:t>
            </a:r>
            <a:r>
              <a:rPr lang="en-US" sz="2800" dirty="0"/>
              <a:t>Al(OH)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3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Al</a:t>
            </a:r>
            <a:r>
              <a:rPr lang="en-US" sz="2800" baseline="-25000" dirty="0"/>
              <a:t>2</a:t>
            </a:r>
            <a:r>
              <a:rPr lang="en-US" sz="2800" dirty="0"/>
              <a:t>(SO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 +  6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u="sng" dirty="0"/>
              <a:t>“Types” of Chemical Reactions	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Reaction Types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304800" y="838200"/>
            <a:ext cx="88392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Double Displacement (“DD”)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Acid-Base/Neutralization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DD </a:t>
            </a:r>
            <a:r>
              <a:rPr lang="en-US" sz="2400" dirty="0" err="1"/>
              <a:t>rxn</a:t>
            </a:r>
            <a:r>
              <a:rPr lang="en-US" sz="2400" dirty="0"/>
              <a:t> between an Acid (H</a:t>
            </a:r>
            <a:r>
              <a:rPr lang="en-US" sz="2400" baseline="30000" dirty="0"/>
              <a:t>+</a:t>
            </a:r>
            <a:r>
              <a:rPr lang="en-US" sz="2400" dirty="0"/>
              <a:t>) and a Base (OH</a:t>
            </a:r>
            <a:r>
              <a:rPr lang="en-US" sz="2400" baseline="30000" dirty="0"/>
              <a:t>-</a:t>
            </a:r>
            <a:r>
              <a:rPr lang="en-US" sz="2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Gas Evolution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DD </a:t>
            </a:r>
            <a:r>
              <a:rPr lang="en-US" sz="2400" dirty="0" err="1"/>
              <a:t>rxn</a:t>
            </a:r>
            <a:r>
              <a:rPr lang="en-US" sz="2400" dirty="0"/>
              <a:t> that forms a Gas.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Precipitation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DD </a:t>
            </a:r>
            <a:r>
              <a:rPr lang="en-US" sz="2400" dirty="0" err="1"/>
              <a:t>rxn</a:t>
            </a:r>
            <a:r>
              <a:rPr lang="en-US" sz="2400" dirty="0"/>
              <a:t> that forms a Solid.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Others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RedOx (</a:t>
            </a:r>
            <a:r>
              <a:rPr lang="en-US" sz="2400" u="sng" dirty="0" err="1"/>
              <a:t>Oxidadation</a:t>
            </a:r>
            <a:r>
              <a:rPr lang="en-US" sz="2400" u="sng" dirty="0"/>
              <a:t>-Reduction) –covered in Ch 16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Gain or loss of electrons.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With ionic compounds, a metal will change charge.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Not “double displacement”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Combustion (A special type of RedOx)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Reaction w/ O</a:t>
            </a:r>
            <a:r>
              <a:rPr lang="en-US" sz="2400" baseline="-25000" dirty="0"/>
              <a:t>2</a:t>
            </a:r>
            <a:r>
              <a:rPr lang="en-US" sz="2400" dirty="0"/>
              <a:t> to form metal oxide (Al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3</a:t>
            </a:r>
            <a:r>
              <a:rPr lang="en-US" sz="2400" dirty="0"/>
              <a:t>) or non-metal oxide (CO</a:t>
            </a:r>
            <a:r>
              <a:rPr lang="en-US" sz="2400" baseline="-25000" dirty="0"/>
              <a:t>2</a:t>
            </a:r>
            <a:r>
              <a:rPr lang="en-US" sz="2400" dirty="0"/>
              <a:t>). 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u="sng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Steps to Complete a Chemical Equation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610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0.  If Ionic Compounds Present, Break apart 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Products</a:t>
            </a:r>
          </a:p>
          <a:p>
            <a:pPr marL="914400" lvl="1" indent="-514350"/>
            <a:r>
              <a:rPr lang="en-US" dirty="0"/>
              <a:t>Think about reaction types “Scheme 1” (DD, SD, Combination, Decomposition)</a:t>
            </a:r>
          </a:p>
          <a:p>
            <a:pPr marL="914400" lvl="1" indent="-514350"/>
            <a:r>
              <a:rPr lang="en-US" dirty="0"/>
              <a:t>Make sure you write correct formulas of products.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 Equation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States (‘aq’ or ‘s’? Don’t forget Gas </a:t>
            </a:r>
            <a:r>
              <a:rPr lang="en-US" dirty="0" err="1"/>
              <a:t>Evol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Reaction Type from “scheme 2”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(If necessary) Write Complete and Net Ionic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5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Ionic Equations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296400" cy="55626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 b="1" dirty="0"/>
              <a:t>Molecular equations</a:t>
            </a:r>
            <a:r>
              <a:rPr lang="en-US" sz="2800" dirty="0"/>
              <a:t>- </a:t>
            </a:r>
            <a:r>
              <a:rPr lang="en-US" sz="2800" i="1" dirty="0">
                <a:solidFill>
                  <a:srgbClr val="7030A0"/>
                </a:solidFill>
              </a:rPr>
              <a:t>normal</a:t>
            </a:r>
          </a:p>
          <a:p>
            <a:pPr algn="ctr" eaLnBrk="1" hangingPunct="1">
              <a:buFontTx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KOH(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+ Mg(NO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2 KNO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+ Mg(OH)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800" b="1" dirty="0"/>
              <a:t>Complete ionic equations- </a:t>
            </a:r>
            <a:r>
              <a:rPr lang="en-US" sz="2800" i="1" dirty="0">
                <a:solidFill>
                  <a:srgbClr val="7030A0"/>
                </a:solidFill>
              </a:rPr>
              <a:t>Show Dissociated as ions</a:t>
            </a:r>
          </a:p>
          <a:p>
            <a:pPr lvl="1" eaLnBrk="1" hangingPunct="1">
              <a:defRPr/>
            </a:pPr>
            <a:r>
              <a:rPr lang="en-US" sz="2400" dirty="0"/>
              <a:t>Strong Acids and Aqueous Ionic are written as ions.</a:t>
            </a:r>
          </a:p>
          <a:p>
            <a:pPr marL="91440" algn="ctr" eaLnBrk="1" hangingPunct="1">
              <a:buFontTx/>
              <a:buNone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2K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1600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+ 2OH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+ Mg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+ 2NO</a:t>
            </a:r>
            <a:r>
              <a:rPr lang="en-US" sz="22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 2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+ 2NO</a:t>
            </a:r>
            <a:r>
              <a:rPr lang="en-US" sz="22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+ Mg(OH)</a:t>
            </a:r>
            <a:r>
              <a:rPr lang="en-US" sz="22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 eaLnBrk="1" hangingPunct="1">
              <a:buFontTx/>
              <a:buNone/>
              <a:defRPr/>
            </a:pPr>
            <a:endParaRPr lang="en-US" sz="2100" baseline="-25000" dirty="0"/>
          </a:p>
          <a:p>
            <a:pPr eaLnBrk="1" hangingPunct="1">
              <a:defRPr/>
            </a:pPr>
            <a:r>
              <a:rPr lang="en-US" sz="2800" b="1" dirty="0"/>
              <a:t>Net ionic equations- </a:t>
            </a:r>
            <a:r>
              <a:rPr lang="en-US" sz="2800" i="1" dirty="0">
                <a:solidFill>
                  <a:srgbClr val="7030A0"/>
                </a:solidFill>
              </a:rPr>
              <a:t>Eliminate what doesn’t change.</a:t>
            </a:r>
          </a:p>
          <a:p>
            <a:pPr algn="ctr" eaLnBrk="1" hangingPunct="1">
              <a:buFontTx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2OH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+ Mg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Mg(OH)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 eaLnBrk="1" hangingPunct="1">
              <a:buFontTx/>
              <a:buNone/>
              <a:defRPr/>
            </a:pPr>
            <a:endParaRPr lang="en-US" sz="2100" baseline="-25000" dirty="0"/>
          </a:p>
          <a:p>
            <a:pPr algn="ctr" eaLnBrk="1" hangingPunct="1">
              <a:buFontTx/>
              <a:buNone/>
              <a:defRPr/>
            </a:pPr>
            <a:endParaRPr lang="en-US" sz="2100" baseline="-25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8D7C4-8781-44D8-8A94-67E9513C550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</a:t>
            </a:r>
            <a:r>
              <a:rPr lang="en-US" sz="36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3600" dirty="0">
                <a:solidFill>
                  <a:srgbClr val="C00000"/>
                </a:solidFill>
              </a:rPr>
              <a:t>Write the Complete Ionic and Net Ionic Equations.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3" y="1295400"/>
            <a:ext cx="9063037" cy="52578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/>
              <a:t>K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 Ba(NO</a:t>
            </a:r>
            <a:r>
              <a:rPr lang="en-US" sz="2800" baseline="-25000"/>
              <a:t>3</a:t>
            </a:r>
            <a:r>
              <a:rPr lang="en-US" sz="2800"/>
              <a:t>)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KNO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BaSO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</a:t>
            </a:r>
            <a:r>
              <a:rPr lang="en-US"/>
              <a:t> </a:t>
            </a: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/>
              <a:t>Na</a:t>
            </a:r>
            <a:r>
              <a:rPr lang="en-US" sz="2800" baseline="-25000"/>
              <a:t>2</a:t>
            </a: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+ 2 HCl(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NaCl(</a:t>
            </a:r>
            <a:r>
              <a:rPr lang="en-US" sz="2800" i="1"/>
              <a:t>aq</a:t>
            </a:r>
            <a:r>
              <a:rPr lang="en-US" sz="2800"/>
              <a:t>) + CO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g</a:t>
            </a:r>
            <a:r>
              <a:rPr lang="en-US" sz="2800"/>
              <a:t>) + H</a:t>
            </a:r>
            <a:r>
              <a:rPr lang="en-US" sz="2800" baseline="-25000"/>
              <a:t>2</a:t>
            </a:r>
            <a:r>
              <a:rPr lang="en-US" sz="2800"/>
              <a:t>O(</a:t>
            </a:r>
            <a:r>
              <a:rPr lang="en-US" sz="2800" i="1"/>
              <a:t>l</a:t>
            </a:r>
            <a:r>
              <a:rPr lang="en-US" sz="2800"/>
              <a:t>)</a:t>
            </a:r>
            <a:endParaRPr lang="en-US" sz="280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 sz="2800">
              <a:solidFill>
                <a:srgbClr val="3365FB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506E-DBE8-4F0D-97B6-1FDED8FABC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</a:t>
            </a:r>
            <a:r>
              <a:rPr lang="en-US" sz="40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4000" dirty="0">
                <a:solidFill>
                  <a:srgbClr val="C00000"/>
                </a:solidFill>
              </a:rPr>
              <a:t>Write the Ionic and Net Ionic Equation.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6482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/>
              <a:t>K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Ba(NO</a:t>
            </a:r>
            <a:r>
              <a:rPr lang="en-US" sz="2800" baseline="-25000"/>
              <a:t>3</a:t>
            </a:r>
            <a:r>
              <a:rPr lang="en-US" sz="2800"/>
              <a:t>)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KNO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BaSO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 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chemeClr val="folHlink"/>
                </a:solidFill>
              </a:rPr>
              <a:t>2K</a:t>
            </a:r>
            <a:r>
              <a:rPr lang="en-US" sz="2000" baseline="30000">
                <a:solidFill>
                  <a:schemeClr val="folHlink"/>
                </a:solidFill>
              </a:rPr>
              <a:t>+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SO</a:t>
            </a:r>
            <a:r>
              <a:rPr lang="en-US" sz="2000" baseline="-25000">
                <a:solidFill>
                  <a:schemeClr val="folHlink"/>
                </a:solidFill>
              </a:rPr>
              <a:t>4</a:t>
            </a:r>
            <a:r>
              <a:rPr lang="en-US" sz="2000" baseline="30000">
                <a:solidFill>
                  <a:schemeClr val="folHlink"/>
                </a:solidFill>
              </a:rPr>
              <a:t>2</a:t>
            </a:r>
            <a:r>
              <a:rPr lang="en-US" sz="20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Ba</a:t>
            </a:r>
            <a:r>
              <a:rPr lang="en-US" sz="2000" baseline="30000">
                <a:solidFill>
                  <a:schemeClr val="folHlink"/>
                </a:solidFill>
              </a:rPr>
              <a:t>2+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+ 2NO</a:t>
            </a:r>
            <a:r>
              <a:rPr lang="en-US" sz="2000" baseline="-25000">
                <a:solidFill>
                  <a:schemeClr val="folHlink"/>
                </a:solidFill>
              </a:rPr>
              <a:t>3</a:t>
            </a:r>
            <a:r>
              <a:rPr lang="en-US" sz="20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</a:t>
            </a:r>
            <a:r>
              <a:rPr lang="en-US" sz="2000">
                <a:solidFill>
                  <a:schemeClr val="folHlink"/>
                </a:solidFill>
                <a:latin typeface="Symbol" pitchFamily="18" charset="2"/>
              </a:rPr>
              <a:t>®</a:t>
            </a:r>
            <a:r>
              <a:rPr lang="en-US" sz="2000">
                <a:solidFill>
                  <a:schemeClr val="folHlink"/>
                </a:solidFill>
              </a:rPr>
              <a:t> 2K</a:t>
            </a:r>
            <a:r>
              <a:rPr lang="en-US" sz="2000" baseline="30000">
                <a:solidFill>
                  <a:schemeClr val="folHlink"/>
                </a:solidFill>
              </a:rPr>
              <a:t>+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+ 2NO</a:t>
            </a:r>
            <a:r>
              <a:rPr lang="en-US" sz="2000" baseline="-25000">
                <a:solidFill>
                  <a:schemeClr val="folHlink"/>
                </a:solidFill>
              </a:rPr>
              <a:t>3</a:t>
            </a:r>
            <a:r>
              <a:rPr lang="en-US" sz="20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BaSO</a:t>
            </a:r>
            <a:r>
              <a:rPr lang="en-US" sz="2000" baseline="-25000">
                <a:solidFill>
                  <a:schemeClr val="folHlink"/>
                </a:solidFill>
              </a:rPr>
              <a:t>4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s</a:t>
            </a:r>
            <a:r>
              <a:rPr lang="en-US" sz="200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hlink"/>
                </a:solidFill>
              </a:rPr>
              <a:t>Ba</a:t>
            </a:r>
            <a:r>
              <a:rPr lang="en-US" baseline="30000">
                <a:solidFill>
                  <a:schemeClr val="hlink"/>
                </a:solidFill>
              </a:rPr>
              <a:t>2+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 + SO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 baseline="30000">
                <a:solidFill>
                  <a:schemeClr val="hlink"/>
                </a:solidFill>
              </a:rPr>
              <a:t>-2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>
                <a:solidFill>
                  <a:schemeClr val="hlink"/>
                </a:solidFill>
              </a:rPr>
              <a:t> BaSO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s</a:t>
            </a:r>
            <a:r>
              <a:rPr lang="en-US">
                <a:solidFill>
                  <a:schemeClr val="hlink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/>
              <a:t>Na</a:t>
            </a:r>
            <a:r>
              <a:rPr lang="en-US" sz="2800" baseline="-25000"/>
              <a:t>2</a:t>
            </a: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+ 2 HCl(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NaCl(</a:t>
            </a:r>
            <a:r>
              <a:rPr lang="en-US" sz="2800" i="1"/>
              <a:t>aq</a:t>
            </a:r>
            <a:r>
              <a:rPr lang="en-US" sz="2800"/>
              <a:t>) + CO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g</a:t>
            </a:r>
            <a:r>
              <a:rPr lang="en-US" sz="2800"/>
              <a:t>) + H</a:t>
            </a:r>
            <a:r>
              <a:rPr lang="en-US" sz="2800" baseline="-25000"/>
              <a:t>2</a:t>
            </a:r>
            <a:r>
              <a:rPr lang="en-US" sz="2800"/>
              <a:t>O(</a:t>
            </a:r>
            <a:r>
              <a:rPr lang="en-US" sz="2800" i="1"/>
              <a:t>l</a:t>
            </a:r>
            <a:r>
              <a:rPr lang="en-US" sz="2800"/>
              <a:t>)</a:t>
            </a:r>
          </a:p>
          <a:p>
            <a:pPr eaLnBrk="1" hangingPunct="1">
              <a:buFontTx/>
              <a:buNone/>
            </a:pPr>
            <a:r>
              <a:rPr lang="en-US" sz="1800">
                <a:solidFill>
                  <a:schemeClr val="folHlink"/>
                </a:solidFill>
              </a:rPr>
              <a:t>2Na</a:t>
            </a:r>
            <a:r>
              <a:rPr lang="en-US" sz="1800" baseline="30000">
                <a:solidFill>
                  <a:schemeClr val="folHlink"/>
                </a:solidFill>
              </a:rPr>
              <a:t>+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CO</a:t>
            </a:r>
            <a:r>
              <a:rPr lang="en-US" sz="1800" baseline="-25000">
                <a:solidFill>
                  <a:schemeClr val="folHlink"/>
                </a:solidFill>
              </a:rPr>
              <a:t>3</a:t>
            </a:r>
            <a:r>
              <a:rPr lang="en-US" sz="1800" baseline="30000">
                <a:solidFill>
                  <a:schemeClr val="folHlink"/>
                </a:solidFill>
              </a:rPr>
              <a:t>2</a:t>
            </a:r>
            <a:r>
              <a:rPr lang="en-US" sz="18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+ 2H</a:t>
            </a:r>
            <a:r>
              <a:rPr lang="en-US" sz="1800" baseline="30000">
                <a:solidFill>
                  <a:schemeClr val="folHlink"/>
                </a:solidFill>
              </a:rPr>
              <a:t>+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+ 2 Cl</a:t>
            </a:r>
            <a:r>
              <a:rPr lang="en-US" sz="18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</a:t>
            </a:r>
            <a:r>
              <a:rPr lang="en-US" sz="1800">
                <a:solidFill>
                  <a:schemeClr val="folHlink"/>
                </a:solidFill>
                <a:latin typeface="Symbol" pitchFamily="18" charset="2"/>
              </a:rPr>
              <a:t>®</a:t>
            </a:r>
            <a:r>
              <a:rPr lang="en-US" sz="1800">
                <a:solidFill>
                  <a:schemeClr val="folHlink"/>
                </a:solidFill>
              </a:rPr>
              <a:t> 2Na</a:t>
            </a:r>
            <a:r>
              <a:rPr lang="en-US" sz="1800" baseline="30000">
                <a:solidFill>
                  <a:schemeClr val="folHlink"/>
                </a:solidFill>
              </a:rPr>
              <a:t>+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+ 2Cl</a:t>
            </a:r>
            <a:r>
              <a:rPr lang="en-US" sz="18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CO</a:t>
            </a:r>
            <a:r>
              <a:rPr lang="en-US" sz="1800" baseline="-25000">
                <a:solidFill>
                  <a:schemeClr val="folHlink"/>
                </a:solidFill>
              </a:rPr>
              <a:t>2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g</a:t>
            </a:r>
            <a:r>
              <a:rPr lang="en-US" sz="1800">
                <a:solidFill>
                  <a:schemeClr val="folHlink"/>
                </a:solidFill>
              </a:rPr>
              <a:t>) + H</a:t>
            </a:r>
            <a:r>
              <a:rPr lang="en-US" sz="1800" baseline="-25000">
                <a:solidFill>
                  <a:schemeClr val="folHlink"/>
                </a:solidFill>
              </a:rPr>
              <a:t>2</a:t>
            </a:r>
            <a:r>
              <a:rPr lang="en-US" sz="1800">
                <a:solidFill>
                  <a:schemeClr val="folHlink"/>
                </a:solidFill>
              </a:rPr>
              <a:t>O(</a:t>
            </a:r>
            <a:r>
              <a:rPr lang="en-US" sz="1800" i="1">
                <a:solidFill>
                  <a:schemeClr val="folHlink"/>
                </a:solidFill>
              </a:rPr>
              <a:t>l</a:t>
            </a:r>
            <a:r>
              <a:rPr lang="en-US" sz="180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hlink"/>
                </a:solidFill>
              </a:rPr>
              <a:t>CO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 baseline="30000">
                <a:solidFill>
                  <a:schemeClr val="hlink"/>
                </a:solidFill>
              </a:rPr>
              <a:t>-2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 + 2 H</a:t>
            </a:r>
            <a:r>
              <a:rPr lang="en-US" baseline="30000">
                <a:solidFill>
                  <a:schemeClr val="hlink"/>
                </a:solidFill>
              </a:rPr>
              <a:t>+1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 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>
                <a:solidFill>
                  <a:schemeClr val="hlink"/>
                </a:solidFill>
              </a:rPr>
              <a:t> CO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) + H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O(</a:t>
            </a:r>
            <a:r>
              <a:rPr lang="en-US" i="1">
                <a:solidFill>
                  <a:schemeClr val="hlink"/>
                </a:solidFill>
              </a:rPr>
              <a:t>l</a:t>
            </a:r>
            <a:r>
              <a:rPr lang="en-US">
                <a:solidFill>
                  <a:schemeClr val="hlink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678CAB-A4F0-4A08-A038-FE890FE374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</a:t>
            </a:r>
            <a:r>
              <a:rPr lang="en-US" sz="36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3600" dirty="0">
                <a:solidFill>
                  <a:srgbClr val="C00000"/>
                </a:solidFill>
              </a:rPr>
              <a:t>Write the Complete Ionic and Net Ionic Equations.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3" y="1295400"/>
            <a:ext cx="9063037" cy="52578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/>
              <a:t>K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 2 NaNO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KNO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Na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</a:t>
            </a:r>
            <a:r>
              <a:rPr lang="en-US"/>
              <a:t> </a:t>
            </a: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/>
              <a:t>NaC</a:t>
            </a:r>
            <a:r>
              <a:rPr lang="en-US" sz="2800" baseline="-25000"/>
              <a:t>2</a:t>
            </a:r>
            <a:r>
              <a:rPr lang="en-US" sz="2800"/>
              <a:t>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HCl(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NaCl(</a:t>
            </a:r>
            <a:r>
              <a:rPr lang="en-US" sz="2800" i="1"/>
              <a:t>aq</a:t>
            </a:r>
            <a:r>
              <a:rPr lang="en-US" sz="2800"/>
              <a:t>) + HC</a:t>
            </a:r>
            <a:r>
              <a:rPr lang="en-US" sz="2800" baseline="-25000"/>
              <a:t>2</a:t>
            </a:r>
            <a:r>
              <a:rPr lang="en-US" sz="2800"/>
              <a:t>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-25000"/>
              <a:t>2 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</a:t>
            </a:r>
            <a:endParaRPr lang="en-US" sz="280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 sz="2800">
              <a:solidFill>
                <a:srgbClr val="3365FB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735B71-C57D-4291-96BF-FB531E05F5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</a:t>
            </a:r>
            <a:r>
              <a:rPr lang="en-US" sz="40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4000" dirty="0">
                <a:solidFill>
                  <a:srgbClr val="C00000"/>
                </a:solidFill>
              </a:rPr>
              <a:t>Write the Ionic and Net Ionic Equation.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6482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2 NaNO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2 KNO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Na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endParaRPr lang="en-US" sz="2800" dirty="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dirty="0">
                <a:solidFill>
                  <a:schemeClr val="folHlink"/>
                </a:solidFill>
              </a:rPr>
              <a:t>2K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SO</a:t>
            </a:r>
            <a:r>
              <a:rPr lang="en-US" sz="2200" baseline="-25000" dirty="0">
                <a:solidFill>
                  <a:schemeClr val="folHlink"/>
                </a:solidFill>
              </a:rPr>
              <a:t>4</a:t>
            </a:r>
            <a:r>
              <a:rPr lang="en-US" sz="2200" baseline="30000" dirty="0">
                <a:solidFill>
                  <a:schemeClr val="folHlink"/>
                </a:solidFill>
              </a:rPr>
              <a:t>2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 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+ 2NO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sz="2200" dirty="0">
                <a:solidFill>
                  <a:schemeClr val="folHlink"/>
                </a:solidFill>
                <a:latin typeface="Symbol" pitchFamily="18" charset="2"/>
              </a:rPr>
              <a:t>				®</a:t>
            </a:r>
            <a:r>
              <a:rPr lang="en-US" sz="2200" dirty="0">
                <a:solidFill>
                  <a:schemeClr val="folHlink"/>
                </a:solidFill>
              </a:rPr>
              <a:t> 2K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+ 2NO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 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SO</a:t>
            </a:r>
            <a:r>
              <a:rPr lang="en-US" sz="2200" baseline="-25000" dirty="0">
                <a:solidFill>
                  <a:schemeClr val="folHlink"/>
                </a:solidFill>
              </a:rPr>
              <a:t>4</a:t>
            </a:r>
            <a:r>
              <a:rPr lang="en-US" sz="2200" baseline="30000" dirty="0">
                <a:solidFill>
                  <a:schemeClr val="folHlink"/>
                </a:solidFill>
              </a:rPr>
              <a:t>2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No reaction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1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/>
              <a:t>NaC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HCl(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</a:t>
            </a:r>
            <a:r>
              <a:rPr lang="en-US" sz="2800" dirty="0" err="1"/>
              <a:t>NaCl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r>
              <a:rPr lang="en-US" sz="2800" dirty="0"/>
              <a:t> 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  <a:endParaRPr lang="en-US" sz="2800" dirty="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dirty="0">
                <a:solidFill>
                  <a:schemeClr val="folHlink"/>
                </a:solidFill>
              </a:rPr>
              <a:t>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)+ C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dirty="0">
                <a:solidFill>
                  <a:schemeClr val="folHlink"/>
                </a:solidFill>
              </a:rPr>
              <a:t>H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dirty="0">
                <a:solidFill>
                  <a:schemeClr val="folHlink"/>
                </a:solidFill>
              </a:rPr>
              <a:t>O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H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</a:t>
            </a:r>
            <a:r>
              <a:rPr lang="en-US" sz="2200" dirty="0" err="1">
                <a:solidFill>
                  <a:schemeClr val="folHlink"/>
                </a:solidFill>
              </a:rPr>
              <a:t>Cl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folHlink"/>
                </a:solidFill>
                <a:latin typeface="Symbol" pitchFamily="18" charset="2"/>
              </a:rPr>
              <a:t>®</a:t>
            </a:r>
            <a:r>
              <a:rPr lang="en-US" sz="2200" dirty="0">
                <a:solidFill>
                  <a:schemeClr val="folHlink"/>
                </a:solidFill>
              </a:rPr>
              <a:t> 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)+ </a:t>
            </a:r>
            <a:r>
              <a:rPr lang="en-US" sz="2200" dirty="0" err="1">
                <a:solidFill>
                  <a:schemeClr val="folHlink"/>
                </a:solidFill>
              </a:rPr>
              <a:t>Cl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)+ HC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dirty="0">
                <a:solidFill>
                  <a:schemeClr val="folHlink"/>
                </a:solidFill>
              </a:rPr>
              <a:t>H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dirty="0">
                <a:solidFill>
                  <a:schemeClr val="folHlink"/>
                </a:solidFill>
              </a:rPr>
              <a:t>O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dirty="0">
                <a:solidFill>
                  <a:schemeClr val="folHlink"/>
                </a:solidFill>
              </a:rPr>
              <a:t> (aq)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chemeClr val="hlink"/>
                </a:solidFill>
              </a:rPr>
              <a:t>-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aq</a:t>
            </a:r>
            <a:r>
              <a:rPr lang="en-US" dirty="0">
                <a:solidFill>
                  <a:schemeClr val="hlink"/>
                </a:solidFill>
              </a:rPr>
              <a:t>) + H</a:t>
            </a:r>
            <a:r>
              <a:rPr lang="en-US" baseline="30000" dirty="0">
                <a:solidFill>
                  <a:schemeClr val="hlink"/>
                </a:solidFill>
              </a:rPr>
              <a:t>+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aq</a:t>
            </a:r>
            <a:r>
              <a:rPr lang="en-US" dirty="0">
                <a:solidFill>
                  <a:schemeClr val="hlink"/>
                </a:solidFill>
              </a:rPr>
              <a:t>) </a:t>
            </a:r>
            <a:r>
              <a:rPr lang="en-US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hlink"/>
                </a:solidFill>
              </a:rPr>
              <a:t>  HC</a:t>
            </a:r>
            <a:r>
              <a:rPr lang="en-US" baseline="-25000" dirty="0">
                <a:solidFill>
                  <a:schemeClr val="hlink"/>
                </a:solidFill>
              </a:rPr>
              <a:t>2</a:t>
            </a:r>
            <a:r>
              <a:rPr lang="en-US" dirty="0">
                <a:solidFill>
                  <a:schemeClr val="hlink"/>
                </a:solidFill>
              </a:rPr>
              <a:t>H</a:t>
            </a:r>
            <a:r>
              <a:rPr lang="en-US" baseline="-25000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chemeClr val="hlink"/>
                </a:solidFill>
              </a:rPr>
              <a:t>O</a:t>
            </a:r>
            <a:r>
              <a:rPr lang="en-US" baseline="-25000" dirty="0">
                <a:solidFill>
                  <a:schemeClr val="hlink"/>
                </a:solidFill>
              </a:rPr>
              <a:t>2</a:t>
            </a:r>
            <a:r>
              <a:rPr lang="en-US" dirty="0">
                <a:solidFill>
                  <a:schemeClr val="hlink"/>
                </a:solidFill>
              </a:rPr>
              <a:t> (aq)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u="sng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Determining Products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 i="1">
                <a:solidFill>
                  <a:srgbClr val="7030A0"/>
                </a:solidFill>
              </a:rPr>
              <a:t>Try to identify the category from below</a:t>
            </a:r>
            <a:endParaRPr lang="en-US" sz="4000" i="1" dirty="0">
              <a:solidFill>
                <a:srgbClr val="7030A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/>
          <a:lstStyle/>
          <a:p>
            <a:r>
              <a:rPr lang="en-US" dirty="0"/>
              <a:t>Combination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 + B  →  AB</a:t>
            </a:r>
          </a:p>
          <a:p>
            <a:r>
              <a:rPr lang="en-US" dirty="0"/>
              <a:t>Decomposition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A + B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Single Displacement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 +  C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Double Displacement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AB  +  CD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 AD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90500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C(s)+ 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  → ?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3048000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(s) → ?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4191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AgCl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Cu(s) →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334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AgNO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→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Determining Products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3600" i="1" dirty="0">
                <a:solidFill>
                  <a:srgbClr val="7030A0"/>
                </a:solidFill>
              </a:rPr>
              <a:t>Complete the products according to category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/>
          <a:lstStyle/>
          <a:p>
            <a:r>
              <a:rPr lang="en-US" dirty="0"/>
              <a:t>Combination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 + B  →  AB</a:t>
            </a:r>
          </a:p>
          <a:p>
            <a:r>
              <a:rPr lang="en-US" dirty="0"/>
              <a:t>Decomposition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A + B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Single Displacement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 +  C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Double Displacement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AB  +  CD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 AD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905000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C(s)+ 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  → CO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3048000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(s) → 2 Na(s) + Cl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41910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AgCl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Cu(s) →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   CuCl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+ 2 Ag(s)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5334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AgNO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(aq)→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AgCl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(s) + NaNO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Determining Products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3600" i="1" dirty="0">
                <a:solidFill>
                  <a:srgbClr val="7030A0"/>
                </a:solidFill>
              </a:rPr>
              <a:t>*Highlight - Combustion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724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Combustion is a type of combination reaction, when a substance reacts with oxygen (O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When a hydrocarbon burns, the products are always CO</a:t>
            </a:r>
            <a:r>
              <a:rPr lang="en-US" baseline="-25000" dirty="0"/>
              <a:t>2</a:t>
            </a:r>
            <a:r>
              <a:rPr lang="en-US" dirty="0"/>
              <a:t> and H</a:t>
            </a:r>
            <a:r>
              <a:rPr lang="en-US" baseline="-25000" dirty="0"/>
              <a:t>2</a:t>
            </a:r>
            <a:r>
              <a:rPr lang="en-US" dirty="0"/>
              <a:t>O.</a:t>
            </a:r>
          </a:p>
          <a:p>
            <a:pPr>
              <a:buNone/>
            </a:pPr>
            <a:endParaRPr lang="en-US" dirty="0"/>
          </a:p>
          <a:p>
            <a:endParaRPr lang="en-US" sz="1200" dirty="0"/>
          </a:p>
          <a:p>
            <a:r>
              <a:rPr lang="en-US" dirty="0"/>
              <a:t>When a Metal burns, thee product is a metal oxide.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4114800"/>
            <a:ext cx="747031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 C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+ 5 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 4 CO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) + 6 H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O(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69583" y="5791200"/>
            <a:ext cx="490275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 Al(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+ 3 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 2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Al</a:t>
            </a:r>
            <a:r>
              <a:rPr lang="en-US" sz="2800" baseline="-250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O</a:t>
            </a:r>
            <a:r>
              <a:rPr lang="en-US" sz="2800" baseline="-250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3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s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)</a:t>
            </a:r>
            <a:endParaRPr lang="en-US" sz="2800" dirty="0">
              <a:solidFill>
                <a:schemeClr val="accent6">
                  <a:lumMod val="75000"/>
                </a:schemeClr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u="sng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Determining States in a </a:t>
            </a:r>
            <a:r>
              <a:rPr lang="en-US" dirty="0" err="1">
                <a:solidFill>
                  <a:srgbClr val="C00000"/>
                </a:solidFill>
              </a:rPr>
              <a:t>Rxn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u="sng" dirty="0"/>
              <a:t>Elements</a:t>
            </a:r>
          </a:p>
          <a:p>
            <a:pPr lvl="1"/>
            <a:r>
              <a:rPr lang="en-US" u="sng" dirty="0"/>
              <a:t>Metal</a:t>
            </a:r>
            <a:r>
              <a:rPr lang="en-US" dirty="0"/>
              <a:t>s: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Solid (except Hg)</a:t>
            </a:r>
          </a:p>
          <a:p>
            <a:pPr lvl="1"/>
            <a:r>
              <a:rPr lang="en-US" u="sng" dirty="0"/>
              <a:t>Non-Metals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Look it up</a:t>
            </a:r>
          </a:p>
          <a:p>
            <a:r>
              <a:rPr lang="en-US" u="sng" dirty="0"/>
              <a:t>Molecular Compounds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Look it up (for now)</a:t>
            </a:r>
          </a:p>
          <a:p>
            <a:r>
              <a:rPr lang="en-US" u="sng" dirty="0"/>
              <a:t>Ionic Compounds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Solid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u="sng" dirty="0"/>
              <a:t>Ionic Compounds in Water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Solid or Aqueous (Look up on Solubility Chart)*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>
              <a:buNone/>
            </a:pPr>
            <a:r>
              <a:rPr lang="en-US" sz="2800" i="1" dirty="0">
                <a:solidFill>
                  <a:srgbClr val="7030A0"/>
                </a:solidFill>
              </a:rPr>
              <a:t>*Na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, K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, NH</a:t>
            </a:r>
            <a:r>
              <a:rPr lang="en-US" sz="2800" i="1" baseline="-25000" dirty="0">
                <a:solidFill>
                  <a:srgbClr val="7030A0"/>
                </a:solidFill>
              </a:rPr>
              <a:t>4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, and NO</a:t>
            </a:r>
            <a:r>
              <a:rPr lang="en-US" sz="2800" i="1" baseline="-25000" dirty="0">
                <a:solidFill>
                  <a:srgbClr val="7030A0"/>
                </a:solidFill>
              </a:rPr>
              <a:t>3</a:t>
            </a:r>
            <a:r>
              <a:rPr lang="en-US" sz="2800" i="1" baseline="30000" dirty="0">
                <a:solidFill>
                  <a:srgbClr val="7030A0"/>
                </a:solidFill>
              </a:rPr>
              <a:t>-</a:t>
            </a:r>
            <a:r>
              <a:rPr lang="en-US" sz="2800" i="1" dirty="0">
                <a:solidFill>
                  <a:srgbClr val="7030A0"/>
                </a:solidFill>
              </a:rPr>
              <a:t> are always soluble</a:t>
            </a:r>
          </a:p>
          <a:p>
            <a:pPr>
              <a:buNone/>
            </a:pPr>
            <a:r>
              <a:rPr lang="en-US" sz="2800" i="1" dirty="0">
                <a:solidFill>
                  <a:srgbClr val="7030A0"/>
                </a:solidFill>
              </a:rPr>
              <a:t>*Ag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 and high charge combos are usually insoluble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Solubility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 descr="solubility table- shows ion combinations that are solubl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44000" cy="573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="" xmlns:r="http://schemas.openxmlformats.org/officeDocument/2006/relationships" xmlns:p="http://schemas.openxmlformats.org/presentationml/2006/main"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="" xmlns:r="http://schemas.openxmlformats.org/officeDocument/2006/relationships" xmlns:p="http://schemas.openxmlformats.org/presentationml/2006/main"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>
          <a:defRPr sz="4000" dirty="0">
            <a:solidFill>
              <a:srgbClr val="82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1606</Words>
  <Application>Microsoft Office PowerPoint</Application>
  <PresentationFormat>On-screen Show (4:3)</PresentationFormat>
  <Paragraphs>236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Wingdings</vt:lpstr>
      <vt:lpstr>Office Theme</vt:lpstr>
      <vt:lpstr>Chemical Reactions</vt:lpstr>
      <vt:lpstr>Steps to Complete a Chemical Equation</vt:lpstr>
      <vt:lpstr>Lecture 7: Outline</vt:lpstr>
      <vt:lpstr>Determining Products Try to identify the category from below</vt:lpstr>
      <vt:lpstr>Determining Products Complete the products according to category</vt:lpstr>
      <vt:lpstr>Determining Products *Highlight - Combustion</vt:lpstr>
      <vt:lpstr>Lecture 7: Outline</vt:lpstr>
      <vt:lpstr>Determining States in a Rxn</vt:lpstr>
      <vt:lpstr>Solubility Table</vt:lpstr>
      <vt:lpstr>Determining States- Gas Evolving Rxn</vt:lpstr>
      <vt:lpstr>Lecture 7: Outline</vt:lpstr>
      <vt:lpstr>Seth’s Tips</vt:lpstr>
      <vt:lpstr>Write Balanced Chemical Equations</vt:lpstr>
      <vt:lpstr>Write Balanced Chemical Equations</vt:lpstr>
      <vt:lpstr>Write Balanced Chemical Equations</vt:lpstr>
      <vt:lpstr>Write Balanced Chemical Equations</vt:lpstr>
      <vt:lpstr>Lecture 7: Outline</vt:lpstr>
      <vt:lpstr>Reaction Types</vt:lpstr>
      <vt:lpstr>Lecture 7: Outline</vt:lpstr>
      <vt:lpstr>Ionic Equations</vt:lpstr>
      <vt:lpstr>Practice–Write the Complete Ionic and Net Ionic Equations.</vt:lpstr>
      <vt:lpstr>Practice–Write the Ionic and Net Ionic Equation.</vt:lpstr>
      <vt:lpstr>Practice–Write the Complete Ionic and Net Ionic Equations.</vt:lpstr>
      <vt:lpstr>Practice–Write the Ionic and Net Ionic Equation.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254</cp:revision>
  <dcterms:created xsi:type="dcterms:W3CDTF">2011-01-11T21:11:01Z</dcterms:created>
  <dcterms:modified xsi:type="dcterms:W3CDTF">2024-10-22T16:40:21Z</dcterms:modified>
</cp:coreProperties>
</file>