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9"/>
  </p:notesMasterIdLst>
  <p:sldIdLst>
    <p:sldId id="256" r:id="rId3"/>
    <p:sldId id="369" r:id="rId4"/>
    <p:sldId id="371" r:id="rId5"/>
    <p:sldId id="309" r:id="rId6"/>
    <p:sldId id="375" r:id="rId7"/>
    <p:sldId id="373" r:id="rId8"/>
    <p:sldId id="374" r:id="rId9"/>
    <p:sldId id="312" r:id="rId10"/>
    <p:sldId id="313" r:id="rId11"/>
    <p:sldId id="315" r:id="rId12"/>
    <p:sldId id="365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68" r:id="rId24"/>
    <p:sldId id="334" r:id="rId25"/>
    <p:sldId id="362" r:id="rId26"/>
    <p:sldId id="336" r:id="rId27"/>
    <p:sldId id="338" r:id="rId28"/>
    <p:sldId id="339" r:id="rId29"/>
    <p:sldId id="363" r:id="rId30"/>
    <p:sldId id="366" r:id="rId31"/>
    <p:sldId id="367" r:id="rId32"/>
    <p:sldId id="340" r:id="rId33"/>
    <p:sldId id="341" r:id="rId34"/>
    <p:sldId id="343" r:id="rId35"/>
    <p:sldId id="344" r:id="rId36"/>
    <p:sldId id="345" r:id="rId37"/>
    <p:sldId id="364" r:id="rId38"/>
    <p:sldId id="347" r:id="rId39"/>
    <p:sldId id="348" r:id="rId40"/>
    <p:sldId id="349" r:id="rId41"/>
    <p:sldId id="350" r:id="rId42"/>
    <p:sldId id="351" r:id="rId43"/>
    <p:sldId id="352" r:id="rId44"/>
    <p:sldId id="353" r:id="rId45"/>
    <p:sldId id="355" r:id="rId46"/>
    <p:sldId id="356" r:id="rId47"/>
    <p:sldId id="357" r:id="rId4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0000"/>
    <a:srgbClr val="7E1066"/>
    <a:srgbClr val="820000"/>
    <a:srgbClr val="D60093"/>
    <a:srgbClr val="C3D3EF"/>
    <a:srgbClr val="FFFF00"/>
    <a:srgbClr val="CC9B00"/>
    <a:srgbClr val="CC3399"/>
    <a:srgbClr val="E7ED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624" autoAdjust="0"/>
  </p:normalViewPr>
  <p:slideViewPr>
    <p:cSldViewPr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6F1555E-6FEC-47C3-96A8-E5DA7E8B4CCA}" type="datetimeFigureOut">
              <a:rPr lang="en-US"/>
              <a:pPr>
                <a:defRPr/>
              </a:pPr>
              <a:t>11/12/2024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C825B5C-C7BF-4338-8DDF-8F694E74DD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FD43388-7DC3-4711-B26C-4041A5C23672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A7ED4B-82F9-4C07-B299-11DFF83534A5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CF420B-2CE4-4D91-9D73-9F30627981C9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A04AEA-EAB8-4149-8BA3-D4711F20E2CC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B7194B-8B46-482A-8B8E-DBAF08A9F456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08FEDA-F331-49DE-B110-69F374CACB95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FE3EDA-8A1B-4F27-97FE-97638B67BFC1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FA1125-E1AF-4807-B5E3-D6576C5E1A9C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825B5C-C7BF-4338-8DDF-8F694E74DDC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084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1AB201-8CF6-43A0-94A2-86B214FFC8E8}" type="slidenum">
              <a:rPr lang="en-US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1AB201-8CF6-43A0-94A2-86B214FFC8E8}" type="slidenum">
              <a:rPr lang="en-US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8EA39A-128A-43E2-B5A8-9E167AB4D7A7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446C18-AFD8-4778-9271-15533C9BBC0E}" type="slidenum">
              <a:rPr lang="en-US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93D78C-13C0-413D-9342-4E2CC4F2CDE1}" type="slidenum">
              <a:rPr lang="en-US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4F0A5C-64EB-4B82-8840-46647F310B15}" type="slidenum">
              <a:rPr lang="en-US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4F0A5C-64EB-4B82-8840-46647F310B15}" type="slidenum">
              <a:rPr lang="en-US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18D609-00C8-4FDD-B23C-00ED8156BC8C}" type="slidenum">
              <a:rPr lang="en-US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607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441024-6A8F-458C-A332-2328342EC89C}" type="slidenum">
              <a:rPr lang="en-US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375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80C07E-0ABB-40E7-B5D5-481093F1DF2A}" type="slidenum">
              <a:rPr lang="en-US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0277BE-3DCE-4FBC-A9FF-B3A0C7D90224}" type="slidenum">
              <a:rPr lang="en-US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012948-2D83-46AD-85D6-FCC2E431CB0D}" type="slidenum">
              <a:rPr lang="en-US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7B58CB-AC91-4445-AE35-A214ADF2CBED}" type="slidenum">
              <a:rPr lang="en-US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289716-3111-4CE5-BCC0-D8C774AD1294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6BE575-4B7C-4CA7-A16C-C452D53BBE37}" type="slidenum">
              <a:rPr lang="en-US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05B78A-194F-4F70-B7D8-2ED567E38EFF}" type="slidenum">
              <a:rPr lang="en-US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05B78A-194F-4F70-B7D8-2ED567E38EFF}" type="slidenum">
              <a:rPr lang="en-US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880D4F-DB89-478F-BC80-54BF0573C9F8}" type="slidenum">
              <a:rPr lang="en-US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7AFD81-3148-4087-899D-1094099AB049}" type="slidenum">
              <a:rPr lang="en-US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B193E4-73D9-4DC3-92B1-0691629B2CC8}" type="slidenum">
              <a:rPr lang="en-US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22F0EC-174D-4938-B522-6E9E8A7DABE4}" type="slidenum">
              <a:rPr lang="en-US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81FC0D-BE6E-4ADD-9802-DCCA4EE091A6}" type="slidenum">
              <a:rPr lang="en-US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350B36-4E18-4893-94A8-103141F9053D}" type="slidenum">
              <a:rPr lang="en-US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50CEE8-369D-4717-B082-591E468280F5}" type="slidenum">
              <a:rPr lang="en-US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48F719-63FE-4A76-B974-16F2889BCAA2}" type="slidenum">
              <a:rPr lang="en-US"/>
              <a:pPr/>
              <a:t>9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47E062-DBB6-470B-914D-14BFAC9F0E24}" type="slidenum">
              <a:rPr lang="en-US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D4D052-374F-4BDA-81AA-A7BD316B8286}" type="slidenum">
              <a:rPr lang="en-US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9A2818-85D8-41EA-8413-2F8FEEBF10AE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9A2818-85D8-41EA-8413-2F8FEEBF10AE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17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AE7DD5-9A90-4F5B-9F33-CAC4224F637A}" type="slidenum">
              <a:rPr lang="en-US"/>
              <a:pPr/>
              <a:t>12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9D0C24-7C2F-4A7F-9D94-2F7D4932DE5B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9021D3-FE7B-431F-BE46-DEB3BACF0E4E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D33E68-DA88-45FB-BEE5-133CBE0FFFD7}" type="datetimeFigureOut">
              <a:rPr lang="en-US"/>
              <a:pPr>
                <a:defRPr/>
              </a:pPr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CD5999-FFDA-4F4D-8630-5898B21B3A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FAFF2E-0193-43F7-8C78-C86CB3901E7C}" type="datetimeFigureOut">
              <a:rPr lang="en-US"/>
              <a:pPr>
                <a:defRPr/>
              </a:pPr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4D47A-CD31-4A85-8DEE-CCB2A3B88D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4C89E9-BEEA-42F5-BCB3-336934B3E159}" type="datetimeFigureOut">
              <a:rPr lang="en-US"/>
              <a:pPr>
                <a:defRPr/>
              </a:pPr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0D5466-D95B-4AA7-968E-C9B3EBFF64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AAAC34-65E0-4F9E-B512-71D1D1455BC9}" type="datetimeFigureOut">
              <a:rPr lang="en-US"/>
              <a:pPr>
                <a:defRPr/>
              </a:pPr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39DC7A-AB38-4955-8FDB-0096450E2B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20D5F-B026-44D4-A78D-9C8937DF9C72}" type="datetimeFigureOut">
              <a:rPr lang="en-US"/>
              <a:pPr>
                <a:defRPr/>
              </a:pPr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765F8-D133-4599-95D1-D202619FBE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5EE969-6D31-47D7-9C83-6DE340403BD2}" type="datetimeFigureOut">
              <a:rPr lang="en-US"/>
              <a:pPr>
                <a:defRPr/>
              </a:pPr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101A5-B821-493F-9356-F24D1A8E27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109CB-714A-49E4-9568-1BF4636AF396}" type="datetimeFigureOut">
              <a:rPr lang="en-US"/>
              <a:pPr>
                <a:defRPr/>
              </a:pPr>
              <a:t>11/12/2024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65B89-9D36-4EA5-AD9B-97CB213890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9A5E1C-CEE9-497B-910F-54CD315351F7}" type="datetimeFigureOut">
              <a:rPr lang="en-US"/>
              <a:pPr>
                <a:defRPr/>
              </a:pPr>
              <a:t>11/12/2024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3A8B8-566C-4649-AC4D-4B1D5A924D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7BD619-8395-474C-BF30-EAA2E88F2484}" type="datetimeFigureOut">
              <a:rPr lang="en-US"/>
              <a:pPr>
                <a:defRPr/>
              </a:pPr>
              <a:t>11/12/2024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7CC6FD-AA9D-49BF-9F66-7CC622740B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02F34-57A3-4991-8E66-D1F75E718E77}" type="datetimeFigureOut">
              <a:rPr lang="en-US"/>
              <a:pPr>
                <a:defRPr/>
              </a:pPr>
              <a:t>11/12/2024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7184B-6B39-45E7-8E04-61246900A0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20C50D-60FC-4218-84E7-BD860C4211DD}" type="datetimeFigureOut">
              <a:rPr lang="en-US"/>
              <a:pPr>
                <a:defRPr/>
              </a:pPr>
              <a:t>11/12/2024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C3B982-F65B-4D87-8250-DBE8796796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53F3F-4CBB-4F77-87EA-170889AFAD33}" type="datetimeFigureOut">
              <a:rPr lang="en-US"/>
              <a:pPr>
                <a:defRPr/>
              </a:pPr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49F153-E666-4417-9630-E5D4608648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5A77C-10E0-4EEC-B3B2-057D4D0E6679}" type="datetimeFigureOut">
              <a:rPr lang="en-US"/>
              <a:pPr>
                <a:defRPr/>
              </a:pPr>
              <a:t>11/12/2024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4D3DDB-BE56-4A01-B6B2-361E35784F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D7249F-5D7A-4706-90D6-22EB5027329F}" type="datetimeFigureOut">
              <a:rPr lang="en-US"/>
              <a:pPr>
                <a:defRPr/>
              </a:pPr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D0DC07-7AAE-4C31-96D0-8AEB60C966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7EA3E-2DB3-4F28-888F-1F7E2A64E16D}" type="datetimeFigureOut">
              <a:rPr lang="en-US"/>
              <a:pPr>
                <a:defRPr/>
              </a:pPr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6085-037B-4BD4-A640-EF9B012224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A22AA3-2DCE-4486-886F-9D6A64D003FC}" type="datetimeFigureOut">
              <a:rPr lang="en-US"/>
              <a:pPr>
                <a:defRPr/>
              </a:pPr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5310E8-B2AC-4F18-9B2C-9BE15C4454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C8045-6330-4376-A9CB-EEA7D58903C8}" type="datetimeFigureOut">
              <a:rPr lang="en-US"/>
              <a:pPr>
                <a:defRPr/>
              </a:pPr>
              <a:t>11/12/2024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A9A7B7-62E2-4D35-9B72-0146183B98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DAC89-0C41-4BB9-B3CC-A31F78CCB8D0}" type="datetimeFigureOut">
              <a:rPr lang="en-US"/>
              <a:pPr>
                <a:defRPr/>
              </a:pPr>
              <a:t>11/12/2024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54B3A-E4DD-487A-93E1-1A216D356A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A18FA4-5020-4753-A710-D5E1C54C6160}" type="datetimeFigureOut">
              <a:rPr lang="en-US"/>
              <a:pPr>
                <a:defRPr/>
              </a:pPr>
              <a:t>11/12/2024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9804A7-9C6F-4CB9-A173-0C68615E0C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BD70BE-6C29-4649-B5E3-DD28C5268576}" type="datetimeFigureOut">
              <a:rPr lang="en-US"/>
              <a:pPr>
                <a:defRPr/>
              </a:pPr>
              <a:t>11/12/2024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237DCF-1F6E-4DFF-9481-0D9A1C26ED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F2D843-A078-447B-8296-E67FD3E6BA44}" type="datetimeFigureOut">
              <a:rPr lang="en-US"/>
              <a:pPr>
                <a:defRPr/>
              </a:pPr>
              <a:t>11/12/2024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126706-D117-4921-A786-2D148F5D8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331ED-A361-4FAF-800A-756811898559}" type="datetimeFigureOut">
              <a:rPr lang="en-US"/>
              <a:pPr>
                <a:defRPr/>
              </a:pPr>
              <a:t>11/12/2024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FD47B0-049A-4EBC-AB2F-15DABF7963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7EDF9">
                <a:alpha val="49000"/>
              </a:srgb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2BFBCF2-46FE-4E35-A4A6-579D31EF44D9}" type="datetimeFigureOut">
              <a:rPr lang="en-US"/>
              <a:pPr>
                <a:defRPr/>
              </a:pPr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1E24768-3DFD-464E-A805-204EE2DD47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7EDF9">
                <a:alpha val="49000"/>
              </a:srgb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C92CB4C-A6ED-4CF7-9BF3-D1F80E33601C}" type="datetimeFigureOut">
              <a:rPr lang="en-US"/>
              <a:pPr>
                <a:defRPr/>
              </a:pPr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5BB14CE-103D-4A58-8C92-D3F34BC870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381000" y="457200"/>
            <a:ext cx="5638800" cy="1524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EA0000"/>
                </a:solidFill>
              </a:rPr>
              <a:t>Acids &amp; Bases</a:t>
            </a: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>
          <a:xfrm>
            <a:off x="990600" y="1981200"/>
            <a:ext cx="4114800" cy="17526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820000"/>
                </a:solidFill>
              </a:rPr>
              <a:t>Chem 3A- Yates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4E70576-5B4C-474E-9D44-C93C0988C927}" type="slidenum">
              <a:rPr lang="en-US"/>
              <a:pPr/>
              <a:t>10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pPr eaLnBrk="1" hangingPunct="1"/>
            <a:r>
              <a:rPr lang="en-US" dirty="0" err="1">
                <a:solidFill>
                  <a:srgbClr val="C00000"/>
                </a:solidFill>
              </a:rPr>
              <a:t>Amphoteric</a:t>
            </a:r>
            <a:r>
              <a:rPr lang="en-US" dirty="0">
                <a:solidFill>
                  <a:srgbClr val="C00000"/>
                </a:solidFill>
              </a:rPr>
              <a:t> Substances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800" b="1" dirty="0" err="1"/>
              <a:t>Amphoteric</a:t>
            </a:r>
            <a:r>
              <a:rPr lang="en-US" sz="2800" b="1" dirty="0"/>
              <a:t> substances</a:t>
            </a:r>
            <a:r>
              <a:rPr lang="en-US" sz="2800" dirty="0"/>
              <a:t> can act as either an acid or a base.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 sz="2800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400" dirty="0"/>
              <a:t>Water acts as base, accepting H</a:t>
            </a:r>
            <a:r>
              <a:rPr lang="en-US" sz="2400" baseline="30000" dirty="0"/>
              <a:t>+</a:t>
            </a:r>
            <a:r>
              <a:rPr lang="en-US" sz="2400" dirty="0"/>
              <a:t>.</a:t>
            </a: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dirty="0"/>
              <a:t>HCl(</a:t>
            </a:r>
            <a:r>
              <a:rPr lang="en-US" sz="2800" i="1" dirty="0"/>
              <a:t>aq</a:t>
            </a:r>
            <a:r>
              <a:rPr lang="en-US" sz="2800" dirty="0"/>
              <a:t>) + H</a:t>
            </a:r>
            <a:r>
              <a:rPr lang="en-US" sz="2800" baseline="-25000" dirty="0"/>
              <a:t>2</a:t>
            </a:r>
            <a:r>
              <a:rPr lang="en-US" sz="2800" dirty="0"/>
              <a:t>O(</a:t>
            </a:r>
            <a:r>
              <a:rPr lang="en-US" sz="2800" i="1" dirty="0"/>
              <a:t>l</a:t>
            </a:r>
            <a:r>
              <a:rPr lang="en-US" sz="2800" dirty="0"/>
              <a:t>) → </a:t>
            </a:r>
            <a:r>
              <a:rPr lang="en-US" sz="2800" dirty="0" err="1"/>
              <a:t>Cl</a:t>
            </a:r>
            <a:r>
              <a:rPr lang="en-US" sz="2800" baseline="30000" dirty="0">
                <a:cs typeface="Times New Roman" pitchFamily="18" charset="0"/>
              </a:rPr>
              <a:t>–</a:t>
            </a:r>
            <a:r>
              <a:rPr lang="en-US" sz="2800" dirty="0"/>
              <a:t>(</a:t>
            </a:r>
            <a:r>
              <a:rPr lang="en-US" sz="2800" i="1" dirty="0"/>
              <a:t>aq</a:t>
            </a:r>
            <a:r>
              <a:rPr lang="en-US" sz="2800" dirty="0"/>
              <a:t>) + H</a:t>
            </a:r>
            <a:r>
              <a:rPr lang="en-US" sz="2800" baseline="-25000" dirty="0"/>
              <a:t>3</a:t>
            </a:r>
            <a:r>
              <a:rPr lang="en-US" sz="2800" dirty="0"/>
              <a:t>O</a:t>
            </a:r>
            <a:r>
              <a:rPr lang="en-US" sz="2800" baseline="30000" dirty="0"/>
              <a:t>+</a:t>
            </a:r>
            <a:r>
              <a:rPr lang="en-US" sz="2800" dirty="0"/>
              <a:t>(</a:t>
            </a:r>
            <a:r>
              <a:rPr lang="en-US" sz="2800" i="1" dirty="0"/>
              <a:t>aq</a:t>
            </a:r>
            <a:r>
              <a:rPr lang="en-US" sz="2800" dirty="0"/>
              <a:t>)</a:t>
            </a: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800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400" dirty="0"/>
              <a:t>Water acts as acid, donating H</a:t>
            </a:r>
            <a:r>
              <a:rPr lang="en-US" sz="2400" baseline="30000" dirty="0"/>
              <a:t>+</a:t>
            </a:r>
            <a:r>
              <a:rPr lang="en-US" sz="2400" dirty="0"/>
              <a:t>.</a:t>
            </a:r>
            <a:endParaRPr lang="en-US" sz="2400" baseline="30000" dirty="0"/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dirty="0"/>
              <a:t>NH</a:t>
            </a:r>
            <a:r>
              <a:rPr lang="en-US" sz="2800" baseline="-25000" dirty="0"/>
              <a:t>3</a:t>
            </a:r>
            <a:r>
              <a:rPr lang="en-US" sz="2800" dirty="0"/>
              <a:t>(</a:t>
            </a:r>
            <a:r>
              <a:rPr lang="en-US" sz="2800" i="1" dirty="0"/>
              <a:t>aq</a:t>
            </a:r>
            <a:r>
              <a:rPr lang="en-US" sz="2800" dirty="0"/>
              <a:t>) + H</a:t>
            </a:r>
            <a:r>
              <a:rPr lang="en-US" sz="2800" baseline="-25000" dirty="0"/>
              <a:t>2</a:t>
            </a:r>
            <a:r>
              <a:rPr lang="en-US" sz="2800" dirty="0"/>
              <a:t>O(</a:t>
            </a:r>
            <a:r>
              <a:rPr lang="en-US" sz="2800" i="1" dirty="0"/>
              <a:t>l</a:t>
            </a:r>
            <a:r>
              <a:rPr lang="en-US" sz="2800" dirty="0"/>
              <a:t>) </a:t>
            </a:r>
            <a:r>
              <a:rPr lang="en-US" sz="2800" dirty="0">
                <a:sym typeface="Symbol" pitchFamily="18" charset="2"/>
              </a:rPr>
              <a:t> NH</a:t>
            </a:r>
            <a:r>
              <a:rPr lang="en-US" sz="2800" baseline="-25000" dirty="0">
                <a:sym typeface="Symbol" pitchFamily="18" charset="2"/>
              </a:rPr>
              <a:t>4</a:t>
            </a:r>
            <a:r>
              <a:rPr lang="en-US" sz="2800" baseline="30000" dirty="0">
                <a:sym typeface="Symbol" pitchFamily="18" charset="2"/>
              </a:rPr>
              <a:t>+</a:t>
            </a:r>
            <a:r>
              <a:rPr lang="en-US" sz="2800" dirty="0">
                <a:sym typeface="Symbol" pitchFamily="18" charset="2"/>
              </a:rPr>
              <a:t>(</a:t>
            </a:r>
            <a:r>
              <a:rPr lang="en-US" sz="2800" i="1" dirty="0">
                <a:sym typeface="Symbol" pitchFamily="18" charset="2"/>
              </a:rPr>
              <a:t>aq</a:t>
            </a:r>
            <a:r>
              <a:rPr lang="en-US" sz="2800" dirty="0">
                <a:sym typeface="Symbol" pitchFamily="18" charset="2"/>
              </a:rPr>
              <a:t>) + </a:t>
            </a:r>
            <a:r>
              <a:rPr lang="en-US" sz="2800" dirty="0"/>
              <a:t>OH</a:t>
            </a:r>
            <a:r>
              <a:rPr lang="en-US" sz="2800" baseline="30000" dirty="0">
                <a:cs typeface="Times New Roman" pitchFamily="18" charset="0"/>
              </a:rPr>
              <a:t>–</a:t>
            </a:r>
            <a:r>
              <a:rPr lang="en-US" sz="2800" dirty="0"/>
              <a:t>(</a:t>
            </a:r>
            <a:r>
              <a:rPr lang="en-US" sz="2800" i="1" dirty="0"/>
              <a:t>aq</a:t>
            </a:r>
            <a:r>
              <a:rPr lang="en-US" sz="2800" dirty="0"/>
              <a:t>)</a:t>
            </a:r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4E70576-5B4C-474E-9D44-C93C0988C927}" type="slidenum">
              <a:rPr lang="en-US"/>
              <a:pPr/>
              <a:t>11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pPr eaLnBrk="1" hangingPunct="1"/>
            <a:r>
              <a:rPr lang="en-US" dirty="0" err="1">
                <a:solidFill>
                  <a:srgbClr val="C00000"/>
                </a:solidFill>
              </a:rPr>
              <a:t>Amphoteric</a:t>
            </a:r>
            <a:r>
              <a:rPr lang="en-US" dirty="0">
                <a:solidFill>
                  <a:srgbClr val="C00000"/>
                </a:solidFill>
              </a:rPr>
              <a:t> Substances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800" b="1" dirty="0" err="1"/>
              <a:t>Amphoteric</a:t>
            </a:r>
            <a:r>
              <a:rPr lang="en-US" sz="2800" b="1" dirty="0"/>
              <a:t> substances</a:t>
            </a:r>
            <a:r>
              <a:rPr lang="en-US" sz="2800" dirty="0"/>
              <a:t> can act as either an acid or a base.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 sz="2800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400" dirty="0"/>
              <a:t>Water acts as </a:t>
            </a:r>
            <a:r>
              <a:rPr lang="en-US" sz="2400" b="1" dirty="0">
                <a:solidFill>
                  <a:srgbClr val="00B0F0"/>
                </a:solidFill>
              </a:rPr>
              <a:t>base</a:t>
            </a:r>
            <a:r>
              <a:rPr lang="en-US" sz="2400" dirty="0"/>
              <a:t>, accepting H</a:t>
            </a:r>
            <a:r>
              <a:rPr lang="en-US" sz="2400" baseline="30000" dirty="0"/>
              <a:t>+</a:t>
            </a:r>
            <a:r>
              <a:rPr lang="en-US" sz="2400" dirty="0"/>
              <a:t>.</a:t>
            </a: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dirty="0"/>
              <a:t>HCl(</a:t>
            </a:r>
            <a:r>
              <a:rPr lang="en-US" sz="2800" i="1" dirty="0"/>
              <a:t>aq</a:t>
            </a:r>
            <a:r>
              <a:rPr lang="en-US" sz="2800" dirty="0"/>
              <a:t>) + </a:t>
            </a:r>
            <a:r>
              <a:rPr lang="en-US" sz="2800" b="1" dirty="0">
                <a:solidFill>
                  <a:srgbClr val="00B0F0"/>
                </a:solidFill>
              </a:rPr>
              <a:t>H</a:t>
            </a:r>
            <a:r>
              <a:rPr lang="en-US" sz="2800" b="1" baseline="-25000" dirty="0">
                <a:solidFill>
                  <a:srgbClr val="00B0F0"/>
                </a:solidFill>
              </a:rPr>
              <a:t>2</a:t>
            </a:r>
            <a:r>
              <a:rPr lang="en-US" sz="2800" b="1" dirty="0">
                <a:solidFill>
                  <a:srgbClr val="00B0F0"/>
                </a:solidFill>
              </a:rPr>
              <a:t>O</a:t>
            </a:r>
            <a:r>
              <a:rPr lang="en-US" sz="2800" dirty="0"/>
              <a:t>(</a:t>
            </a:r>
            <a:r>
              <a:rPr lang="en-US" sz="2800" i="1" dirty="0"/>
              <a:t>l</a:t>
            </a:r>
            <a:r>
              <a:rPr lang="en-US" sz="2800" dirty="0"/>
              <a:t>) → </a:t>
            </a:r>
            <a:r>
              <a:rPr lang="en-US" sz="2800" dirty="0" err="1"/>
              <a:t>Cl</a:t>
            </a:r>
            <a:r>
              <a:rPr lang="en-US" sz="2800" baseline="30000" dirty="0">
                <a:cs typeface="Times New Roman" pitchFamily="18" charset="0"/>
              </a:rPr>
              <a:t>–</a:t>
            </a:r>
            <a:r>
              <a:rPr lang="en-US" sz="2800" dirty="0"/>
              <a:t>(</a:t>
            </a:r>
            <a:r>
              <a:rPr lang="en-US" sz="2800" i="1" dirty="0"/>
              <a:t>aq</a:t>
            </a:r>
            <a:r>
              <a:rPr lang="en-US" sz="2800" dirty="0"/>
              <a:t>) + H</a:t>
            </a:r>
            <a:r>
              <a:rPr lang="en-US" sz="2800" baseline="-25000" dirty="0"/>
              <a:t>3</a:t>
            </a:r>
            <a:r>
              <a:rPr lang="en-US" sz="2800" dirty="0"/>
              <a:t>O</a:t>
            </a:r>
            <a:r>
              <a:rPr lang="en-US" sz="2800" baseline="30000" dirty="0"/>
              <a:t>+</a:t>
            </a:r>
            <a:r>
              <a:rPr lang="en-US" sz="2800" dirty="0"/>
              <a:t>(</a:t>
            </a:r>
            <a:r>
              <a:rPr lang="en-US" sz="2800" i="1" dirty="0"/>
              <a:t>aq</a:t>
            </a:r>
            <a:r>
              <a:rPr lang="en-US" sz="2800" dirty="0"/>
              <a:t>)</a:t>
            </a: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800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400" dirty="0"/>
              <a:t>Water acts as </a:t>
            </a:r>
            <a:r>
              <a:rPr lang="en-US" sz="2400" b="1" dirty="0">
                <a:solidFill>
                  <a:srgbClr val="FF0000"/>
                </a:solidFill>
              </a:rPr>
              <a:t>acid</a:t>
            </a:r>
            <a:r>
              <a:rPr lang="en-US" sz="2400" dirty="0"/>
              <a:t>, donating H</a:t>
            </a:r>
            <a:r>
              <a:rPr lang="en-US" sz="2400" baseline="30000" dirty="0"/>
              <a:t>+</a:t>
            </a:r>
            <a:r>
              <a:rPr lang="en-US" sz="2400" dirty="0"/>
              <a:t>.</a:t>
            </a:r>
            <a:endParaRPr lang="en-US" sz="2400" baseline="30000" dirty="0"/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dirty="0"/>
              <a:t>NH</a:t>
            </a:r>
            <a:r>
              <a:rPr lang="en-US" sz="2800" baseline="-25000" dirty="0"/>
              <a:t>3</a:t>
            </a:r>
            <a:r>
              <a:rPr lang="en-US" sz="2800" dirty="0"/>
              <a:t>(</a:t>
            </a:r>
            <a:r>
              <a:rPr lang="en-US" sz="2800" i="1" dirty="0"/>
              <a:t>aq</a:t>
            </a:r>
            <a:r>
              <a:rPr lang="en-US" sz="2800" dirty="0"/>
              <a:t>) + </a:t>
            </a:r>
            <a:r>
              <a:rPr lang="en-US" sz="2800" b="1" dirty="0">
                <a:solidFill>
                  <a:srgbClr val="FF0000"/>
                </a:solidFill>
              </a:rPr>
              <a:t>H</a:t>
            </a:r>
            <a:r>
              <a:rPr lang="en-US" sz="2800" b="1" baseline="-25000" dirty="0">
                <a:solidFill>
                  <a:srgbClr val="FF0000"/>
                </a:solidFill>
              </a:rPr>
              <a:t>2</a:t>
            </a:r>
            <a:r>
              <a:rPr lang="en-US" sz="2800" b="1" dirty="0">
                <a:solidFill>
                  <a:srgbClr val="FF0000"/>
                </a:solidFill>
              </a:rPr>
              <a:t>O</a:t>
            </a:r>
            <a:r>
              <a:rPr lang="en-US" sz="2800" dirty="0"/>
              <a:t>(</a:t>
            </a:r>
            <a:r>
              <a:rPr lang="en-US" sz="2800" i="1" dirty="0"/>
              <a:t>l</a:t>
            </a:r>
            <a:r>
              <a:rPr lang="en-US" sz="2800" dirty="0"/>
              <a:t>) </a:t>
            </a:r>
            <a:r>
              <a:rPr lang="en-US" sz="2800" dirty="0">
                <a:sym typeface="Symbol" pitchFamily="18" charset="2"/>
              </a:rPr>
              <a:t> NH</a:t>
            </a:r>
            <a:r>
              <a:rPr lang="en-US" sz="2800" baseline="-25000" dirty="0">
                <a:sym typeface="Symbol" pitchFamily="18" charset="2"/>
              </a:rPr>
              <a:t>4</a:t>
            </a:r>
            <a:r>
              <a:rPr lang="en-US" sz="2800" baseline="30000" dirty="0">
                <a:sym typeface="Symbol" pitchFamily="18" charset="2"/>
              </a:rPr>
              <a:t>+</a:t>
            </a:r>
            <a:r>
              <a:rPr lang="en-US" sz="2800" dirty="0">
                <a:sym typeface="Symbol" pitchFamily="18" charset="2"/>
              </a:rPr>
              <a:t>(</a:t>
            </a:r>
            <a:r>
              <a:rPr lang="en-US" sz="2800" i="1" dirty="0">
                <a:sym typeface="Symbol" pitchFamily="18" charset="2"/>
              </a:rPr>
              <a:t>aq</a:t>
            </a:r>
            <a:r>
              <a:rPr lang="en-US" sz="2800" dirty="0">
                <a:sym typeface="Symbol" pitchFamily="18" charset="2"/>
              </a:rPr>
              <a:t>) + </a:t>
            </a:r>
            <a:r>
              <a:rPr lang="en-US" sz="2800" dirty="0"/>
              <a:t>OH</a:t>
            </a:r>
            <a:r>
              <a:rPr lang="en-US" sz="2800" baseline="30000" dirty="0">
                <a:cs typeface="Times New Roman" pitchFamily="18" charset="0"/>
              </a:rPr>
              <a:t>–</a:t>
            </a:r>
            <a:r>
              <a:rPr lang="en-US" sz="2800" dirty="0"/>
              <a:t>(</a:t>
            </a:r>
            <a:r>
              <a:rPr lang="en-US" sz="2800" i="1" dirty="0"/>
              <a:t>aq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56036291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7AB0E4-B657-4794-96E8-CEB375BB95A1}" type="slidenum">
              <a:rPr lang="en-US"/>
              <a:pPr/>
              <a:t>12</a:t>
            </a:fld>
            <a:endParaRPr lang="en-US"/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762000" y="4648200"/>
            <a:ext cx="7662863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HC</a:t>
            </a:r>
            <a:r>
              <a:rPr lang="en-US" sz="2800">
                <a:cs typeface="Times New Roman" pitchFamily="18" charset="0"/>
              </a:rPr>
              <a:t>O</a:t>
            </a:r>
            <a:r>
              <a:rPr lang="en-US" sz="2800" baseline="-25000">
                <a:cs typeface="Times New Roman" pitchFamily="18" charset="0"/>
              </a:rPr>
              <a:t>3</a:t>
            </a:r>
            <a:r>
              <a:rPr lang="en-US" sz="2800" baseline="30000">
                <a:cs typeface="Times New Roman" pitchFamily="18" charset="0"/>
              </a:rPr>
              <a:t>–</a:t>
            </a:r>
            <a:r>
              <a:rPr lang="en-US" sz="2800">
                <a:cs typeface="Times New Roman" pitchFamily="18" charset="0"/>
              </a:rPr>
              <a:t>   + 	 H</a:t>
            </a:r>
            <a:r>
              <a:rPr lang="en-US" sz="2800" baseline="-25000">
                <a:cs typeface="Times New Roman" pitchFamily="18" charset="0"/>
              </a:rPr>
              <a:t>2</a:t>
            </a:r>
            <a:r>
              <a:rPr lang="en-US" sz="2800">
                <a:cs typeface="Times New Roman" pitchFamily="18" charset="0"/>
              </a:rPr>
              <a:t>O	  </a:t>
            </a:r>
            <a:r>
              <a:rPr lang="en-US" sz="2800">
                <a:cs typeface="Times New Roman" pitchFamily="18" charset="0"/>
                <a:sym typeface="Symbol" pitchFamily="18" charset="2"/>
              </a:rPr>
              <a:t></a:t>
            </a:r>
            <a:r>
              <a:rPr lang="en-US" sz="2800">
                <a:cs typeface="Times New Roman" pitchFamily="18" charset="0"/>
              </a:rPr>
              <a:t>	  H</a:t>
            </a:r>
            <a:r>
              <a:rPr lang="en-US" sz="2800" baseline="-25000">
                <a:cs typeface="Times New Roman" pitchFamily="18" charset="0"/>
              </a:rPr>
              <a:t>2</a:t>
            </a:r>
            <a:r>
              <a:rPr lang="en-US" sz="2800">
                <a:cs typeface="Times New Roman" pitchFamily="18" charset="0"/>
              </a:rPr>
              <a:t>CO</a:t>
            </a:r>
            <a:r>
              <a:rPr lang="en-US" sz="2800" baseline="-25000">
                <a:cs typeface="Times New Roman" pitchFamily="18" charset="0"/>
              </a:rPr>
              <a:t>3</a:t>
            </a:r>
            <a:r>
              <a:rPr lang="en-US" sz="2800">
                <a:cs typeface="Times New Roman" pitchFamily="18" charset="0"/>
              </a:rPr>
              <a:t> 	+	HO</a:t>
            </a:r>
            <a:r>
              <a:rPr lang="en-US" sz="2800" baseline="30000">
                <a:cs typeface="Times New Roman" pitchFamily="18" charset="0"/>
              </a:rPr>
              <a:t>–</a:t>
            </a:r>
          </a:p>
          <a:p>
            <a:r>
              <a:rPr lang="en-US" sz="2800">
                <a:cs typeface="Times New Roman" pitchFamily="18" charset="0"/>
              </a:rPr>
              <a:t> Base		 Acid		Conjugate	      Conjugate</a:t>
            </a:r>
          </a:p>
          <a:p>
            <a:r>
              <a:rPr lang="en-US" sz="2800">
                <a:cs typeface="Times New Roman" pitchFamily="18" charset="0"/>
              </a:rPr>
              <a:t>				    acid		 base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762000" y="2362200"/>
            <a:ext cx="7662863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H</a:t>
            </a:r>
            <a:r>
              <a:rPr lang="en-US" sz="2800" baseline="-25000" dirty="0"/>
              <a:t>2</a:t>
            </a:r>
            <a:r>
              <a:rPr lang="en-US" sz="2800" dirty="0">
                <a:cs typeface="Times New Roman" pitchFamily="18" charset="0"/>
              </a:rPr>
              <a:t>SO</a:t>
            </a:r>
            <a:r>
              <a:rPr lang="en-US" sz="2800" baseline="-25000" dirty="0">
                <a:cs typeface="Times New Roman" pitchFamily="18" charset="0"/>
              </a:rPr>
              <a:t>4</a:t>
            </a:r>
            <a:r>
              <a:rPr lang="en-US" sz="2800" dirty="0">
                <a:cs typeface="Times New Roman" pitchFamily="18" charset="0"/>
              </a:rPr>
              <a:t>    + 	 H</a:t>
            </a:r>
            <a:r>
              <a:rPr lang="en-US" sz="2800" baseline="-25000" dirty="0">
                <a:cs typeface="Times New Roman" pitchFamily="18" charset="0"/>
              </a:rPr>
              <a:t>2</a:t>
            </a:r>
            <a:r>
              <a:rPr lang="en-US" sz="2800" dirty="0">
                <a:cs typeface="Times New Roman" pitchFamily="18" charset="0"/>
              </a:rPr>
              <a:t>O	  </a:t>
            </a:r>
            <a:r>
              <a:rPr lang="en-US" sz="2800" dirty="0">
                <a:cs typeface="Times New Roman" pitchFamily="18" charset="0"/>
                <a:sym typeface="Symbol" pitchFamily="18" charset="2"/>
              </a:rPr>
              <a:t></a:t>
            </a:r>
            <a:r>
              <a:rPr lang="en-US" sz="2800" dirty="0">
                <a:cs typeface="Times New Roman" pitchFamily="18" charset="0"/>
              </a:rPr>
              <a:t>	  HSO</a:t>
            </a:r>
            <a:r>
              <a:rPr lang="en-US" sz="2800" baseline="-25000" dirty="0">
                <a:cs typeface="Times New Roman" pitchFamily="18" charset="0"/>
              </a:rPr>
              <a:t>4</a:t>
            </a:r>
            <a:r>
              <a:rPr lang="en-US" sz="2800" baseline="30000" dirty="0">
                <a:cs typeface="Times New Roman" pitchFamily="18" charset="0"/>
              </a:rPr>
              <a:t>–</a:t>
            </a:r>
            <a:r>
              <a:rPr lang="en-US" sz="2800" dirty="0">
                <a:cs typeface="Times New Roman" pitchFamily="18" charset="0"/>
              </a:rPr>
              <a:t> 	+	H</a:t>
            </a:r>
            <a:r>
              <a:rPr lang="en-US" sz="2800" baseline="-25000" dirty="0">
                <a:cs typeface="Times New Roman" pitchFamily="18" charset="0"/>
              </a:rPr>
              <a:t>3</a:t>
            </a:r>
            <a:r>
              <a:rPr lang="en-US" sz="2800" dirty="0">
                <a:cs typeface="Times New Roman" pitchFamily="18" charset="0"/>
              </a:rPr>
              <a:t>O</a:t>
            </a:r>
            <a:r>
              <a:rPr lang="en-US" sz="2800" baseline="30000" dirty="0">
                <a:cs typeface="Times New Roman" pitchFamily="18" charset="0"/>
              </a:rPr>
              <a:t>+</a:t>
            </a:r>
          </a:p>
          <a:p>
            <a:r>
              <a:rPr lang="en-US" sz="2800" dirty="0">
                <a:cs typeface="Times New Roman" pitchFamily="18" charset="0"/>
              </a:rPr>
              <a:t> Acid		 Base		Conjugate	      </a:t>
            </a:r>
            <a:r>
              <a:rPr lang="en-US" sz="2800" dirty="0" err="1">
                <a:cs typeface="Times New Roman" pitchFamily="18" charset="0"/>
              </a:rPr>
              <a:t>Conjugate</a:t>
            </a:r>
            <a:endParaRPr lang="en-US" sz="2800" dirty="0">
              <a:cs typeface="Times New Roman" pitchFamily="18" charset="0"/>
            </a:endParaRPr>
          </a:p>
          <a:p>
            <a:r>
              <a:rPr lang="en-US" sz="2800" dirty="0">
                <a:cs typeface="Times New Roman" pitchFamily="18" charset="0"/>
              </a:rPr>
              <a:t>				    base		 acid</a:t>
            </a:r>
            <a:endParaRPr lang="en-US" sz="280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2A73E6D-0910-45C1-B8C0-25B17E9604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9144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Conjugate Pairs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7BE00D4C-A6F7-411C-8312-AD99E25745BE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990600"/>
            <a:ext cx="8534400" cy="129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/>
              <a:t>The original base becomes the conjugate acid; the original acid becomes the conjugate base.</a:t>
            </a:r>
            <a:endParaRPr lang="en-US" dirty="0"/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CBE74D-21E2-4746-8BAA-4746771B0346}" type="slidenum">
              <a:rPr lang="en-US"/>
              <a:pPr/>
              <a:t>13</a:t>
            </a:fld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solidFill>
                  <a:srgbClr val="C00000"/>
                </a:solidFill>
              </a:rPr>
              <a:t>Practice—Write the Formula for the Conjugate Acid of the Following:</a:t>
            </a:r>
          </a:p>
        </p:txBody>
      </p:sp>
      <p:sp>
        <p:nvSpPr>
          <p:cNvPr id="23557" name="Text Box 3"/>
          <p:cNvSpPr txBox="1">
            <a:spLocks noChangeArrowheads="1"/>
          </p:cNvSpPr>
          <p:nvPr/>
        </p:nvSpPr>
        <p:spPr bwMode="auto">
          <a:xfrm>
            <a:off x="457200" y="1981200"/>
            <a:ext cx="18288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150000"/>
              </a:spcAft>
              <a:buFontTx/>
              <a:buChar char="•"/>
            </a:pPr>
            <a:r>
              <a:rPr lang="en-US" sz="2800"/>
              <a:t>H</a:t>
            </a:r>
            <a:r>
              <a:rPr lang="en-US" sz="2800" baseline="-25000"/>
              <a:t>2</a:t>
            </a:r>
            <a:r>
              <a:rPr lang="en-US" sz="2800"/>
              <a:t>O</a:t>
            </a:r>
          </a:p>
          <a:p>
            <a:pPr>
              <a:spcAft>
                <a:spcPct val="150000"/>
              </a:spcAft>
              <a:buFontTx/>
              <a:buChar char="•"/>
            </a:pPr>
            <a:r>
              <a:rPr lang="en-US" sz="2800"/>
              <a:t>NH</a:t>
            </a:r>
            <a:r>
              <a:rPr lang="en-US" sz="2800" baseline="-25000"/>
              <a:t>3</a:t>
            </a:r>
          </a:p>
          <a:p>
            <a:pPr>
              <a:spcAft>
                <a:spcPct val="150000"/>
              </a:spcAft>
              <a:buFontTx/>
              <a:buChar char="•"/>
            </a:pPr>
            <a:r>
              <a:rPr lang="en-US" sz="2800"/>
              <a:t>CO</a:t>
            </a:r>
            <a:r>
              <a:rPr lang="en-US" sz="2800" baseline="-25000"/>
              <a:t>3</a:t>
            </a:r>
            <a:r>
              <a:rPr lang="en-US" sz="2800" baseline="30000"/>
              <a:t>2</a:t>
            </a:r>
            <a:r>
              <a:rPr lang="en-US" sz="2800" baseline="30000">
                <a:cs typeface="Times New Roman" pitchFamily="18" charset="0"/>
              </a:rPr>
              <a:t>−</a:t>
            </a:r>
          </a:p>
          <a:p>
            <a:pPr>
              <a:spcAft>
                <a:spcPct val="150000"/>
              </a:spcAft>
              <a:buFontTx/>
              <a:buChar char="•"/>
            </a:pPr>
            <a:r>
              <a:rPr lang="en-US" sz="2800"/>
              <a:t>H</a:t>
            </a:r>
            <a:r>
              <a:rPr lang="en-US" sz="2800" baseline="-25000"/>
              <a:t>2</a:t>
            </a:r>
            <a:r>
              <a:rPr lang="en-US" sz="2800"/>
              <a:t>PO</a:t>
            </a:r>
            <a:r>
              <a:rPr lang="en-US" sz="2800" baseline="-25000"/>
              <a:t>4</a:t>
            </a:r>
            <a:r>
              <a:rPr lang="en-US" sz="2800" baseline="30000"/>
              <a:t>1</a:t>
            </a:r>
            <a:r>
              <a:rPr lang="en-US" sz="2800" baseline="30000">
                <a:cs typeface="Times New Roman" pitchFamily="18" charset="0"/>
              </a:rPr>
              <a:t>−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CED1BB-A25F-4924-9A8D-B049D8B1353E}" type="slidenum">
              <a:rPr lang="en-US"/>
              <a:pPr/>
              <a:t>14</a:t>
            </a:fld>
            <a:endParaRPr 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solidFill>
                  <a:srgbClr val="C00000"/>
                </a:solidFill>
              </a:rPr>
              <a:t>Practice—Write the Formula for the Conjugate Acid of the Following, Continued:</a:t>
            </a:r>
          </a:p>
        </p:txBody>
      </p:sp>
      <p:sp>
        <p:nvSpPr>
          <p:cNvPr id="24581" name="Text Box 3"/>
          <p:cNvSpPr txBox="1">
            <a:spLocks noChangeArrowheads="1"/>
          </p:cNvSpPr>
          <p:nvPr/>
        </p:nvSpPr>
        <p:spPr bwMode="auto">
          <a:xfrm>
            <a:off x="457200" y="1981200"/>
            <a:ext cx="44958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150000"/>
              </a:spcAft>
              <a:buFontTx/>
              <a:buChar char="•"/>
            </a:pPr>
            <a:r>
              <a:rPr lang="en-US" sz="2800"/>
              <a:t>H</a:t>
            </a:r>
            <a:r>
              <a:rPr lang="en-US" sz="2800" baseline="-25000"/>
              <a:t>2</a:t>
            </a:r>
            <a:r>
              <a:rPr lang="en-US" sz="2800"/>
              <a:t>O		</a:t>
            </a:r>
            <a:r>
              <a:rPr lang="en-US" sz="2800">
                <a:solidFill>
                  <a:schemeClr val="hlink"/>
                </a:solidFill>
              </a:rPr>
              <a:t>H</a:t>
            </a:r>
            <a:r>
              <a:rPr lang="en-US" sz="2800" baseline="-25000">
                <a:solidFill>
                  <a:schemeClr val="hlink"/>
                </a:solidFill>
              </a:rPr>
              <a:t>3</a:t>
            </a:r>
            <a:r>
              <a:rPr lang="en-US" sz="2800">
                <a:solidFill>
                  <a:schemeClr val="hlink"/>
                </a:solidFill>
              </a:rPr>
              <a:t>O</a:t>
            </a:r>
            <a:r>
              <a:rPr lang="en-US" sz="2800" baseline="30000">
                <a:solidFill>
                  <a:schemeClr val="hlink"/>
                </a:solidFill>
              </a:rPr>
              <a:t>+</a:t>
            </a:r>
            <a:endParaRPr lang="en-US" sz="2800"/>
          </a:p>
          <a:p>
            <a:pPr>
              <a:spcAft>
                <a:spcPct val="150000"/>
              </a:spcAft>
              <a:buFontTx/>
              <a:buChar char="•"/>
            </a:pPr>
            <a:r>
              <a:rPr lang="en-US" sz="2800"/>
              <a:t>NH</a:t>
            </a:r>
            <a:r>
              <a:rPr lang="en-US" sz="2800" baseline="-25000"/>
              <a:t>3		 </a:t>
            </a:r>
            <a:r>
              <a:rPr lang="en-US" sz="2800">
                <a:solidFill>
                  <a:schemeClr val="hlink"/>
                </a:solidFill>
              </a:rPr>
              <a:t>NH</a:t>
            </a:r>
            <a:r>
              <a:rPr lang="en-US" sz="2800" baseline="-25000">
                <a:solidFill>
                  <a:schemeClr val="hlink"/>
                </a:solidFill>
              </a:rPr>
              <a:t>4</a:t>
            </a:r>
            <a:r>
              <a:rPr lang="en-US" sz="2800" baseline="30000">
                <a:solidFill>
                  <a:schemeClr val="hlink"/>
                </a:solidFill>
              </a:rPr>
              <a:t>+</a:t>
            </a:r>
            <a:endParaRPr lang="en-US" sz="2800" baseline="-25000"/>
          </a:p>
          <a:p>
            <a:pPr>
              <a:spcAft>
                <a:spcPct val="150000"/>
              </a:spcAft>
              <a:buFontTx/>
              <a:buChar char="•"/>
            </a:pPr>
            <a:r>
              <a:rPr lang="en-US" sz="2800"/>
              <a:t>CO</a:t>
            </a:r>
            <a:r>
              <a:rPr lang="en-US" sz="2800" baseline="-25000"/>
              <a:t>3</a:t>
            </a:r>
            <a:r>
              <a:rPr lang="en-US" sz="2800" baseline="30000"/>
              <a:t>2</a:t>
            </a:r>
            <a:r>
              <a:rPr lang="en-US" sz="2800" baseline="30000">
                <a:cs typeface="Times New Roman" pitchFamily="18" charset="0"/>
              </a:rPr>
              <a:t>−</a:t>
            </a:r>
            <a:r>
              <a:rPr lang="en-US" sz="2800" baseline="30000"/>
              <a:t>	</a:t>
            </a:r>
            <a:r>
              <a:rPr lang="en-US" sz="2800">
                <a:solidFill>
                  <a:schemeClr val="hlink"/>
                </a:solidFill>
              </a:rPr>
              <a:t>HCO</a:t>
            </a:r>
            <a:r>
              <a:rPr lang="en-US" sz="2800" baseline="-25000">
                <a:solidFill>
                  <a:schemeClr val="hlink"/>
                </a:solidFill>
              </a:rPr>
              <a:t>3</a:t>
            </a:r>
            <a:r>
              <a:rPr lang="en-US" sz="2800" baseline="30000">
                <a:solidFill>
                  <a:schemeClr val="hlink"/>
                </a:solidFill>
                <a:cs typeface="Times New Roman" pitchFamily="18" charset="0"/>
              </a:rPr>
              <a:t>−</a:t>
            </a:r>
            <a:endParaRPr lang="en-US" sz="2800" baseline="30000">
              <a:cs typeface="Times New Roman" pitchFamily="18" charset="0"/>
            </a:endParaRPr>
          </a:p>
          <a:p>
            <a:pPr>
              <a:spcAft>
                <a:spcPct val="150000"/>
              </a:spcAft>
              <a:buFontTx/>
              <a:buChar char="•"/>
            </a:pPr>
            <a:r>
              <a:rPr lang="en-US" sz="2800"/>
              <a:t>H</a:t>
            </a:r>
            <a:r>
              <a:rPr lang="en-US" sz="2800" baseline="-25000"/>
              <a:t>2</a:t>
            </a:r>
            <a:r>
              <a:rPr lang="en-US" sz="2800"/>
              <a:t>PO</a:t>
            </a:r>
            <a:r>
              <a:rPr lang="en-US" sz="2800" baseline="-25000"/>
              <a:t>4</a:t>
            </a:r>
            <a:r>
              <a:rPr lang="en-US" sz="2800" baseline="30000"/>
              <a:t>1</a:t>
            </a:r>
            <a:r>
              <a:rPr lang="en-US" sz="2800" baseline="30000">
                <a:cs typeface="Times New Roman" pitchFamily="18" charset="0"/>
              </a:rPr>
              <a:t>−	</a:t>
            </a:r>
            <a:r>
              <a:rPr lang="en-US" sz="2800">
                <a:solidFill>
                  <a:schemeClr val="hlink"/>
                </a:solidFill>
                <a:cs typeface="Times New Roman" pitchFamily="18" charset="0"/>
              </a:rPr>
              <a:t>H</a:t>
            </a:r>
            <a:r>
              <a:rPr lang="en-US" sz="2800" baseline="-25000">
                <a:solidFill>
                  <a:schemeClr val="hlink"/>
                </a:solidFill>
                <a:cs typeface="Times New Roman" pitchFamily="18" charset="0"/>
              </a:rPr>
              <a:t>3</a:t>
            </a:r>
            <a:r>
              <a:rPr lang="en-US" sz="2800">
                <a:solidFill>
                  <a:schemeClr val="hlink"/>
                </a:solidFill>
                <a:cs typeface="Times New Roman" pitchFamily="18" charset="0"/>
              </a:rPr>
              <a:t>PO</a:t>
            </a:r>
            <a:r>
              <a:rPr lang="en-US" sz="2800" baseline="-25000">
                <a:solidFill>
                  <a:schemeClr val="hlink"/>
                </a:solidFill>
                <a:cs typeface="Times New Roman" pitchFamily="18" charset="0"/>
              </a:rPr>
              <a:t>4</a:t>
            </a:r>
            <a:endParaRPr lang="en-US" sz="2800" baseline="30000">
              <a:solidFill>
                <a:schemeClr val="hlink"/>
              </a:solidFill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BEA92C-B68B-4F5F-B8CF-8432FBABD67E}" type="slidenum">
              <a:rPr lang="en-US"/>
              <a:pPr/>
              <a:t>15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Practice—Write the Formula for the Conjugate Base of the Following:</a:t>
            </a:r>
          </a:p>
        </p:txBody>
      </p:sp>
      <p:sp>
        <p:nvSpPr>
          <p:cNvPr id="25605" name="Text Box 3"/>
          <p:cNvSpPr txBox="1">
            <a:spLocks noChangeArrowheads="1"/>
          </p:cNvSpPr>
          <p:nvPr/>
        </p:nvSpPr>
        <p:spPr bwMode="auto">
          <a:xfrm>
            <a:off x="457200" y="1981200"/>
            <a:ext cx="18288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150000"/>
              </a:spcAft>
              <a:buFontTx/>
              <a:buChar char="•"/>
            </a:pPr>
            <a:r>
              <a:rPr lang="en-US" sz="2800"/>
              <a:t>H</a:t>
            </a:r>
            <a:r>
              <a:rPr lang="en-US" sz="2800" baseline="-25000"/>
              <a:t>2</a:t>
            </a:r>
            <a:r>
              <a:rPr lang="en-US" sz="2800"/>
              <a:t>O</a:t>
            </a:r>
          </a:p>
          <a:p>
            <a:pPr>
              <a:spcAft>
                <a:spcPct val="150000"/>
              </a:spcAft>
              <a:buFontTx/>
              <a:buChar char="•"/>
            </a:pPr>
            <a:r>
              <a:rPr lang="en-US" sz="2800"/>
              <a:t>NH</a:t>
            </a:r>
            <a:r>
              <a:rPr lang="en-US" sz="2800" baseline="-25000"/>
              <a:t>3</a:t>
            </a:r>
          </a:p>
          <a:p>
            <a:pPr>
              <a:spcAft>
                <a:spcPct val="150000"/>
              </a:spcAft>
              <a:buFontTx/>
              <a:buChar char="•"/>
            </a:pPr>
            <a:r>
              <a:rPr lang="en-US" sz="2800"/>
              <a:t>CO</a:t>
            </a:r>
            <a:r>
              <a:rPr lang="en-US" sz="2800" baseline="-25000"/>
              <a:t>3</a:t>
            </a:r>
            <a:r>
              <a:rPr lang="en-US" sz="2800" baseline="30000"/>
              <a:t>2</a:t>
            </a:r>
            <a:r>
              <a:rPr lang="en-US" sz="2800" baseline="30000">
                <a:cs typeface="Times New Roman" pitchFamily="18" charset="0"/>
              </a:rPr>
              <a:t>−</a:t>
            </a:r>
          </a:p>
          <a:p>
            <a:pPr>
              <a:spcAft>
                <a:spcPct val="150000"/>
              </a:spcAft>
              <a:buFontTx/>
              <a:buChar char="•"/>
            </a:pPr>
            <a:r>
              <a:rPr lang="en-US" sz="2800"/>
              <a:t>H</a:t>
            </a:r>
            <a:r>
              <a:rPr lang="en-US" sz="2800" baseline="-25000"/>
              <a:t>2</a:t>
            </a:r>
            <a:r>
              <a:rPr lang="en-US" sz="2800"/>
              <a:t>PO</a:t>
            </a:r>
            <a:r>
              <a:rPr lang="en-US" sz="2800" baseline="-25000"/>
              <a:t>4</a:t>
            </a:r>
            <a:r>
              <a:rPr lang="en-US" sz="2800" baseline="30000"/>
              <a:t>1</a:t>
            </a:r>
            <a:r>
              <a:rPr lang="en-US" sz="2800" baseline="30000">
                <a:cs typeface="Times New Roman" pitchFamily="18" charset="0"/>
              </a:rPr>
              <a:t>−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Tro's Introductory Chemistry, Chapter 14</a:t>
            </a:r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678E96-335E-462A-B6FD-1FDA9666B4AD}" type="slidenum">
              <a:rPr lang="en-US"/>
              <a:pPr/>
              <a:t>16</a:t>
            </a:fld>
            <a:endParaRPr lang="en-US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solidFill>
                  <a:srgbClr val="C00000"/>
                </a:solidFill>
              </a:rPr>
              <a:t>Practice—Write the Formula for the Conjugate Base of the Following, Continued:</a:t>
            </a:r>
          </a:p>
        </p:txBody>
      </p:sp>
      <p:sp>
        <p:nvSpPr>
          <p:cNvPr id="26629" name="Text Box 3"/>
          <p:cNvSpPr txBox="1">
            <a:spLocks noChangeArrowheads="1"/>
          </p:cNvSpPr>
          <p:nvPr/>
        </p:nvSpPr>
        <p:spPr bwMode="auto">
          <a:xfrm>
            <a:off x="457200" y="1981200"/>
            <a:ext cx="84582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150000"/>
              </a:spcAft>
              <a:buFontTx/>
              <a:buChar char="•"/>
            </a:pPr>
            <a:r>
              <a:rPr lang="en-US" sz="2800"/>
              <a:t>H</a:t>
            </a:r>
            <a:r>
              <a:rPr lang="en-US" sz="2800" baseline="-25000"/>
              <a:t>2</a:t>
            </a:r>
            <a:r>
              <a:rPr lang="en-US" sz="2800"/>
              <a:t>O		</a:t>
            </a:r>
            <a:r>
              <a:rPr lang="en-US" sz="2800">
                <a:solidFill>
                  <a:schemeClr val="hlink"/>
                </a:solidFill>
              </a:rPr>
              <a:t>HO</a:t>
            </a:r>
            <a:r>
              <a:rPr lang="en-US" sz="2800" baseline="30000">
                <a:solidFill>
                  <a:schemeClr val="hlink"/>
                </a:solidFill>
                <a:cs typeface="Times New Roman" pitchFamily="18" charset="0"/>
              </a:rPr>
              <a:t>−</a:t>
            </a:r>
            <a:endParaRPr lang="en-US" sz="2800">
              <a:cs typeface="Times New Roman" pitchFamily="18" charset="0"/>
            </a:endParaRPr>
          </a:p>
          <a:p>
            <a:pPr>
              <a:spcAft>
                <a:spcPct val="150000"/>
              </a:spcAft>
              <a:buFontTx/>
              <a:buChar char="•"/>
            </a:pPr>
            <a:r>
              <a:rPr lang="en-US" sz="2800"/>
              <a:t>NH</a:t>
            </a:r>
            <a:r>
              <a:rPr lang="en-US" sz="2800" baseline="-25000"/>
              <a:t>3		 </a:t>
            </a:r>
            <a:r>
              <a:rPr lang="en-US" sz="2800">
                <a:solidFill>
                  <a:schemeClr val="hlink"/>
                </a:solidFill>
              </a:rPr>
              <a:t>NH</a:t>
            </a:r>
            <a:r>
              <a:rPr lang="en-US" sz="2800" baseline="-25000">
                <a:solidFill>
                  <a:schemeClr val="hlink"/>
                </a:solidFill>
              </a:rPr>
              <a:t>2</a:t>
            </a:r>
            <a:r>
              <a:rPr lang="en-US" sz="2800" baseline="30000">
                <a:solidFill>
                  <a:schemeClr val="hlink"/>
                </a:solidFill>
                <a:cs typeface="Times New Roman" pitchFamily="18" charset="0"/>
              </a:rPr>
              <a:t>−</a:t>
            </a:r>
            <a:endParaRPr lang="en-US" sz="2800" baseline="-25000">
              <a:cs typeface="Times New Roman" pitchFamily="18" charset="0"/>
            </a:endParaRPr>
          </a:p>
          <a:p>
            <a:pPr>
              <a:spcAft>
                <a:spcPct val="150000"/>
              </a:spcAft>
              <a:buFontTx/>
              <a:buChar char="•"/>
            </a:pPr>
            <a:r>
              <a:rPr lang="en-US" sz="2800"/>
              <a:t>CO</a:t>
            </a:r>
            <a:r>
              <a:rPr lang="en-US" sz="2800" baseline="-25000"/>
              <a:t>3</a:t>
            </a:r>
            <a:r>
              <a:rPr lang="en-US" sz="2800" baseline="30000"/>
              <a:t>2</a:t>
            </a:r>
            <a:r>
              <a:rPr lang="en-US" sz="2800" baseline="30000">
                <a:cs typeface="Times New Roman" pitchFamily="18" charset="0"/>
              </a:rPr>
              <a:t>−</a:t>
            </a:r>
            <a:r>
              <a:rPr lang="en-US" sz="2800" baseline="30000"/>
              <a:t>	</a:t>
            </a:r>
            <a:r>
              <a:rPr lang="en-US" sz="2300">
                <a:solidFill>
                  <a:schemeClr val="hlink"/>
                </a:solidFill>
              </a:rPr>
              <a:t>Since CO</a:t>
            </a:r>
            <a:r>
              <a:rPr lang="en-US" sz="2300" baseline="-25000">
                <a:solidFill>
                  <a:schemeClr val="hlink"/>
                </a:solidFill>
              </a:rPr>
              <a:t>3</a:t>
            </a:r>
            <a:r>
              <a:rPr lang="en-US" sz="2300" baseline="30000">
                <a:solidFill>
                  <a:schemeClr val="hlink"/>
                </a:solidFill>
              </a:rPr>
              <a:t>2</a:t>
            </a:r>
            <a:r>
              <a:rPr lang="en-US" sz="2300" baseline="30000">
                <a:solidFill>
                  <a:schemeClr val="hlink"/>
                </a:solidFill>
                <a:cs typeface="Times New Roman" pitchFamily="18" charset="0"/>
              </a:rPr>
              <a:t>−</a:t>
            </a:r>
            <a:r>
              <a:rPr lang="en-US" sz="2300">
                <a:solidFill>
                  <a:schemeClr val="hlink"/>
                </a:solidFill>
                <a:cs typeface="Times New Roman" pitchFamily="18" charset="0"/>
              </a:rPr>
              <a:t> does not have an H, it cannot be an acid.</a:t>
            </a:r>
            <a:endParaRPr lang="en-US" sz="2300" baseline="30000">
              <a:cs typeface="Times New Roman" pitchFamily="18" charset="0"/>
            </a:endParaRPr>
          </a:p>
          <a:p>
            <a:pPr>
              <a:spcAft>
                <a:spcPct val="150000"/>
              </a:spcAft>
              <a:buFontTx/>
              <a:buChar char="•"/>
            </a:pPr>
            <a:r>
              <a:rPr lang="en-US" sz="2800"/>
              <a:t>H</a:t>
            </a:r>
            <a:r>
              <a:rPr lang="en-US" sz="2800" baseline="-25000"/>
              <a:t>2</a:t>
            </a:r>
            <a:r>
              <a:rPr lang="en-US" sz="2800"/>
              <a:t>PO</a:t>
            </a:r>
            <a:r>
              <a:rPr lang="en-US" sz="2800" baseline="-25000"/>
              <a:t>4</a:t>
            </a:r>
            <a:r>
              <a:rPr lang="en-US" sz="2800" baseline="30000"/>
              <a:t>1</a:t>
            </a:r>
            <a:r>
              <a:rPr lang="en-US" sz="2800" baseline="30000">
                <a:cs typeface="Times New Roman" pitchFamily="18" charset="0"/>
              </a:rPr>
              <a:t>−	</a:t>
            </a:r>
            <a:r>
              <a:rPr lang="en-US" sz="2800">
                <a:solidFill>
                  <a:schemeClr val="hlink"/>
                </a:solidFill>
                <a:cs typeface="Times New Roman" pitchFamily="18" charset="0"/>
              </a:rPr>
              <a:t>HPO</a:t>
            </a:r>
            <a:r>
              <a:rPr lang="en-US" sz="2800" baseline="-25000">
                <a:solidFill>
                  <a:schemeClr val="hlink"/>
                </a:solidFill>
                <a:cs typeface="Times New Roman" pitchFamily="18" charset="0"/>
              </a:rPr>
              <a:t>4</a:t>
            </a:r>
            <a:r>
              <a:rPr lang="en-US" sz="2800" baseline="30000">
                <a:solidFill>
                  <a:schemeClr val="hlink"/>
                </a:solidFill>
                <a:cs typeface="Times New Roman" pitchFamily="18" charset="0"/>
              </a:rPr>
              <a:t>2−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520E740-4693-4F9D-BFCD-C3B919DDC031}" type="slidenum">
              <a:rPr lang="en-US"/>
              <a:pPr/>
              <a:t>17</a:t>
            </a:fld>
            <a:endParaRPr lang="en-US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8839200" cy="1143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3000" dirty="0">
                <a:solidFill>
                  <a:srgbClr val="C00000"/>
                </a:solidFill>
              </a:rPr>
              <a:t>Practice—Write the Equations for the Following Reacting with Water and Acting as a </a:t>
            </a:r>
            <a:r>
              <a:rPr lang="en-US" sz="3000" dirty="0" err="1">
                <a:solidFill>
                  <a:srgbClr val="C00000"/>
                </a:solidFill>
              </a:rPr>
              <a:t>Monoprotic</a:t>
            </a:r>
            <a:r>
              <a:rPr lang="en-US" sz="3000" dirty="0">
                <a:solidFill>
                  <a:srgbClr val="C00000"/>
                </a:solidFill>
              </a:rPr>
              <a:t> Acid.  </a:t>
            </a:r>
            <a:br>
              <a:rPr lang="en-US" sz="3000" dirty="0">
                <a:solidFill>
                  <a:srgbClr val="C00000"/>
                </a:solidFill>
              </a:rPr>
            </a:br>
            <a:r>
              <a:rPr lang="en-US" sz="3000" dirty="0">
                <a:solidFill>
                  <a:srgbClr val="C00000"/>
                </a:solidFill>
              </a:rPr>
              <a:t>Label the Conjugate Acid and Base.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2438400"/>
            <a:ext cx="3810000" cy="4114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/>
              <a:t>HBr</a:t>
            </a:r>
          </a:p>
          <a:p>
            <a:pPr eaLnBrk="1" hangingPunct="1">
              <a:spcBef>
                <a:spcPct val="300000"/>
              </a:spcBef>
            </a:pPr>
            <a:r>
              <a:rPr lang="en-US"/>
              <a:t>HSO</a:t>
            </a:r>
            <a:r>
              <a:rPr lang="en-US" baseline="-25000"/>
              <a:t>4</a:t>
            </a:r>
            <a:r>
              <a:rPr lang="en-US" baseline="30000"/>
              <a:t>-1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E280CC-EA93-44E3-B8B8-CC9DBF9A1C1D}" type="slidenum">
              <a:rPr lang="en-US"/>
              <a:pPr/>
              <a:t>18</a:t>
            </a:fld>
            <a:endParaRPr lang="en-US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8839200" cy="1143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3000" dirty="0">
                <a:solidFill>
                  <a:srgbClr val="C00000"/>
                </a:solidFill>
              </a:rPr>
              <a:t>Practice—Write the Equations for the Following Reacting with Water and Acting as a </a:t>
            </a:r>
            <a:r>
              <a:rPr lang="en-US" sz="3000" dirty="0" err="1">
                <a:solidFill>
                  <a:srgbClr val="C00000"/>
                </a:solidFill>
              </a:rPr>
              <a:t>Monoprotic</a:t>
            </a:r>
            <a:r>
              <a:rPr lang="en-US" sz="3000" dirty="0">
                <a:solidFill>
                  <a:srgbClr val="C00000"/>
                </a:solidFill>
              </a:rPr>
              <a:t> Acid.  </a:t>
            </a:r>
            <a:br>
              <a:rPr lang="en-US" sz="3000" dirty="0">
                <a:solidFill>
                  <a:srgbClr val="C00000"/>
                </a:solidFill>
              </a:rPr>
            </a:br>
            <a:r>
              <a:rPr lang="en-US" sz="3000" dirty="0">
                <a:solidFill>
                  <a:srgbClr val="C00000"/>
                </a:solidFill>
              </a:rPr>
              <a:t>Label the Conjugate Acid and Base, Continued.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2438400"/>
            <a:ext cx="5867400" cy="4114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dirty="0"/>
              <a:t>HBr</a:t>
            </a:r>
          </a:p>
          <a:p>
            <a:pPr eaLnBrk="1" hangingPunct="1">
              <a:spcBef>
                <a:spcPct val="300000"/>
              </a:spcBef>
            </a:pPr>
            <a:r>
              <a:rPr lang="en-US" dirty="0"/>
              <a:t>HSO</a:t>
            </a:r>
            <a:r>
              <a:rPr lang="en-US" baseline="-25000" dirty="0"/>
              <a:t>4</a:t>
            </a:r>
            <a:r>
              <a:rPr lang="en-US" baseline="30000" dirty="0"/>
              <a:t>-1</a:t>
            </a:r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1981200" y="2133600"/>
            <a:ext cx="7086600" cy="144398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eaLnBrk="0" hangingPunct="0"/>
            <a:r>
              <a:rPr lang="en-US" sz="3200" dirty="0">
                <a:solidFill>
                  <a:schemeClr val="hlink"/>
                </a:solidFill>
              </a:rPr>
              <a:t>HBr  +  H</a:t>
            </a:r>
            <a:r>
              <a:rPr lang="en-US" sz="3200" baseline="-25000" dirty="0">
                <a:solidFill>
                  <a:schemeClr val="hlink"/>
                </a:solidFill>
              </a:rPr>
              <a:t>2</a:t>
            </a:r>
            <a:r>
              <a:rPr lang="en-US" sz="3200" dirty="0">
                <a:solidFill>
                  <a:schemeClr val="hlink"/>
                </a:solidFill>
              </a:rPr>
              <a:t>O  </a:t>
            </a:r>
            <a:r>
              <a:rPr lang="en-US" sz="3200" dirty="0">
                <a:solidFill>
                  <a:schemeClr val="hlink"/>
                </a:solidFill>
                <a:latin typeface="Symbol" pitchFamily="18" charset="2"/>
              </a:rPr>
              <a:t>®</a:t>
            </a:r>
            <a:r>
              <a:rPr lang="en-US" sz="3200" dirty="0">
                <a:solidFill>
                  <a:schemeClr val="hlink"/>
                </a:solidFill>
              </a:rPr>
              <a:t>   Br</a:t>
            </a:r>
            <a:r>
              <a:rPr lang="en-US" sz="3200" baseline="30000" dirty="0">
                <a:solidFill>
                  <a:schemeClr val="hlink"/>
                </a:solidFill>
              </a:rPr>
              <a:t>-1</a:t>
            </a:r>
            <a:r>
              <a:rPr lang="en-US" sz="3200" dirty="0">
                <a:solidFill>
                  <a:schemeClr val="hlink"/>
                </a:solidFill>
              </a:rPr>
              <a:t>  +  H</a:t>
            </a:r>
            <a:r>
              <a:rPr lang="en-US" sz="3200" baseline="-25000" dirty="0">
                <a:solidFill>
                  <a:schemeClr val="hlink"/>
                </a:solidFill>
              </a:rPr>
              <a:t>3</a:t>
            </a:r>
            <a:r>
              <a:rPr lang="en-US" sz="3200" dirty="0">
                <a:solidFill>
                  <a:schemeClr val="hlink"/>
                </a:solidFill>
              </a:rPr>
              <a:t>O</a:t>
            </a:r>
            <a:r>
              <a:rPr lang="en-US" sz="3200" baseline="30000" dirty="0">
                <a:solidFill>
                  <a:schemeClr val="hlink"/>
                </a:solidFill>
              </a:rPr>
              <a:t>+1</a:t>
            </a:r>
            <a:endParaRPr lang="en-US" sz="3200" dirty="0">
              <a:solidFill>
                <a:schemeClr val="hlink"/>
              </a:solidFill>
            </a:endParaRPr>
          </a:p>
          <a:p>
            <a:pPr eaLnBrk="0" hangingPunct="0"/>
            <a:r>
              <a:rPr lang="en-US" sz="2800" dirty="0">
                <a:solidFill>
                  <a:schemeClr val="hlink"/>
                </a:solidFill>
              </a:rPr>
              <a:t>Acid       Base       Conjugate    </a:t>
            </a:r>
            <a:r>
              <a:rPr lang="en-US" sz="2800" dirty="0" err="1">
                <a:solidFill>
                  <a:schemeClr val="hlink"/>
                </a:solidFill>
              </a:rPr>
              <a:t>Conjugate</a:t>
            </a:r>
            <a:endParaRPr lang="en-US" sz="2800" dirty="0">
              <a:solidFill>
                <a:schemeClr val="hlink"/>
              </a:solidFill>
            </a:endParaRPr>
          </a:p>
          <a:p>
            <a:pPr eaLnBrk="0" hangingPunct="0"/>
            <a:r>
              <a:rPr lang="en-US" sz="2800" dirty="0">
                <a:solidFill>
                  <a:schemeClr val="hlink"/>
                </a:solidFill>
              </a:rPr>
              <a:t>		 	  base      	acid</a:t>
            </a:r>
          </a:p>
        </p:txBody>
      </p:sp>
      <p:sp>
        <p:nvSpPr>
          <p:cNvPr id="28679" name="Rectangle 6"/>
          <p:cNvSpPr>
            <a:spLocks noChangeArrowheads="1"/>
          </p:cNvSpPr>
          <p:nvPr/>
        </p:nvSpPr>
        <p:spPr bwMode="auto">
          <a:xfrm>
            <a:off x="2362200" y="4114800"/>
            <a:ext cx="6523038" cy="1430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3200">
                <a:solidFill>
                  <a:schemeClr val="hlink"/>
                </a:solidFill>
              </a:rPr>
              <a:t>HSO</a:t>
            </a:r>
            <a:r>
              <a:rPr lang="en-US" sz="3200" baseline="-25000">
                <a:solidFill>
                  <a:schemeClr val="hlink"/>
                </a:solidFill>
              </a:rPr>
              <a:t>4</a:t>
            </a:r>
            <a:r>
              <a:rPr lang="en-US" sz="3200" baseline="30000">
                <a:solidFill>
                  <a:schemeClr val="hlink"/>
                </a:solidFill>
              </a:rPr>
              <a:t>-1</a:t>
            </a:r>
            <a:r>
              <a:rPr lang="en-US" sz="3200">
                <a:solidFill>
                  <a:schemeClr val="hlink"/>
                </a:solidFill>
              </a:rPr>
              <a:t>  +  H</a:t>
            </a:r>
            <a:r>
              <a:rPr lang="en-US" sz="3200" baseline="-25000">
                <a:solidFill>
                  <a:schemeClr val="hlink"/>
                </a:solidFill>
              </a:rPr>
              <a:t>2</a:t>
            </a:r>
            <a:r>
              <a:rPr lang="en-US" sz="3200">
                <a:solidFill>
                  <a:schemeClr val="hlink"/>
                </a:solidFill>
              </a:rPr>
              <a:t>O  </a:t>
            </a:r>
            <a:r>
              <a:rPr lang="en-US" sz="3200">
                <a:solidFill>
                  <a:schemeClr val="hlink"/>
                </a:solidFill>
                <a:latin typeface="Symbol" pitchFamily="18" charset="2"/>
              </a:rPr>
              <a:t>®</a:t>
            </a:r>
            <a:r>
              <a:rPr lang="en-US" sz="3200">
                <a:solidFill>
                  <a:schemeClr val="hlink"/>
                </a:solidFill>
              </a:rPr>
              <a:t>  SO</a:t>
            </a:r>
            <a:r>
              <a:rPr lang="en-US" sz="3200" baseline="-25000">
                <a:solidFill>
                  <a:schemeClr val="hlink"/>
                </a:solidFill>
              </a:rPr>
              <a:t>4</a:t>
            </a:r>
            <a:r>
              <a:rPr lang="en-US" sz="3200" baseline="30000">
                <a:solidFill>
                  <a:schemeClr val="hlink"/>
                </a:solidFill>
              </a:rPr>
              <a:t>-2</a:t>
            </a:r>
            <a:r>
              <a:rPr lang="en-US" sz="3200">
                <a:solidFill>
                  <a:schemeClr val="hlink"/>
                </a:solidFill>
              </a:rPr>
              <a:t>  +  H</a:t>
            </a:r>
            <a:r>
              <a:rPr lang="en-US" sz="3200" baseline="-25000">
                <a:solidFill>
                  <a:schemeClr val="hlink"/>
                </a:solidFill>
              </a:rPr>
              <a:t>3</a:t>
            </a:r>
            <a:r>
              <a:rPr lang="en-US" sz="3200">
                <a:solidFill>
                  <a:schemeClr val="hlink"/>
                </a:solidFill>
              </a:rPr>
              <a:t>O</a:t>
            </a:r>
            <a:r>
              <a:rPr lang="en-US" sz="3200" baseline="30000">
                <a:solidFill>
                  <a:schemeClr val="hlink"/>
                </a:solidFill>
              </a:rPr>
              <a:t>+1</a:t>
            </a:r>
            <a:endParaRPr lang="en-US" sz="3200">
              <a:solidFill>
                <a:schemeClr val="hlink"/>
              </a:solidFill>
            </a:endParaRPr>
          </a:p>
          <a:p>
            <a:pPr eaLnBrk="0" hangingPunct="0"/>
            <a:r>
              <a:rPr lang="en-US" sz="2800">
                <a:solidFill>
                  <a:schemeClr val="hlink"/>
                </a:solidFill>
              </a:rPr>
              <a:t>Acid           Base       Conjugate     Conjugate</a:t>
            </a:r>
          </a:p>
          <a:p>
            <a:pPr eaLnBrk="0" hangingPunct="0"/>
            <a:r>
              <a:rPr lang="en-US" sz="2800">
                <a:solidFill>
                  <a:schemeClr val="hlink"/>
                </a:solidFill>
              </a:rPr>
              <a:t>		     	      base             acid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F84DCC-F42A-41D7-8980-FCC16A1D6F2A}" type="slidenum">
              <a:rPr lang="en-US"/>
              <a:pPr/>
              <a:t>19</a:t>
            </a:fld>
            <a:endParaRPr lang="en-US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8839200" cy="1143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3200" dirty="0">
                <a:solidFill>
                  <a:srgbClr val="C00000"/>
                </a:solidFill>
              </a:rPr>
              <a:t>Practice—Write the Equations for the Following Reacting with Water and Acting as a </a:t>
            </a:r>
            <a:r>
              <a:rPr lang="en-US" sz="3200" dirty="0" err="1">
                <a:solidFill>
                  <a:srgbClr val="C00000"/>
                </a:solidFill>
              </a:rPr>
              <a:t>Monoprotic</a:t>
            </a:r>
            <a:r>
              <a:rPr lang="en-US" sz="3200" dirty="0">
                <a:solidFill>
                  <a:srgbClr val="C00000"/>
                </a:solidFill>
              </a:rPr>
              <a:t>-Accepting Base.  </a:t>
            </a:r>
            <a:br>
              <a:rPr lang="en-US" sz="3200" dirty="0">
                <a:solidFill>
                  <a:srgbClr val="C00000"/>
                </a:solidFill>
              </a:rPr>
            </a:br>
            <a:r>
              <a:rPr lang="en-US" sz="3200" dirty="0">
                <a:solidFill>
                  <a:srgbClr val="C00000"/>
                </a:solidFill>
              </a:rPr>
              <a:t>Label the Conjugate Acid and Base.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2438400"/>
            <a:ext cx="3810000" cy="4114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dirty="0"/>
              <a:t>I</a:t>
            </a:r>
            <a:r>
              <a:rPr lang="en-US" baseline="30000" dirty="0">
                <a:cs typeface="Times New Roman" pitchFamily="18" charset="0"/>
              </a:rPr>
              <a:t>−</a:t>
            </a:r>
            <a:endParaRPr lang="en-US" dirty="0"/>
          </a:p>
          <a:p>
            <a:pPr eaLnBrk="1" hangingPunct="1">
              <a:spcBef>
                <a:spcPct val="300000"/>
              </a:spcBef>
            </a:pPr>
            <a:r>
              <a:rPr lang="en-US" dirty="0"/>
              <a:t>CO</a:t>
            </a:r>
            <a:r>
              <a:rPr lang="en-US" baseline="-25000" dirty="0"/>
              <a:t>3</a:t>
            </a:r>
            <a:r>
              <a:rPr lang="en-US" baseline="30000" dirty="0"/>
              <a:t>2</a:t>
            </a:r>
            <a:r>
              <a:rPr lang="en-US" baseline="30000" dirty="0">
                <a:cs typeface="Times New Roman" pitchFamily="18" charset="0"/>
              </a:rPr>
              <a:t>−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06CA8-F20F-414E-9CEC-198DABFB8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Things You Already Know -pH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C53C8-D852-4DB7-B234-25154BFFB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24400"/>
            <a:ext cx="8229600" cy="16303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Taste Sour                                           Taste Bitter </a:t>
            </a:r>
          </a:p>
          <a:p>
            <a:pPr marL="0" indent="0">
              <a:buNone/>
            </a:pPr>
            <a:r>
              <a:rPr lang="en-US" sz="2400" dirty="0"/>
              <a:t>-Fruit Juice (i.e. citrus)</a:t>
            </a:r>
            <a:r>
              <a:rPr lang="en-US" dirty="0"/>
              <a:t>          			  -baking soda                        </a:t>
            </a:r>
          </a:p>
        </p:txBody>
      </p:sp>
      <p:pic>
        <p:nvPicPr>
          <p:cNvPr id="4" name="Picture 7" descr="Figure showing pH scale. below 7 is acidic, above 7 is basic.">
            <a:extLst>
              <a:ext uri="{FF2B5EF4-FFF2-40B4-BE49-F238E27FC236}">
                <a16:creationId xmlns:a16="http://schemas.microsoft.com/office/drawing/2014/main" id="{6D46883B-7F6D-4C94-AE6F-6A7F724CD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5602" y="2187197"/>
            <a:ext cx="8552796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F530FA-1C93-4D49-802F-3E7369D2939F}"/>
              </a:ext>
            </a:extLst>
          </p:cNvPr>
          <p:cNvSpPr txBox="1"/>
          <p:nvPr/>
        </p:nvSpPr>
        <p:spPr>
          <a:xfrm>
            <a:off x="438912" y="1318953"/>
            <a:ext cx="84643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>
                <a:solidFill>
                  <a:schemeClr val="accent6">
                    <a:lumMod val="75000"/>
                  </a:schemeClr>
                </a:solidFill>
              </a:rPr>
              <a:t>Acids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			           	      </a:t>
            </a:r>
            <a:r>
              <a:rPr lang="en-US" sz="4400" b="1" u="sng" dirty="0">
                <a:solidFill>
                  <a:schemeClr val="accent6">
                    <a:lumMod val="75000"/>
                  </a:schemeClr>
                </a:solidFill>
              </a:rPr>
              <a:t>Bases</a:t>
            </a:r>
          </a:p>
        </p:txBody>
      </p:sp>
    </p:spTree>
    <p:extLst>
      <p:ext uri="{BB962C8B-B14F-4D97-AF65-F5344CB8AC3E}">
        <p14:creationId xmlns:p14="http://schemas.microsoft.com/office/powerpoint/2010/main" val="28471439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2120D9-9576-4B5A-A6F0-083E2E14541C}" type="slidenum">
              <a:rPr lang="en-US"/>
              <a:pPr/>
              <a:t>20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8839200" cy="1143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3200" dirty="0">
                <a:solidFill>
                  <a:srgbClr val="C00000"/>
                </a:solidFill>
              </a:rPr>
              <a:t>Practice—Write the Equations for the Following Reacting with Water and Acting as a </a:t>
            </a:r>
            <a:r>
              <a:rPr lang="en-US" sz="3200" dirty="0" err="1">
                <a:solidFill>
                  <a:srgbClr val="C00000"/>
                </a:solidFill>
              </a:rPr>
              <a:t>Monoprotic</a:t>
            </a:r>
            <a:r>
              <a:rPr lang="en-US" sz="3200" dirty="0">
                <a:solidFill>
                  <a:srgbClr val="C00000"/>
                </a:solidFill>
              </a:rPr>
              <a:t>-Accepting Base.  </a:t>
            </a:r>
            <a:br>
              <a:rPr lang="en-US" sz="3200" dirty="0">
                <a:solidFill>
                  <a:srgbClr val="C00000"/>
                </a:solidFill>
              </a:rPr>
            </a:br>
            <a:r>
              <a:rPr lang="en-US" sz="3200" dirty="0">
                <a:solidFill>
                  <a:srgbClr val="C00000"/>
                </a:solidFill>
              </a:rPr>
              <a:t>Label the Conjugate Acid and Base, Continued.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2438400"/>
            <a:ext cx="3810000" cy="4114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/>
              <a:t>I</a:t>
            </a:r>
            <a:r>
              <a:rPr lang="en-US" baseline="30000">
                <a:cs typeface="Times New Roman" pitchFamily="18" charset="0"/>
              </a:rPr>
              <a:t>−</a:t>
            </a:r>
            <a:endParaRPr lang="en-US"/>
          </a:p>
          <a:p>
            <a:pPr eaLnBrk="1" hangingPunct="1">
              <a:spcBef>
                <a:spcPct val="300000"/>
              </a:spcBef>
            </a:pPr>
            <a:r>
              <a:rPr lang="en-US"/>
              <a:t>CO</a:t>
            </a:r>
            <a:r>
              <a:rPr lang="en-US" baseline="-25000"/>
              <a:t>3</a:t>
            </a:r>
            <a:r>
              <a:rPr lang="en-US" baseline="30000"/>
              <a:t>2</a:t>
            </a:r>
            <a:r>
              <a:rPr lang="en-US" baseline="30000">
                <a:cs typeface="Times New Roman" pitchFamily="18" charset="0"/>
              </a:rPr>
              <a:t>−</a:t>
            </a:r>
          </a:p>
        </p:txBody>
      </p:sp>
      <p:sp>
        <p:nvSpPr>
          <p:cNvPr id="30726" name="Rectangle 4"/>
          <p:cNvSpPr>
            <a:spLocks noChangeArrowheads="1"/>
          </p:cNvSpPr>
          <p:nvPr/>
        </p:nvSpPr>
        <p:spPr bwMode="auto">
          <a:xfrm>
            <a:off x="2362199" y="2286000"/>
            <a:ext cx="6841761" cy="1430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eaLnBrk="0" hangingPunct="0"/>
            <a:r>
              <a:rPr lang="en-US" sz="3200" dirty="0">
                <a:solidFill>
                  <a:schemeClr val="hlink"/>
                </a:solidFill>
              </a:rPr>
              <a:t>I</a:t>
            </a:r>
            <a:r>
              <a:rPr lang="en-US" sz="3200" baseline="30000" dirty="0">
                <a:solidFill>
                  <a:schemeClr val="hlink"/>
                </a:solidFill>
                <a:cs typeface="Times New Roman" pitchFamily="18" charset="0"/>
              </a:rPr>
              <a:t>−</a:t>
            </a:r>
            <a:r>
              <a:rPr lang="en-US" sz="3200" dirty="0">
                <a:solidFill>
                  <a:schemeClr val="hlink"/>
                </a:solidFill>
              </a:rPr>
              <a:t>  +   H</a:t>
            </a:r>
            <a:r>
              <a:rPr lang="en-US" sz="3200" baseline="-25000" dirty="0">
                <a:solidFill>
                  <a:schemeClr val="hlink"/>
                </a:solidFill>
              </a:rPr>
              <a:t>2</a:t>
            </a:r>
            <a:r>
              <a:rPr lang="en-US" sz="3200" dirty="0">
                <a:solidFill>
                  <a:schemeClr val="hlink"/>
                </a:solidFill>
              </a:rPr>
              <a:t>O     </a:t>
            </a:r>
            <a:r>
              <a:rPr lang="en-US" sz="3200" dirty="0">
                <a:solidFill>
                  <a:schemeClr val="hlink"/>
                </a:solidFill>
                <a:latin typeface="Symbol" pitchFamily="18" charset="2"/>
              </a:rPr>
              <a:t>®</a:t>
            </a:r>
            <a:r>
              <a:rPr lang="en-US" sz="3200" dirty="0">
                <a:solidFill>
                  <a:schemeClr val="hlink"/>
                </a:solidFill>
              </a:rPr>
              <a:t>      HI  +  OH</a:t>
            </a:r>
            <a:r>
              <a:rPr lang="en-US" sz="3200" baseline="30000" dirty="0">
                <a:solidFill>
                  <a:schemeClr val="hlink"/>
                </a:solidFill>
                <a:cs typeface="Times New Roman" pitchFamily="18" charset="0"/>
              </a:rPr>
              <a:t>−</a:t>
            </a:r>
            <a:endParaRPr lang="en-US" sz="3200" dirty="0">
              <a:solidFill>
                <a:schemeClr val="hlink"/>
              </a:solidFill>
              <a:cs typeface="Times New Roman" pitchFamily="18" charset="0"/>
            </a:endParaRPr>
          </a:p>
          <a:p>
            <a:pPr eaLnBrk="0" hangingPunct="0"/>
            <a:r>
              <a:rPr lang="en-US" sz="2800" dirty="0">
                <a:solidFill>
                  <a:schemeClr val="hlink"/>
                </a:solidFill>
              </a:rPr>
              <a:t>Base    Acid         Conjugate  </a:t>
            </a:r>
            <a:r>
              <a:rPr lang="en-US" sz="2800" dirty="0" err="1">
                <a:solidFill>
                  <a:schemeClr val="hlink"/>
                </a:solidFill>
              </a:rPr>
              <a:t>Conjugate</a:t>
            </a:r>
            <a:endParaRPr lang="en-US" sz="2800" dirty="0">
              <a:solidFill>
                <a:schemeClr val="hlink"/>
              </a:solidFill>
            </a:endParaRPr>
          </a:p>
          <a:p>
            <a:pPr eaLnBrk="0" hangingPunct="0"/>
            <a:r>
              <a:rPr lang="en-US" sz="2800" dirty="0">
                <a:solidFill>
                  <a:schemeClr val="hlink"/>
                </a:solidFill>
              </a:rPr>
              <a:t>	</a:t>
            </a:r>
            <a:r>
              <a:rPr lang="en-US" sz="2800">
                <a:solidFill>
                  <a:schemeClr val="hlink"/>
                </a:solidFill>
              </a:rPr>
              <a:t>                        </a:t>
            </a:r>
            <a:r>
              <a:rPr lang="en-US" sz="2800" dirty="0">
                <a:solidFill>
                  <a:schemeClr val="hlink"/>
                </a:solidFill>
              </a:rPr>
              <a:t>acid          base</a:t>
            </a:r>
          </a:p>
        </p:txBody>
      </p:sp>
      <p:sp>
        <p:nvSpPr>
          <p:cNvPr id="30727" name="Rectangle 5"/>
          <p:cNvSpPr>
            <a:spLocks noChangeArrowheads="1"/>
          </p:cNvSpPr>
          <p:nvPr/>
        </p:nvSpPr>
        <p:spPr bwMode="auto">
          <a:xfrm>
            <a:off x="2362200" y="4343400"/>
            <a:ext cx="6345238" cy="1430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3200">
                <a:solidFill>
                  <a:schemeClr val="hlink"/>
                </a:solidFill>
              </a:rPr>
              <a:t>CO</a:t>
            </a:r>
            <a:r>
              <a:rPr lang="en-US" sz="3200" baseline="-25000">
                <a:solidFill>
                  <a:schemeClr val="hlink"/>
                </a:solidFill>
              </a:rPr>
              <a:t>3</a:t>
            </a:r>
            <a:r>
              <a:rPr lang="en-US" sz="3200" baseline="30000">
                <a:solidFill>
                  <a:schemeClr val="hlink"/>
                </a:solidFill>
              </a:rPr>
              <a:t>2</a:t>
            </a:r>
            <a:r>
              <a:rPr lang="en-US" sz="3200" baseline="30000">
                <a:solidFill>
                  <a:schemeClr val="hlink"/>
                </a:solidFill>
                <a:cs typeface="Times New Roman" pitchFamily="18" charset="0"/>
              </a:rPr>
              <a:t>−</a:t>
            </a:r>
            <a:r>
              <a:rPr lang="en-US" sz="3200">
                <a:solidFill>
                  <a:schemeClr val="hlink"/>
                </a:solidFill>
              </a:rPr>
              <a:t>  +   H</a:t>
            </a:r>
            <a:r>
              <a:rPr lang="en-US" sz="3200" baseline="-25000">
                <a:solidFill>
                  <a:schemeClr val="hlink"/>
                </a:solidFill>
              </a:rPr>
              <a:t>2</a:t>
            </a:r>
            <a:r>
              <a:rPr lang="en-US" sz="3200">
                <a:solidFill>
                  <a:schemeClr val="hlink"/>
                </a:solidFill>
              </a:rPr>
              <a:t>O  </a:t>
            </a:r>
            <a:r>
              <a:rPr lang="en-US" sz="3200">
                <a:solidFill>
                  <a:schemeClr val="hlink"/>
                </a:solidFill>
                <a:latin typeface="Symbol" pitchFamily="18" charset="2"/>
              </a:rPr>
              <a:t>®</a:t>
            </a:r>
            <a:r>
              <a:rPr lang="en-US" sz="3200">
                <a:solidFill>
                  <a:schemeClr val="hlink"/>
                </a:solidFill>
              </a:rPr>
              <a:t>   HCO</a:t>
            </a:r>
            <a:r>
              <a:rPr lang="en-US" sz="3200" baseline="-25000">
                <a:solidFill>
                  <a:schemeClr val="hlink"/>
                </a:solidFill>
              </a:rPr>
              <a:t>3</a:t>
            </a:r>
            <a:r>
              <a:rPr lang="en-US" sz="3200" baseline="30000">
                <a:solidFill>
                  <a:schemeClr val="hlink"/>
                </a:solidFill>
                <a:cs typeface="Times New Roman" pitchFamily="18" charset="0"/>
              </a:rPr>
              <a:t>−</a:t>
            </a:r>
            <a:r>
              <a:rPr lang="en-US" sz="3200">
                <a:solidFill>
                  <a:schemeClr val="hlink"/>
                </a:solidFill>
              </a:rPr>
              <a:t>  +  OH</a:t>
            </a:r>
            <a:r>
              <a:rPr lang="en-US" sz="3200" baseline="30000">
                <a:solidFill>
                  <a:schemeClr val="hlink"/>
                </a:solidFill>
                <a:cs typeface="Times New Roman" pitchFamily="18" charset="0"/>
              </a:rPr>
              <a:t>−</a:t>
            </a:r>
            <a:endParaRPr lang="en-US" sz="3200">
              <a:solidFill>
                <a:schemeClr val="hlink"/>
              </a:solidFill>
              <a:cs typeface="Times New Roman" pitchFamily="18" charset="0"/>
            </a:endParaRPr>
          </a:p>
          <a:p>
            <a:pPr eaLnBrk="0" hangingPunct="0"/>
            <a:r>
              <a:rPr lang="en-US" sz="2800">
                <a:solidFill>
                  <a:schemeClr val="hlink"/>
                </a:solidFill>
              </a:rPr>
              <a:t>Base         Acid        Conjugate    Conjugate</a:t>
            </a:r>
          </a:p>
          <a:p>
            <a:pPr eaLnBrk="0" hangingPunct="0"/>
            <a:r>
              <a:rPr lang="en-US" sz="2800">
                <a:solidFill>
                  <a:schemeClr val="hlink"/>
                </a:solidFill>
              </a:rPr>
              <a:t>	             	      acid             base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9AE9BF-51BB-4499-81DE-12447366A2F2}" type="slidenum">
              <a:rPr lang="en-US"/>
              <a:pPr/>
              <a:t>21</a:t>
            </a:fld>
            <a:endParaRPr lang="en-US"/>
          </a:p>
        </p:txBody>
      </p:sp>
      <p:sp>
        <p:nvSpPr>
          <p:cNvPr id="31748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Strong or Weak</a:t>
            </a:r>
          </a:p>
        </p:txBody>
      </p:sp>
      <p:sp>
        <p:nvSpPr>
          <p:cNvPr id="10035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153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A strong acid is a strong electrolyte.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Practically all the acid molecules ionize, →.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A strong base is a strong electrolyte.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Practically all the base molecules form OH</a:t>
            </a:r>
            <a:r>
              <a:rPr lang="en-US" sz="2400" baseline="30000" dirty="0"/>
              <a:t>–</a:t>
            </a:r>
            <a:r>
              <a:rPr lang="en-US" sz="2400" dirty="0"/>
              <a:t> ions, either through dissociation or reaction with water, →.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A weak acid is a weak electrolyte.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Only a small percentage of the molecules ionize, </a:t>
            </a:r>
            <a:r>
              <a:rPr lang="en-US" sz="2400" dirty="0">
                <a:sym typeface="Symbol" pitchFamily="18" charset="2"/>
              </a:rPr>
              <a:t>.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A weak base is a weak electrolyte.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Only a small percentage of the base molecules form OH</a:t>
            </a:r>
            <a:r>
              <a:rPr lang="en-US" sz="2400" baseline="30000" dirty="0"/>
              <a:t>–</a:t>
            </a:r>
            <a:r>
              <a:rPr lang="en-US" sz="2400" dirty="0"/>
              <a:t> ions, either through dissociation or reaction with water, </a:t>
            </a:r>
            <a:r>
              <a:rPr lang="en-US" sz="2400" dirty="0">
                <a:sym typeface="Symbol" pitchFamily="18" charset="2"/>
              </a:rPr>
              <a:t>.</a:t>
            </a:r>
          </a:p>
        </p:txBody>
      </p:sp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EEA68-70CF-4615-B013-49C519834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1" y="274638"/>
            <a:ext cx="8229599" cy="11430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Strong Acids               Weak Acids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D49D0D-8AB8-485C-A5C1-4B2CFE01087E}"/>
              </a:ext>
            </a:extLst>
          </p:cNvPr>
          <p:cNvSpPr txBox="1"/>
          <p:nvPr/>
        </p:nvSpPr>
        <p:spPr>
          <a:xfrm>
            <a:off x="152401" y="1590713"/>
            <a:ext cx="4038600" cy="38318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800" dirty="0"/>
              <a:t>Hydrochloric acid,  HCl</a:t>
            </a:r>
          </a:p>
          <a:p>
            <a:pPr>
              <a:spcAft>
                <a:spcPts val="1800"/>
              </a:spcAft>
            </a:pPr>
            <a:r>
              <a:rPr lang="en-US" sz="2800" dirty="0"/>
              <a:t>Hydrobromic acid,  HBr</a:t>
            </a:r>
          </a:p>
          <a:p>
            <a:pPr>
              <a:spcAft>
                <a:spcPts val="1800"/>
              </a:spcAft>
            </a:pPr>
            <a:r>
              <a:rPr lang="en-US" sz="2800" dirty="0"/>
              <a:t>Hydroiodic acid,  HI</a:t>
            </a:r>
          </a:p>
          <a:p>
            <a:pPr>
              <a:spcAft>
                <a:spcPts val="1800"/>
              </a:spcAft>
            </a:pPr>
            <a:r>
              <a:rPr lang="en-US" sz="2800" dirty="0"/>
              <a:t>Nitric acid,  HNO</a:t>
            </a:r>
            <a:r>
              <a:rPr lang="en-US" sz="2800" baseline="-25000" dirty="0"/>
              <a:t>3</a:t>
            </a:r>
            <a:endParaRPr lang="en-US" sz="2800" dirty="0"/>
          </a:p>
          <a:p>
            <a:pPr>
              <a:spcAft>
                <a:spcPts val="1800"/>
              </a:spcAft>
            </a:pPr>
            <a:r>
              <a:rPr lang="en-US" sz="2800" dirty="0"/>
              <a:t>Perchloric acid,  HClO</a:t>
            </a:r>
            <a:r>
              <a:rPr lang="en-US" sz="2800" baseline="-25000" dirty="0"/>
              <a:t>4</a:t>
            </a:r>
            <a:endParaRPr lang="en-US" sz="2800" dirty="0"/>
          </a:p>
          <a:p>
            <a:pPr>
              <a:spcAft>
                <a:spcPts val="1800"/>
              </a:spcAft>
            </a:pPr>
            <a:r>
              <a:rPr lang="en-US" sz="2800" dirty="0"/>
              <a:t>Sulfuric acid,  H</a:t>
            </a:r>
            <a:r>
              <a:rPr lang="en-US" sz="2800" baseline="-25000" dirty="0"/>
              <a:t>2</a:t>
            </a:r>
            <a:r>
              <a:rPr lang="en-US" sz="2800" dirty="0"/>
              <a:t>SO</a:t>
            </a:r>
            <a:r>
              <a:rPr lang="en-US" sz="2800" baseline="-25000" dirty="0"/>
              <a:t>4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B2BFE1-3E6E-4AFE-9759-E94D95560151}"/>
              </a:ext>
            </a:extLst>
          </p:cNvPr>
          <p:cNvSpPr txBox="1"/>
          <p:nvPr/>
        </p:nvSpPr>
        <p:spPr>
          <a:xfrm>
            <a:off x="4953000" y="1590713"/>
            <a:ext cx="4038600" cy="42627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800" dirty="0"/>
              <a:t>Hydrofluoric acid,  HF</a:t>
            </a:r>
          </a:p>
          <a:p>
            <a:pPr>
              <a:spcAft>
                <a:spcPts val="1800"/>
              </a:spcAft>
            </a:pPr>
            <a:r>
              <a:rPr lang="en-US" sz="2800" dirty="0"/>
              <a:t>Acetic acid,  HC</a:t>
            </a:r>
            <a:r>
              <a:rPr lang="en-US" sz="2800" baseline="-25000" dirty="0"/>
              <a:t>2</a:t>
            </a:r>
            <a:r>
              <a:rPr lang="en-US" sz="2800" dirty="0"/>
              <a:t>H</a:t>
            </a:r>
            <a:r>
              <a:rPr lang="en-US" sz="2800" baseline="-25000" dirty="0"/>
              <a:t>3</a:t>
            </a:r>
            <a:r>
              <a:rPr lang="en-US" sz="2800" dirty="0"/>
              <a:t>O</a:t>
            </a:r>
            <a:r>
              <a:rPr lang="en-US" sz="2800" baseline="-25000" dirty="0"/>
              <a:t>2</a:t>
            </a:r>
            <a:endParaRPr lang="en-US" sz="2800" dirty="0"/>
          </a:p>
          <a:p>
            <a:pPr>
              <a:spcAft>
                <a:spcPts val="1800"/>
              </a:spcAft>
            </a:pPr>
            <a:r>
              <a:rPr lang="en-US" sz="2800" dirty="0"/>
              <a:t>Formic acid,  HCHO</a:t>
            </a:r>
            <a:r>
              <a:rPr lang="en-US" sz="2800" baseline="-25000" dirty="0"/>
              <a:t>2</a:t>
            </a:r>
            <a:endParaRPr lang="en-US" sz="2800" dirty="0"/>
          </a:p>
          <a:p>
            <a:pPr>
              <a:spcAft>
                <a:spcPts val="1800"/>
              </a:spcAft>
            </a:pPr>
            <a:r>
              <a:rPr lang="en-US" sz="2800" dirty="0"/>
              <a:t>Sulfurous acid,  H</a:t>
            </a:r>
            <a:r>
              <a:rPr lang="en-US" sz="2800" baseline="-25000" dirty="0"/>
              <a:t>2</a:t>
            </a:r>
            <a:r>
              <a:rPr lang="en-US" sz="2800" dirty="0"/>
              <a:t>SO</a:t>
            </a:r>
            <a:r>
              <a:rPr lang="en-US" sz="2800" baseline="-25000" dirty="0"/>
              <a:t>3</a:t>
            </a:r>
            <a:endParaRPr lang="en-US" sz="2800" dirty="0"/>
          </a:p>
          <a:p>
            <a:pPr>
              <a:spcAft>
                <a:spcPts val="1800"/>
              </a:spcAft>
            </a:pPr>
            <a:r>
              <a:rPr lang="en-US" sz="2800" dirty="0"/>
              <a:t>Carbonic acid,  H</a:t>
            </a:r>
            <a:r>
              <a:rPr lang="en-US" sz="2800" baseline="-25000" dirty="0"/>
              <a:t>2</a:t>
            </a:r>
            <a:r>
              <a:rPr lang="en-US" sz="2800" dirty="0"/>
              <a:t>CO</a:t>
            </a:r>
            <a:r>
              <a:rPr lang="en-US" sz="2800" baseline="-25000" dirty="0"/>
              <a:t>3</a:t>
            </a:r>
            <a:endParaRPr lang="en-US" sz="2800" dirty="0"/>
          </a:p>
          <a:p>
            <a:pPr>
              <a:spcAft>
                <a:spcPts val="1800"/>
              </a:spcAft>
            </a:pPr>
            <a:r>
              <a:rPr lang="en-US" sz="2800" dirty="0"/>
              <a:t>Phosphoric acid,  H</a:t>
            </a:r>
            <a:r>
              <a:rPr lang="en-US" sz="2800" baseline="-25000" dirty="0"/>
              <a:t>3</a:t>
            </a:r>
            <a:r>
              <a:rPr lang="en-US" sz="2800" dirty="0"/>
              <a:t>PO</a:t>
            </a:r>
            <a:r>
              <a:rPr lang="en-US" sz="2800" baseline="-25000" dirty="0"/>
              <a:t>4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440342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403243-8C78-41A0-B052-EA21C999493C}" type="slidenum">
              <a:rPr lang="en-US"/>
              <a:pPr/>
              <a:t>23</a:t>
            </a:fld>
            <a:endParaRPr lang="en-US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solidFill>
                  <a:srgbClr val="C00000"/>
                </a:solidFill>
              </a:rPr>
              <a:t>Determine the [H</a:t>
            </a:r>
            <a:r>
              <a:rPr lang="en-US" sz="3200" baseline="-25000" dirty="0">
                <a:solidFill>
                  <a:srgbClr val="C00000"/>
                </a:solidFill>
              </a:rPr>
              <a:t>3</a:t>
            </a:r>
            <a:r>
              <a:rPr lang="en-US" sz="3200" dirty="0">
                <a:solidFill>
                  <a:srgbClr val="C00000"/>
                </a:solidFill>
              </a:rPr>
              <a:t>O</a:t>
            </a:r>
            <a:r>
              <a:rPr lang="en-US" sz="3200" baseline="30000" dirty="0">
                <a:solidFill>
                  <a:srgbClr val="C00000"/>
                </a:solidFill>
              </a:rPr>
              <a:t>+</a:t>
            </a:r>
            <a:r>
              <a:rPr lang="en-US" sz="3200" dirty="0">
                <a:solidFill>
                  <a:srgbClr val="C00000"/>
                </a:solidFill>
              </a:rPr>
              <a:t>] in the Following Solutions: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81200"/>
            <a:ext cx="8991600" cy="4114800"/>
          </a:xfrm>
        </p:spPr>
        <p:txBody>
          <a:bodyPr/>
          <a:lstStyle/>
          <a:p>
            <a:pPr marL="609600" indent="-609600" eaLnBrk="1" hangingPunct="1"/>
            <a:r>
              <a:rPr lang="en-US" dirty="0"/>
              <a:t>1.5 M HCl </a:t>
            </a:r>
          </a:p>
          <a:p>
            <a:pPr marL="990600" lvl="1" indent="-533400" eaLnBrk="1" hangingPunct="1"/>
            <a:r>
              <a:rPr lang="en-US" dirty="0"/>
              <a:t>Strong Acid</a:t>
            </a:r>
          </a:p>
          <a:p>
            <a:pPr marL="609600" indent="-609600" eaLnBrk="1" hangingPunct="1">
              <a:spcBef>
                <a:spcPct val="100000"/>
              </a:spcBef>
            </a:pPr>
            <a:r>
              <a:rPr lang="en-US" dirty="0"/>
              <a:t>3.0 M HC</a:t>
            </a:r>
            <a:r>
              <a:rPr lang="en-US" baseline="-25000" dirty="0"/>
              <a:t>2</a:t>
            </a:r>
            <a:r>
              <a:rPr lang="en-US" dirty="0"/>
              <a:t>H</a:t>
            </a:r>
            <a:r>
              <a:rPr lang="en-US" baseline="-25000" dirty="0"/>
              <a:t>3</a:t>
            </a:r>
            <a:r>
              <a:rPr lang="en-US" dirty="0"/>
              <a:t>O</a:t>
            </a:r>
            <a:r>
              <a:rPr lang="en-US" baseline="-25000" dirty="0"/>
              <a:t>2</a:t>
            </a:r>
          </a:p>
          <a:p>
            <a:pPr marL="990600" lvl="1" indent="-533400" eaLnBrk="1" hangingPunct="1"/>
            <a:r>
              <a:rPr lang="en-US" dirty="0"/>
              <a:t>Weak Acid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403243-8C78-41A0-B052-EA21C999493C}" type="slidenum">
              <a:rPr lang="en-US"/>
              <a:pPr/>
              <a:t>24</a:t>
            </a:fld>
            <a:endParaRPr lang="en-US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solidFill>
                  <a:srgbClr val="C00000"/>
                </a:solidFill>
              </a:rPr>
              <a:t>Determine the [H</a:t>
            </a:r>
            <a:r>
              <a:rPr lang="en-US" sz="3200" baseline="-25000" dirty="0">
                <a:solidFill>
                  <a:srgbClr val="C00000"/>
                </a:solidFill>
              </a:rPr>
              <a:t>3</a:t>
            </a:r>
            <a:r>
              <a:rPr lang="en-US" sz="3200" dirty="0">
                <a:solidFill>
                  <a:srgbClr val="C00000"/>
                </a:solidFill>
              </a:rPr>
              <a:t>O</a:t>
            </a:r>
            <a:r>
              <a:rPr lang="en-US" sz="3200" baseline="30000" dirty="0">
                <a:solidFill>
                  <a:srgbClr val="C00000"/>
                </a:solidFill>
              </a:rPr>
              <a:t>+</a:t>
            </a:r>
            <a:r>
              <a:rPr lang="en-US" sz="3200" dirty="0">
                <a:solidFill>
                  <a:srgbClr val="C00000"/>
                </a:solidFill>
              </a:rPr>
              <a:t>] in the Following Solutions: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81200"/>
            <a:ext cx="8991600" cy="4114800"/>
          </a:xfrm>
        </p:spPr>
        <p:txBody>
          <a:bodyPr/>
          <a:lstStyle/>
          <a:p>
            <a:pPr marL="609600" indent="-609600" eaLnBrk="1" hangingPunct="1"/>
            <a:r>
              <a:rPr lang="en-US"/>
              <a:t>1.5 M HCl </a:t>
            </a:r>
          </a:p>
          <a:p>
            <a:pPr marL="990600" lvl="1" indent="-533400" eaLnBrk="1" hangingPunct="1"/>
            <a:r>
              <a:rPr lang="en-US"/>
              <a:t>Since HCl is a strong acid, [H</a:t>
            </a:r>
            <a:r>
              <a:rPr lang="en-US" baseline="-25000"/>
              <a:t>3</a:t>
            </a:r>
            <a:r>
              <a:rPr lang="en-US"/>
              <a:t>O</a:t>
            </a:r>
            <a:r>
              <a:rPr lang="en-US" baseline="30000"/>
              <a:t>+</a:t>
            </a:r>
            <a:r>
              <a:rPr lang="en-US"/>
              <a:t>] = [HCl] = 1.5 M.</a:t>
            </a:r>
          </a:p>
          <a:p>
            <a:pPr marL="609600" indent="-609600" eaLnBrk="1" hangingPunct="1">
              <a:spcBef>
                <a:spcPct val="100000"/>
              </a:spcBef>
            </a:pPr>
            <a:r>
              <a:rPr lang="en-US"/>
              <a:t>3.0 M HC</a:t>
            </a:r>
            <a:r>
              <a:rPr lang="en-US" baseline="-25000"/>
              <a:t>2</a:t>
            </a:r>
            <a:r>
              <a:rPr lang="en-US"/>
              <a:t>H</a:t>
            </a:r>
            <a:r>
              <a:rPr lang="en-US" baseline="-25000"/>
              <a:t>3</a:t>
            </a:r>
            <a:r>
              <a:rPr lang="en-US"/>
              <a:t>O</a:t>
            </a:r>
            <a:r>
              <a:rPr lang="en-US" baseline="-25000"/>
              <a:t>2</a:t>
            </a:r>
          </a:p>
          <a:p>
            <a:pPr marL="990600" lvl="1" indent="-533400" eaLnBrk="1" hangingPunct="1"/>
            <a:r>
              <a:rPr lang="en-US"/>
              <a:t>Since HC</a:t>
            </a:r>
            <a:r>
              <a:rPr lang="en-US" baseline="-25000"/>
              <a:t>2</a:t>
            </a:r>
            <a:r>
              <a:rPr lang="en-US"/>
              <a:t>H</a:t>
            </a:r>
            <a:r>
              <a:rPr lang="en-US" baseline="-25000"/>
              <a:t>3</a:t>
            </a:r>
            <a:r>
              <a:rPr lang="en-US"/>
              <a:t>O</a:t>
            </a:r>
            <a:r>
              <a:rPr lang="en-US" baseline="-25000"/>
              <a:t>2</a:t>
            </a:r>
            <a:r>
              <a:rPr lang="en-US"/>
              <a:t> is a weak acid, [H</a:t>
            </a:r>
            <a:r>
              <a:rPr lang="en-US" baseline="-25000"/>
              <a:t>3</a:t>
            </a:r>
            <a:r>
              <a:rPr lang="en-US"/>
              <a:t>O</a:t>
            </a:r>
            <a:r>
              <a:rPr lang="en-US" baseline="30000"/>
              <a:t>+</a:t>
            </a:r>
            <a:r>
              <a:rPr lang="en-US"/>
              <a:t>] &lt;&lt; [HC</a:t>
            </a:r>
            <a:r>
              <a:rPr lang="en-US" baseline="-25000"/>
              <a:t>2</a:t>
            </a:r>
            <a:r>
              <a:rPr lang="en-US"/>
              <a:t>H</a:t>
            </a:r>
            <a:r>
              <a:rPr lang="en-US" baseline="-25000"/>
              <a:t>3</a:t>
            </a:r>
            <a:r>
              <a:rPr lang="en-US"/>
              <a:t>O</a:t>
            </a:r>
            <a:r>
              <a:rPr lang="en-US" baseline="-25000"/>
              <a:t>2</a:t>
            </a:r>
            <a:r>
              <a:rPr lang="en-US"/>
              <a:t>].</a:t>
            </a:r>
          </a:p>
          <a:p>
            <a:pPr marL="990600" lvl="1" indent="-533400" eaLnBrk="1" hangingPunct="1"/>
            <a:r>
              <a:rPr lang="en-US"/>
              <a:t>Therefore, [H</a:t>
            </a:r>
            <a:r>
              <a:rPr lang="en-US" baseline="-25000"/>
              <a:t>3</a:t>
            </a:r>
            <a:r>
              <a:rPr lang="en-US"/>
              <a:t>O</a:t>
            </a:r>
            <a:r>
              <a:rPr lang="en-US" baseline="30000"/>
              <a:t>+</a:t>
            </a:r>
            <a:r>
              <a:rPr lang="en-US"/>
              <a:t>] &lt;&lt; 3.0 M.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865EE9-59C9-4B48-9DBE-D9D301F29350}" type="slidenum">
              <a:rPr lang="en-US"/>
              <a:pPr/>
              <a:t>25</a:t>
            </a:fld>
            <a:endParaRPr lang="en-US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Strong Bases (Soluble Hydroxides)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E6BF02-D249-4F3A-A5AB-E3509E5BED19}"/>
              </a:ext>
            </a:extLst>
          </p:cNvPr>
          <p:cNvSpPr txBox="1"/>
          <p:nvPr/>
        </p:nvSpPr>
        <p:spPr>
          <a:xfrm>
            <a:off x="2095200" y="1640225"/>
            <a:ext cx="4953600" cy="4493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800" dirty="0"/>
              <a:t>Lithium hydroxide,  </a:t>
            </a:r>
            <a:r>
              <a:rPr lang="en-US" sz="2800" dirty="0" err="1"/>
              <a:t>LiOH</a:t>
            </a:r>
            <a:endParaRPr lang="en-US" sz="2800" dirty="0"/>
          </a:p>
          <a:p>
            <a:pPr>
              <a:spcAft>
                <a:spcPts val="1800"/>
              </a:spcAft>
            </a:pPr>
            <a:r>
              <a:rPr lang="en-US" sz="2800" dirty="0"/>
              <a:t>Sodium hydroxide,  NaOH</a:t>
            </a:r>
          </a:p>
          <a:p>
            <a:pPr>
              <a:spcAft>
                <a:spcPts val="1800"/>
              </a:spcAft>
            </a:pPr>
            <a:r>
              <a:rPr lang="en-US" sz="2800" dirty="0"/>
              <a:t>Potassium hydroxide,  KOH</a:t>
            </a:r>
          </a:p>
          <a:p>
            <a:pPr>
              <a:spcAft>
                <a:spcPts val="1800"/>
              </a:spcAft>
            </a:pPr>
            <a:r>
              <a:rPr lang="en-US" sz="2800" dirty="0"/>
              <a:t>Calcium hydroxide,  Ca(OH)</a:t>
            </a:r>
            <a:r>
              <a:rPr lang="en-US" sz="2800" baseline="-25000" dirty="0"/>
              <a:t>2</a:t>
            </a:r>
            <a:endParaRPr lang="en-US" sz="2800" dirty="0"/>
          </a:p>
          <a:p>
            <a:pPr>
              <a:spcAft>
                <a:spcPts val="1800"/>
              </a:spcAft>
            </a:pPr>
            <a:r>
              <a:rPr lang="en-US" sz="2800" dirty="0"/>
              <a:t>Strontium hydroxide,  Sr(OH)</a:t>
            </a:r>
            <a:r>
              <a:rPr lang="en-US" sz="2800" baseline="-25000" dirty="0"/>
              <a:t>2</a:t>
            </a:r>
            <a:endParaRPr lang="en-US" sz="2800" dirty="0"/>
          </a:p>
          <a:p>
            <a:pPr>
              <a:spcAft>
                <a:spcPts val="1800"/>
              </a:spcAft>
            </a:pPr>
            <a:r>
              <a:rPr lang="en-US" sz="2800" dirty="0"/>
              <a:t>Barium hydroxide,  Ca(OH)</a:t>
            </a:r>
            <a:r>
              <a:rPr lang="en-US" sz="2800" baseline="-25000" dirty="0"/>
              <a:t>2</a:t>
            </a:r>
            <a:endParaRPr lang="en-US" sz="2800" dirty="0"/>
          </a:p>
          <a:p>
            <a:pPr>
              <a:spcAft>
                <a:spcPts val="1800"/>
              </a:spcAft>
            </a:pPr>
            <a:endParaRPr lang="en-US" sz="28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32BD7B-406F-4297-AA09-15DFB0F511D0}" type="slidenum">
              <a:rPr lang="en-US"/>
              <a:pPr/>
              <a:t>26</a:t>
            </a:fld>
            <a:endParaRPr lang="en-US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Some Weak Bases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A954A8-357E-4498-A4B1-10EBD268EAC9}"/>
              </a:ext>
            </a:extLst>
          </p:cNvPr>
          <p:cNvSpPr txBox="1"/>
          <p:nvPr/>
        </p:nvSpPr>
        <p:spPr>
          <a:xfrm>
            <a:off x="152400" y="1027609"/>
            <a:ext cx="88392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74725">
              <a:spcAft>
                <a:spcPts val="1200"/>
              </a:spcAft>
            </a:pPr>
            <a:r>
              <a:rPr lang="en-US" sz="2400" dirty="0"/>
              <a:t>Ammonia:	</a:t>
            </a:r>
          </a:p>
          <a:p>
            <a:pPr defTabSz="974725">
              <a:spcAft>
                <a:spcPts val="1200"/>
              </a:spcAft>
            </a:pPr>
            <a:r>
              <a:rPr lang="en-US" sz="2400" dirty="0"/>
              <a:t>	NH</a:t>
            </a:r>
            <a:r>
              <a:rPr lang="en-US" sz="2400" baseline="-25000" dirty="0"/>
              <a:t>3</a:t>
            </a:r>
            <a:r>
              <a:rPr lang="en-US" sz="2400" dirty="0"/>
              <a:t>(</a:t>
            </a:r>
            <a:r>
              <a:rPr lang="en-US" sz="2400" i="1" dirty="0"/>
              <a:t>aq</a:t>
            </a:r>
            <a:r>
              <a:rPr lang="en-US" sz="2400" dirty="0"/>
              <a:t>) + H</a:t>
            </a:r>
            <a:r>
              <a:rPr lang="en-US" sz="2400" baseline="-25000" dirty="0"/>
              <a:t>2</a:t>
            </a:r>
            <a:r>
              <a:rPr lang="en-US" sz="2400" dirty="0"/>
              <a:t>O(</a:t>
            </a:r>
            <a:r>
              <a:rPr lang="en-US" sz="2400" i="1" dirty="0"/>
              <a:t>l</a:t>
            </a:r>
            <a:r>
              <a:rPr lang="en-US" sz="2400" dirty="0"/>
              <a:t>) </a:t>
            </a:r>
            <a:r>
              <a:rPr lang="en-US" sz="2400" dirty="0">
                <a:sym typeface="Symbol" panose="05050102010706020507" pitchFamily="18" charset="2"/>
              </a:rPr>
              <a:t></a:t>
            </a:r>
            <a:r>
              <a:rPr lang="en-US" sz="2400" dirty="0"/>
              <a:t> NH</a:t>
            </a:r>
            <a:r>
              <a:rPr lang="en-US" sz="2400" baseline="-25000" dirty="0"/>
              <a:t>4</a:t>
            </a:r>
            <a:r>
              <a:rPr lang="en-US" sz="2400" baseline="30000" dirty="0"/>
              <a:t>+</a:t>
            </a:r>
            <a:r>
              <a:rPr lang="en-US" sz="2400" dirty="0"/>
              <a:t>(</a:t>
            </a:r>
            <a:r>
              <a:rPr lang="en-US" sz="2400" i="1" dirty="0"/>
              <a:t>aq</a:t>
            </a:r>
            <a:r>
              <a:rPr lang="en-US" sz="2400" dirty="0"/>
              <a:t>) + OH</a:t>
            </a:r>
            <a:r>
              <a:rPr lang="en-US" sz="2400" baseline="30000" dirty="0"/>
              <a:t>−</a:t>
            </a:r>
            <a:r>
              <a:rPr lang="en-US" sz="2400" dirty="0"/>
              <a:t>(</a:t>
            </a:r>
            <a:r>
              <a:rPr lang="en-US" sz="2400" i="1" dirty="0"/>
              <a:t>aq</a:t>
            </a:r>
            <a:r>
              <a:rPr lang="en-US" sz="2400" dirty="0"/>
              <a:t>)</a:t>
            </a:r>
          </a:p>
          <a:p>
            <a:pPr defTabSz="974725">
              <a:spcAft>
                <a:spcPts val="1200"/>
              </a:spcAft>
            </a:pPr>
            <a:r>
              <a:rPr lang="en-US" sz="2400" dirty="0"/>
              <a:t>Pyridine:	</a:t>
            </a:r>
          </a:p>
          <a:p>
            <a:pPr defTabSz="974725">
              <a:spcAft>
                <a:spcPts val="1200"/>
              </a:spcAft>
            </a:pPr>
            <a:r>
              <a:rPr lang="en-US" sz="2400" dirty="0"/>
              <a:t>	C</a:t>
            </a:r>
            <a:r>
              <a:rPr lang="en-US" sz="2400" baseline="-25000" dirty="0"/>
              <a:t>5</a:t>
            </a:r>
            <a:r>
              <a:rPr lang="en-US" sz="2400" dirty="0"/>
              <a:t>H</a:t>
            </a:r>
            <a:r>
              <a:rPr lang="en-US" sz="2400" baseline="-25000" dirty="0"/>
              <a:t>5</a:t>
            </a:r>
            <a:r>
              <a:rPr lang="en-US" sz="2400" dirty="0"/>
              <a:t>N(</a:t>
            </a:r>
            <a:r>
              <a:rPr lang="en-US" sz="2400" i="1" dirty="0"/>
              <a:t>aq</a:t>
            </a:r>
            <a:r>
              <a:rPr lang="en-US" sz="2400" dirty="0"/>
              <a:t>) + H</a:t>
            </a:r>
            <a:r>
              <a:rPr lang="en-US" sz="2400" baseline="-25000" dirty="0"/>
              <a:t>2</a:t>
            </a:r>
            <a:r>
              <a:rPr lang="en-US" sz="2400" dirty="0"/>
              <a:t>O(</a:t>
            </a:r>
            <a:r>
              <a:rPr lang="en-US" sz="2400" i="1" dirty="0"/>
              <a:t>l</a:t>
            </a:r>
            <a:r>
              <a:rPr lang="en-US" sz="2400" dirty="0"/>
              <a:t>) </a:t>
            </a:r>
            <a:r>
              <a:rPr lang="en-US" sz="2400" dirty="0">
                <a:sym typeface="Symbol" panose="05050102010706020507" pitchFamily="18" charset="2"/>
              </a:rPr>
              <a:t></a:t>
            </a:r>
            <a:r>
              <a:rPr lang="en-US" sz="2400" dirty="0"/>
              <a:t> C</a:t>
            </a:r>
            <a:r>
              <a:rPr lang="en-US" sz="2400" baseline="-25000" dirty="0"/>
              <a:t>5</a:t>
            </a:r>
            <a:r>
              <a:rPr lang="en-US" sz="2400" dirty="0"/>
              <a:t>H</a:t>
            </a:r>
            <a:r>
              <a:rPr lang="en-US" sz="2400" baseline="-25000" dirty="0"/>
              <a:t>5</a:t>
            </a:r>
            <a:r>
              <a:rPr lang="en-US" sz="2400" dirty="0"/>
              <a:t>NH</a:t>
            </a:r>
            <a:r>
              <a:rPr lang="en-US" sz="2400" baseline="30000" dirty="0"/>
              <a:t>+</a:t>
            </a:r>
            <a:r>
              <a:rPr lang="en-US" sz="2400" dirty="0"/>
              <a:t>(</a:t>
            </a:r>
            <a:r>
              <a:rPr lang="en-US" sz="2400" i="1" dirty="0"/>
              <a:t>aq</a:t>
            </a:r>
            <a:r>
              <a:rPr lang="en-US" sz="2400" dirty="0"/>
              <a:t>) + OH</a:t>
            </a:r>
            <a:r>
              <a:rPr lang="en-US" sz="2400" baseline="30000" dirty="0"/>
              <a:t>−</a:t>
            </a:r>
            <a:r>
              <a:rPr lang="en-US" sz="2400" dirty="0"/>
              <a:t>(</a:t>
            </a:r>
            <a:r>
              <a:rPr lang="en-US" sz="2400" i="1" dirty="0"/>
              <a:t>aq</a:t>
            </a:r>
            <a:r>
              <a:rPr lang="en-US" sz="2400" dirty="0"/>
              <a:t>)</a:t>
            </a:r>
          </a:p>
          <a:p>
            <a:pPr defTabSz="974725">
              <a:spcAft>
                <a:spcPts val="1200"/>
              </a:spcAft>
            </a:pPr>
            <a:r>
              <a:rPr lang="en-US" sz="2400" dirty="0"/>
              <a:t>Methyl amine:	</a:t>
            </a:r>
          </a:p>
          <a:p>
            <a:pPr defTabSz="974725">
              <a:spcAft>
                <a:spcPts val="1200"/>
              </a:spcAft>
            </a:pPr>
            <a:r>
              <a:rPr lang="en-US" sz="2400" dirty="0"/>
              <a:t>	CH</a:t>
            </a:r>
            <a:r>
              <a:rPr lang="en-US" sz="2400" baseline="-25000" dirty="0"/>
              <a:t>3</a:t>
            </a:r>
            <a:r>
              <a:rPr lang="en-US" sz="2400" dirty="0"/>
              <a:t>NH</a:t>
            </a:r>
            <a:r>
              <a:rPr lang="en-US" sz="2400" baseline="-25000" dirty="0"/>
              <a:t>2</a:t>
            </a:r>
            <a:r>
              <a:rPr lang="en-US" sz="2400" dirty="0"/>
              <a:t>(</a:t>
            </a:r>
            <a:r>
              <a:rPr lang="en-US" sz="2400" i="1" dirty="0"/>
              <a:t>aq</a:t>
            </a:r>
            <a:r>
              <a:rPr lang="en-US" sz="2400" dirty="0"/>
              <a:t>) + H</a:t>
            </a:r>
            <a:r>
              <a:rPr lang="en-US" sz="2400" baseline="-25000" dirty="0"/>
              <a:t>2</a:t>
            </a:r>
            <a:r>
              <a:rPr lang="en-US" sz="2400" dirty="0"/>
              <a:t>O(</a:t>
            </a:r>
            <a:r>
              <a:rPr lang="en-US" sz="2400" i="1" dirty="0"/>
              <a:t>l</a:t>
            </a:r>
            <a:r>
              <a:rPr lang="en-US" sz="2400" dirty="0"/>
              <a:t>) </a:t>
            </a:r>
            <a:r>
              <a:rPr lang="en-US" sz="2400" dirty="0">
                <a:sym typeface="Symbol" panose="05050102010706020507" pitchFamily="18" charset="2"/>
              </a:rPr>
              <a:t></a:t>
            </a:r>
            <a:r>
              <a:rPr lang="en-US" sz="2400" dirty="0"/>
              <a:t> CH</a:t>
            </a:r>
            <a:r>
              <a:rPr lang="en-US" sz="2400" baseline="-25000" dirty="0"/>
              <a:t>3</a:t>
            </a:r>
            <a:r>
              <a:rPr lang="en-US" sz="2400" dirty="0"/>
              <a:t>NH</a:t>
            </a:r>
            <a:r>
              <a:rPr lang="en-US" sz="2400" baseline="-25000" dirty="0"/>
              <a:t>3</a:t>
            </a:r>
            <a:r>
              <a:rPr lang="en-US" sz="2400" baseline="30000" dirty="0"/>
              <a:t>+</a:t>
            </a:r>
            <a:r>
              <a:rPr lang="en-US" sz="2400" dirty="0"/>
              <a:t>(</a:t>
            </a:r>
            <a:r>
              <a:rPr lang="en-US" sz="2400" i="1" dirty="0"/>
              <a:t>aq</a:t>
            </a:r>
            <a:r>
              <a:rPr lang="en-US" sz="2400" dirty="0"/>
              <a:t>) + OH</a:t>
            </a:r>
            <a:r>
              <a:rPr lang="en-US" sz="2400" baseline="30000" dirty="0"/>
              <a:t>−</a:t>
            </a:r>
            <a:r>
              <a:rPr lang="en-US" sz="2400" dirty="0"/>
              <a:t>(</a:t>
            </a:r>
            <a:r>
              <a:rPr lang="en-US" sz="2400" i="1" dirty="0"/>
              <a:t>aq</a:t>
            </a:r>
            <a:r>
              <a:rPr lang="en-US" sz="2400" dirty="0"/>
              <a:t>)</a:t>
            </a:r>
          </a:p>
          <a:p>
            <a:pPr defTabSz="974725">
              <a:spcAft>
                <a:spcPts val="1200"/>
              </a:spcAft>
            </a:pPr>
            <a:r>
              <a:rPr lang="en-US" sz="2400" dirty="0"/>
              <a:t>Ethyl amine: 	</a:t>
            </a:r>
          </a:p>
          <a:p>
            <a:pPr defTabSz="974725">
              <a:spcAft>
                <a:spcPts val="1200"/>
              </a:spcAft>
            </a:pPr>
            <a:r>
              <a:rPr lang="en-US" sz="2400" dirty="0"/>
              <a:t>	C</a:t>
            </a:r>
            <a:r>
              <a:rPr lang="en-US" sz="2400" baseline="-25000" dirty="0"/>
              <a:t>2</a:t>
            </a:r>
            <a:r>
              <a:rPr lang="en-US" sz="2400" dirty="0"/>
              <a:t>H</a:t>
            </a:r>
            <a:r>
              <a:rPr lang="en-US" sz="2400" baseline="-25000" dirty="0"/>
              <a:t>5</a:t>
            </a:r>
            <a:r>
              <a:rPr lang="en-US" sz="2400" dirty="0"/>
              <a:t>NH</a:t>
            </a:r>
            <a:r>
              <a:rPr lang="en-US" sz="2400" baseline="-25000" dirty="0"/>
              <a:t>2</a:t>
            </a:r>
            <a:r>
              <a:rPr lang="en-US" sz="2400" dirty="0"/>
              <a:t>(</a:t>
            </a:r>
            <a:r>
              <a:rPr lang="en-US" sz="2400" i="1" dirty="0"/>
              <a:t>aq</a:t>
            </a:r>
            <a:r>
              <a:rPr lang="en-US" sz="2400" dirty="0"/>
              <a:t>) + H</a:t>
            </a:r>
            <a:r>
              <a:rPr lang="en-US" sz="2400" baseline="-25000" dirty="0"/>
              <a:t>2</a:t>
            </a:r>
            <a:r>
              <a:rPr lang="en-US" sz="2400" dirty="0"/>
              <a:t>O(</a:t>
            </a:r>
            <a:r>
              <a:rPr lang="en-US" sz="2400" i="1" dirty="0"/>
              <a:t>l</a:t>
            </a:r>
            <a:r>
              <a:rPr lang="en-US" sz="2400" dirty="0"/>
              <a:t>) </a:t>
            </a:r>
            <a:r>
              <a:rPr lang="en-US" sz="2400" dirty="0">
                <a:sym typeface="Symbol" panose="05050102010706020507" pitchFamily="18" charset="2"/>
              </a:rPr>
              <a:t></a:t>
            </a:r>
            <a:r>
              <a:rPr lang="en-US" sz="2400" dirty="0"/>
              <a:t> C</a:t>
            </a:r>
            <a:r>
              <a:rPr lang="en-US" sz="2400" baseline="-25000" dirty="0"/>
              <a:t>2</a:t>
            </a:r>
            <a:r>
              <a:rPr lang="en-US" sz="2400" dirty="0"/>
              <a:t>H</a:t>
            </a:r>
            <a:r>
              <a:rPr lang="en-US" sz="2400" baseline="-25000" dirty="0"/>
              <a:t>5</a:t>
            </a:r>
            <a:r>
              <a:rPr lang="en-US" sz="2400" dirty="0"/>
              <a:t>NH</a:t>
            </a:r>
            <a:r>
              <a:rPr lang="en-US" sz="2400" baseline="-25000" dirty="0"/>
              <a:t>3</a:t>
            </a:r>
            <a:r>
              <a:rPr lang="en-US" sz="2400" baseline="30000" dirty="0"/>
              <a:t>+</a:t>
            </a:r>
            <a:r>
              <a:rPr lang="en-US" sz="2400" dirty="0"/>
              <a:t>(</a:t>
            </a:r>
            <a:r>
              <a:rPr lang="en-US" sz="2400" i="1" dirty="0"/>
              <a:t>aq</a:t>
            </a:r>
            <a:r>
              <a:rPr lang="en-US" sz="2400" dirty="0"/>
              <a:t>) + OH</a:t>
            </a:r>
            <a:r>
              <a:rPr lang="en-US" sz="2400" baseline="30000" dirty="0"/>
              <a:t>−</a:t>
            </a:r>
            <a:r>
              <a:rPr lang="en-US" sz="2400" dirty="0"/>
              <a:t>(</a:t>
            </a:r>
            <a:r>
              <a:rPr lang="en-US" sz="2400" i="1" dirty="0"/>
              <a:t>aq</a:t>
            </a:r>
            <a:r>
              <a:rPr lang="en-US" sz="2400" dirty="0"/>
              <a:t>)</a:t>
            </a:r>
          </a:p>
          <a:p>
            <a:pPr defTabSz="974725">
              <a:spcAft>
                <a:spcPts val="1200"/>
              </a:spcAft>
            </a:pPr>
            <a:r>
              <a:rPr lang="en-US" sz="2400" dirty="0"/>
              <a:t>Bicarbonate:	</a:t>
            </a:r>
          </a:p>
          <a:p>
            <a:pPr defTabSz="974725">
              <a:spcAft>
                <a:spcPts val="1200"/>
              </a:spcAft>
            </a:pPr>
            <a:r>
              <a:rPr lang="en-US" sz="2400" dirty="0"/>
              <a:t>	HCO</a:t>
            </a:r>
            <a:r>
              <a:rPr lang="en-US" sz="2400" baseline="-25000" dirty="0"/>
              <a:t>3</a:t>
            </a:r>
            <a:r>
              <a:rPr lang="en-US" sz="2400" baseline="30000" dirty="0"/>
              <a:t>−</a:t>
            </a:r>
            <a:r>
              <a:rPr lang="en-US" sz="2400" dirty="0"/>
              <a:t>(</a:t>
            </a:r>
            <a:r>
              <a:rPr lang="en-US" sz="2400" i="1" dirty="0"/>
              <a:t>aq</a:t>
            </a:r>
            <a:r>
              <a:rPr lang="en-US" sz="2400" dirty="0"/>
              <a:t>) + H</a:t>
            </a:r>
            <a:r>
              <a:rPr lang="en-US" sz="2400" baseline="-25000" dirty="0"/>
              <a:t>2</a:t>
            </a:r>
            <a:r>
              <a:rPr lang="en-US" sz="2400" dirty="0"/>
              <a:t>O(</a:t>
            </a:r>
            <a:r>
              <a:rPr lang="en-US" sz="2400" i="1" dirty="0"/>
              <a:t>l</a:t>
            </a:r>
            <a:r>
              <a:rPr lang="en-US" sz="2400" dirty="0"/>
              <a:t>) </a:t>
            </a:r>
            <a:r>
              <a:rPr lang="en-US" sz="2400" dirty="0">
                <a:sym typeface="Symbol" panose="05050102010706020507" pitchFamily="18" charset="2"/>
              </a:rPr>
              <a:t></a:t>
            </a:r>
            <a:r>
              <a:rPr lang="en-US" sz="2400" dirty="0"/>
              <a:t> H</a:t>
            </a:r>
            <a:r>
              <a:rPr lang="en-US" sz="2400" baseline="-25000" dirty="0"/>
              <a:t>2</a:t>
            </a:r>
            <a:r>
              <a:rPr lang="en-US" sz="2400" dirty="0"/>
              <a:t>CO</a:t>
            </a:r>
            <a:r>
              <a:rPr lang="en-US" sz="2400" baseline="-25000" dirty="0"/>
              <a:t>3</a:t>
            </a:r>
            <a:r>
              <a:rPr lang="en-US" sz="2400" baseline="30000" dirty="0"/>
              <a:t> </a:t>
            </a:r>
            <a:r>
              <a:rPr lang="en-US" sz="2400" dirty="0"/>
              <a:t>(</a:t>
            </a:r>
            <a:r>
              <a:rPr lang="en-US" sz="2400" i="1" dirty="0"/>
              <a:t>aq</a:t>
            </a:r>
            <a:r>
              <a:rPr lang="en-US" sz="2400" dirty="0"/>
              <a:t>) + OH</a:t>
            </a:r>
            <a:r>
              <a:rPr lang="en-US" sz="2400" baseline="30000" dirty="0"/>
              <a:t>−</a:t>
            </a:r>
            <a:r>
              <a:rPr lang="en-US" sz="2400" dirty="0"/>
              <a:t>(</a:t>
            </a:r>
            <a:r>
              <a:rPr lang="en-US" sz="2400" i="1" dirty="0"/>
              <a:t>aq</a:t>
            </a:r>
            <a:r>
              <a:rPr lang="en-US" sz="2400" dirty="0"/>
              <a:t>)</a:t>
            </a:r>
          </a:p>
          <a:p>
            <a:pPr>
              <a:spcAft>
                <a:spcPts val="1200"/>
              </a:spcAft>
            </a:pPr>
            <a:endParaRPr lang="en-US" sz="2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CE30C3-43C4-48E9-AE5A-3EF39AAD7715}" type="slidenum">
              <a:rPr lang="en-US"/>
              <a:pPr/>
              <a:t>27</a:t>
            </a:fld>
            <a:endParaRPr lang="en-US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solidFill>
                  <a:srgbClr val="C00000"/>
                </a:solidFill>
              </a:rPr>
              <a:t>Determine the [OH</a:t>
            </a:r>
            <a:r>
              <a:rPr lang="en-US" sz="3200" baseline="30000" dirty="0">
                <a:solidFill>
                  <a:srgbClr val="C00000"/>
                </a:solidFill>
                <a:cs typeface="Times New Roman" pitchFamily="18" charset="0"/>
              </a:rPr>
              <a:t>−</a:t>
            </a:r>
            <a:r>
              <a:rPr lang="en-US" sz="3200" dirty="0">
                <a:solidFill>
                  <a:srgbClr val="C00000"/>
                </a:solidFill>
              </a:rPr>
              <a:t>] in the Following Solutions: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372600" cy="4495800"/>
          </a:xfrm>
        </p:spPr>
        <p:txBody>
          <a:bodyPr/>
          <a:lstStyle/>
          <a:p>
            <a:pPr marL="609600" indent="-609600" eaLnBrk="1" hangingPunct="1"/>
            <a:r>
              <a:rPr lang="en-US" sz="2800" dirty="0"/>
              <a:t>2.25 M KOH </a:t>
            </a:r>
          </a:p>
          <a:p>
            <a:pPr marL="609600" indent="-609600" eaLnBrk="1" hangingPunct="1">
              <a:spcBef>
                <a:spcPct val="100000"/>
              </a:spcBef>
            </a:pPr>
            <a:r>
              <a:rPr lang="en-US" sz="2800" dirty="0"/>
              <a:t>0.35 M CH</a:t>
            </a:r>
            <a:r>
              <a:rPr lang="en-US" sz="2800" baseline="-25000" dirty="0"/>
              <a:t>3</a:t>
            </a:r>
            <a:r>
              <a:rPr lang="en-US" sz="2800" dirty="0"/>
              <a:t>NH</a:t>
            </a:r>
            <a:r>
              <a:rPr lang="en-US" sz="2800" baseline="-25000" dirty="0"/>
              <a:t>2</a:t>
            </a:r>
          </a:p>
          <a:p>
            <a:pPr marL="609600" indent="-609600" eaLnBrk="1" hangingPunct="1">
              <a:spcBef>
                <a:spcPct val="100000"/>
              </a:spcBef>
            </a:pPr>
            <a:r>
              <a:rPr lang="en-US" sz="2800" dirty="0"/>
              <a:t>0.025 M </a:t>
            </a:r>
            <a:r>
              <a:rPr lang="en-US" sz="2800" dirty="0" err="1"/>
              <a:t>Sr</a:t>
            </a:r>
            <a:r>
              <a:rPr lang="en-US" sz="2800" dirty="0"/>
              <a:t>(OH)</a:t>
            </a:r>
            <a:r>
              <a:rPr lang="en-US" sz="2800" baseline="-25000" dirty="0"/>
              <a:t>2</a:t>
            </a:r>
            <a:endParaRPr lang="en-US" sz="28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CE30C3-43C4-48E9-AE5A-3EF39AAD7715}" type="slidenum">
              <a:rPr lang="en-US"/>
              <a:pPr/>
              <a:t>28</a:t>
            </a:fld>
            <a:endParaRPr lang="en-US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solidFill>
                  <a:srgbClr val="C00000"/>
                </a:solidFill>
              </a:rPr>
              <a:t>Determine the [OH</a:t>
            </a:r>
            <a:r>
              <a:rPr lang="en-US" sz="3200" baseline="30000" dirty="0">
                <a:solidFill>
                  <a:srgbClr val="C00000"/>
                </a:solidFill>
                <a:cs typeface="Times New Roman" pitchFamily="18" charset="0"/>
              </a:rPr>
              <a:t>−</a:t>
            </a:r>
            <a:r>
              <a:rPr lang="en-US" sz="3200" dirty="0">
                <a:solidFill>
                  <a:srgbClr val="C00000"/>
                </a:solidFill>
              </a:rPr>
              <a:t>] in the Following Solutions: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372600" cy="4495800"/>
          </a:xfrm>
        </p:spPr>
        <p:txBody>
          <a:bodyPr/>
          <a:lstStyle/>
          <a:p>
            <a:pPr marL="609600" indent="-609600" eaLnBrk="1" hangingPunct="1"/>
            <a:r>
              <a:rPr lang="en-US" sz="2800"/>
              <a:t>2.25 M KOH </a:t>
            </a:r>
          </a:p>
          <a:p>
            <a:pPr marL="990600" lvl="1" indent="-533400" eaLnBrk="1" hangingPunct="1"/>
            <a:r>
              <a:rPr lang="en-US" sz="2200"/>
              <a:t>Since KOH is a strong base, [OH</a:t>
            </a:r>
            <a:r>
              <a:rPr lang="en-US" sz="2200" baseline="30000">
                <a:cs typeface="Times New Roman" pitchFamily="18" charset="0"/>
              </a:rPr>
              <a:t>−</a:t>
            </a:r>
            <a:r>
              <a:rPr lang="en-US" sz="2200"/>
              <a:t>] = [KOH] x 1 = 2.25 M.</a:t>
            </a:r>
          </a:p>
          <a:p>
            <a:pPr marL="609600" indent="-609600" eaLnBrk="1" hangingPunct="1">
              <a:spcBef>
                <a:spcPct val="100000"/>
              </a:spcBef>
            </a:pPr>
            <a:r>
              <a:rPr lang="en-US" sz="2800"/>
              <a:t>0.35 M CH</a:t>
            </a:r>
            <a:r>
              <a:rPr lang="en-US" sz="2800" baseline="-25000"/>
              <a:t>3</a:t>
            </a:r>
            <a:r>
              <a:rPr lang="en-US" sz="2800"/>
              <a:t>NH</a:t>
            </a:r>
            <a:r>
              <a:rPr lang="en-US" sz="2800" baseline="-25000"/>
              <a:t>2</a:t>
            </a:r>
          </a:p>
          <a:p>
            <a:pPr marL="990600" lvl="1" indent="-533400" eaLnBrk="1" hangingPunct="1"/>
            <a:r>
              <a:rPr lang="en-US" sz="2400"/>
              <a:t>Since CH</a:t>
            </a:r>
            <a:r>
              <a:rPr lang="en-US" sz="2400" baseline="-25000"/>
              <a:t>3</a:t>
            </a:r>
            <a:r>
              <a:rPr lang="en-US" sz="2400"/>
              <a:t>NH</a:t>
            </a:r>
            <a:r>
              <a:rPr lang="en-US" sz="2400" baseline="-25000"/>
              <a:t>2</a:t>
            </a:r>
            <a:r>
              <a:rPr lang="en-US" sz="2400"/>
              <a:t> is a weak base, </a:t>
            </a:r>
            <a:r>
              <a:rPr lang="en-US" sz="2200"/>
              <a:t>[OH</a:t>
            </a:r>
            <a:r>
              <a:rPr lang="en-US" sz="2200" baseline="30000">
                <a:cs typeface="Times New Roman" pitchFamily="18" charset="0"/>
              </a:rPr>
              <a:t>−</a:t>
            </a:r>
            <a:r>
              <a:rPr lang="en-US" sz="2200"/>
              <a:t>] </a:t>
            </a:r>
            <a:r>
              <a:rPr lang="en-US" sz="2400"/>
              <a:t>&lt;&lt; [CH</a:t>
            </a:r>
            <a:r>
              <a:rPr lang="en-US" sz="2400" baseline="-25000"/>
              <a:t>3</a:t>
            </a:r>
            <a:r>
              <a:rPr lang="en-US" sz="2400"/>
              <a:t>NH</a:t>
            </a:r>
            <a:r>
              <a:rPr lang="en-US" sz="2400" baseline="-25000"/>
              <a:t>2</a:t>
            </a:r>
            <a:r>
              <a:rPr lang="en-US" sz="2400"/>
              <a:t>].</a:t>
            </a:r>
          </a:p>
          <a:p>
            <a:pPr marL="990600" lvl="1" indent="-533400" eaLnBrk="1" hangingPunct="1"/>
            <a:r>
              <a:rPr lang="en-US" sz="2400"/>
              <a:t>Therefore, [OH</a:t>
            </a:r>
            <a:r>
              <a:rPr lang="en-US" sz="2400" baseline="30000">
                <a:cs typeface="Times New Roman" pitchFamily="18" charset="0"/>
              </a:rPr>
              <a:t>−</a:t>
            </a:r>
            <a:r>
              <a:rPr lang="en-US" sz="2400"/>
              <a:t>] &lt;&lt; 0.35 M.</a:t>
            </a:r>
          </a:p>
          <a:p>
            <a:pPr marL="609600" indent="-609600" eaLnBrk="1" hangingPunct="1">
              <a:spcBef>
                <a:spcPct val="100000"/>
              </a:spcBef>
            </a:pPr>
            <a:r>
              <a:rPr lang="en-US" sz="2800"/>
              <a:t>0.025 M Sr(OH)</a:t>
            </a:r>
            <a:r>
              <a:rPr lang="en-US" sz="2800" baseline="-25000"/>
              <a:t>2</a:t>
            </a:r>
            <a:endParaRPr lang="en-US" sz="2800"/>
          </a:p>
          <a:p>
            <a:pPr marL="990600" lvl="1" indent="-533400" eaLnBrk="1" hangingPunct="1"/>
            <a:r>
              <a:rPr lang="en-US" sz="2400"/>
              <a:t>Since Sr(OH)</a:t>
            </a:r>
            <a:r>
              <a:rPr lang="en-US" sz="2400" baseline="-25000"/>
              <a:t>2</a:t>
            </a:r>
            <a:r>
              <a:rPr lang="en-US" sz="2400"/>
              <a:t> is a strong base, [OH</a:t>
            </a:r>
            <a:r>
              <a:rPr lang="en-US" sz="2400" baseline="30000">
                <a:cs typeface="Times New Roman" pitchFamily="18" charset="0"/>
              </a:rPr>
              <a:t>−</a:t>
            </a:r>
            <a:r>
              <a:rPr lang="en-US" sz="2400"/>
              <a:t>] = [Sr(OH)</a:t>
            </a:r>
            <a:r>
              <a:rPr lang="en-US" sz="2400" baseline="-25000"/>
              <a:t>2</a:t>
            </a:r>
            <a:r>
              <a:rPr lang="en-US" sz="2400"/>
              <a:t>] x 2 = 0.050 M.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301304-A0C9-477A-8639-560AB4721D5A}" type="slidenum">
              <a:rPr lang="en-US"/>
              <a:pPr/>
              <a:t>29</a:t>
            </a:fld>
            <a:endParaRPr lang="en-US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Buffers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Buffers- Resist Changes in pH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They neutralizing added acid or base.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Buffers are made by mixing together a weak acid and its conjugate base.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Or weak base and its conjugate acid.</a:t>
            </a:r>
          </a:p>
        </p:txBody>
      </p:sp>
    </p:spTree>
    <p:extLst>
      <p:ext uri="{BB962C8B-B14F-4D97-AF65-F5344CB8AC3E}">
        <p14:creationId xmlns:p14="http://schemas.microsoft.com/office/powerpoint/2010/main" val="3500845850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06CA8-F20F-414E-9CEC-198DABFB8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450" y="274638"/>
            <a:ext cx="8680812" cy="639762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Early on when studying Chemistry…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C53C8-D852-4DB7-B234-25154BFFB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492947"/>
            <a:ext cx="6858000" cy="1630363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Have H</a:t>
            </a:r>
            <a:r>
              <a:rPr lang="en-US" u="sng" baseline="30000" dirty="0"/>
              <a:t>+</a:t>
            </a:r>
            <a:r>
              <a:rPr lang="en-US" dirty="0"/>
              <a:t>				</a:t>
            </a:r>
            <a:r>
              <a:rPr lang="en-US" u="sng" dirty="0"/>
              <a:t>Have OH</a:t>
            </a:r>
            <a:r>
              <a:rPr lang="en-US" u="sng" baseline="30000" dirty="0"/>
              <a:t>-</a:t>
            </a:r>
          </a:p>
          <a:p>
            <a:pPr marL="0" indent="0">
              <a:buNone/>
            </a:pPr>
            <a:r>
              <a:rPr lang="en-US" sz="2400" dirty="0"/>
              <a:t>-HCl, H</a:t>
            </a:r>
            <a:r>
              <a:rPr lang="en-US" sz="2400" baseline="-25000" dirty="0"/>
              <a:t>2</a:t>
            </a:r>
            <a:r>
              <a:rPr lang="en-US" sz="2400" dirty="0"/>
              <a:t>SO</a:t>
            </a:r>
            <a:r>
              <a:rPr lang="en-US" sz="2400" baseline="-25000" dirty="0"/>
              <a:t>4			</a:t>
            </a:r>
            <a:r>
              <a:rPr lang="en-US" sz="2400" dirty="0"/>
              <a:t>	   -NaOH</a:t>
            </a:r>
            <a:endParaRPr lang="en-US" sz="2400" baseline="-25000" dirty="0"/>
          </a:p>
          <a:p>
            <a:pPr marL="0" indent="0">
              <a:buNone/>
            </a:pPr>
            <a:r>
              <a:rPr lang="en-US" sz="2400" dirty="0"/>
              <a:t>-HC</a:t>
            </a:r>
            <a:r>
              <a:rPr lang="en-US" sz="2400" baseline="-25000" dirty="0"/>
              <a:t>2</a:t>
            </a:r>
            <a:r>
              <a:rPr lang="en-US" sz="2400" dirty="0"/>
              <a:t>H</a:t>
            </a:r>
            <a:r>
              <a:rPr lang="en-US" sz="2400" baseline="-25000" dirty="0"/>
              <a:t>3</a:t>
            </a:r>
            <a:r>
              <a:rPr lang="en-US" sz="2400" dirty="0"/>
              <a:t>O</a:t>
            </a:r>
            <a:r>
              <a:rPr lang="en-US" sz="2400" baseline="-25000" dirty="0"/>
              <a:t>2				   </a:t>
            </a:r>
            <a:r>
              <a:rPr lang="en-US" sz="2400" dirty="0"/>
              <a:t> -Ca(OH)</a:t>
            </a:r>
            <a:r>
              <a:rPr lang="en-US" sz="2400" baseline="-25000" dirty="0"/>
              <a:t>2</a:t>
            </a:r>
            <a:r>
              <a:rPr lang="en-US" sz="2400" dirty="0"/>
              <a:t> </a:t>
            </a:r>
            <a:endParaRPr lang="en-US" sz="2400" baseline="-25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F530FA-1C93-4D49-802F-3E7369D2939F}"/>
              </a:ext>
            </a:extLst>
          </p:cNvPr>
          <p:cNvSpPr txBox="1"/>
          <p:nvPr/>
        </p:nvSpPr>
        <p:spPr>
          <a:xfrm>
            <a:off x="1295400" y="1318953"/>
            <a:ext cx="655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>
                <a:solidFill>
                  <a:schemeClr val="accent6">
                    <a:lumMod val="75000"/>
                  </a:schemeClr>
                </a:solidFill>
              </a:rPr>
              <a:t>Acids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	          	     </a:t>
            </a:r>
            <a:r>
              <a:rPr lang="en-US" sz="4400" b="1" u="sng" dirty="0">
                <a:solidFill>
                  <a:schemeClr val="accent6">
                    <a:lumMod val="75000"/>
                  </a:schemeClr>
                </a:solidFill>
              </a:rPr>
              <a:t>Bases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D07E43-1217-438A-AF0E-1FB4481D7668}"/>
              </a:ext>
            </a:extLst>
          </p:cNvPr>
          <p:cNvSpPr txBox="1"/>
          <p:nvPr/>
        </p:nvSpPr>
        <p:spPr>
          <a:xfrm>
            <a:off x="225498" y="4354108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>
                <a:solidFill>
                  <a:srgbClr val="7030A0"/>
                </a:solidFill>
              </a:rPr>
              <a:t>…essentially </a:t>
            </a:r>
            <a:r>
              <a:rPr lang="en-US" sz="2400" b="1" i="1" dirty="0">
                <a:solidFill>
                  <a:srgbClr val="7030A0"/>
                </a:solidFill>
              </a:rPr>
              <a:t>a theory by </a:t>
            </a:r>
          </a:p>
          <a:p>
            <a:r>
              <a:rPr lang="en-US" sz="2400" b="1" i="1" dirty="0">
                <a:solidFill>
                  <a:srgbClr val="7030A0"/>
                </a:solidFill>
              </a:rPr>
              <a:t>Svante Arrhenius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678802-538A-48EB-8E60-5EAF9ED738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4925569"/>
            <a:ext cx="1238250" cy="15525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71D6B2-CED3-4B5D-BED9-DB277FA640D6}"/>
              </a:ext>
            </a:extLst>
          </p:cNvPr>
          <p:cNvSpPr txBox="1"/>
          <p:nvPr/>
        </p:nvSpPr>
        <p:spPr>
          <a:xfrm>
            <a:off x="4756841" y="5549754"/>
            <a:ext cx="43924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7030A0"/>
                </a:solidFill>
              </a:rPr>
              <a:t>For which, he won the Nobel Prize in Chemistry in 1903</a:t>
            </a:r>
          </a:p>
        </p:txBody>
      </p:sp>
    </p:spTree>
    <p:extLst>
      <p:ext uri="{BB962C8B-B14F-4D97-AF65-F5344CB8AC3E}">
        <p14:creationId xmlns:p14="http://schemas.microsoft.com/office/powerpoint/2010/main" val="3955056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89CF210-50B4-446E-911A-7760BD0738CF}" type="slidenum">
              <a:rPr lang="en-US"/>
              <a:pPr/>
              <a:t>30</a:t>
            </a:fld>
            <a:endParaRPr lang="en-US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0337"/>
            <a:ext cx="8229600" cy="708026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How Buffers Work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4898" y="892174"/>
            <a:ext cx="4267200" cy="2192745"/>
          </a:xfrm>
        </p:spPr>
        <p:txBody>
          <a:bodyPr/>
          <a:lstStyle/>
          <a:p>
            <a:pPr eaLnBrk="1" hangingPunct="1"/>
            <a:r>
              <a:rPr lang="en-US" dirty="0"/>
              <a:t>The weak acid present in the buffer mixture can neutralize added base.</a:t>
            </a:r>
          </a:p>
        </p:txBody>
      </p:sp>
      <p:pic>
        <p:nvPicPr>
          <p:cNvPr id="5" name="Picture 7" descr="Drawing showing acetate ion neutralizing added protons and acetic acid neutralizing added hydroxide.">
            <a:extLst>
              <a:ext uri="{FF2B5EF4-FFF2-40B4-BE49-F238E27FC236}">
                <a16:creationId xmlns:a16="http://schemas.microsoft.com/office/drawing/2014/main" id="{3386F620-37AA-4517-A584-7572648D4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3131878"/>
            <a:ext cx="7620000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E503AF76-3F2E-41C6-B0CB-4F5443FFF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1902" y="915322"/>
            <a:ext cx="4267200" cy="2169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dirty="0"/>
              <a:t>The conjugate base present in the buffer mixture can neutralize added acid.</a:t>
            </a:r>
          </a:p>
        </p:txBody>
      </p:sp>
    </p:spTree>
    <p:extLst>
      <p:ext uri="{BB962C8B-B14F-4D97-AF65-F5344CB8AC3E}">
        <p14:creationId xmlns:p14="http://schemas.microsoft.com/office/powerpoint/2010/main" val="24646653"/>
      </p:ext>
    </p:extLst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9C447E-FF20-4826-9819-FD09FF098CC6}" type="slidenum">
              <a:rPr lang="en-US"/>
              <a:pPr/>
              <a:t>31</a:t>
            </a:fld>
            <a:endParaRPr lang="en-US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6096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dirty="0" err="1">
                <a:solidFill>
                  <a:srgbClr val="C00000"/>
                </a:solidFill>
              </a:rPr>
              <a:t>Autoionization</a:t>
            </a:r>
            <a:r>
              <a:rPr lang="en-US" dirty="0">
                <a:solidFill>
                  <a:srgbClr val="C00000"/>
                </a:solidFill>
              </a:rPr>
              <a:t> of Water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7650" y="1143000"/>
            <a:ext cx="8686800" cy="51816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2800" dirty="0"/>
              <a:t>About 1 out of every 10 million water molecules form ions through a process called </a:t>
            </a:r>
            <a:r>
              <a:rPr lang="en-US" sz="2800" b="1" dirty="0" err="1"/>
              <a:t>autoionization</a:t>
            </a:r>
            <a:r>
              <a:rPr lang="en-US" sz="2800" dirty="0"/>
              <a:t>.</a:t>
            </a:r>
          </a:p>
          <a:p>
            <a:pPr algn="ctr" eaLnBrk="1" hangingPunct="1">
              <a:buFontTx/>
              <a:buNone/>
            </a:pPr>
            <a:r>
              <a:rPr lang="en-US" sz="2800" dirty="0"/>
              <a:t>H</a:t>
            </a:r>
            <a:r>
              <a:rPr lang="en-US" sz="2800" baseline="-25000" dirty="0"/>
              <a:t>2</a:t>
            </a:r>
            <a:r>
              <a:rPr lang="en-US" sz="2800" dirty="0"/>
              <a:t>O </a:t>
            </a:r>
            <a:r>
              <a:rPr lang="en-US" sz="2800" dirty="0">
                <a:latin typeface="Symbol" pitchFamily="18" charset="2"/>
              </a:rPr>
              <a:t>Û</a:t>
            </a:r>
            <a:r>
              <a:rPr lang="en-US" sz="2800" dirty="0"/>
              <a:t> H</a:t>
            </a:r>
            <a:r>
              <a:rPr lang="en-US" sz="2800" baseline="30000" dirty="0"/>
              <a:t>+</a:t>
            </a:r>
            <a:r>
              <a:rPr lang="en-US" sz="2800" dirty="0"/>
              <a:t> + OH</a:t>
            </a:r>
            <a:r>
              <a:rPr lang="en-US" sz="2800" baseline="30000" dirty="0">
                <a:cs typeface="Times New Roman" pitchFamily="18" charset="0"/>
              </a:rPr>
              <a:t>–</a:t>
            </a:r>
            <a:endParaRPr lang="en-US" sz="2800" dirty="0"/>
          </a:p>
          <a:p>
            <a:pPr algn="ctr" eaLnBrk="1" hangingPunct="1">
              <a:buFontTx/>
              <a:buNone/>
            </a:pPr>
            <a:r>
              <a:rPr lang="en-US" sz="2800" dirty="0"/>
              <a:t>H</a:t>
            </a:r>
            <a:r>
              <a:rPr lang="en-US" sz="2800" baseline="-25000" dirty="0"/>
              <a:t>2</a:t>
            </a:r>
            <a:r>
              <a:rPr lang="en-US" sz="2800" dirty="0"/>
              <a:t>O + H</a:t>
            </a:r>
            <a:r>
              <a:rPr lang="en-US" sz="2800" baseline="-25000" dirty="0"/>
              <a:t>2</a:t>
            </a:r>
            <a:r>
              <a:rPr lang="en-US" sz="2800" dirty="0"/>
              <a:t>O </a:t>
            </a:r>
            <a:r>
              <a:rPr lang="en-US" sz="2800" dirty="0">
                <a:latin typeface="Symbol" pitchFamily="18" charset="2"/>
              </a:rPr>
              <a:t>Û</a:t>
            </a:r>
            <a:r>
              <a:rPr lang="en-US" sz="2800" dirty="0"/>
              <a:t> H</a:t>
            </a:r>
            <a:r>
              <a:rPr lang="en-US" sz="2800" baseline="-25000" dirty="0"/>
              <a:t>3</a:t>
            </a:r>
            <a:r>
              <a:rPr lang="en-US" sz="2800" dirty="0"/>
              <a:t>O</a:t>
            </a:r>
            <a:r>
              <a:rPr lang="en-US" sz="2800" baseline="30000" dirty="0"/>
              <a:t>+</a:t>
            </a:r>
            <a:r>
              <a:rPr lang="en-US" sz="2800" dirty="0"/>
              <a:t> + OH</a:t>
            </a:r>
            <a:r>
              <a:rPr lang="en-US" sz="2800" baseline="30000" dirty="0">
                <a:cs typeface="Times New Roman" pitchFamily="18" charset="0"/>
              </a:rPr>
              <a:t>–</a:t>
            </a:r>
          </a:p>
          <a:p>
            <a:pPr algn="ctr" eaLnBrk="1" hangingPunct="1">
              <a:buFontTx/>
              <a:buNone/>
            </a:pPr>
            <a:endParaRPr lang="en-US" sz="2800" baseline="30000" dirty="0"/>
          </a:p>
          <a:p>
            <a:pPr eaLnBrk="1" hangingPunct="1">
              <a:buClr>
                <a:schemeClr val="tx1"/>
              </a:buClr>
            </a:pPr>
            <a:r>
              <a:rPr lang="en-US" sz="2800" dirty="0"/>
              <a:t>All aqueous solutions contain </a:t>
            </a:r>
            <a:r>
              <a:rPr lang="en-US" sz="2800" b="1" dirty="0"/>
              <a:t>both</a:t>
            </a:r>
            <a:r>
              <a:rPr lang="en-US" sz="2800" dirty="0"/>
              <a:t> H</a:t>
            </a:r>
            <a:r>
              <a:rPr lang="en-US" sz="2800" baseline="-25000" dirty="0"/>
              <a:t>3</a:t>
            </a:r>
            <a:r>
              <a:rPr lang="en-US" sz="2800" dirty="0"/>
              <a:t>O</a:t>
            </a:r>
            <a:r>
              <a:rPr lang="en-US" sz="2800" baseline="30000" dirty="0"/>
              <a:t>+</a:t>
            </a:r>
            <a:r>
              <a:rPr lang="en-US" sz="2800" dirty="0"/>
              <a:t> and OH</a:t>
            </a:r>
            <a:r>
              <a:rPr lang="en-US" sz="2800" baseline="30000" dirty="0">
                <a:cs typeface="Times New Roman" pitchFamily="18" charset="0"/>
              </a:rPr>
              <a:t>–</a:t>
            </a:r>
            <a:r>
              <a:rPr lang="en-US" sz="2800" dirty="0"/>
              <a:t>.</a:t>
            </a:r>
          </a:p>
          <a:p>
            <a:pPr lvl="1" eaLnBrk="1" hangingPunct="1"/>
            <a:r>
              <a:rPr lang="en-US" sz="2400" dirty="0"/>
              <a:t>[H</a:t>
            </a:r>
            <a:r>
              <a:rPr lang="en-US" sz="2400" baseline="-25000" dirty="0"/>
              <a:t>3</a:t>
            </a:r>
            <a:r>
              <a:rPr lang="en-US" sz="2400" dirty="0"/>
              <a:t>O</a:t>
            </a:r>
            <a:r>
              <a:rPr lang="en-US" sz="2400" baseline="30000" dirty="0"/>
              <a:t>+</a:t>
            </a:r>
            <a:r>
              <a:rPr lang="en-US" sz="2400" dirty="0"/>
              <a:t>] = [OH</a:t>
            </a:r>
            <a:r>
              <a:rPr lang="en-US" sz="2400" baseline="30000" dirty="0">
                <a:cs typeface="Times New Roman" pitchFamily="18" charset="0"/>
              </a:rPr>
              <a:t>–</a:t>
            </a:r>
            <a:r>
              <a:rPr lang="en-US" sz="2400" dirty="0"/>
              <a:t>] = 1 x 10</a:t>
            </a:r>
            <a:r>
              <a:rPr lang="en-US" sz="2400" baseline="30000" dirty="0"/>
              <a:t>-7</a:t>
            </a:r>
            <a:r>
              <a:rPr lang="en-US" sz="2400" dirty="0"/>
              <a:t>M at 25 °C in pure water.</a:t>
            </a:r>
          </a:p>
        </p:txBody>
      </p:sp>
    </p:spTree>
  </p:cSld>
  <p:clrMapOvr>
    <a:masterClrMapping/>
  </p:clrMapOvr>
  <p:transition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FA5AC46-A990-43BD-8B98-F15E17EE108C}" type="slidenum">
              <a:rPr lang="en-US"/>
              <a:pPr/>
              <a:t>32</a:t>
            </a:fld>
            <a:endParaRPr lang="en-US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Ion Product(</a:t>
            </a:r>
            <a:r>
              <a:rPr lang="en-US" i="1" dirty="0" err="1">
                <a:solidFill>
                  <a:srgbClr val="C00000"/>
                </a:solidFill>
              </a:rPr>
              <a:t>K</a:t>
            </a:r>
            <a:r>
              <a:rPr lang="en-US" i="1" baseline="-25000" dirty="0" err="1">
                <a:solidFill>
                  <a:srgbClr val="C00000"/>
                </a:solidFill>
              </a:rPr>
              <a:t>w</a:t>
            </a:r>
            <a:r>
              <a:rPr lang="en-US" dirty="0">
                <a:solidFill>
                  <a:srgbClr val="C00000"/>
                </a:solidFill>
              </a:rPr>
              <a:t>) of Water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The product of the H</a:t>
            </a:r>
            <a:r>
              <a:rPr lang="en-US" baseline="-25000" dirty="0"/>
              <a:t>3</a:t>
            </a:r>
            <a:r>
              <a:rPr lang="en-US" dirty="0"/>
              <a:t>O</a:t>
            </a:r>
            <a:r>
              <a:rPr lang="en-US" baseline="30000" dirty="0"/>
              <a:t>+</a:t>
            </a:r>
            <a:r>
              <a:rPr lang="en-US" dirty="0"/>
              <a:t> and OH</a:t>
            </a:r>
            <a:r>
              <a:rPr lang="en-US" baseline="30000" dirty="0">
                <a:cs typeface="Times New Roman" pitchFamily="18" charset="0"/>
              </a:rPr>
              <a:t>–</a:t>
            </a:r>
            <a:r>
              <a:rPr lang="en-US" dirty="0">
                <a:cs typeface="Times New Roman" pitchFamily="18" charset="0"/>
              </a:rPr>
              <a:t> concentrations is always the same number.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/>
              <a:t>[H</a:t>
            </a:r>
            <a:r>
              <a:rPr lang="en-US" baseline="-25000" dirty="0"/>
              <a:t>3</a:t>
            </a:r>
            <a:r>
              <a:rPr lang="en-US" dirty="0"/>
              <a:t>O</a:t>
            </a:r>
            <a:r>
              <a:rPr lang="en-US" baseline="30000" dirty="0"/>
              <a:t>+</a:t>
            </a:r>
            <a:r>
              <a:rPr lang="en-US" dirty="0"/>
              <a:t>] x [OH</a:t>
            </a:r>
            <a:r>
              <a:rPr lang="en-US" baseline="30000" dirty="0">
                <a:cs typeface="Times New Roman" pitchFamily="18" charset="0"/>
              </a:rPr>
              <a:t>–</a:t>
            </a:r>
            <a:r>
              <a:rPr lang="en-US" dirty="0"/>
              <a:t>] = 1 x 10</a:t>
            </a:r>
            <a:r>
              <a:rPr lang="en-US" baseline="30000" dirty="0"/>
              <a:t>-14</a:t>
            </a:r>
            <a:r>
              <a:rPr lang="en-US" dirty="0"/>
              <a:t> = </a:t>
            </a:r>
            <a:r>
              <a:rPr lang="en-US" i="1" dirty="0" err="1"/>
              <a:t>K</a:t>
            </a:r>
            <a:r>
              <a:rPr lang="en-US" i="1" baseline="-25000" dirty="0" err="1"/>
              <a:t>w</a:t>
            </a:r>
            <a:r>
              <a:rPr lang="en-US" dirty="0">
                <a:cs typeface="Times New Roman" pitchFamily="18" charset="0"/>
              </a:rPr>
              <a:t>.</a:t>
            </a:r>
            <a:endParaRPr lang="en-US" baseline="30000" dirty="0"/>
          </a:p>
        </p:txBody>
      </p:sp>
    </p:spTree>
  </p:cSld>
  <p:clrMapOvr>
    <a:masterClrMapping/>
  </p:clrMapOvr>
  <p:transition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65EC9D-BD4B-41B0-AF27-BAA1AD98330B}" type="slidenum">
              <a:rPr lang="en-US"/>
              <a:pPr/>
              <a:t>33</a:t>
            </a:fld>
            <a:endParaRPr lang="en-US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534400" cy="1143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3600" dirty="0">
                <a:solidFill>
                  <a:srgbClr val="C00000"/>
                </a:solidFill>
              </a:rPr>
              <a:t>Practice—Determine the [H</a:t>
            </a:r>
            <a:r>
              <a:rPr lang="en-US" sz="3600" baseline="-25000" dirty="0">
                <a:solidFill>
                  <a:srgbClr val="C00000"/>
                </a:solidFill>
              </a:rPr>
              <a:t>3</a:t>
            </a:r>
            <a:r>
              <a:rPr lang="en-US" sz="3600" dirty="0">
                <a:solidFill>
                  <a:srgbClr val="C00000"/>
                </a:solidFill>
              </a:rPr>
              <a:t>O</a:t>
            </a:r>
            <a:r>
              <a:rPr lang="en-US" sz="3600" baseline="30000" dirty="0">
                <a:solidFill>
                  <a:srgbClr val="C00000"/>
                </a:solidFill>
              </a:rPr>
              <a:t>+</a:t>
            </a:r>
            <a:r>
              <a:rPr lang="en-US" sz="3600" dirty="0">
                <a:solidFill>
                  <a:srgbClr val="C00000"/>
                </a:solidFill>
              </a:rPr>
              <a:t>] Concentration and Whether the Solution Is Acidic, Basic, or Neutral for the Following: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/>
              <a:t>[OH</a:t>
            </a:r>
            <a:r>
              <a:rPr lang="en-US" baseline="30000">
                <a:cs typeface="Times New Roman" pitchFamily="18" charset="0"/>
              </a:rPr>
              <a:t>–</a:t>
            </a:r>
            <a:r>
              <a:rPr lang="en-US"/>
              <a:t>] = 0.000250 M</a:t>
            </a:r>
          </a:p>
          <a:p>
            <a:pPr eaLnBrk="1" hangingPunct="1">
              <a:spcBef>
                <a:spcPct val="250000"/>
              </a:spcBef>
            </a:pPr>
            <a:r>
              <a:rPr lang="en-US"/>
              <a:t>Ca(OH)</a:t>
            </a:r>
            <a:r>
              <a:rPr lang="en-US" baseline="-25000"/>
              <a:t>2</a:t>
            </a:r>
            <a:r>
              <a:rPr lang="en-US"/>
              <a:t> = 0.20 M</a:t>
            </a:r>
          </a:p>
        </p:txBody>
      </p:sp>
    </p:spTree>
  </p:cSld>
  <p:clrMapOvr>
    <a:masterClrMapping/>
  </p:clrMapOvr>
  <p:transition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148B58-C8DA-4D92-87F0-7084F7C22074}" type="slidenum">
              <a:rPr lang="en-US"/>
              <a:pPr/>
              <a:t>34</a:t>
            </a:fld>
            <a:endParaRPr lang="en-US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143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3600" dirty="0">
                <a:solidFill>
                  <a:srgbClr val="C00000"/>
                </a:solidFill>
              </a:rPr>
              <a:t>Practice—Determine the [H</a:t>
            </a:r>
            <a:r>
              <a:rPr lang="en-US" sz="3600" baseline="-25000" dirty="0">
                <a:solidFill>
                  <a:srgbClr val="C00000"/>
                </a:solidFill>
              </a:rPr>
              <a:t>3</a:t>
            </a:r>
            <a:r>
              <a:rPr lang="en-US" sz="3600" dirty="0">
                <a:solidFill>
                  <a:srgbClr val="C00000"/>
                </a:solidFill>
              </a:rPr>
              <a:t>O</a:t>
            </a:r>
            <a:r>
              <a:rPr lang="en-US" sz="3600" baseline="30000" dirty="0">
                <a:solidFill>
                  <a:srgbClr val="C00000"/>
                </a:solidFill>
              </a:rPr>
              <a:t>+</a:t>
            </a:r>
            <a:r>
              <a:rPr lang="en-US" sz="3600" dirty="0">
                <a:solidFill>
                  <a:srgbClr val="C00000"/>
                </a:solidFill>
              </a:rPr>
              <a:t>] Concentration and Whether the Solution Is Acidic, Basic, or Neutral for the Following, Continued: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/>
              <a:t>[OH</a:t>
            </a:r>
            <a:r>
              <a:rPr lang="en-US" baseline="30000">
                <a:cs typeface="Times New Roman" pitchFamily="18" charset="0"/>
              </a:rPr>
              <a:t>–</a:t>
            </a:r>
            <a:r>
              <a:rPr lang="en-US"/>
              <a:t>] = 0.000250 M</a:t>
            </a:r>
          </a:p>
          <a:p>
            <a:pPr eaLnBrk="1" hangingPunct="1">
              <a:spcBef>
                <a:spcPct val="250000"/>
              </a:spcBef>
            </a:pPr>
            <a:r>
              <a:rPr lang="en-US"/>
              <a:t>Ca(OH)</a:t>
            </a:r>
            <a:r>
              <a:rPr lang="en-US" baseline="-25000"/>
              <a:t>2</a:t>
            </a:r>
            <a:r>
              <a:rPr lang="en-US"/>
              <a:t> = 0.20 M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19113" y="2424113"/>
            <a:ext cx="4433887" cy="819150"/>
            <a:chOff x="327" y="1527"/>
            <a:chExt cx="2793" cy="516"/>
          </a:xfrm>
        </p:grpSpPr>
        <p:sp>
          <p:nvSpPr>
            <p:cNvPr id="46094" name="Rectangle 5"/>
            <p:cNvSpPr>
              <a:spLocks noChangeArrowheads="1"/>
            </p:cNvSpPr>
            <p:nvPr/>
          </p:nvSpPr>
          <p:spPr bwMode="auto">
            <a:xfrm>
              <a:off x="327" y="1623"/>
              <a:ext cx="860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/>
                <a:t>[H</a:t>
              </a:r>
              <a:r>
                <a:rPr lang="en-US" baseline="-25000"/>
                <a:t>3</a:t>
              </a:r>
              <a:r>
                <a:rPr lang="en-US"/>
                <a:t>O</a:t>
              </a:r>
              <a:r>
                <a:rPr lang="en-US" baseline="30000"/>
                <a:t>+</a:t>
              </a:r>
              <a:r>
                <a:rPr lang="en-US"/>
                <a:t>] = </a:t>
              </a:r>
            </a:p>
          </p:txBody>
        </p:sp>
        <p:sp>
          <p:nvSpPr>
            <p:cNvPr id="46095" name="Rectangle 6"/>
            <p:cNvSpPr>
              <a:spLocks noChangeArrowheads="1"/>
            </p:cNvSpPr>
            <p:nvPr/>
          </p:nvSpPr>
          <p:spPr bwMode="auto">
            <a:xfrm>
              <a:off x="1047" y="1527"/>
              <a:ext cx="957" cy="5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u="sng"/>
                <a:t>  1 x 10</a:t>
              </a:r>
              <a:r>
                <a:rPr lang="en-US" u="sng" baseline="30000"/>
                <a:t>-14</a:t>
              </a:r>
              <a:r>
                <a:rPr lang="en-US" u="sng"/>
                <a:t>  </a:t>
              </a:r>
            </a:p>
            <a:p>
              <a:pPr eaLnBrk="0" hangingPunct="0"/>
              <a:r>
                <a:rPr lang="en-US"/>
                <a:t>2.50 x 10</a:t>
              </a:r>
              <a:r>
                <a:rPr lang="en-US" baseline="30000"/>
                <a:t>-4</a:t>
              </a:r>
            </a:p>
          </p:txBody>
        </p:sp>
        <p:sp>
          <p:nvSpPr>
            <p:cNvPr id="46096" name="Rectangle 7"/>
            <p:cNvSpPr>
              <a:spLocks noChangeArrowheads="1"/>
            </p:cNvSpPr>
            <p:nvPr/>
          </p:nvSpPr>
          <p:spPr bwMode="auto">
            <a:xfrm>
              <a:off x="1959" y="1623"/>
              <a:ext cx="1161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/>
                <a:t>= 4.00 x 10</a:t>
              </a:r>
              <a:r>
                <a:rPr lang="en-US" baseline="30000"/>
                <a:t>-11</a:t>
              </a:r>
            </a:p>
          </p:txBody>
        </p:sp>
      </p:grpSp>
      <p:sp>
        <p:nvSpPr>
          <p:cNvPr id="46087" name="Rectangle 8"/>
          <p:cNvSpPr>
            <a:spLocks noChangeArrowheads="1"/>
          </p:cNvSpPr>
          <p:nvPr/>
        </p:nvSpPr>
        <p:spPr bwMode="auto">
          <a:xfrm>
            <a:off x="5091113" y="2576513"/>
            <a:ext cx="4025900" cy="4397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300"/>
              <a:t>[H</a:t>
            </a:r>
            <a:r>
              <a:rPr lang="en-US" sz="2300" baseline="-25000"/>
              <a:t>3</a:t>
            </a:r>
            <a:r>
              <a:rPr lang="en-US" sz="2300"/>
              <a:t>O</a:t>
            </a:r>
            <a:r>
              <a:rPr lang="en-US" sz="2300" baseline="30000"/>
              <a:t>+</a:t>
            </a:r>
            <a:r>
              <a:rPr lang="en-US" sz="2300"/>
              <a:t>] &lt; [OH</a:t>
            </a:r>
            <a:r>
              <a:rPr lang="en-US" sz="2300" baseline="30000"/>
              <a:t>-1</a:t>
            </a:r>
            <a:r>
              <a:rPr lang="en-US" sz="2300"/>
              <a:t>], therefore, base.</a:t>
            </a: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533400" y="4495800"/>
            <a:ext cx="4281488" cy="819150"/>
            <a:chOff x="327" y="3591"/>
            <a:chExt cx="2697" cy="516"/>
          </a:xfrm>
        </p:grpSpPr>
        <p:sp>
          <p:nvSpPr>
            <p:cNvPr id="46091" name="Rectangle 15"/>
            <p:cNvSpPr>
              <a:spLocks noChangeArrowheads="1"/>
            </p:cNvSpPr>
            <p:nvPr/>
          </p:nvSpPr>
          <p:spPr bwMode="auto">
            <a:xfrm>
              <a:off x="327" y="3687"/>
              <a:ext cx="860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/>
                <a:t>[H</a:t>
              </a:r>
              <a:r>
                <a:rPr lang="en-US" baseline="-25000"/>
                <a:t>3</a:t>
              </a:r>
              <a:r>
                <a:rPr lang="en-US"/>
                <a:t>O</a:t>
              </a:r>
              <a:r>
                <a:rPr lang="en-US" baseline="30000"/>
                <a:t>+</a:t>
              </a:r>
              <a:r>
                <a:rPr lang="en-US"/>
                <a:t>] = </a:t>
              </a:r>
            </a:p>
          </p:txBody>
        </p:sp>
        <p:sp>
          <p:nvSpPr>
            <p:cNvPr id="46092" name="Rectangle 16"/>
            <p:cNvSpPr>
              <a:spLocks noChangeArrowheads="1"/>
            </p:cNvSpPr>
            <p:nvPr/>
          </p:nvSpPr>
          <p:spPr bwMode="auto">
            <a:xfrm>
              <a:off x="1047" y="3591"/>
              <a:ext cx="957" cy="5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u="sng"/>
                <a:t>  1 x 10</a:t>
              </a:r>
              <a:r>
                <a:rPr lang="en-US" u="sng" baseline="30000"/>
                <a:t>-14</a:t>
              </a:r>
              <a:r>
                <a:rPr lang="en-US" u="sng"/>
                <a:t>  </a:t>
              </a:r>
            </a:p>
            <a:p>
              <a:pPr eaLnBrk="0" hangingPunct="0"/>
              <a:r>
                <a:rPr lang="en-US"/>
                <a:t>4.0 x 10</a:t>
              </a:r>
              <a:r>
                <a:rPr lang="en-US" baseline="30000"/>
                <a:t>-1</a:t>
              </a:r>
            </a:p>
          </p:txBody>
        </p:sp>
        <p:sp>
          <p:nvSpPr>
            <p:cNvPr id="46093" name="Rectangle 17"/>
            <p:cNvSpPr>
              <a:spLocks noChangeArrowheads="1"/>
            </p:cNvSpPr>
            <p:nvPr/>
          </p:nvSpPr>
          <p:spPr bwMode="auto">
            <a:xfrm>
              <a:off x="1959" y="3687"/>
              <a:ext cx="1065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/>
                <a:t>= 2.5 x 10</a:t>
              </a:r>
              <a:r>
                <a:rPr lang="en-US" baseline="30000"/>
                <a:t>-14</a:t>
              </a:r>
            </a:p>
          </p:txBody>
        </p:sp>
      </p:grpSp>
      <p:sp>
        <p:nvSpPr>
          <p:cNvPr id="46089" name="Rectangle 18"/>
          <p:cNvSpPr>
            <a:spLocks noChangeArrowheads="1"/>
          </p:cNvSpPr>
          <p:nvPr/>
        </p:nvSpPr>
        <p:spPr bwMode="auto">
          <a:xfrm>
            <a:off x="4876800" y="4648200"/>
            <a:ext cx="4025900" cy="4397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2300"/>
              <a:t>[H</a:t>
            </a:r>
            <a:r>
              <a:rPr lang="en-US" sz="2300" baseline="-25000"/>
              <a:t>3</a:t>
            </a:r>
            <a:r>
              <a:rPr lang="en-US" sz="2300"/>
              <a:t>O</a:t>
            </a:r>
            <a:r>
              <a:rPr lang="en-US" sz="2300" baseline="30000"/>
              <a:t>+</a:t>
            </a:r>
            <a:r>
              <a:rPr lang="en-US" sz="2300"/>
              <a:t>] &lt; [OH</a:t>
            </a:r>
            <a:r>
              <a:rPr lang="en-US" sz="2300" baseline="30000"/>
              <a:t>-1</a:t>
            </a:r>
            <a:r>
              <a:rPr lang="en-US" sz="2300"/>
              <a:t>], therefore, base.</a:t>
            </a:r>
          </a:p>
        </p:txBody>
      </p:sp>
      <p:sp>
        <p:nvSpPr>
          <p:cNvPr id="46090" name="Rectangle 19"/>
          <p:cNvSpPr>
            <a:spLocks noChangeArrowheads="1"/>
          </p:cNvSpPr>
          <p:nvPr/>
        </p:nvSpPr>
        <p:spPr bwMode="auto">
          <a:xfrm>
            <a:off x="4724400" y="4038600"/>
            <a:ext cx="35147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/>
              <a:t>[OH</a:t>
            </a:r>
            <a:r>
              <a:rPr lang="en-US" baseline="30000"/>
              <a:t>-1</a:t>
            </a:r>
            <a:r>
              <a:rPr lang="en-US"/>
              <a:t>] = 2 x 0.20 = 0.40 M</a:t>
            </a:r>
          </a:p>
        </p:txBody>
      </p:sp>
    </p:spTree>
  </p:cSld>
  <p:clrMapOvr>
    <a:masterClrMapping/>
  </p:clrMapOvr>
  <p:transition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A5CBC1-7204-4C01-956B-0344A5D27FC7}" type="slidenum">
              <a:rPr lang="en-US"/>
              <a:pPr/>
              <a:t>35</a:t>
            </a:fld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pH</a:t>
            </a:r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pH = </a:t>
            </a:r>
            <a:r>
              <a:rPr lang="en-US" sz="2800" dirty="0">
                <a:cs typeface="Times New Roman" pitchFamily="18" charset="0"/>
              </a:rPr>
              <a:t>─</a:t>
            </a:r>
            <a:r>
              <a:rPr lang="en-US" sz="2800" dirty="0"/>
              <a:t>log[H</a:t>
            </a:r>
            <a:r>
              <a:rPr lang="en-US" sz="2800" baseline="-25000" dirty="0"/>
              <a:t>3</a:t>
            </a:r>
            <a:r>
              <a:rPr lang="en-US" sz="2800" dirty="0"/>
              <a:t>O</a:t>
            </a:r>
            <a:r>
              <a:rPr lang="en-US" sz="2800" baseline="30000" dirty="0"/>
              <a:t>+</a:t>
            </a:r>
            <a:r>
              <a:rPr lang="en-US" sz="2800" dirty="0"/>
              <a:t>]</a:t>
            </a:r>
            <a:endParaRPr lang="en-US" sz="2800" baseline="30000" dirty="0"/>
          </a:p>
          <a:p>
            <a:pPr eaLnBrk="1" hangingPunct="1"/>
            <a:endParaRPr lang="en-US" sz="2800" dirty="0"/>
          </a:p>
          <a:p>
            <a:pPr eaLnBrk="1" hangingPunct="1"/>
            <a:r>
              <a:rPr lang="en-US" sz="2800" dirty="0"/>
              <a:t>pH &lt; 7 is acidic; pH &gt; 7 is basic; pH = 7 is neutral.</a:t>
            </a:r>
          </a:p>
        </p:txBody>
      </p:sp>
      <p:pic>
        <p:nvPicPr>
          <p:cNvPr id="6" name="Picture 7" descr="Figure showing pH scale. below 7 is acidic, above 7 is basic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4572000"/>
            <a:ext cx="7010400" cy="199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447BD6-20BF-4262-928D-E0B8E0317A14}" type="slidenum">
              <a:rPr lang="en-US"/>
              <a:pPr/>
              <a:t>36</a:t>
            </a:fld>
            <a:endParaRPr lang="en-US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3600" dirty="0">
                <a:solidFill>
                  <a:srgbClr val="C00000"/>
                </a:solidFill>
              </a:rPr>
              <a:t>Example—Calculate the pH of a 0.0010 M </a:t>
            </a:r>
            <a:r>
              <a:rPr lang="en-US" sz="3600" dirty="0" err="1">
                <a:solidFill>
                  <a:srgbClr val="C00000"/>
                </a:solidFill>
              </a:rPr>
              <a:t>Ba</a:t>
            </a:r>
            <a:r>
              <a:rPr lang="en-US" sz="3600" dirty="0">
                <a:solidFill>
                  <a:srgbClr val="C00000"/>
                </a:solidFill>
              </a:rPr>
              <a:t>(OH)</a:t>
            </a:r>
            <a:r>
              <a:rPr lang="en-US" sz="3600" baseline="-25000" dirty="0">
                <a:solidFill>
                  <a:srgbClr val="C00000"/>
                </a:solidFill>
              </a:rPr>
              <a:t>2 </a:t>
            </a:r>
            <a:r>
              <a:rPr lang="en-US" sz="3600" dirty="0">
                <a:solidFill>
                  <a:srgbClr val="C00000"/>
                </a:solidFill>
              </a:rPr>
              <a:t>Solution and Determine if It Is Acidic, Basic, or Neutral.</a:t>
            </a:r>
          </a:p>
        </p:txBody>
      </p:sp>
    </p:spTree>
  </p:cSld>
  <p:clrMapOvr>
    <a:masterClrMapping/>
  </p:clrMapOvr>
  <p:transition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447BD6-20BF-4262-928D-E0B8E0317A14}" type="slidenum">
              <a:rPr lang="en-US"/>
              <a:pPr/>
              <a:t>37</a:t>
            </a:fld>
            <a:endParaRPr lang="en-US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3600" dirty="0">
                <a:solidFill>
                  <a:srgbClr val="C00000"/>
                </a:solidFill>
              </a:rPr>
              <a:t>Example—Calculate the pH of a 0.0010 M </a:t>
            </a:r>
            <a:r>
              <a:rPr lang="en-US" sz="3600" dirty="0" err="1">
                <a:solidFill>
                  <a:srgbClr val="C00000"/>
                </a:solidFill>
              </a:rPr>
              <a:t>Ba</a:t>
            </a:r>
            <a:r>
              <a:rPr lang="en-US" sz="3600" dirty="0">
                <a:solidFill>
                  <a:srgbClr val="C00000"/>
                </a:solidFill>
              </a:rPr>
              <a:t>(OH)</a:t>
            </a:r>
            <a:r>
              <a:rPr lang="en-US" sz="3600" baseline="-25000" dirty="0">
                <a:solidFill>
                  <a:srgbClr val="C00000"/>
                </a:solidFill>
              </a:rPr>
              <a:t>2 </a:t>
            </a:r>
            <a:r>
              <a:rPr lang="en-US" sz="3600" dirty="0">
                <a:solidFill>
                  <a:srgbClr val="C00000"/>
                </a:solidFill>
              </a:rPr>
              <a:t>Solution and Determine if It Is Acidic, Basic, or Neutral.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828800" y="3048000"/>
            <a:ext cx="5705475" cy="942975"/>
            <a:chOff x="1152" y="1920"/>
            <a:chExt cx="3594" cy="594"/>
          </a:xfrm>
        </p:grpSpPr>
        <p:sp>
          <p:nvSpPr>
            <p:cNvPr id="49161" name="Rectangle 4"/>
            <p:cNvSpPr>
              <a:spLocks noChangeArrowheads="1"/>
            </p:cNvSpPr>
            <p:nvPr/>
          </p:nvSpPr>
          <p:spPr bwMode="auto">
            <a:xfrm>
              <a:off x="1152" y="2064"/>
              <a:ext cx="988" cy="3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800"/>
                <a:t>[H</a:t>
              </a:r>
              <a:r>
                <a:rPr lang="en-US" sz="2800" baseline="-25000"/>
                <a:t>3</a:t>
              </a:r>
              <a:r>
                <a:rPr lang="en-US" sz="2800"/>
                <a:t>O</a:t>
              </a:r>
              <a:r>
                <a:rPr lang="en-US" sz="2800" baseline="30000"/>
                <a:t>+</a:t>
              </a:r>
              <a:r>
                <a:rPr lang="en-US" sz="2800"/>
                <a:t>] =</a:t>
              </a:r>
              <a:r>
                <a:rPr lang="en-US" sz="2800">
                  <a:solidFill>
                    <a:schemeClr val="hlink"/>
                  </a:solidFill>
                </a:rPr>
                <a:t> </a:t>
              </a: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208" y="1920"/>
              <a:ext cx="1056" cy="594"/>
              <a:chOff x="2016" y="1930"/>
              <a:chExt cx="1056" cy="594"/>
            </a:xfrm>
          </p:grpSpPr>
          <p:sp>
            <p:nvSpPr>
              <p:cNvPr id="49164" name="Rectangle 6"/>
              <p:cNvSpPr>
                <a:spLocks noChangeArrowheads="1"/>
              </p:cNvSpPr>
              <p:nvPr/>
            </p:nvSpPr>
            <p:spPr bwMode="auto">
              <a:xfrm>
                <a:off x="2067" y="1930"/>
                <a:ext cx="969" cy="5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sz="2800"/>
                  <a:t>1 x 10</a:t>
                </a:r>
                <a:r>
                  <a:rPr lang="en-US" sz="2800" baseline="30000"/>
                  <a:t>-14</a:t>
                </a:r>
                <a:endParaRPr lang="en-US" sz="2800"/>
              </a:p>
              <a:p>
                <a:pPr algn="ctr" eaLnBrk="0" hangingPunct="0"/>
                <a:r>
                  <a:rPr lang="en-US" sz="2800"/>
                  <a:t>2.0 x 10</a:t>
                </a:r>
                <a:r>
                  <a:rPr lang="en-US" sz="2800" baseline="30000"/>
                  <a:t>-3</a:t>
                </a:r>
              </a:p>
            </p:txBody>
          </p:sp>
          <p:sp>
            <p:nvSpPr>
              <p:cNvPr id="49165" name="Line 7"/>
              <p:cNvSpPr>
                <a:spLocks noChangeShapeType="1"/>
              </p:cNvSpPr>
              <p:nvPr/>
            </p:nvSpPr>
            <p:spPr bwMode="auto">
              <a:xfrm>
                <a:off x="2016" y="2208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9163" name="Rectangle 8"/>
            <p:cNvSpPr>
              <a:spLocks noChangeArrowheads="1"/>
            </p:cNvSpPr>
            <p:nvPr/>
          </p:nvSpPr>
          <p:spPr bwMode="auto">
            <a:xfrm>
              <a:off x="3264" y="2064"/>
              <a:ext cx="1482" cy="3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800"/>
                <a:t> = 5.0 x 10</a:t>
              </a:r>
              <a:r>
                <a:rPr lang="en-US" sz="2800" baseline="30000"/>
                <a:t>-12</a:t>
              </a:r>
              <a:r>
                <a:rPr lang="en-US" sz="2800"/>
                <a:t>M</a:t>
              </a:r>
            </a:p>
          </p:txBody>
        </p:sp>
      </p:grpSp>
      <p:sp>
        <p:nvSpPr>
          <p:cNvPr id="49158" name="Rectangle 9"/>
          <p:cNvSpPr>
            <a:spLocks noChangeArrowheads="1"/>
          </p:cNvSpPr>
          <p:nvPr/>
        </p:nvSpPr>
        <p:spPr bwMode="auto">
          <a:xfrm>
            <a:off x="2881313" y="5349875"/>
            <a:ext cx="3668712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800"/>
              <a:t>pH &gt; 7  therefore, </a:t>
            </a:r>
            <a:r>
              <a:rPr lang="en-US" sz="2800" b="1"/>
              <a:t>basic.</a:t>
            </a:r>
          </a:p>
        </p:txBody>
      </p:sp>
      <p:sp>
        <p:nvSpPr>
          <p:cNvPr id="49159" name="Rectangle 10"/>
          <p:cNvSpPr>
            <a:spLocks noChangeArrowheads="1"/>
          </p:cNvSpPr>
          <p:nvPr/>
        </p:nvSpPr>
        <p:spPr bwMode="auto">
          <a:xfrm>
            <a:off x="1296988" y="2073275"/>
            <a:ext cx="6459537" cy="942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800"/>
              <a:t>Ba(OH)</a:t>
            </a:r>
            <a:r>
              <a:rPr lang="en-US" sz="2800" baseline="-25000"/>
              <a:t>2</a:t>
            </a:r>
            <a:r>
              <a:rPr lang="en-US" sz="2800"/>
              <a:t> = Ba</a:t>
            </a:r>
            <a:r>
              <a:rPr lang="en-US" sz="2800" baseline="30000"/>
              <a:t>2+</a:t>
            </a:r>
            <a:r>
              <a:rPr lang="en-US" sz="2800"/>
              <a:t> + 2 OH</a:t>
            </a:r>
            <a:r>
              <a:rPr lang="en-US" sz="2800" baseline="30000">
                <a:cs typeface="Times New Roman" pitchFamily="18" charset="0"/>
              </a:rPr>
              <a:t>−</a:t>
            </a:r>
            <a:r>
              <a:rPr lang="en-US" sz="2800"/>
              <a:t> therefore, </a:t>
            </a:r>
          </a:p>
          <a:p>
            <a:pPr algn="ctr" eaLnBrk="0" hangingPunct="0"/>
            <a:r>
              <a:rPr lang="en-US" sz="2800"/>
              <a:t>[OH</a:t>
            </a:r>
            <a:r>
              <a:rPr lang="en-US" sz="2800" baseline="30000"/>
              <a:t>-</a:t>
            </a:r>
            <a:r>
              <a:rPr lang="en-US" sz="2800"/>
              <a:t>] = 2 x 0.0010 = 0.0020 = 2.0 x 10</a:t>
            </a:r>
            <a:r>
              <a:rPr lang="en-US" sz="2800" baseline="30000"/>
              <a:t>-3 </a:t>
            </a:r>
            <a:r>
              <a:rPr lang="en-US" sz="2800"/>
              <a:t>M.</a:t>
            </a:r>
          </a:p>
        </p:txBody>
      </p:sp>
      <p:sp>
        <p:nvSpPr>
          <p:cNvPr id="49160" name="Rectangle 11"/>
          <p:cNvSpPr>
            <a:spLocks noChangeArrowheads="1"/>
          </p:cNvSpPr>
          <p:nvPr/>
        </p:nvSpPr>
        <p:spPr bwMode="auto">
          <a:xfrm>
            <a:off x="1743039" y="4130675"/>
            <a:ext cx="5916685" cy="9515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800" dirty="0"/>
              <a:t>pH = </a:t>
            </a:r>
            <a:r>
              <a:rPr lang="en-US" sz="2800" dirty="0">
                <a:cs typeface="Times New Roman" pitchFamily="18" charset="0"/>
              </a:rPr>
              <a:t>−</a:t>
            </a:r>
            <a:r>
              <a:rPr lang="en-US" sz="2800" dirty="0"/>
              <a:t>log [H</a:t>
            </a:r>
            <a:r>
              <a:rPr lang="en-US" sz="2800" baseline="-25000" dirty="0"/>
              <a:t>3</a:t>
            </a:r>
            <a:r>
              <a:rPr lang="en-US" sz="2800" dirty="0"/>
              <a:t>O</a:t>
            </a:r>
            <a:r>
              <a:rPr lang="en-US" sz="2800" baseline="30000" dirty="0"/>
              <a:t>+</a:t>
            </a:r>
            <a:r>
              <a:rPr lang="en-US" sz="2800" dirty="0"/>
              <a:t>] = </a:t>
            </a:r>
            <a:r>
              <a:rPr lang="en-US" sz="2800" dirty="0">
                <a:cs typeface="Times New Roman" pitchFamily="18" charset="0"/>
              </a:rPr>
              <a:t>−</a:t>
            </a:r>
            <a:r>
              <a:rPr lang="en-US" sz="2800" dirty="0"/>
              <a:t>log (5.0 x 10</a:t>
            </a:r>
            <a:r>
              <a:rPr lang="en-US" sz="2800" baseline="30000" dirty="0"/>
              <a:t>-12</a:t>
            </a:r>
            <a:r>
              <a:rPr lang="en-US" sz="2800" dirty="0"/>
              <a:t>)</a:t>
            </a:r>
          </a:p>
          <a:p>
            <a:pPr algn="ctr" eaLnBrk="0" hangingPunct="0"/>
            <a:r>
              <a:rPr lang="en-US" sz="2800" u="sng" dirty="0"/>
              <a:t>pH = 11.3</a:t>
            </a:r>
          </a:p>
        </p:txBody>
      </p:sp>
    </p:spTree>
  </p:cSld>
  <p:clrMapOvr>
    <a:masterClrMapping/>
  </p:clrMapOvr>
  <p:transition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Tro's Introductory Chemistry, Chapter 14</a:t>
            </a:r>
          </a:p>
        </p:txBody>
      </p:sp>
      <p:sp>
        <p:nvSpPr>
          <p:cNvPr id="501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B4C065-CA33-4BFC-8EBB-F44F73525435}" type="slidenum">
              <a:rPr lang="en-US"/>
              <a:pPr/>
              <a:t>38</a:t>
            </a:fld>
            <a:endParaRPr lang="en-US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3600" dirty="0">
                <a:solidFill>
                  <a:srgbClr val="C00000"/>
                </a:solidFill>
              </a:rPr>
              <a:t>Practice—Calculate the pH of the Following Strong Acid or Base Solutions.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686800" cy="3886200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/>
              <a:t>0.0020 M HCl</a:t>
            </a:r>
          </a:p>
          <a:p>
            <a:pPr eaLnBrk="1" hangingPunct="1">
              <a:lnSpc>
                <a:spcPct val="90000"/>
              </a:lnSpc>
              <a:spcBef>
                <a:spcPct val="250000"/>
              </a:spcBef>
            </a:pPr>
            <a:r>
              <a:rPr lang="en-US"/>
              <a:t>0.0050 M Ca(OH)</a:t>
            </a:r>
            <a:r>
              <a:rPr lang="en-US" baseline="-25000"/>
              <a:t>2</a:t>
            </a:r>
            <a:endParaRPr lang="en-US"/>
          </a:p>
          <a:p>
            <a:pPr eaLnBrk="1" hangingPunct="1">
              <a:lnSpc>
                <a:spcPct val="90000"/>
              </a:lnSpc>
              <a:spcBef>
                <a:spcPct val="250000"/>
              </a:spcBef>
            </a:pPr>
            <a:r>
              <a:rPr lang="en-US"/>
              <a:t>0.25 M HNO</a:t>
            </a:r>
            <a:r>
              <a:rPr lang="en-US" baseline="-25000"/>
              <a:t>3</a:t>
            </a:r>
          </a:p>
        </p:txBody>
      </p:sp>
    </p:spTree>
  </p:cSld>
  <p:clrMapOvr>
    <a:masterClrMapping/>
  </p:clrMapOvr>
  <p:transition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Tro's Introductory Chemistry, Chapter 14</a:t>
            </a:r>
          </a:p>
        </p:txBody>
      </p:sp>
      <p:sp>
        <p:nvSpPr>
          <p:cNvPr id="512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4302CB-8446-40C8-8147-BB599F27C11B}" type="slidenum">
              <a:rPr lang="en-US"/>
              <a:pPr/>
              <a:t>39</a:t>
            </a:fld>
            <a:endParaRPr 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905000" y="3657600"/>
            <a:ext cx="4456113" cy="942975"/>
            <a:chOff x="231" y="2448"/>
            <a:chExt cx="2807" cy="594"/>
          </a:xfrm>
        </p:grpSpPr>
        <p:sp>
          <p:nvSpPr>
            <p:cNvPr id="51210" name="Rectangle 8"/>
            <p:cNvSpPr>
              <a:spLocks noChangeArrowheads="1"/>
            </p:cNvSpPr>
            <p:nvPr/>
          </p:nvSpPr>
          <p:spPr bwMode="auto">
            <a:xfrm>
              <a:off x="231" y="2535"/>
              <a:ext cx="988" cy="3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800"/>
                <a:t>[H</a:t>
              </a:r>
              <a:r>
                <a:rPr lang="en-US" sz="2800" baseline="-25000"/>
                <a:t>3</a:t>
              </a:r>
              <a:r>
                <a:rPr lang="en-US" sz="2800"/>
                <a:t>O</a:t>
              </a:r>
              <a:r>
                <a:rPr lang="en-US" sz="2800" baseline="30000"/>
                <a:t>+</a:t>
              </a:r>
              <a:r>
                <a:rPr lang="en-US" sz="2800"/>
                <a:t>] = </a:t>
              </a:r>
            </a:p>
          </p:txBody>
        </p:sp>
        <p:sp>
          <p:nvSpPr>
            <p:cNvPr id="51211" name="Rectangle 9"/>
            <p:cNvSpPr>
              <a:spLocks noChangeArrowheads="1"/>
            </p:cNvSpPr>
            <p:nvPr/>
          </p:nvSpPr>
          <p:spPr bwMode="auto">
            <a:xfrm>
              <a:off x="950" y="2448"/>
              <a:ext cx="1122" cy="5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800" u="sng"/>
                <a:t>  1 x 10</a:t>
              </a:r>
              <a:r>
                <a:rPr lang="en-US" baseline="30000"/>
                <a:t>−</a:t>
              </a:r>
              <a:r>
                <a:rPr lang="en-US" sz="2800" baseline="30000"/>
                <a:t>14</a:t>
              </a:r>
              <a:r>
                <a:rPr lang="en-US" sz="2800"/>
                <a:t> </a:t>
              </a:r>
              <a:r>
                <a:rPr lang="en-US" sz="2800" u="sng"/>
                <a:t> </a:t>
              </a:r>
            </a:p>
            <a:p>
              <a:pPr algn="ctr" eaLnBrk="0" hangingPunct="0"/>
              <a:r>
                <a:rPr lang="en-US" sz="2800"/>
                <a:t>1 x 10</a:t>
              </a:r>
              <a:r>
                <a:rPr lang="en-US" baseline="30000"/>
                <a:t>−</a:t>
              </a:r>
              <a:r>
                <a:rPr lang="en-US" sz="2800" baseline="30000"/>
                <a:t>2</a:t>
              </a:r>
            </a:p>
          </p:txBody>
        </p:sp>
        <p:sp>
          <p:nvSpPr>
            <p:cNvPr id="51212" name="Rectangle 10"/>
            <p:cNvSpPr>
              <a:spLocks noChangeArrowheads="1"/>
            </p:cNvSpPr>
            <p:nvPr/>
          </p:nvSpPr>
          <p:spPr bwMode="auto">
            <a:xfrm>
              <a:off x="1776" y="2544"/>
              <a:ext cx="1262" cy="3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800"/>
                <a:t>= 1.0 x 10</a:t>
              </a:r>
              <a:r>
                <a:rPr lang="en-US" sz="2800" baseline="30000">
                  <a:cs typeface="Times New Roman" pitchFamily="18" charset="0"/>
                </a:rPr>
                <a:t>−</a:t>
              </a:r>
              <a:r>
                <a:rPr lang="en-US" sz="2800" baseline="30000"/>
                <a:t>12</a:t>
              </a:r>
            </a:p>
          </p:txBody>
        </p:sp>
      </p:grpSp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3600" dirty="0">
                <a:solidFill>
                  <a:srgbClr val="C00000"/>
                </a:solidFill>
              </a:rPr>
              <a:t>Practice—Calculate the pH of the Following Strong Acid or Base Solutions, Continued.</a:t>
            </a:r>
          </a:p>
        </p:txBody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686800" cy="3886200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/>
              <a:t>0.0020 M HCl</a:t>
            </a:r>
            <a:r>
              <a:rPr lang="en-US">
                <a:solidFill>
                  <a:srgbClr val="8901F3"/>
                </a:solidFill>
              </a:rPr>
              <a:t>  </a:t>
            </a:r>
            <a:r>
              <a:rPr lang="en-US"/>
              <a:t>therefore, [H</a:t>
            </a:r>
            <a:r>
              <a:rPr lang="en-US" baseline="-25000"/>
              <a:t>3</a:t>
            </a:r>
            <a:r>
              <a:rPr lang="en-US"/>
              <a:t>O</a:t>
            </a:r>
            <a:r>
              <a:rPr lang="en-US" baseline="30000"/>
              <a:t>+</a:t>
            </a:r>
            <a:r>
              <a:rPr lang="en-US"/>
              <a:t>] = 0.0020 M.</a:t>
            </a:r>
          </a:p>
          <a:p>
            <a:pPr eaLnBrk="1" hangingPunct="1">
              <a:lnSpc>
                <a:spcPct val="90000"/>
              </a:lnSpc>
              <a:spcBef>
                <a:spcPct val="250000"/>
              </a:spcBef>
            </a:pPr>
            <a:r>
              <a:rPr lang="en-US"/>
              <a:t>0.0050 M Ca(OH)</a:t>
            </a:r>
            <a:r>
              <a:rPr lang="en-US" baseline="-25000"/>
              <a:t>2</a:t>
            </a:r>
            <a:r>
              <a:rPr lang="en-US"/>
              <a:t>  therefore, [OH</a:t>
            </a:r>
            <a:r>
              <a:rPr lang="en-US" baseline="30000">
                <a:cs typeface="Times New Roman" pitchFamily="18" charset="0"/>
              </a:rPr>
              <a:t>–</a:t>
            </a:r>
            <a:r>
              <a:rPr lang="en-US"/>
              <a:t>] = 0.010 M.</a:t>
            </a:r>
          </a:p>
          <a:p>
            <a:pPr eaLnBrk="1" hangingPunct="1">
              <a:lnSpc>
                <a:spcPct val="90000"/>
              </a:lnSpc>
              <a:spcBef>
                <a:spcPct val="250000"/>
              </a:spcBef>
            </a:pPr>
            <a:r>
              <a:rPr lang="en-US"/>
              <a:t>0.25 M HNO</a:t>
            </a:r>
            <a:r>
              <a:rPr lang="en-US" baseline="-25000"/>
              <a:t>3</a:t>
            </a:r>
            <a:r>
              <a:rPr lang="en-US"/>
              <a:t>  therefore, [H</a:t>
            </a:r>
            <a:r>
              <a:rPr lang="en-US" baseline="-25000"/>
              <a:t>3</a:t>
            </a:r>
            <a:r>
              <a:rPr lang="en-US"/>
              <a:t>O</a:t>
            </a:r>
            <a:r>
              <a:rPr lang="en-US" baseline="30000"/>
              <a:t>+</a:t>
            </a:r>
            <a:r>
              <a:rPr lang="en-US"/>
              <a:t>] = 0.25 M.</a:t>
            </a:r>
          </a:p>
        </p:txBody>
      </p:sp>
      <p:sp>
        <p:nvSpPr>
          <p:cNvPr id="51207" name="Rectangle 4"/>
          <p:cNvSpPr>
            <a:spLocks noChangeArrowheads="1"/>
          </p:cNvSpPr>
          <p:nvPr/>
        </p:nvSpPr>
        <p:spPr bwMode="auto">
          <a:xfrm>
            <a:off x="1976438" y="2119313"/>
            <a:ext cx="4332287" cy="5159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800"/>
              <a:t>pH = </a:t>
            </a:r>
            <a:r>
              <a:rPr lang="en-US" sz="2800">
                <a:cs typeface="Times New Roman" pitchFamily="18" charset="0"/>
              </a:rPr>
              <a:t>−</a:t>
            </a:r>
            <a:r>
              <a:rPr lang="en-US" sz="2800"/>
              <a:t>log (2.0 x 10</a:t>
            </a:r>
            <a:r>
              <a:rPr lang="en-US" sz="2800" baseline="30000"/>
              <a:t>-3</a:t>
            </a:r>
            <a:r>
              <a:rPr lang="en-US" sz="2800"/>
              <a:t>) = 2.70</a:t>
            </a:r>
          </a:p>
        </p:txBody>
      </p:sp>
      <p:sp>
        <p:nvSpPr>
          <p:cNvPr id="51208" name="Rectangle 5"/>
          <p:cNvSpPr>
            <a:spLocks noChangeArrowheads="1"/>
          </p:cNvSpPr>
          <p:nvPr/>
        </p:nvSpPr>
        <p:spPr bwMode="auto">
          <a:xfrm>
            <a:off x="1882775" y="4419600"/>
            <a:ext cx="4349750" cy="485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600"/>
              <a:t>pH = </a:t>
            </a:r>
            <a:r>
              <a:rPr lang="en-US" sz="2600">
                <a:cs typeface="Times New Roman" pitchFamily="18" charset="0"/>
              </a:rPr>
              <a:t>−</a:t>
            </a:r>
            <a:r>
              <a:rPr lang="en-US" sz="2600"/>
              <a:t>log (1.0 x 10</a:t>
            </a:r>
            <a:r>
              <a:rPr lang="en-US" sz="2600" baseline="30000">
                <a:cs typeface="Times New Roman" pitchFamily="18" charset="0"/>
              </a:rPr>
              <a:t>−</a:t>
            </a:r>
            <a:r>
              <a:rPr lang="en-US" sz="2600" baseline="30000"/>
              <a:t>12</a:t>
            </a:r>
            <a:r>
              <a:rPr lang="en-US" sz="2600"/>
              <a:t>) = 12.00</a:t>
            </a:r>
          </a:p>
        </p:txBody>
      </p:sp>
      <p:sp>
        <p:nvSpPr>
          <p:cNvPr id="51209" name="Rectangle 6"/>
          <p:cNvSpPr>
            <a:spLocks noChangeArrowheads="1"/>
          </p:cNvSpPr>
          <p:nvPr/>
        </p:nvSpPr>
        <p:spPr bwMode="auto">
          <a:xfrm>
            <a:off x="2033588" y="5486400"/>
            <a:ext cx="4387850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800"/>
              <a:t>pH = </a:t>
            </a:r>
            <a:r>
              <a:rPr lang="en-US" sz="2800">
                <a:cs typeface="Times New Roman" pitchFamily="18" charset="0"/>
              </a:rPr>
              <a:t>−</a:t>
            </a:r>
            <a:r>
              <a:rPr lang="en-US" sz="2800"/>
              <a:t>log (2.5 x 10</a:t>
            </a:r>
            <a:r>
              <a:rPr lang="en-US" sz="2800" baseline="30000">
                <a:cs typeface="Times New Roman" pitchFamily="18" charset="0"/>
              </a:rPr>
              <a:t>−</a:t>
            </a:r>
            <a:r>
              <a:rPr lang="en-US" sz="2800" baseline="30000"/>
              <a:t>1</a:t>
            </a:r>
            <a:r>
              <a:rPr lang="en-US" sz="2800"/>
              <a:t>) = 0.60</a:t>
            </a: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FBBD22-A7CB-4366-ACEC-8E2AA6992190}" type="slidenum">
              <a:rPr lang="en-US"/>
              <a:pPr/>
              <a:t>4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Arrhenius Theory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91440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Bases </a:t>
            </a:r>
            <a:r>
              <a:rPr lang="en-US" sz="2800" b="1" dirty="0"/>
              <a:t>dissociate</a:t>
            </a:r>
            <a:r>
              <a:rPr lang="en-US" sz="2800" dirty="0"/>
              <a:t> in water to produce OH</a:t>
            </a:r>
            <a:r>
              <a:rPr lang="en-US" sz="2800" baseline="30000" dirty="0"/>
              <a:t>-</a:t>
            </a:r>
            <a:r>
              <a:rPr lang="en-US" sz="2800" dirty="0"/>
              <a:t> ions and cations.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2800" dirty="0" err="1"/>
              <a:t>NaOH</a:t>
            </a:r>
            <a:r>
              <a:rPr lang="en-US" sz="2800" dirty="0"/>
              <a:t>(</a:t>
            </a:r>
            <a:r>
              <a:rPr lang="en-US" sz="2800" i="1" dirty="0"/>
              <a:t>aq</a:t>
            </a:r>
            <a:r>
              <a:rPr lang="en-US" sz="2800" dirty="0"/>
              <a:t>) → Na</a:t>
            </a:r>
            <a:r>
              <a:rPr lang="en-US" sz="2800" baseline="30000" dirty="0"/>
              <a:t>+</a:t>
            </a:r>
            <a:r>
              <a:rPr lang="en-US" sz="2800" dirty="0"/>
              <a:t>(</a:t>
            </a:r>
            <a:r>
              <a:rPr lang="en-US" sz="2800" i="1" dirty="0"/>
              <a:t>aq</a:t>
            </a:r>
            <a:r>
              <a:rPr lang="en-US" sz="2800" dirty="0"/>
              <a:t>) + OH</a:t>
            </a:r>
            <a:r>
              <a:rPr lang="en-US" sz="2400" baseline="30000" dirty="0">
                <a:cs typeface="Times New Roman" pitchFamily="18" charset="0"/>
              </a:rPr>
              <a:t>–</a:t>
            </a:r>
            <a:r>
              <a:rPr lang="en-US" sz="2800" dirty="0"/>
              <a:t>(</a:t>
            </a:r>
            <a:r>
              <a:rPr lang="en-US" sz="2800" i="1" dirty="0"/>
              <a:t>aq</a:t>
            </a:r>
            <a:r>
              <a:rPr lang="en-US" sz="2800" dirty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Acids </a:t>
            </a:r>
            <a:r>
              <a:rPr lang="en-US" sz="2800" b="1"/>
              <a:t>dissociate</a:t>
            </a:r>
            <a:r>
              <a:rPr lang="en-US" sz="2800"/>
              <a:t> </a:t>
            </a:r>
            <a:r>
              <a:rPr lang="en-US" sz="2800" dirty="0"/>
              <a:t>in water to produce H</a:t>
            </a:r>
            <a:r>
              <a:rPr lang="en-US" sz="2800" baseline="30000" dirty="0"/>
              <a:t>+</a:t>
            </a:r>
            <a:r>
              <a:rPr lang="en-US" sz="2800" dirty="0"/>
              <a:t> ions and anions.</a:t>
            </a:r>
            <a:r>
              <a:rPr lang="en-US" sz="2400" dirty="0"/>
              <a:t> 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2800" dirty="0"/>
              <a:t>HCl(</a:t>
            </a:r>
            <a:r>
              <a:rPr lang="en-US" sz="2800" i="1" dirty="0"/>
              <a:t>aq</a:t>
            </a:r>
            <a:r>
              <a:rPr lang="en-US" sz="2800" dirty="0"/>
              <a:t>) → H</a:t>
            </a:r>
            <a:r>
              <a:rPr lang="en-US" sz="2800" baseline="30000" dirty="0"/>
              <a:t>+</a:t>
            </a:r>
            <a:r>
              <a:rPr lang="en-US" sz="2800" dirty="0"/>
              <a:t>(</a:t>
            </a:r>
            <a:r>
              <a:rPr lang="en-US" sz="2800" i="1" dirty="0"/>
              <a:t>aq</a:t>
            </a:r>
            <a:r>
              <a:rPr lang="en-US" sz="2800" dirty="0"/>
              <a:t>) + </a:t>
            </a:r>
            <a:r>
              <a:rPr lang="en-US" sz="2800" dirty="0" err="1"/>
              <a:t>Cl</a:t>
            </a:r>
            <a:r>
              <a:rPr lang="en-US" sz="2400" baseline="30000" dirty="0">
                <a:cs typeface="Times New Roman" pitchFamily="18" charset="0"/>
              </a:rPr>
              <a:t>–</a:t>
            </a:r>
            <a:r>
              <a:rPr lang="en-US" sz="2800" dirty="0"/>
              <a:t>(</a:t>
            </a:r>
            <a:r>
              <a:rPr lang="en-US" sz="2800" i="1" dirty="0"/>
              <a:t>aq</a:t>
            </a:r>
            <a:r>
              <a:rPr lang="en-US" sz="2800" dirty="0"/>
              <a:t>)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sz="2800" dirty="0"/>
          </a:p>
        </p:txBody>
      </p:sp>
      <p:pic>
        <p:nvPicPr>
          <p:cNvPr id="6" name="Picture 3" descr="A drawing of HCl ionize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743200"/>
            <a:ext cx="2848753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A drawing of NaOH dissociati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2667000"/>
            <a:ext cx="2641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593068-07C8-411B-8884-758931A6B13C}" type="slidenum">
              <a:rPr lang="en-US"/>
              <a:pPr/>
              <a:t>40</a:t>
            </a:fld>
            <a:endParaRPr lang="en-US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3600" dirty="0">
                <a:solidFill>
                  <a:srgbClr val="C00000"/>
                </a:solidFill>
              </a:rPr>
              <a:t>Example—Calculate the Concentration of [H</a:t>
            </a:r>
            <a:r>
              <a:rPr lang="en-US" sz="3600" baseline="-25000" dirty="0">
                <a:solidFill>
                  <a:srgbClr val="C00000"/>
                </a:solidFill>
              </a:rPr>
              <a:t>3</a:t>
            </a:r>
            <a:r>
              <a:rPr lang="en-US" sz="3600" dirty="0">
                <a:solidFill>
                  <a:srgbClr val="C00000"/>
                </a:solidFill>
              </a:rPr>
              <a:t>O</a:t>
            </a:r>
            <a:r>
              <a:rPr lang="en-US" sz="3600" baseline="30000" dirty="0">
                <a:solidFill>
                  <a:srgbClr val="C00000"/>
                </a:solidFill>
              </a:rPr>
              <a:t>+</a:t>
            </a:r>
            <a:r>
              <a:rPr lang="en-US" sz="3600" dirty="0">
                <a:solidFill>
                  <a:srgbClr val="C00000"/>
                </a:solidFill>
              </a:rPr>
              <a:t>] for a Solution with pH 3.7.</a:t>
            </a:r>
          </a:p>
        </p:txBody>
      </p:sp>
      <p:sp>
        <p:nvSpPr>
          <p:cNvPr id="52229" name="Rectangle 3"/>
          <p:cNvSpPr>
            <a:spLocks noChangeArrowheads="1"/>
          </p:cNvSpPr>
          <p:nvPr/>
        </p:nvSpPr>
        <p:spPr bwMode="auto">
          <a:xfrm>
            <a:off x="3490913" y="1981200"/>
            <a:ext cx="3001962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3600"/>
              <a:t>[H</a:t>
            </a:r>
            <a:r>
              <a:rPr lang="en-US" sz="3600" baseline="-25000"/>
              <a:t>3</a:t>
            </a:r>
            <a:r>
              <a:rPr lang="en-US" sz="3600"/>
              <a:t>O</a:t>
            </a:r>
            <a:r>
              <a:rPr lang="en-US" sz="3600" baseline="30000"/>
              <a:t>+</a:t>
            </a:r>
            <a:r>
              <a:rPr lang="en-US" sz="3600"/>
              <a:t>] =  10</a:t>
            </a:r>
            <a:r>
              <a:rPr lang="en-US" sz="3600" baseline="30000"/>
              <a:t>-pH</a:t>
            </a:r>
          </a:p>
        </p:txBody>
      </p:sp>
      <p:sp>
        <p:nvSpPr>
          <p:cNvPr id="52230" name="Rectangle 4"/>
          <p:cNvSpPr>
            <a:spLocks noChangeArrowheads="1"/>
          </p:cNvSpPr>
          <p:nvPr/>
        </p:nvSpPr>
        <p:spPr bwMode="auto">
          <a:xfrm>
            <a:off x="1909763" y="2971800"/>
            <a:ext cx="5794375" cy="1187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3600"/>
              <a:t>[H</a:t>
            </a:r>
            <a:r>
              <a:rPr lang="en-US" sz="3600" baseline="-25000"/>
              <a:t>3</a:t>
            </a:r>
            <a:r>
              <a:rPr lang="en-US" sz="3600"/>
              <a:t>O</a:t>
            </a:r>
            <a:r>
              <a:rPr lang="en-US" sz="3600" baseline="30000"/>
              <a:t>+</a:t>
            </a:r>
            <a:r>
              <a:rPr lang="en-US" sz="3600"/>
              <a:t>] =  10</a:t>
            </a:r>
            <a:r>
              <a:rPr lang="en-US" sz="3600" baseline="30000"/>
              <a:t>-3.7</a:t>
            </a:r>
            <a:endParaRPr lang="en-US" sz="3600"/>
          </a:p>
          <a:p>
            <a:pPr algn="ctr" eaLnBrk="0" hangingPunct="0"/>
            <a:r>
              <a:rPr lang="en-US" sz="3600"/>
              <a:t>means 0.0001 &lt; [H</a:t>
            </a:r>
            <a:r>
              <a:rPr lang="en-US" sz="3600" baseline="30000"/>
              <a:t>+1</a:t>
            </a:r>
            <a:r>
              <a:rPr lang="en-US" sz="3600"/>
              <a:t>] &lt; 0.001.</a:t>
            </a:r>
          </a:p>
        </p:txBody>
      </p:sp>
      <p:sp>
        <p:nvSpPr>
          <p:cNvPr id="52231" name="Rectangle 5"/>
          <p:cNvSpPr>
            <a:spLocks noChangeArrowheads="1"/>
          </p:cNvSpPr>
          <p:nvPr/>
        </p:nvSpPr>
        <p:spPr bwMode="auto">
          <a:xfrm>
            <a:off x="1966913" y="4572000"/>
            <a:ext cx="636587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3600"/>
              <a:t>[H</a:t>
            </a:r>
            <a:r>
              <a:rPr lang="en-US" sz="3600" baseline="-25000"/>
              <a:t>3</a:t>
            </a:r>
            <a:r>
              <a:rPr lang="en-US" sz="3600"/>
              <a:t>O</a:t>
            </a:r>
            <a:r>
              <a:rPr lang="en-US" sz="3600" baseline="30000"/>
              <a:t>+</a:t>
            </a:r>
            <a:r>
              <a:rPr lang="en-US" sz="3600"/>
              <a:t>] =  2 x 10</a:t>
            </a:r>
            <a:r>
              <a:rPr lang="en-US" sz="3600" baseline="30000"/>
              <a:t>-4</a:t>
            </a:r>
            <a:r>
              <a:rPr lang="en-US" sz="3600"/>
              <a:t> M = 0.0002 M.</a:t>
            </a:r>
          </a:p>
        </p:txBody>
      </p:sp>
    </p:spTree>
  </p:cSld>
  <p:clrMapOvr>
    <a:masterClrMapping/>
  </p:clrMapOvr>
  <p:transition>
    <p:fade thruBlk="1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7AEAFA-A7DB-430E-96E1-53CA133D88D0}" type="slidenum">
              <a:rPr lang="en-US"/>
              <a:pPr/>
              <a:t>41</a:t>
            </a:fld>
            <a:endParaRPr lang="en-US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3600" dirty="0">
                <a:solidFill>
                  <a:srgbClr val="C00000"/>
                </a:solidFill>
              </a:rPr>
              <a:t>Practice—Determine the [H</a:t>
            </a:r>
            <a:r>
              <a:rPr lang="en-US" sz="3600" baseline="-25000" dirty="0">
                <a:solidFill>
                  <a:srgbClr val="C00000"/>
                </a:solidFill>
              </a:rPr>
              <a:t>3</a:t>
            </a:r>
            <a:r>
              <a:rPr lang="en-US" sz="3600" dirty="0">
                <a:solidFill>
                  <a:srgbClr val="C00000"/>
                </a:solidFill>
              </a:rPr>
              <a:t>O</a:t>
            </a:r>
            <a:r>
              <a:rPr lang="en-US" sz="3600" baseline="30000" dirty="0">
                <a:solidFill>
                  <a:srgbClr val="C00000"/>
                </a:solidFill>
              </a:rPr>
              <a:t>+</a:t>
            </a:r>
            <a:r>
              <a:rPr lang="en-US" sz="3600" dirty="0">
                <a:solidFill>
                  <a:srgbClr val="C00000"/>
                </a:solidFill>
              </a:rPr>
              <a:t>] for Each of the Following:</a:t>
            </a: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  <a:noFill/>
        </p:spPr>
        <p:txBody>
          <a:bodyPr lIns="90488" tIns="44450" rIns="90488" bIns="44450"/>
          <a:lstStyle/>
          <a:p>
            <a:pPr eaLnBrk="1" hangingPunct="1">
              <a:spcBef>
                <a:spcPct val="250000"/>
              </a:spcBef>
            </a:pPr>
            <a:r>
              <a:rPr lang="en-US"/>
              <a:t>pH = 2.7</a:t>
            </a:r>
          </a:p>
          <a:p>
            <a:pPr eaLnBrk="1" hangingPunct="1">
              <a:spcBef>
                <a:spcPct val="250000"/>
              </a:spcBef>
            </a:pPr>
            <a:r>
              <a:rPr lang="en-US"/>
              <a:t>pH = 12</a:t>
            </a:r>
          </a:p>
          <a:p>
            <a:pPr eaLnBrk="1" hangingPunct="1">
              <a:spcBef>
                <a:spcPct val="250000"/>
              </a:spcBef>
            </a:pPr>
            <a:r>
              <a:rPr lang="en-US"/>
              <a:t>pH = 0.60</a:t>
            </a:r>
          </a:p>
        </p:txBody>
      </p:sp>
    </p:spTree>
  </p:cSld>
  <p:clrMapOvr>
    <a:masterClrMapping/>
  </p:clrMapOvr>
  <p:transition>
    <p:fade thruBlk="1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81D8D0-EB90-42B6-B98E-7853545957C4}" type="slidenum">
              <a:rPr lang="en-US"/>
              <a:pPr/>
              <a:t>42</a:t>
            </a:fld>
            <a:endParaRPr lang="en-US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3600" dirty="0">
                <a:solidFill>
                  <a:srgbClr val="C00000"/>
                </a:solidFill>
              </a:rPr>
              <a:t>Practice—Determine the [H</a:t>
            </a:r>
            <a:r>
              <a:rPr lang="en-US" sz="3600" baseline="-25000" dirty="0">
                <a:solidFill>
                  <a:srgbClr val="C00000"/>
                </a:solidFill>
              </a:rPr>
              <a:t>3</a:t>
            </a:r>
            <a:r>
              <a:rPr lang="en-US" sz="3600" dirty="0">
                <a:solidFill>
                  <a:srgbClr val="C00000"/>
                </a:solidFill>
              </a:rPr>
              <a:t>O</a:t>
            </a:r>
            <a:r>
              <a:rPr lang="en-US" sz="3600" baseline="30000" dirty="0">
                <a:solidFill>
                  <a:srgbClr val="C00000"/>
                </a:solidFill>
              </a:rPr>
              <a:t>+</a:t>
            </a:r>
            <a:r>
              <a:rPr lang="en-US" sz="3600" dirty="0">
                <a:solidFill>
                  <a:srgbClr val="C00000"/>
                </a:solidFill>
              </a:rPr>
              <a:t>] for Each of the Following, Continued: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14800"/>
          </a:xfrm>
          <a:noFill/>
        </p:spPr>
        <p:txBody>
          <a:bodyPr lIns="90488" tIns="44450" rIns="90488" bIns="44450"/>
          <a:lstStyle/>
          <a:p>
            <a:pPr eaLnBrk="1" hangingPunct="1">
              <a:spcBef>
                <a:spcPct val="250000"/>
              </a:spcBef>
            </a:pPr>
            <a:r>
              <a:rPr lang="en-US"/>
              <a:t>pH = 2.7</a:t>
            </a:r>
          </a:p>
          <a:p>
            <a:pPr eaLnBrk="1" hangingPunct="1">
              <a:spcBef>
                <a:spcPct val="250000"/>
              </a:spcBef>
            </a:pPr>
            <a:r>
              <a:rPr lang="en-US"/>
              <a:t>pH = 12</a:t>
            </a:r>
          </a:p>
          <a:p>
            <a:pPr eaLnBrk="1" hangingPunct="1">
              <a:spcBef>
                <a:spcPct val="250000"/>
              </a:spcBef>
            </a:pPr>
            <a:r>
              <a:rPr lang="en-US"/>
              <a:t>pH = 0.60</a:t>
            </a:r>
          </a:p>
        </p:txBody>
      </p:sp>
      <p:sp>
        <p:nvSpPr>
          <p:cNvPr id="54278" name="Rectangle 4"/>
          <p:cNvSpPr>
            <a:spLocks noChangeArrowheads="1"/>
          </p:cNvSpPr>
          <p:nvPr/>
        </p:nvSpPr>
        <p:spPr bwMode="auto">
          <a:xfrm>
            <a:off x="2514600" y="5486400"/>
            <a:ext cx="492442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3600"/>
              <a:t>[H</a:t>
            </a:r>
            <a:r>
              <a:rPr lang="en-US" sz="3600" baseline="-25000"/>
              <a:t>3</a:t>
            </a:r>
            <a:r>
              <a:rPr lang="en-US" sz="3600"/>
              <a:t>O</a:t>
            </a:r>
            <a:r>
              <a:rPr lang="en-US" sz="3600" baseline="30000"/>
              <a:t>+</a:t>
            </a:r>
            <a:r>
              <a:rPr lang="en-US" sz="3600"/>
              <a:t>] = 10</a:t>
            </a:r>
            <a:r>
              <a:rPr lang="en-US" sz="3600" baseline="30000">
                <a:cs typeface="Times New Roman" pitchFamily="18" charset="0"/>
              </a:rPr>
              <a:t>−</a:t>
            </a:r>
            <a:r>
              <a:rPr lang="en-US" sz="3600" baseline="30000"/>
              <a:t>0.60</a:t>
            </a:r>
            <a:r>
              <a:rPr lang="en-US" sz="3600"/>
              <a:t> = 0.25 M</a:t>
            </a:r>
          </a:p>
        </p:txBody>
      </p:sp>
      <p:sp>
        <p:nvSpPr>
          <p:cNvPr id="54279" name="Rectangle 5"/>
          <p:cNvSpPr>
            <a:spLocks noChangeArrowheads="1"/>
          </p:cNvSpPr>
          <p:nvPr/>
        </p:nvSpPr>
        <p:spPr bwMode="auto">
          <a:xfrm>
            <a:off x="1509713" y="2438400"/>
            <a:ext cx="7435850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3600"/>
              <a:t>[H</a:t>
            </a:r>
            <a:r>
              <a:rPr lang="en-US" sz="3600" baseline="-25000"/>
              <a:t>3</a:t>
            </a:r>
            <a:r>
              <a:rPr lang="en-US" sz="3600"/>
              <a:t>O</a:t>
            </a:r>
            <a:r>
              <a:rPr lang="en-US" sz="3600" baseline="30000"/>
              <a:t>+</a:t>
            </a:r>
            <a:r>
              <a:rPr lang="en-US" sz="3600"/>
              <a:t>] = 10</a:t>
            </a:r>
            <a:r>
              <a:rPr lang="en-US" sz="3600" baseline="30000">
                <a:cs typeface="Times New Roman" pitchFamily="18" charset="0"/>
              </a:rPr>
              <a:t>−</a:t>
            </a:r>
            <a:r>
              <a:rPr lang="en-US" sz="3600" baseline="30000"/>
              <a:t>2.7</a:t>
            </a:r>
            <a:r>
              <a:rPr lang="en-US" sz="3600"/>
              <a:t> = 2 x 10</a:t>
            </a:r>
            <a:r>
              <a:rPr lang="en-US" sz="3600" baseline="30000">
                <a:cs typeface="Times New Roman" pitchFamily="18" charset="0"/>
              </a:rPr>
              <a:t>−</a:t>
            </a:r>
            <a:r>
              <a:rPr lang="en-US" sz="3600" baseline="30000"/>
              <a:t>3 </a:t>
            </a:r>
            <a:r>
              <a:rPr lang="en-US" sz="3600"/>
              <a:t>M = 0.002 M</a:t>
            </a:r>
          </a:p>
        </p:txBody>
      </p:sp>
      <p:sp>
        <p:nvSpPr>
          <p:cNvPr id="54280" name="Rectangle 6"/>
          <p:cNvSpPr>
            <a:spLocks noChangeArrowheads="1"/>
          </p:cNvSpPr>
          <p:nvPr/>
        </p:nvSpPr>
        <p:spPr bwMode="auto">
          <a:xfrm>
            <a:off x="2424113" y="4114800"/>
            <a:ext cx="544512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3600"/>
              <a:t>[H</a:t>
            </a:r>
            <a:r>
              <a:rPr lang="en-US" sz="3600" baseline="-25000"/>
              <a:t>3</a:t>
            </a:r>
            <a:r>
              <a:rPr lang="en-US" sz="3600"/>
              <a:t>O</a:t>
            </a:r>
            <a:r>
              <a:rPr lang="en-US" sz="3600" baseline="30000"/>
              <a:t>+</a:t>
            </a:r>
            <a:r>
              <a:rPr lang="en-US" sz="3600"/>
              <a:t>] = 10</a:t>
            </a:r>
            <a:r>
              <a:rPr lang="en-US" sz="3600" baseline="30000">
                <a:cs typeface="Times New Roman" pitchFamily="18" charset="0"/>
              </a:rPr>
              <a:t>−</a:t>
            </a:r>
            <a:r>
              <a:rPr lang="en-US" sz="3600" baseline="30000"/>
              <a:t>12</a:t>
            </a:r>
            <a:r>
              <a:rPr lang="en-US" sz="3600"/>
              <a:t> = 1 x 10</a:t>
            </a:r>
            <a:r>
              <a:rPr lang="en-US" sz="3600" baseline="30000"/>
              <a:t>-12</a:t>
            </a:r>
            <a:r>
              <a:rPr lang="en-US" sz="3600"/>
              <a:t> M</a:t>
            </a:r>
          </a:p>
        </p:txBody>
      </p:sp>
    </p:spTree>
  </p:cSld>
  <p:clrMapOvr>
    <a:masterClrMapping/>
  </p:clrMapOvr>
  <p:transition>
    <p:fade thruBlk="1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15EFA5-7341-4C0F-B85D-B681713BF73C}" type="slidenum">
              <a:rPr lang="en-US"/>
              <a:pPr/>
              <a:t>43</a:t>
            </a:fld>
            <a:endParaRPr lang="en-US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solidFill>
                  <a:srgbClr val="C00000"/>
                </a:solidFill>
              </a:rPr>
              <a:t>pOH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0772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pH = </a:t>
            </a:r>
            <a:r>
              <a:rPr lang="en-US" dirty="0">
                <a:cs typeface="Times New Roman" pitchFamily="18" charset="0"/>
              </a:rPr>
              <a:t>─</a:t>
            </a:r>
            <a:r>
              <a:rPr lang="en-US" dirty="0"/>
              <a:t>log[OH</a:t>
            </a:r>
            <a:r>
              <a:rPr lang="en-US" baseline="30000" dirty="0">
                <a:cs typeface="Times New Roman" pitchFamily="18" charset="0"/>
              </a:rPr>
              <a:t>−</a:t>
            </a:r>
            <a:r>
              <a:rPr lang="en-US" dirty="0"/>
              <a:t>]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pOH &lt; 7 is acidic; pOH &gt; 7 is basic, pOH = 7 is neutral.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b="1" dirty="0"/>
              <a:t>pH + pOH = 14.00</a:t>
            </a: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  <p:transition>
    <p:fade thruBlk="1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Tro's Introductory Chemistry, Chapter 14</a:t>
            </a:r>
          </a:p>
        </p:txBody>
      </p:sp>
      <p:sp>
        <p:nvSpPr>
          <p:cNvPr id="573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B59D7B-1A3A-4B05-BB8B-F679F6E41189}" type="slidenum">
              <a:rPr lang="en-US"/>
              <a:pPr/>
              <a:t>44</a:t>
            </a:fld>
            <a:endParaRPr lang="en-US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382000" cy="1143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3600" dirty="0">
                <a:solidFill>
                  <a:srgbClr val="C00000"/>
                </a:solidFill>
              </a:rPr>
              <a:t>Example—Calculate the pH of a 0.0010 M </a:t>
            </a:r>
            <a:r>
              <a:rPr lang="en-US" sz="3600" dirty="0" err="1">
                <a:solidFill>
                  <a:srgbClr val="C00000"/>
                </a:solidFill>
              </a:rPr>
              <a:t>Ba</a:t>
            </a:r>
            <a:r>
              <a:rPr lang="en-US" sz="3600" dirty="0">
                <a:solidFill>
                  <a:srgbClr val="C00000"/>
                </a:solidFill>
              </a:rPr>
              <a:t>(OH)</a:t>
            </a:r>
            <a:r>
              <a:rPr lang="en-US" sz="3600" baseline="-25000" dirty="0">
                <a:solidFill>
                  <a:srgbClr val="C00000"/>
                </a:solidFill>
              </a:rPr>
              <a:t>2 </a:t>
            </a:r>
            <a:r>
              <a:rPr lang="en-US" sz="3600" dirty="0">
                <a:solidFill>
                  <a:srgbClr val="C00000"/>
                </a:solidFill>
              </a:rPr>
              <a:t>Solution and Determine if It Is Acidic, Basic, or Neutral.</a:t>
            </a:r>
          </a:p>
        </p:txBody>
      </p:sp>
      <p:sp>
        <p:nvSpPr>
          <p:cNvPr id="57349" name="Rectangle 3"/>
          <p:cNvSpPr>
            <a:spLocks noChangeArrowheads="1"/>
          </p:cNvSpPr>
          <p:nvPr/>
        </p:nvSpPr>
        <p:spPr bwMode="auto">
          <a:xfrm>
            <a:off x="2881313" y="5349875"/>
            <a:ext cx="3668712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800"/>
              <a:t>pH &gt; 7  therefore, </a:t>
            </a:r>
            <a:r>
              <a:rPr lang="en-US" sz="2800" b="1"/>
              <a:t>basic</a:t>
            </a:r>
            <a:r>
              <a:rPr lang="en-US" sz="2800"/>
              <a:t>.</a:t>
            </a:r>
          </a:p>
        </p:txBody>
      </p:sp>
      <p:sp>
        <p:nvSpPr>
          <p:cNvPr id="57350" name="Rectangle 4"/>
          <p:cNvSpPr>
            <a:spLocks noChangeArrowheads="1"/>
          </p:cNvSpPr>
          <p:nvPr/>
        </p:nvSpPr>
        <p:spPr bwMode="auto">
          <a:xfrm>
            <a:off x="1241425" y="2073275"/>
            <a:ext cx="6570663" cy="942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800"/>
              <a:t>Ba(OH)</a:t>
            </a:r>
            <a:r>
              <a:rPr lang="en-US" sz="2800" baseline="-25000"/>
              <a:t>2</a:t>
            </a:r>
            <a:r>
              <a:rPr lang="en-US" sz="2800"/>
              <a:t> = Ba</a:t>
            </a:r>
            <a:r>
              <a:rPr lang="en-US" sz="2800" baseline="30000"/>
              <a:t>+2</a:t>
            </a:r>
            <a:r>
              <a:rPr lang="en-US" sz="2800"/>
              <a:t> + 2 OH</a:t>
            </a:r>
            <a:r>
              <a:rPr lang="en-US" sz="2800" baseline="30000">
                <a:cs typeface="Times New Roman" pitchFamily="18" charset="0"/>
              </a:rPr>
              <a:t>−</a:t>
            </a:r>
            <a:r>
              <a:rPr lang="en-US" sz="2800"/>
              <a:t> therefore, </a:t>
            </a:r>
          </a:p>
          <a:p>
            <a:pPr algn="ctr" eaLnBrk="0" hangingPunct="0"/>
            <a:r>
              <a:rPr lang="en-US" sz="2800"/>
              <a:t>[OH</a:t>
            </a:r>
            <a:r>
              <a:rPr lang="en-US" sz="2800" baseline="30000">
                <a:cs typeface="Times New Roman" pitchFamily="18" charset="0"/>
              </a:rPr>
              <a:t>−</a:t>
            </a:r>
            <a:r>
              <a:rPr lang="en-US" sz="2800"/>
              <a:t>] = 2 x 0.0010 = 0.0020 = 2.0 x 10</a:t>
            </a:r>
            <a:r>
              <a:rPr lang="en-US" sz="2800" baseline="30000">
                <a:cs typeface="Times New Roman" pitchFamily="18" charset="0"/>
              </a:rPr>
              <a:t>−</a:t>
            </a:r>
            <a:r>
              <a:rPr lang="en-US" sz="2800" baseline="30000"/>
              <a:t>3 </a:t>
            </a:r>
            <a:r>
              <a:rPr lang="en-US" sz="2800"/>
              <a:t>M.</a:t>
            </a:r>
          </a:p>
        </p:txBody>
      </p:sp>
      <p:sp>
        <p:nvSpPr>
          <p:cNvPr id="57351" name="Rectangle 5"/>
          <p:cNvSpPr>
            <a:spLocks noChangeArrowheads="1"/>
          </p:cNvSpPr>
          <p:nvPr/>
        </p:nvSpPr>
        <p:spPr bwMode="auto">
          <a:xfrm>
            <a:off x="1663700" y="3352800"/>
            <a:ext cx="5492750" cy="1797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800"/>
              <a:t>pOH = -log [OH</a:t>
            </a:r>
            <a:r>
              <a:rPr lang="en-US" sz="2800" baseline="30000">
                <a:cs typeface="Times New Roman" pitchFamily="18" charset="0"/>
              </a:rPr>
              <a:t>−</a:t>
            </a:r>
            <a:r>
              <a:rPr lang="en-US" sz="2800"/>
              <a:t>] = -log (2.0 x 10</a:t>
            </a:r>
            <a:r>
              <a:rPr lang="en-US" sz="2800" baseline="30000">
                <a:cs typeface="Times New Roman" pitchFamily="18" charset="0"/>
              </a:rPr>
              <a:t>−</a:t>
            </a:r>
            <a:r>
              <a:rPr lang="en-US" sz="2800" baseline="30000"/>
              <a:t>3</a:t>
            </a:r>
            <a:r>
              <a:rPr lang="en-US" sz="2800"/>
              <a:t>)</a:t>
            </a:r>
          </a:p>
          <a:p>
            <a:pPr algn="ctr" eaLnBrk="0" hangingPunct="0"/>
            <a:r>
              <a:rPr lang="en-US" sz="2800"/>
              <a:t>pOH = 2.70</a:t>
            </a:r>
          </a:p>
          <a:p>
            <a:pPr algn="ctr" eaLnBrk="0" hangingPunct="0"/>
            <a:r>
              <a:rPr lang="en-US" sz="2800"/>
              <a:t>pH = 14.00 - pOH = 14.00 - 2.70</a:t>
            </a:r>
          </a:p>
          <a:p>
            <a:pPr algn="ctr" eaLnBrk="0" hangingPunct="0"/>
            <a:r>
              <a:rPr lang="en-US" sz="2800"/>
              <a:t>pH = 11.30</a:t>
            </a:r>
          </a:p>
        </p:txBody>
      </p:sp>
    </p:spTree>
  </p:cSld>
  <p:clrMapOvr>
    <a:masterClrMapping/>
  </p:clrMapOvr>
  <p:transition>
    <p:fade thruBlk="1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6DDE32-FDD5-4964-8CB8-E0C4CA6F32BA}" type="slidenum">
              <a:rPr lang="en-US"/>
              <a:pPr/>
              <a:t>45</a:t>
            </a:fld>
            <a:endParaRPr lang="en-US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3600" dirty="0">
                <a:solidFill>
                  <a:srgbClr val="C00000"/>
                </a:solidFill>
              </a:rPr>
              <a:t>Practice—Calculate the </a:t>
            </a:r>
            <a:r>
              <a:rPr lang="en-US" sz="3600" dirty="0" err="1">
                <a:solidFill>
                  <a:srgbClr val="C00000"/>
                </a:solidFill>
              </a:rPr>
              <a:t>pOH</a:t>
            </a:r>
            <a:r>
              <a:rPr lang="en-US" sz="3600" dirty="0">
                <a:solidFill>
                  <a:srgbClr val="C00000"/>
                </a:solidFill>
              </a:rPr>
              <a:t> and pH of the Following Strong Acid or Base Solutions.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686800" cy="3886200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/>
              <a:t>0.0020 M KOH</a:t>
            </a:r>
          </a:p>
          <a:p>
            <a:pPr eaLnBrk="1" hangingPunct="1">
              <a:lnSpc>
                <a:spcPct val="90000"/>
              </a:lnSpc>
              <a:spcBef>
                <a:spcPct val="250000"/>
              </a:spcBef>
            </a:pPr>
            <a:r>
              <a:rPr lang="en-US"/>
              <a:t>0.0050 M Ca(OH)</a:t>
            </a:r>
            <a:r>
              <a:rPr lang="en-US" baseline="-25000"/>
              <a:t>2</a:t>
            </a:r>
            <a:endParaRPr lang="en-US"/>
          </a:p>
          <a:p>
            <a:pPr eaLnBrk="1" hangingPunct="1">
              <a:lnSpc>
                <a:spcPct val="90000"/>
              </a:lnSpc>
              <a:spcBef>
                <a:spcPct val="250000"/>
              </a:spcBef>
            </a:pPr>
            <a:r>
              <a:rPr lang="en-US"/>
              <a:t>0.25 M HNO</a:t>
            </a:r>
            <a:r>
              <a:rPr lang="en-US" baseline="-25000"/>
              <a:t>3</a:t>
            </a:r>
          </a:p>
        </p:txBody>
      </p:sp>
    </p:spTree>
  </p:cSld>
  <p:clrMapOvr>
    <a:masterClrMapping/>
  </p:clrMapOvr>
  <p:transition>
    <p:fade thruBlk="1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Tro's Introductory Chemistry, Chapter 14</a:t>
            </a:r>
          </a:p>
        </p:txBody>
      </p:sp>
      <p:sp>
        <p:nvSpPr>
          <p:cNvPr id="593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3F14E4-C086-4377-888F-02942988C508}" type="slidenum">
              <a:rPr lang="en-US"/>
              <a:pPr/>
              <a:t>46</a:t>
            </a:fld>
            <a:endParaRPr lang="en-US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143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3600" dirty="0">
                <a:solidFill>
                  <a:srgbClr val="C00000"/>
                </a:solidFill>
              </a:rPr>
              <a:t>Practice—Calculate the </a:t>
            </a:r>
            <a:r>
              <a:rPr lang="en-US" sz="3600" dirty="0" err="1">
                <a:solidFill>
                  <a:srgbClr val="C00000"/>
                </a:solidFill>
              </a:rPr>
              <a:t>pOH</a:t>
            </a:r>
            <a:r>
              <a:rPr lang="en-US" sz="3600" dirty="0">
                <a:solidFill>
                  <a:srgbClr val="C00000"/>
                </a:solidFill>
              </a:rPr>
              <a:t> and pH of the Following Strong Acid or Base Solutions, Continued.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686800" cy="3886200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/>
              <a:t>0.0020 M KOH  therefore, [OH</a:t>
            </a:r>
            <a:r>
              <a:rPr lang="en-US" baseline="30000">
                <a:cs typeface="Times New Roman" pitchFamily="18" charset="0"/>
              </a:rPr>
              <a:t>–</a:t>
            </a:r>
            <a:r>
              <a:rPr lang="en-US"/>
              <a:t>] = 0.0020 M.</a:t>
            </a:r>
          </a:p>
          <a:p>
            <a:pPr eaLnBrk="1" hangingPunct="1">
              <a:lnSpc>
                <a:spcPct val="90000"/>
              </a:lnSpc>
              <a:spcBef>
                <a:spcPct val="250000"/>
              </a:spcBef>
            </a:pPr>
            <a:r>
              <a:rPr lang="en-US"/>
              <a:t>0.0050 M Ca(OH)</a:t>
            </a:r>
            <a:r>
              <a:rPr lang="en-US" baseline="-25000"/>
              <a:t>2</a:t>
            </a:r>
            <a:r>
              <a:rPr lang="en-US"/>
              <a:t>  therefore, [OH</a:t>
            </a:r>
            <a:r>
              <a:rPr lang="en-US" baseline="30000">
                <a:cs typeface="Times New Roman" pitchFamily="18" charset="0"/>
              </a:rPr>
              <a:t>–</a:t>
            </a:r>
            <a:r>
              <a:rPr lang="en-US"/>
              <a:t>] = 0.010 M.</a:t>
            </a:r>
          </a:p>
          <a:p>
            <a:pPr eaLnBrk="1" hangingPunct="1">
              <a:lnSpc>
                <a:spcPct val="90000"/>
              </a:lnSpc>
              <a:spcBef>
                <a:spcPct val="250000"/>
              </a:spcBef>
            </a:pPr>
            <a:r>
              <a:rPr lang="en-US"/>
              <a:t>0.25 M HNO</a:t>
            </a:r>
            <a:r>
              <a:rPr lang="en-US" baseline="-25000"/>
              <a:t>3</a:t>
            </a:r>
            <a:r>
              <a:rPr lang="en-US"/>
              <a:t>  therefore, [H</a:t>
            </a:r>
            <a:r>
              <a:rPr lang="en-US" baseline="-25000"/>
              <a:t>3</a:t>
            </a:r>
            <a:r>
              <a:rPr lang="en-US"/>
              <a:t>O</a:t>
            </a:r>
            <a:r>
              <a:rPr lang="en-US" baseline="30000"/>
              <a:t>+</a:t>
            </a:r>
            <a:r>
              <a:rPr lang="en-US"/>
              <a:t>] = 0.25 M.</a:t>
            </a:r>
          </a:p>
        </p:txBody>
      </p:sp>
      <p:sp>
        <p:nvSpPr>
          <p:cNvPr id="59398" name="Rectangle 4"/>
          <p:cNvSpPr>
            <a:spLocks noChangeArrowheads="1"/>
          </p:cNvSpPr>
          <p:nvPr/>
        </p:nvSpPr>
        <p:spPr bwMode="auto">
          <a:xfrm>
            <a:off x="2216150" y="3733800"/>
            <a:ext cx="4560888" cy="942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800"/>
              <a:t>pOH = </a:t>
            </a:r>
            <a:r>
              <a:rPr lang="en-US"/>
              <a:t>−</a:t>
            </a:r>
            <a:r>
              <a:rPr lang="en-US" sz="2800"/>
              <a:t>log (1.0 x 10</a:t>
            </a:r>
            <a:r>
              <a:rPr lang="en-US" sz="2800" baseline="30000"/>
              <a:t>-2</a:t>
            </a:r>
            <a:r>
              <a:rPr lang="en-US" sz="2800"/>
              <a:t>) = 2.00</a:t>
            </a:r>
          </a:p>
          <a:p>
            <a:pPr algn="ctr" eaLnBrk="0" hangingPunct="0"/>
            <a:r>
              <a:rPr lang="en-US" sz="2800"/>
              <a:t>pH = 14.00 – 2.00 = 12.00</a:t>
            </a:r>
          </a:p>
        </p:txBody>
      </p:sp>
      <p:sp>
        <p:nvSpPr>
          <p:cNvPr id="59399" name="Rectangle 6"/>
          <p:cNvSpPr>
            <a:spLocks noChangeArrowheads="1"/>
          </p:cNvSpPr>
          <p:nvPr/>
        </p:nvSpPr>
        <p:spPr bwMode="auto">
          <a:xfrm>
            <a:off x="2212975" y="5334000"/>
            <a:ext cx="4332288" cy="942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800"/>
              <a:t>pH = </a:t>
            </a:r>
            <a:r>
              <a:rPr lang="en-US" sz="2800">
                <a:cs typeface="Times New Roman" pitchFamily="18" charset="0"/>
              </a:rPr>
              <a:t>−</a:t>
            </a:r>
            <a:r>
              <a:rPr lang="en-US" sz="2800"/>
              <a:t>log (2.5 x 10</a:t>
            </a:r>
            <a:r>
              <a:rPr lang="en-US" sz="2800" baseline="30000"/>
              <a:t>-1</a:t>
            </a:r>
            <a:r>
              <a:rPr lang="en-US" sz="2800"/>
              <a:t>) = 0.60</a:t>
            </a:r>
          </a:p>
          <a:p>
            <a:pPr algn="ctr" eaLnBrk="0" hangingPunct="0"/>
            <a:r>
              <a:rPr lang="en-US" sz="2800"/>
              <a:t>pOH = 14.00 – 0.60 = 13.40</a:t>
            </a:r>
          </a:p>
        </p:txBody>
      </p:sp>
      <p:sp>
        <p:nvSpPr>
          <p:cNvPr id="59400" name="Rectangle 11"/>
          <p:cNvSpPr>
            <a:spLocks noChangeArrowheads="1"/>
          </p:cNvSpPr>
          <p:nvPr/>
        </p:nvSpPr>
        <p:spPr bwMode="auto">
          <a:xfrm>
            <a:off x="2139950" y="2133600"/>
            <a:ext cx="4560888" cy="942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800"/>
              <a:t>pOH = </a:t>
            </a:r>
            <a:r>
              <a:rPr lang="en-US"/>
              <a:t>−</a:t>
            </a:r>
            <a:r>
              <a:rPr lang="en-US" sz="2800"/>
              <a:t>log (2.0 x 10</a:t>
            </a:r>
            <a:r>
              <a:rPr lang="en-US" sz="2800" baseline="30000"/>
              <a:t>-3</a:t>
            </a:r>
            <a:r>
              <a:rPr lang="en-US" sz="2800"/>
              <a:t>) = 2.70</a:t>
            </a:r>
          </a:p>
          <a:p>
            <a:pPr algn="ctr" eaLnBrk="0" hangingPunct="0"/>
            <a:r>
              <a:rPr lang="en-US" sz="2800"/>
              <a:t>pH = 14.00 – 2.70 = 11.30</a:t>
            </a: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9D479-0EDF-4AF6-BAA0-0AE73CD8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Acids-Base theory is about water</a:t>
            </a:r>
          </a:p>
        </p:txBody>
      </p:sp>
    </p:spTree>
    <p:extLst>
      <p:ext uri="{BB962C8B-B14F-4D97-AF65-F5344CB8AC3E}">
        <p14:creationId xmlns:p14="http://schemas.microsoft.com/office/powerpoint/2010/main" val="342489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89174-76C8-4BC9-AB22-1AFB02EA1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Quantifying Acid/Base Properties</a:t>
            </a:r>
          </a:p>
        </p:txBody>
      </p:sp>
      <p:pic>
        <p:nvPicPr>
          <p:cNvPr id="4" name="Picture 7" descr="Figure showing pH scale. below 7 is acidic, above 7 is basic.">
            <a:extLst>
              <a:ext uri="{FF2B5EF4-FFF2-40B4-BE49-F238E27FC236}">
                <a16:creationId xmlns:a16="http://schemas.microsoft.com/office/drawing/2014/main" id="{1674B942-B42E-4A3F-8B0D-7660595C6A6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438400"/>
            <a:ext cx="8229600" cy="2350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34AE8B-A8F1-4595-A60D-D2018FDDA28E}"/>
              </a:ext>
            </a:extLst>
          </p:cNvPr>
          <p:cNvSpPr txBox="1"/>
          <p:nvPr/>
        </p:nvSpPr>
        <p:spPr>
          <a:xfrm>
            <a:off x="543379" y="1295400"/>
            <a:ext cx="4216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Molarity of H</a:t>
            </a:r>
            <a:r>
              <a:rPr lang="en-US" sz="2400" baseline="30000" dirty="0"/>
              <a:t>+</a:t>
            </a:r>
            <a:r>
              <a:rPr lang="en-US" sz="2400" dirty="0"/>
              <a:t> ions in solution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124B78-2076-4234-A9B0-3B0D939B26EB}"/>
              </a:ext>
            </a:extLst>
          </p:cNvPr>
          <p:cNvSpPr txBox="1"/>
          <p:nvPr/>
        </p:nvSpPr>
        <p:spPr>
          <a:xfrm>
            <a:off x="643681" y="2013097"/>
            <a:ext cx="785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M H</a:t>
            </a:r>
            <a:r>
              <a:rPr lang="en-US" baseline="30000" dirty="0"/>
              <a:t>+</a:t>
            </a:r>
            <a:r>
              <a:rPr lang="en-US" dirty="0"/>
              <a:t>                                            10</a:t>
            </a:r>
            <a:r>
              <a:rPr lang="en-US" baseline="30000" dirty="0"/>
              <a:t>-7</a:t>
            </a:r>
            <a:r>
              <a:rPr lang="en-US" dirty="0"/>
              <a:t> M H</a:t>
            </a:r>
            <a:r>
              <a:rPr lang="en-US" baseline="30000" dirty="0"/>
              <a:t>+</a:t>
            </a:r>
            <a:r>
              <a:rPr lang="en-US" dirty="0"/>
              <a:t>                                 10</a:t>
            </a:r>
            <a:r>
              <a:rPr lang="en-US" baseline="30000" dirty="0"/>
              <a:t>-14</a:t>
            </a:r>
            <a:r>
              <a:rPr lang="en-US" dirty="0"/>
              <a:t> M H</a:t>
            </a:r>
            <a:r>
              <a:rPr lang="en-US" baseline="30000" dirty="0"/>
              <a:t>+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6F3781-0808-4C25-B9DF-D01A5070374E}"/>
              </a:ext>
            </a:extLst>
          </p:cNvPr>
          <p:cNvSpPr txBox="1"/>
          <p:nvPr/>
        </p:nvSpPr>
        <p:spPr>
          <a:xfrm>
            <a:off x="3729461" y="5470314"/>
            <a:ext cx="2569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pH = - log [H</a:t>
            </a:r>
            <a:r>
              <a:rPr lang="en-US" sz="2800" b="1" baseline="30000" dirty="0">
                <a:solidFill>
                  <a:srgbClr val="7030A0"/>
                </a:solidFill>
              </a:rPr>
              <a:t>+</a:t>
            </a:r>
            <a:r>
              <a:rPr lang="en-US" sz="2800" b="1" dirty="0">
                <a:solidFill>
                  <a:srgbClr val="7030A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939704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89174-76C8-4BC9-AB22-1AFB02EA1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Quantifying Acid/Base Properties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6F3781-0808-4C25-B9DF-D01A5070374E}"/>
              </a:ext>
            </a:extLst>
          </p:cNvPr>
          <p:cNvSpPr txBox="1"/>
          <p:nvPr/>
        </p:nvSpPr>
        <p:spPr>
          <a:xfrm>
            <a:off x="3729461" y="3941064"/>
            <a:ext cx="30684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pOH = - log [OH</a:t>
            </a:r>
            <a:r>
              <a:rPr lang="en-US" sz="2800" b="1" baseline="30000" dirty="0">
                <a:solidFill>
                  <a:srgbClr val="7030A0"/>
                </a:solidFill>
              </a:rPr>
              <a:t>-</a:t>
            </a:r>
            <a:r>
              <a:rPr lang="en-US" sz="2800" b="1" dirty="0">
                <a:solidFill>
                  <a:srgbClr val="7030A0"/>
                </a:solidFill>
              </a:rPr>
              <a:t>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758498-F673-4508-B25A-360B299E93DD}"/>
              </a:ext>
            </a:extLst>
          </p:cNvPr>
          <p:cNvSpPr txBox="1"/>
          <p:nvPr/>
        </p:nvSpPr>
        <p:spPr>
          <a:xfrm>
            <a:off x="3729461" y="3048000"/>
            <a:ext cx="2569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pH = - log [H</a:t>
            </a:r>
            <a:r>
              <a:rPr lang="en-US" sz="2800" b="1" baseline="30000" dirty="0">
                <a:solidFill>
                  <a:srgbClr val="7030A0"/>
                </a:solidFill>
              </a:rPr>
              <a:t>+</a:t>
            </a:r>
            <a:r>
              <a:rPr lang="en-US" sz="2800" b="1" dirty="0">
                <a:solidFill>
                  <a:srgbClr val="7030A0"/>
                </a:solidFill>
              </a:rPr>
              <a:t>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53B253-1CCE-4C2D-BE2B-F344D48AAF10}"/>
              </a:ext>
            </a:extLst>
          </p:cNvPr>
          <p:cNvSpPr txBox="1"/>
          <p:nvPr/>
        </p:nvSpPr>
        <p:spPr>
          <a:xfrm>
            <a:off x="3581400" y="2228606"/>
            <a:ext cx="2997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[H</a:t>
            </a:r>
            <a:r>
              <a:rPr lang="en-US" sz="2800" b="1" baseline="30000" dirty="0">
                <a:solidFill>
                  <a:srgbClr val="7030A0"/>
                </a:solidFill>
              </a:rPr>
              <a:t>+</a:t>
            </a:r>
            <a:r>
              <a:rPr lang="en-US" sz="2800" b="1" dirty="0">
                <a:solidFill>
                  <a:srgbClr val="7030A0"/>
                </a:solidFill>
              </a:rPr>
              <a:t>] [OH</a:t>
            </a:r>
            <a:r>
              <a:rPr lang="en-US" sz="2800" b="1" baseline="30000" dirty="0">
                <a:solidFill>
                  <a:srgbClr val="7030A0"/>
                </a:solidFill>
              </a:rPr>
              <a:t>-</a:t>
            </a:r>
            <a:r>
              <a:rPr lang="en-US" sz="2800" b="1" dirty="0">
                <a:solidFill>
                  <a:srgbClr val="7030A0"/>
                </a:solidFill>
              </a:rPr>
              <a:t>] = 10</a:t>
            </a:r>
            <a:r>
              <a:rPr lang="en-US" sz="2800" b="1" baseline="30000" dirty="0">
                <a:solidFill>
                  <a:srgbClr val="7030A0"/>
                </a:solidFill>
              </a:rPr>
              <a:t>-14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99FB9A-9068-4F04-AC68-730A9DEF81B7}"/>
              </a:ext>
            </a:extLst>
          </p:cNvPr>
          <p:cNvSpPr txBox="1"/>
          <p:nvPr/>
        </p:nvSpPr>
        <p:spPr>
          <a:xfrm>
            <a:off x="3581400" y="4953000"/>
            <a:ext cx="3121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[</a:t>
            </a:r>
            <a:r>
              <a:rPr lang="en-US" sz="2800" b="1">
                <a:solidFill>
                  <a:srgbClr val="7030A0"/>
                </a:solidFill>
              </a:rPr>
              <a:t>pH] + </a:t>
            </a:r>
            <a:r>
              <a:rPr lang="en-US" sz="2800" b="1" dirty="0">
                <a:solidFill>
                  <a:srgbClr val="7030A0"/>
                </a:solidFill>
              </a:rPr>
              <a:t>[pOH] = 14</a:t>
            </a:r>
            <a:endParaRPr lang="en-US" sz="2800" b="1" baseline="30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393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BBA384-2273-4C29-BA2F-E86AA5BF7CA1}" type="slidenum">
              <a:rPr lang="en-US"/>
              <a:pPr/>
              <a:t>8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Problems with Arrhenius Theory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5344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Does not explain why molecular substances, like NH</a:t>
            </a:r>
            <a:r>
              <a:rPr lang="en-US" sz="2800" baseline="-25000" dirty="0"/>
              <a:t>3</a:t>
            </a:r>
            <a:r>
              <a:rPr lang="en-US" sz="2800" dirty="0"/>
              <a:t>, dissolve in water to form basic solutions—even though they do not contain OH</a:t>
            </a:r>
            <a:r>
              <a:rPr lang="en-US" sz="2400" baseline="30000" dirty="0">
                <a:cs typeface="Times New Roman" pitchFamily="18" charset="0"/>
              </a:rPr>
              <a:t>–</a:t>
            </a:r>
            <a:r>
              <a:rPr lang="en-US" sz="2800" dirty="0"/>
              <a:t> ions.</a:t>
            </a:r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Does not explain acid</a:t>
            </a:r>
            <a:r>
              <a:rPr lang="en-US" sz="2800" dirty="0">
                <a:cs typeface="Times New Roman" pitchFamily="18" charset="0"/>
              </a:rPr>
              <a:t>–</a:t>
            </a:r>
            <a:r>
              <a:rPr lang="en-US" sz="2800" dirty="0"/>
              <a:t>base reactions that do not take place in aqueous solution.</a:t>
            </a:r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H</a:t>
            </a:r>
            <a:r>
              <a:rPr lang="en-US" sz="2800" baseline="30000" dirty="0"/>
              <a:t>+</a:t>
            </a:r>
            <a:r>
              <a:rPr lang="en-US" sz="2800" dirty="0"/>
              <a:t> ions do not exist in water.  Acid solutions contain H</a:t>
            </a:r>
            <a:r>
              <a:rPr lang="en-US" sz="2800" baseline="-25000" dirty="0"/>
              <a:t>3</a:t>
            </a:r>
            <a:r>
              <a:rPr lang="en-US" sz="2800" dirty="0"/>
              <a:t>O</a:t>
            </a:r>
            <a:r>
              <a:rPr lang="en-US" sz="2800" baseline="30000" dirty="0"/>
              <a:t>+</a:t>
            </a:r>
            <a:r>
              <a:rPr lang="en-US" sz="2800" dirty="0"/>
              <a:t> ions.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H</a:t>
            </a:r>
            <a:r>
              <a:rPr lang="en-US" sz="2400" baseline="-25000" dirty="0"/>
              <a:t>3</a:t>
            </a:r>
            <a:r>
              <a:rPr lang="en-US" sz="2400" dirty="0"/>
              <a:t>O</a:t>
            </a:r>
            <a:r>
              <a:rPr lang="en-US" sz="2400" baseline="30000" dirty="0"/>
              <a:t>+</a:t>
            </a:r>
            <a:r>
              <a:rPr lang="en-US" sz="2400" dirty="0"/>
              <a:t> = </a:t>
            </a:r>
            <a:r>
              <a:rPr lang="en-US" sz="2400" b="1" dirty="0" err="1"/>
              <a:t>hydronium</a:t>
            </a:r>
            <a:r>
              <a:rPr lang="en-US" sz="2400" b="1" dirty="0"/>
              <a:t> ions</a:t>
            </a:r>
            <a:r>
              <a:rPr lang="en-US" sz="2400" dirty="0"/>
              <a:t>.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/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C73E3D8-3103-49E6-B28A-B5E4F2AE54C6}" type="slidenum">
              <a:rPr lang="en-US"/>
              <a:pPr/>
              <a:t>9</a:t>
            </a:fld>
            <a:endParaRPr 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42771"/>
            <a:ext cx="7772400" cy="685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dirty="0" err="1">
                <a:solidFill>
                  <a:srgbClr val="C00000"/>
                </a:solidFill>
              </a:rPr>
              <a:t>Brønsted</a:t>
            </a:r>
            <a:r>
              <a:rPr lang="en-US" dirty="0">
                <a:solidFill>
                  <a:srgbClr val="C00000"/>
                </a:solidFill>
                <a:cs typeface="Times New Roman" pitchFamily="18" charset="0"/>
              </a:rPr>
              <a:t>–</a:t>
            </a:r>
            <a:r>
              <a:rPr lang="en-US" dirty="0">
                <a:solidFill>
                  <a:srgbClr val="C00000"/>
                </a:solidFill>
              </a:rPr>
              <a:t>Lowry Theory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17717"/>
            <a:ext cx="8229600" cy="4953000"/>
          </a:xfrm>
          <a:noFill/>
        </p:spPr>
        <p:txBody>
          <a:bodyPr lIns="90488" tIns="44450" rIns="90488" bIns="44450"/>
          <a:lstStyle/>
          <a:p>
            <a:pPr marL="609600" indent="-609600" eaLnBrk="1" hangingPunct="1">
              <a:spcBef>
                <a:spcPct val="0"/>
              </a:spcBef>
            </a:pPr>
            <a:r>
              <a:rPr lang="en-US" sz="2800" dirty="0"/>
              <a:t>A </a:t>
            </a:r>
            <a:r>
              <a:rPr lang="en-US" sz="2800" dirty="0" err="1"/>
              <a:t>Br</a:t>
            </a:r>
            <a:r>
              <a:rPr lang="en-US" sz="2800" dirty="0" err="1">
                <a:cs typeface="Times New Roman" pitchFamily="18" charset="0"/>
              </a:rPr>
              <a:t>ønsted</a:t>
            </a:r>
            <a:r>
              <a:rPr lang="en-US" sz="2800" dirty="0">
                <a:cs typeface="Times New Roman" pitchFamily="18" charset="0"/>
              </a:rPr>
              <a:t>-Lowry–</a:t>
            </a:r>
            <a:r>
              <a:rPr lang="en-US" sz="2800" dirty="0"/>
              <a:t> transfer of H</a:t>
            </a:r>
            <a:r>
              <a:rPr lang="en-US" sz="2800" baseline="30000" dirty="0"/>
              <a:t>+</a:t>
            </a:r>
            <a:r>
              <a:rPr lang="en-US" sz="2800" dirty="0"/>
              <a:t>. (*H</a:t>
            </a:r>
            <a:r>
              <a:rPr lang="en-US" sz="2800" baseline="30000" dirty="0"/>
              <a:t>+</a:t>
            </a:r>
            <a:r>
              <a:rPr lang="en-US" sz="2800" dirty="0"/>
              <a:t> is a proton)</a:t>
            </a:r>
          </a:p>
          <a:p>
            <a:pPr marL="609600" indent="-609600" eaLnBrk="1" hangingPunct="1">
              <a:spcBef>
                <a:spcPct val="0"/>
              </a:spcBef>
            </a:pPr>
            <a:endParaRPr lang="en-US" sz="2800" dirty="0"/>
          </a:p>
          <a:p>
            <a:pPr marL="609600" indent="-609600" eaLnBrk="1" hangingPunct="1">
              <a:spcBef>
                <a:spcPct val="0"/>
              </a:spcBef>
            </a:pPr>
            <a:r>
              <a:rPr lang="en-US" sz="2800" dirty="0"/>
              <a:t>Acid is H</a:t>
            </a:r>
            <a:r>
              <a:rPr lang="en-US" sz="2800" baseline="30000" dirty="0"/>
              <a:t>+</a:t>
            </a:r>
            <a:r>
              <a:rPr lang="en-US" sz="2800" dirty="0"/>
              <a:t> donor</a:t>
            </a:r>
          </a:p>
          <a:p>
            <a:pPr marL="609600" indent="-609600" eaLnBrk="1" hangingPunct="1">
              <a:spcBef>
                <a:spcPct val="0"/>
              </a:spcBef>
            </a:pPr>
            <a:r>
              <a:rPr lang="en-US" sz="2800" dirty="0"/>
              <a:t>Base is H</a:t>
            </a:r>
            <a:r>
              <a:rPr lang="en-US" sz="2800" baseline="30000" dirty="0"/>
              <a:t>+</a:t>
            </a:r>
            <a:r>
              <a:rPr lang="en-US" sz="2800" dirty="0"/>
              <a:t> acceptor.</a:t>
            </a:r>
          </a:p>
          <a:p>
            <a:pPr marL="609600" indent="-609600" eaLnBrk="1" hangingPunct="1">
              <a:spcBef>
                <a:spcPct val="0"/>
              </a:spcBef>
            </a:pPr>
            <a:endParaRPr lang="en-US" sz="2800" dirty="0"/>
          </a:p>
          <a:p>
            <a:pPr marL="457200" lvl="1" indent="0">
              <a:buNone/>
            </a:pPr>
            <a:r>
              <a:rPr lang="en-US" dirty="0">
                <a:solidFill>
                  <a:srgbClr val="7E1066"/>
                </a:solidFill>
                <a:cs typeface="Times New Roman" pitchFamily="18" charset="0"/>
                <a:sym typeface="Symbol" pitchFamily="18" charset="2"/>
              </a:rPr>
              <a:t>HCl(</a:t>
            </a:r>
            <a:r>
              <a:rPr lang="en-US" i="1" dirty="0">
                <a:solidFill>
                  <a:srgbClr val="7E1066"/>
                </a:solidFill>
                <a:cs typeface="Times New Roman" pitchFamily="18" charset="0"/>
                <a:sym typeface="Symbol" pitchFamily="18" charset="2"/>
              </a:rPr>
              <a:t>aq</a:t>
            </a:r>
            <a:r>
              <a:rPr lang="en-US" dirty="0">
                <a:solidFill>
                  <a:srgbClr val="7E1066"/>
                </a:solidFill>
                <a:cs typeface="Times New Roman" pitchFamily="18" charset="0"/>
                <a:sym typeface="Symbol" pitchFamily="18" charset="2"/>
              </a:rPr>
              <a:t>) + H</a:t>
            </a:r>
            <a:r>
              <a:rPr lang="en-US" baseline="-25000" dirty="0">
                <a:solidFill>
                  <a:srgbClr val="7E1066"/>
                </a:solidFill>
                <a:cs typeface="Times New Roman" pitchFamily="18" charset="0"/>
                <a:sym typeface="Symbol" pitchFamily="18" charset="2"/>
              </a:rPr>
              <a:t>2</a:t>
            </a:r>
            <a:r>
              <a:rPr lang="en-US" dirty="0">
                <a:solidFill>
                  <a:srgbClr val="7E1066"/>
                </a:solidFill>
                <a:cs typeface="Times New Roman" pitchFamily="18" charset="0"/>
                <a:sym typeface="Symbol" pitchFamily="18" charset="2"/>
              </a:rPr>
              <a:t>O(</a:t>
            </a:r>
            <a:r>
              <a:rPr lang="en-US" i="1" dirty="0">
                <a:solidFill>
                  <a:srgbClr val="7E1066"/>
                </a:solidFill>
                <a:cs typeface="Times New Roman" pitchFamily="18" charset="0"/>
                <a:sym typeface="Symbol" pitchFamily="18" charset="2"/>
              </a:rPr>
              <a:t>l</a:t>
            </a:r>
            <a:r>
              <a:rPr lang="en-US" dirty="0">
                <a:solidFill>
                  <a:srgbClr val="7E1066"/>
                </a:solidFill>
                <a:cs typeface="Times New Roman" pitchFamily="18" charset="0"/>
                <a:sym typeface="Symbol" pitchFamily="18" charset="2"/>
              </a:rPr>
              <a:t>)  Cl</a:t>
            </a:r>
            <a:r>
              <a:rPr lang="en-US" baseline="30000" dirty="0">
                <a:solidFill>
                  <a:srgbClr val="7E1066"/>
                </a:solidFill>
                <a:cs typeface="Times New Roman" pitchFamily="18" charset="0"/>
                <a:sym typeface="Symbol" pitchFamily="18" charset="2"/>
              </a:rPr>
              <a:t>−</a:t>
            </a:r>
            <a:r>
              <a:rPr lang="en-US" dirty="0">
                <a:solidFill>
                  <a:srgbClr val="7E1066"/>
                </a:solidFill>
                <a:cs typeface="Times New Roman" pitchFamily="18" charset="0"/>
                <a:sym typeface="Symbol" pitchFamily="18" charset="2"/>
              </a:rPr>
              <a:t>(</a:t>
            </a:r>
            <a:r>
              <a:rPr lang="en-US" i="1" dirty="0">
                <a:solidFill>
                  <a:srgbClr val="7E1066"/>
                </a:solidFill>
                <a:cs typeface="Times New Roman" pitchFamily="18" charset="0"/>
                <a:sym typeface="Symbol" pitchFamily="18" charset="2"/>
              </a:rPr>
              <a:t>aq</a:t>
            </a:r>
            <a:r>
              <a:rPr lang="en-US" dirty="0">
                <a:solidFill>
                  <a:srgbClr val="7E1066"/>
                </a:solidFill>
                <a:cs typeface="Times New Roman" pitchFamily="18" charset="0"/>
                <a:sym typeface="Symbol" pitchFamily="18" charset="2"/>
              </a:rPr>
              <a:t>) + H</a:t>
            </a:r>
            <a:r>
              <a:rPr lang="en-US" baseline="-25000" dirty="0">
                <a:solidFill>
                  <a:srgbClr val="7E1066"/>
                </a:solidFill>
                <a:cs typeface="Times New Roman" pitchFamily="18" charset="0"/>
                <a:sym typeface="Symbol" pitchFamily="18" charset="2"/>
              </a:rPr>
              <a:t>3</a:t>
            </a:r>
            <a:r>
              <a:rPr lang="en-US" dirty="0">
                <a:solidFill>
                  <a:srgbClr val="7E1066"/>
                </a:solidFill>
                <a:cs typeface="Times New Roman" pitchFamily="18" charset="0"/>
                <a:sym typeface="Symbol" pitchFamily="18" charset="2"/>
              </a:rPr>
              <a:t>O</a:t>
            </a:r>
            <a:r>
              <a:rPr lang="en-US" baseline="30000" dirty="0">
                <a:solidFill>
                  <a:srgbClr val="7E1066"/>
                </a:solidFill>
                <a:cs typeface="Times New Roman" pitchFamily="18" charset="0"/>
                <a:sym typeface="Symbol" pitchFamily="18" charset="2"/>
              </a:rPr>
              <a:t>+</a:t>
            </a:r>
            <a:r>
              <a:rPr lang="en-US" dirty="0">
                <a:solidFill>
                  <a:srgbClr val="7E1066"/>
                </a:solidFill>
                <a:cs typeface="Times New Roman" pitchFamily="18" charset="0"/>
                <a:sym typeface="Symbol" pitchFamily="18" charset="2"/>
              </a:rPr>
              <a:t>(</a:t>
            </a:r>
            <a:r>
              <a:rPr lang="en-US" i="1" dirty="0">
                <a:solidFill>
                  <a:srgbClr val="7E1066"/>
                </a:solidFill>
                <a:cs typeface="Times New Roman" pitchFamily="18" charset="0"/>
                <a:sym typeface="Symbol" pitchFamily="18" charset="2"/>
              </a:rPr>
              <a:t>aq</a:t>
            </a:r>
            <a:r>
              <a:rPr lang="en-US" dirty="0">
                <a:solidFill>
                  <a:srgbClr val="7E1066"/>
                </a:solidFill>
                <a:cs typeface="Times New Roman" pitchFamily="18" charset="0"/>
                <a:sym typeface="Symbol" pitchFamily="18" charset="2"/>
              </a:rPr>
              <a:t>)</a:t>
            </a:r>
          </a:p>
          <a:p>
            <a:pPr marL="457200" lvl="1" indent="0">
              <a:buNone/>
            </a:pPr>
            <a:r>
              <a:rPr lang="en-US" sz="2400" i="1" dirty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  <a:sym typeface="Symbol" pitchFamily="18" charset="2"/>
              </a:rPr>
              <a:t> (acid)          (base)</a:t>
            </a:r>
          </a:p>
          <a:p>
            <a:pPr marL="457200" lvl="1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cs typeface="Times New Roman" pitchFamily="18" charset="0"/>
              <a:sym typeface="Symbol" pitchFamily="18" charset="2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7E1066"/>
                </a:solidFill>
                <a:cs typeface="Times New Roman" pitchFamily="18" charset="0"/>
                <a:sym typeface="Symbol" pitchFamily="18" charset="2"/>
              </a:rPr>
              <a:t>NH</a:t>
            </a:r>
            <a:r>
              <a:rPr lang="en-US" baseline="-25000" dirty="0">
                <a:solidFill>
                  <a:srgbClr val="7E1066"/>
                </a:solidFill>
                <a:cs typeface="Times New Roman" pitchFamily="18" charset="0"/>
                <a:sym typeface="Symbol" pitchFamily="18" charset="2"/>
              </a:rPr>
              <a:t>3</a:t>
            </a:r>
            <a:r>
              <a:rPr lang="en-US" dirty="0">
                <a:solidFill>
                  <a:srgbClr val="7E1066"/>
                </a:solidFill>
                <a:cs typeface="Times New Roman" pitchFamily="18" charset="0"/>
                <a:sym typeface="Symbol" pitchFamily="18" charset="2"/>
              </a:rPr>
              <a:t>(</a:t>
            </a:r>
            <a:r>
              <a:rPr lang="en-US" i="1" dirty="0">
                <a:solidFill>
                  <a:srgbClr val="7E1066"/>
                </a:solidFill>
                <a:cs typeface="Times New Roman" pitchFamily="18" charset="0"/>
                <a:sym typeface="Symbol" pitchFamily="18" charset="2"/>
              </a:rPr>
              <a:t>aq</a:t>
            </a:r>
            <a:r>
              <a:rPr lang="en-US" dirty="0">
                <a:solidFill>
                  <a:srgbClr val="7E1066"/>
                </a:solidFill>
                <a:cs typeface="Times New Roman" pitchFamily="18" charset="0"/>
                <a:sym typeface="Symbol" pitchFamily="18" charset="2"/>
              </a:rPr>
              <a:t>) + H</a:t>
            </a:r>
            <a:r>
              <a:rPr lang="en-US" baseline="-25000" dirty="0">
                <a:solidFill>
                  <a:srgbClr val="7E1066"/>
                </a:solidFill>
                <a:cs typeface="Times New Roman" pitchFamily="18" charset="0"/>
                <a:sym typeface="Symbol" pitchFamily="18" charset="2"/>
              </a:rPr>
              <a:t>2</a:t>
            </a:r>
            <a:r>
              <a:rPr lang="en-US" dirty="0">
                <a:solidFill>
                  <a:srgbClr val="7E1066"/>
                </a:solidFill>
                <a:cs typeface="Times New Roman" pitchFamily="18" charset="0"/>
                <a:sym typeface="Symbol" pitchFamily="18" charset="2"/>
              </a:rPr>
              <a:t>O(</a:t>
            </a:r>
            <a:r>
              <a:rPr lang="en-US" i="1" dirty="0">
                <a:solidFill>
                  <a:srgbClr val="7E1066"/>
                </a:solidFill>
                <a:cs typeface="Times New Roman" pitchFamily="18" charset="0"/>
                <a:sym typeface="Symbol" pitchFamily="18" charset="2"/>
              </a:rPr>
              <a:t>l</a:t>
            </a:r>
            <a:r>
              <a:rPr lang="en-US" dirty="0">
                <a:solidFill>
                  <a:srgbClr val="7E1066"/>
                </a:solidFill>
                <a:cs typeface="Times New Roman" pitchFamily="18" charset="0"/>
                <a:sym typeface="Symbol" pitchFamily="18" charset="2"/>
              </a:rPr>
              <a:t>)  NH</a:t>
            </a:r>
            <a:r>
              <a:rPr lang="en-US" baseline="-25000" dirty="0">
                <a:solidFill>
                  <a:srgbClr val="7E1066"/>
                </a:solidFill>
                <a:cs typeface="Times New Roman" pitchFamily="18" charset="0"/>
                <a:sym typeface="Symbol" pitchFamily="18" charset="2"/>
              </a:rPr>
              <a:t>4</a:t>
            </a:r>
            <a:r>
              <a:rPr lang="en-US" baseline="30000" dirty="0">
                <a:solidFill>
                  <a:srgbClr val="7E1066"/>
                </a:solidFill>
                <a:cs typeface="Times New Roman" pitchFamily="18" charset="0"/>
                <a:sym typeface="Symbol" pitchFamily="18" charset="2"/>
              </a:rPr>
              <a:t>+</a:t>
            </a:r>
            <a:r>
              <a:rPr lang="en-US" dirty="0">
                <a:solidFill>
                  <a:srgbClr val="7E1066"/>
                </a:solidFill>
                <a:cs typeface="Times New Roman" pitchFamily="18" charset="0"/>
                <a:sym typeface="Symbol" pitchFamily="18" charset="2"/>
              </a:rPr>
              <a:t>(</a:t>
            </a:r>
            <a:r>
              <a:rPr lang="en-US" i="1" dirty="0">
                <a:solidFill>
                  <a:srgbClr val="7E1066"/>
                </a:solidFill>
                <a:cs typeface="Times New Roman" pitchFamily="18" charset="0"/>
                <a:sym typeface="Symbol" pitchFamily="18" charset="2"/>
              </a:rPr>
              <a:t>aq</a:t>
            </a:r>
            <a:r>
              <a:rPr lang="en-US" dirty="0">
                <a:solidFill>
                  <a:srgbClr val="7E1066"/>
                </a:solidFill>
                <a:cs typeface="Times New Roman" pitchFamily="18" charset="0"/>
                <a:sym typeface="Symbol" pitchFamily="18" charset="2"/>
              </a:rPr>
              <a:t>) + OH</a:t>
            </a:r>
            <a:r>
              <a:rPr lang="en-US" baseline="30000" dirty="0">
                <a:solidFill>
                  <a:srgbClr val="7E1066"/>
                </a:solidFill>
                <a:cs typeface="Times New Roman" pitchFamily="18" charset="0"/>
                <a:sym typeface="Symbol" pitchFamily="18" charset="2"/>
              </a:rPr>
              <a:t>−</a:t>
            </a:r>
            <a:r>
              <a:rPr lang="en-US" dirty="0">
                <a:solidFill>
                  <a:srgbClr val="7E1066"/>
                </a:solidFill>
                <a:cs typeface="Times New Roman" pitchFamily="18" charset="0"/>
                <a:sym typeface="Symbol" pitchFamily="18" charset="2"/>
              </a:rPr>
              <a:t>(</a:t>
            </a:r>
            <a:r>
              <a:rPr lang="en-US" i="1" dirty="0">
                <a:solidFill>
                  <a:srgbClr val="7E1066"/>
                </a:solidFill>
                <a:cs typeface="Times New Roman" pitchFamily="18" charset="0"/>
                <a:sym typeface="Symbol" pitchFamily="18" charset="2"/>
              </a:rPr>
              <a:t>aq</a:t>
            </a:r>
            <a:r>
              <a:rPr lang="en-US" dirty="0">
                <a:solidFill>
                  <a:srgbClr val="7E1066"/>
                </a:solidFill>
                <a:cs typeface="Times New Roman" pitchFamily="18" charset="0"/>
                <a:sym typeface="Symbol" pitchFamily="18" charset="2"/>
              </a:rPr>
              <a:t>)</a:t>
            </a:r>
          </a:p>
          <a:p>
            <a:pPr marL="457200" lvl="1" indent="0">
              <a:buNone/>
            </a:pPr>
            <a:r>
              <a:rPr lang="en-US" sz="2400" i="1" dirty="0">
                <a:solidFill>
                  <a:srgbClr val="F79646">
                    <a:lumMod val="75000"/>
                  </a:srgbClr>
                </a:solidFill>
                <a:cs typeface="Times New Roman" pitchFamily="18" charset="0"/>
                <a:sym typeface="Symbol" pitchFamily="18" charset="2"/>
              </a:rPr>
              <a:t> (base)          (acid)</a:t>
            </a:r>
          </a:p>
          <a:p>
            <a:pPr marL="0" indent="0" eaLnBrk="1" hangingPunct="1">
              <a:spcBef>
                <a:spcPct val="0"/>
              </a:spcBef>
              <a:buNone/>
            </a:pPr>
            <a:endParaRPr lang="en-US" sz="2800" dirty="0"/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sz="2800" dirty="0"/>
              <a:t>     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2565</Words>
  <Application>Microsoft Office PowerPoint</Application>
  <PresentationFormat>On-screen Show (4:3)</PresentationFormat>
  <Paragraphs>377</Paragraphs>
  <Slides>46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Symbol</vt:lpstr>
      <vt:lpstr>Times New Roman</vt:lpstr>
      <vt:lpstr>Office Theme</vt:lpstr>
      <vt:lpstr>1_Office Theme</vt:lpstr>
      <vt:lpstr>Acids &amp; Bases</vt:lpstr>
      <vt:lpstr>Things You Already Know -pH</vt:lpstr>
      <vt:lpstr>Early on when studying Chemistry…</vt:lpstr>
      <vt:lpstr>Arrhenius Theory</vt:lpstr>
      <vt:lpstr>Acids-Base theory is about water</vt:lpstr>
      <vt:lpstr>Quantifying Acid/Base Properties</vt:lpstr>
      <vt:lpstr>Quantifying Acid/Base Properties</vt:lpstr>
      <vt:lpstr>Problems with Arrhenius Theory</vt:lpstr>
      <vt:lpstr>Brønsted–Lowry Theory</vt:lpstr>
      <vt:lpstr>Amphoteric Substances</vt:lpstr>
      <vt:lpstr>Amphoteric Substances</vt:lpstr>
      <vt:lpstr>Conjugate Pairs</vt:lpstr>
      <vt:lpstr>Practice—Write the Formula for the Conjugate Acid of the Following:</vt:lpstr>
      <vt:lpstr>Practice—Write the Formula for the Conjugate Acid of the Following, Continued:</vt:lpstr>
      <vt:lpstr>Practice—Write the Formula for the Conjugate Base of the Following:</vt:lpstr>
      <vt:lpstr>Practice—Write the Formula for the Conjugate Base of the Following, Continued:</vt:lpstr>
      <vt:lpstr>Practice—Write the Equations for the Following Reacting with Water and Acting as a Monoprotic Acid.   Label the Conjugate Acid and Base.</vt:lpstr>
      <vt:lpstr>Practice—Write the Equations for the Following Reacting with Water and Acting as a Monoprotic Acid.   Label the Conjugate Acid and Base, Continued.</vt:lpstr>
      <vt:lpstr>Practice—Write the Equations for the Following Reacting with Water and Acting as a Monoprotic-Accepting Base.   Label the Conjugate Acid and Base.</vt:lpstr>
      <vt:lpstr>Practice—Write the Equations for the Following Reacting with Water and Acting as a Monoprotic-Accepting Base.   Label the Conjugate Acid and Base, Continued.</vt:lpstr>
      <vt:lpstr>Strong or Weak</vt:lpstr>
      <vt:lpstr>Strong Acids               Weak Acids</vt:lpstr>
      <vt:lpstr>Determine the [H3O+] in the Following Solutions:</vt:lpstr>
      <vt:lpstr>Determine the [H3O+] in the Following Solutions:</vt:lpstr>
      <vt:lpstr>Strong Bases (Soluble Hydroxides)</vt:lpstr>
      <vt:lpstr>Some Weak Bases</vt:lpstr>
      <vt:lpstr>Determine the [OH−] in the Following Solutions:</vt:lpstr>
      <vt:lpstr>Determine the [OH−] in the Following Solutions:</vt:lpstr>
      <vt:lpstr>Buffers</vt:lpstr>
      <vt:lpstr>How Buffers Work</vt:lpstr>
      <vt:lpstr>Autoionization of Water</vt:lpstr>
      <vt:lpstr>Ion Product(Kw) of Water</vt:lpstr>
      <vt:lpstr>Practice—Determine the [H3O+] Concentration and Whether the Solution Is Acidic, Basic, or Neutral for the Following:</vt:lpstr>
      <vt:lpstr>Practice—Determine the [H3O+] Concentration and Whether the Solution Is Acidic, Basic, or Neutral for the Following, Continued:</vt:lpstr>
      <vt:lpstr>pH</vt:lpstr>
      <vt:lpstr>Example—Calculate the pH of a 0.0010 M Ba(OH)2 Solution and Determine if It Is Acidic, Basic, or Neutral.</vt:lpstr>
      <vt:lpstr>Example—Calculate the pH of a 0.0010 M Ba(OH)2 Solution and Determine if It Is Acidic, Basic, or Neutral.</vt:lpstr>
      <vt:lpstr>Practice—Calculate the pH of the Following Strong Acid or Base Solutions.</vt:lpstr>
      <vt:lpstr>Practice—Calculate the pH of the Following Strong Acid or Base Solutions, Continued.</vt:lpstr>
      <vt:lpstr>Example—Calculate the Concentration of [H3O+] for a Solution with pH 3.7.</vt:lpstr>
      <vt:lpstr>Practice—Determine the [H3O+] for Each of the Following:</vt:lpstr>
      <vt:lpstr>Practice—Determine the [H3O+] for Each of the Following, Continued:</vt:lpstr>
      <vt:lpstr>pOH</vt:lpstr>
      <vt:lpstr>Example—Calculate the pH of a 0.0010 M Ba(OH)2 Solution and Determine if It Is Acidic, Basic, or Neutral.</vt:lpstr>
      <vt:lpstr>Practice—Calculate the pOH and pH of the Following Strong Acid or Base Solutions.</vt:lpstr>
      <vt:lpstr>Practice—Calculate the pOH and pH of the Following Strong Acid or Base Solutions, Continued.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Seth Yates</dc:creator>
  <cp:lastModifiedBy>Seth Yates</cp:lastModifiedBy>
  <cp:revision>217</cp:revision>
  <dcterms:created xsi:type="dcterms:W3CDTF">2011-01-11T21:11:01Z</dcterms:created>
  <dcterms:modified xsi:type="dcterms:W3CDTF">2024-11-12T16:18:55Z</dcterms:modified>
</cp:coreProperties>
</file>