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1" r:id="rId2"/>
    <p:sldId id="302" r:id="rId3"/>
    <p:sldId id="337" r:id="rId4"/>
    <p:sldId id="338" r:id="rId5"/>
    <p:sldId id="335" r:id="rId6"/>
    <p:sldId id="307" r:id="rId7"/>
    <p:sldId id="306" r:id="rId8"/>
    <p:sldId id="336" r:id="rId9"/>
    <p:sldId id="339" r:id="rId10"/>
    <p:sldId id="340" r:id="rId11"/>
    <p:sldId id="341" r:id="rId12"/>
    <p:sldId id="342" r:id="rId13"/>
    <p:sldId id="344" r:id="rId14"/>
    <p:sldId id="345" r:id="rId15"/>
    <p:sldId id="349" r:id="rId16"/>
    <p:sldId id="350" r:id="rId17"/>
    <p:sldId id="343" r:id="rId18"/>
    <p:sldId id="309" r:id="rId19"/>
    <p:sldId id="347" r:id="rId20"/>
    <p:sldId id="348" r:id="rId21"/>
    <p:sldId id="346" r:id="rId22"/>
    <p:sldId id="351" r:id="rId23"/>
    <p:sldId id="328" r:id="rId24"/>
    <p:sldId id="352" r:id="rId25"/>
    <p:sldId id="353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3EF"/>
    <a:srgbClr val="FFFF00"/>
    <a:srgbClr val="CC9B00"/>
    <a:srgbClr val="D60093"/>
    <a:srgbClr val="CC3399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6B680-56BC-4688-AFBA-677F9DBAAE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370D3-9157-4671-8EC9-4E70144EF6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B9D42-71BF-4EB1-ADF2-B5102B657BA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559D5-FD78-44CC-8681-347B0FF57B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E5E04-596E-4ABA-8B70-EA0BEC950D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FA8CA-20A6-4CBC-ADC3-89C623CDEE1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C9D5A-D1B1-45D5-AB70-4231F80006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r>
              <a:rPr lang="en-US"/>
              <a:t>if in addition you calculate K</a:t>
            </a:r>
            <a:r>
              <a:rPr lang="en-US" baseline="-25000"/>
              <a:t>p</a:t>
            </a:r>
            <a:r>
              <a:rPr lang="en-US"/>
              <a:t> from K</a:t>
            </a:r>
            <a:r>
              <a:rPr lang="en-US" baseline="-25000"/>
              <a:t>c</a:t>
            </a:r>
            <a:r>
              <a:rPr lang="en-US"/>
              <a:t> you find that it is 2.26, slightly greater than 1 – showing that the equilibrium constant may be unreliable for predicting the position of equilibrium when it is close to 1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1D306-9C61-4F30-9F13-4B20DB7ECCD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DF961-8857-4094-AA87-FB7DE09A3B9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F424-1526-4CD4-AC89-3D891D02468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9707C-8BE2-4FF0-AAFF-20D696762C1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BC621-250D-4BC7-8109-BCD7DE576CE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05EC0-56B0-4609-BCF9-E2E4C19F2C65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0B281-0BA5-4FF7-91EA-2501AB09AAAC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>
              <a:latin typeface="Arial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02894-95C3-4BA1-A8AF-38E1238A39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6B680-56BC-4688-AFBA-677F9DBAAE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3B3856-9005-4E4C-A576-88324B9FB4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8AE62-7C5F-48F0-A969-098A0C35BE9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8AE62-7C5F-48F0-A969-098A0C35BE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02894-95C3-4BA1-A8AF-38E1238A39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sy005\SkyDrive\Chem%203A\3-Powerpoints\Le%20Chatelier's%20Principle-short.mp4" TargetMode="External"/><Relationship Id="rId1" Type="http://schemas.microsoft.com/office/2007/relationships/media" Target="file:///C:\Users\sy005\SkyDrive\Chem%203A\3-Powerpoints\Le%20Chatelier's%20Principle-short.mp4" TargetMode="Externa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u="sng" dirty="0"/>
              <a:t>The concept of Dynamic Equilibrium</a:t>
            </a:r>
          </a:p>
          <a:p>
            <a:pPr eaLnBrk="1" hangingPunct="1"/>
            <a:r>
              <a:rPr lang="en-US" dirty="0"/>
              <a:t>The Equilibrium Constant</a:t>
            </a:r>
          </a:p>
          <a:p>
            <a:pPr eaLnBrk="1" hangingPunct="1"/>
            <a:r>
              <a:rPr lang="en-US" dirty="0"/>
              <a:t>Heterogeneous Equilibria and </a:t>
            </a:r>
            <a:r>
              <a:rPr lang="en-US" dirty="0" err="1"/>
              <a:t>Ksp</a:t>
            </a:r>
            <a:endParaRPr lang="en-US" dirty="0"/>
          </a:p>
          <a:p>
            <a:pPr eaLnBrk="1" hangingPunct="1"/>
            <a:r>
              <a:rPr lang="en-US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E24E4-060C-4543-8049-C0DFA2F6F46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1509" name="Picture 6" descr="15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7620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Small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Reactants)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C0CC9D-A3F4-437C-B694-DBFC00687F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and Predict the Position of Equilibrium for Each of the Following: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 dirty="0"/>
              <a:t>2 SO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SO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8 x 10</a:t>
            </a:r>
            <a:r>
              <a:rPr lang="en-US" baseline="30000" dirty="0"/>
              <a:t>25</a:t>
            </a:r>
          </a:p>
          <a:p>
            <a:pPr eaLnBrk="1" hangingPunct="1">
              <a:spcBef>
                <a:spcPct val="250000"/>
              </a:spcBef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+ 2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3 x 10</a:t>
            </a:r>
            <a:r>
              <a:rPr lang="en-US" baseline="30000" dirty="0"/>
              <a:t>-17</a:t>
            </a:r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and Predict the Position of Equilibrium for Each of the Following, Continued: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 dirty="0"/>
              <a:t>2 SO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SO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8 x 10</a:t>
            </a:r>
            <a:r>
              <a:rPr lang="en-US" baseline="30000" dirty="0"/>
              <a:t>25</a:t>
            </a:r>
          </a:p>
          <a:p>
            <a:pPr eaLnBrk="1" hangingPunct="1">
              <a:spcBef>
                <a:spcPct val="250000"/>
              </a:spcBef>
            </a:pPr>
            <a:endParaRPr lang="en-US" sz="1400" baseline="30000" dirty="0"/>
          </a:p>
          <a:p>
            <a:pPr eaLnBrk="1" hangingPunct="1">
              <a:spcBef>
                <a:spcPct val="250000"/>
              </a:spcBef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+ 2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3 x 10</a:t>
            </a:r>
            <a:r>
              <a:rPr lang="en-US" baseline="30000" dirty="0"/>
              <a:t>-17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5943600" y="2895600"/>
            <a:ext cx="25511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Favors products.</a:t>
            </a:r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5486400" y="5410200"/>
            <a:ext cx="2587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Favors reactants.</a:t>
            </a:r>
          </a:p>
        </p:txBody>
      </p:sp>
      <p:graphicFrame>
        <p:nvGraphicFramePr>
          <p:cNvPr id="4099" name="Object 17"/>
          <p:cNvGraphicFramePr>
            <a:graphicFrameLocks noChangeAspect="1"/>
          </p:cNvGraphicFramePr>
          <p:nvPr/>
        </p:nvGraphicFramePr>
        <p:xfrm>
          <a:off x="1371600" y="2514600"/>
          <a:ext cx="29559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558720" progId="Equation.3">
                  <p:embed/>
                </p:oleObj>
              </mc:Choice>
              <mc:Fallback>
                <p:oleObj name="Equation" r:id="rId3" imgW="144756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295592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8"/>
          <p:cNvGraphicFramePr>
            <a:graphicFrameLocks noChangeAspect="1"/>
          </p:cNvGraphicFramePr>
          <p:nvPr/>
        </p:nvGraphicFramePr>
        <p:xfrm>
          <a:off x="1447800" y="5029200"/>
          <a:ext cx="28003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558720" progId="Equation.3">
                  <p:embed/>
                </p:oleObj>
              </mc:Choice>
              <mc:Fallback>
                <p:oleObj name="Equation" r:id="rId5" imgW="1371600" imgH="558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280035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FE7C4-076D-4B1E-9503-EA842BCDD59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Calculate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for the Reaction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2 NO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 N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4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br>
              <a:rPr lang="en-US" sz="28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at 100 C if the Equilibrium Concentrations Are </a:t>
            </a:r>
            <a:br>
              <a:rPr lang="en-US" sz="28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[NO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] = 0.0172 M and [N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4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] = 0.0014 M.</a:t>
            </a:r>
            <a:endParaRPr lang="en-US" sz="2800" i="1" dirty="0">
              <a:solidFill>
                <a:srgbClr val="C0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Find the Value of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for the Reaction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 2 NO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 N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4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).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438400" y="5638800"/>
            <a:ext cx="6324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1"/>
              <a:t>K</a:t>
            </a:r>
            <a:r>
              <a:rPr lang="en-US" sz="2200" baseline="-25000"/>
              <a:t>eq </a:t>
            </a:r>
            <a:r>
              <a:rPr lang="en-US" sz="2200"/>
              <a:t>is unitless.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304800" y="5638800"/>
            <a:ext cx="16764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Check: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304800" y="3822700"/>
            <a:ext cx="1676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Solve: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438400" y="2438400"/>
            <a:ext cx="63246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  <a:p>
            <a:pPr>
              <a:spcBef>
                <a:spcPct val="20000"/>
              </a:spcBef>
            </a:pPr>
            <a:endParaRPr lang="en-US"/>
          </a:p>
          <a:p>
            <a:pPr>
              <a:lnSpc>
                <a:spcPct val="20000"/>
              </a:lnSpc>
            </a:pPr>
            <a:endParaRPr 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304800" y="2417763"/>
            <a:ext cx="18288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Solution Map:</a:t>
            </a:r>
          </a:p>
          <a:p>
            <a:pPr algn="r">
              <a:spcBef>
                <a:spcPct val="20000"/>
              </a:spcBef>
            </a:pPr>
            <a:endParaRPr lang="en-US" sz="2000" b="1"/>
          </a:p>
          <a:p>
            <a:pPr algn="r">
              <a:lnSpc>
                <a:spcPct val="20000"/>
              </a:lnSpc>
            </a:pPr>
            <a:endParaRPr lang="en-US" sz="2000" b="1"/>
          </a:p>
          <a:p>
            <a:pPr algn="r">
              <a:spcBef>
                <a:spcPct val="40000"/>
              </a:spcBef>
            </a:pPr>
            <a:r>
              <a:rPr lang="en-US" sz="2000" b="1"/>
              <a:t>Relationships:</a:t>
            </a:r>
            <a:endParaRPr lang="en-US" sz="2000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133600" y="1524000"/>
            <a:ext cx="6705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20000"/>
              </a:spcBef>
            </a:pPr>
            <a:r>
              <a:rPr lang="en-US"/>
              <a:t>[NO</a:t>
            </a:r>
            <a:r>
              <a:rPr lang="en-US" baseline="-25000"/>
              <a:t>2</a:t>
            </a:r>
            <a:r>
              <a:rPr lang="en-US"/>
              <a:t>] = 0.0172 M, [N</a:t>
            </a:r>
            <a:r>
              <a:rPr lang="en-US" baseline="-25000"/>
              <a:t>2</a:t>
            </a:r>
            <a:r>
              <a:rPr lang="en-US"/>
              <a:t>O</a:t>
            </a:r>
            <a:r>
              <a:rPr lang="en-US" baseline="-25000"/>
              <a:t>4</a:t>
            </a:r>
            <a:r>
              <a:rPr lang="en-US"/>
              <a:t>] = 0.0014 M</a:t>
            </a:r>
          </a:p>
          <a:p>
            <a:pPr>
              <a:spcBef>
                <a:spcPct val="20000"/>
              </a:spcBef>
            </a:pPr>
            <a:r>
              <a:rPr lang="en-US"/>
              <a:t> </a:t>
            </a:r>
            <a:r>
              <a:rPr lang="en-US" i="1"/>
              <a:t>K</a:t>
            </a:r>
            <a:r>
              <a:rPr lang="en-US" baseline="-25000"/>
              <a:t>eq</a:t>
            </a:r>
            <a:endParaRPr lang="en-US"/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304800" y="1524000"/>
            <a:ext cx="16764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Given:</a:t>
            </a:r>
          </a:p>
          <a:p>
            <a:pPr algn="r">
              <a:spcBef>
                <a:spcPct val="20000"/>
              </a:spcBef>
            </a:pPr>
            <a:r>
              <a:rPr lang="en-US" sz="2000" b="1"/>
              <a:t>Find:</a:t>
            </a:r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304800" y="1524000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 flipV="1">
            <a:off x="304800" y="2398713"/>
            <a:ext cx="8602663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>
            <a:off x="304800" y="6459538"/>
            <a:ext cx="8610600" cy="174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3"/>
          <p:cNvSpPr>
            <a:spLocks noChangeShapeType="1"/>
          </p:cNvSpPr>
          <p:nvPr/>
        </p:nvSpPr>
        <p:spPr bwMode="auto">
          <a:xfrm>
            <a:off x="304800" y="1524000"/>
            <a:ext cx="0" cy="493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4"/>
          <p:cNvSpPr>
            <a:spLocks noChangeShapeType="1"/>
          </p:cNvSpPr>
          <p:nvPr/>
        </p:nvSpPr>
        <p:spPr bwMode="auto">
          <a:xfrm>
            <a:off x="2057400" y="1524000"/>
            <a:ext cx="0" cy="4935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5"/>
          <p:cNvSpPr>
            <a:spLocks noChangeShapeType="1"/>
          </p:cNvSpPr>
          <p:nvPr/>
        </p:nvSpPr>
        <p:spPr bwMode="auto">
          <a:xfrm>
            <a:off x="8915400" y="1524000"/>
            <a:ext cx="0" cy="493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6"/>
          <p:cNvSpPr>
            <a:spLocks noChangeShapeType="1"/>
          </p:cNvSpPr>
          <p:nvPr/>
        </p:nvSpPr>
        <p:spPr bwMode="auto">
          <a:xfrm flipV="1">
            <a:off x="304800" y="3863975"/>
            <a:ext cx="8602663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7"/>
          <p:cNvSpPr>
            <a:spLocks noChangeShapeType="1"/>
          </p:cNvSpPr>
          <p:nvPr/>
        </p:nvSpPr>
        <p:spPr bwMode="auto">
          <a:xfrm flipV="1">
            <a:off x="304800" y="5619750"/>
            <a:ext cx="8618538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4495800" y="2819400"/>
          <a:ext cx="18272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95000" progId="Equation.3">
                  <p:embed/>
                </p:oleObj>
              </mc:Choice>
              <mc:Fallback>
                <p:oleObj name="Equation" r:id="rId3" imgW="104112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19400"/>
                        <a:ext cx="182721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33600" y="2438400"/>
            <a:ext cx="6019800" cy="533400"/>
            <a:chOff x="1728" y="1440"/>
            <a:chExt cx="2448" cy="288"/>
          </a:xfrm>
        </p:grpSpPr>
        <p:sp>
          <p:nvSpPr>
            <p:cNvPr id="7189" name="AutoShape 20"/>
            <p:cNvSpPr>
              <a:spLocks noChangeArrowheads="1"/>
            </p:cNvSpPr>
            <p:nvPr/>
          </p:nvSpPr>
          <p:spPr bwMode="auto">
            <a:xfrm>
              <a:off x="1728" y="1440"/>
              <a:ext cx="1008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[NO</a:t>
              </a:r>
              <a:r>
                <a:rPr lang="en-US" b="1" baseline="-25000"/>
                <a:t>2</a:t>
              </a:r>
              <a:r>
                <a:rPr lang="en-US" b="1"/>
                <a:t>], [N</a:t>
              </a:r>
              <a:r>
                <a:rPr lang="en-US" b="1" baseline="-25000"/>
                <a:t>2</a:t>
              </a:r>
              <a:r>
                <a:rPr lang="en-US" b="1"/>
                <a:t>O</a:t>
              </a:r>
              <a:r>
                <a:rPr lang="en-US" b="1" baseline="-25000"/>
                <a:t>4</a:t>
              </a:r>
              <a:r>
                <a:rPr lang="en-US" b="1"/>
                <a:t>]</a:t>
              </a:r>
            </a:p>
          </p:txBody>
        </p:sp>
        <p:sp>
          <p:nvSpPr>
            <p:cNvPr id="7190" name="AutoShape 21"/>
            <p:cNvSpPr>
              <a:spLocks noChangeArrowheads="1"/>
            </p:cNvSpPr>
            <p:nvPr/>
          </p:nvSpPr>
          <p:spPr bwMode="auto">
            <a:xfrm flipV="1">
              <a:off x="2784" y="1536"/>
              <a:ext cx="620" cy="86"/>
            </a:xfrm>
            <a:prstGeom prst="rightArrow">
              <a:avLst>
                <a:gd name="adj1" fmla="val 50000"/>
                <a:gd name="adj2" fmla="val 18023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AutoShape 22"/>
            <p:cNvSpPr>
              <a:spLocks noChangeArrowheads="1"/>
            </p:cNvSpPr>
            <p:nvPr/>
          </p:nvSpPr>
          <p:spPr bwMode="auto">
            <a:xfrm>
              <a:off x="3456" y="1440"/>
              <a:ext cx="720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K</a:t>
              </a:r>
              <a:r>
                <a:rPr lang="en-US" b="1" baseline="-25000"/>
                <a:t>eq</a:t>
              </a:r>
              <a:endParaRPr lang="en-US" b="1"/>
            </a:p>
          </p:txBody>
        </p:sp>
      </p:grp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2895600" y="4160838"/>
          <a:ext cx="47783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3800" imgH="507960" progId="Equation.3">
                  <p:embed/>
                </p:oleObj>
              </mc:Choice>
              <mc:Fallback>
                <p:oleObj name="Equation" r:id="rId5" imgW="232380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60838"/>
                        <a:ext cx="477837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B4CE2-87A4-429C-BEA9-726C44226E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A Sample of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Is Placed in a 0.500 L Container and Heated to 160 °C.  The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 Is Decomposed into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).  At Equilibrium, 0.203 Moles of both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Are Formed.  Determine the Equilibrium Concentration of PCl</a:t>
            </a:r>
            <a:r>
              <a:rPr lang="en-US" sz="2800" baseline="-25000" dirty="0">
                <a:solidFill>
                  <a:srgbClr val="C00000"/>
                </a:solidFill>
              </a:rPr>
              <a:t>5 </a:t>
            </a:r>
            <a:r>
              <a:rPr lang="en-US" sz="2800" dirty="0">
                <a:solidFill>
                  <a:srgbClr val="C00000"/>
                </a:solidFill>
              </a:rPr>
              <a:t>if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= 0.0635.</a:t>
            </a: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393CC-3286-4051-83BC-D7655331F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A Sample of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Is Placed in a 0.500 L Container and Heated to 160 °C.  The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 Is Decomposed into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).  At Equilibrium, 0.203 Moles of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Are Formed.  Determine the Equilibrium Concentration of PCl</a:t>
            </a:r>
            <a:r>
              <a:rPr lang="en-US" sz="2800" baseline="-25000" dirty="0">
                <a:solidFill>
                  <a:srgbClr val="C00000"/>
                </a:solidFill>
              </a:rPr>
              <a:t>5 </a:t>
            </a:r>
            <a:r>
              <a:rPr lang="en-US" sz="2800" dirty="0">
                <a:solidFill>
                  <a:srgbClr val="C00000"/>
                </a:solidFill>
              </a:rPr>
              <a:t>if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= 0.0635, Continued.</a:t>
            </a: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2667000" y="2362200"/>
            <a:ext cx="33162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tabLst>
                <a:tab pos="906463" algn="l"/>
                <a:tab pos="1765300" algn="l"/>
                <a:tab pos="2741613" algn="l"/>
                <a:tab pos="3995738" algn="l"/>
              </a:tabLst>
            </a:pPr>
            <a:r>
              <a:rPr lang="en-US" sz="2800"/>
              <a:t>PCl</a:t>
            </a:r>
            <a:r>
              <a:rPr lang="en-US" sz="2800" baseline="-25000"/>
              <a:t>5</a:t>
            </a:r>
            <a:r>
              <a:rPr lang="en-US" sz="2800"/>
              <a:t>  </a:t>
            </a:r>
            <a:r>
              <a:rPr lang="en-US" sz="2800" b="1">
                <a:latin typeface="Symbol" pitchFamily="18" charset="2"/>
              </a:rPr>
              <a:t>Û</a:t>
            </a:r>
            <a:r>
              <a:rPr lang="en-US" sz="2800"/>
              <a:t>  PCl</a:t>
            </a:r>
            <a:r>
              <a:rPr lang="en-US" sz="2800" baseline="-25000"/>
              <a:t>3</a:t>
            </a:r>
            <a:r>
              <a:rPr lang="en-US" sz="2800"/>
              <a:t>  +   Cl</a:t>
            </a:r>
            <a:r>
              <a:rPr lang="en-US" sz="2800" baseline="-25000"/>
              <a:t>2</a:t>
            </a:r>
            <a:endParaRPr lang="en-US" sz="2800"/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/>
        </p:nvGraphicFramePr>
        <p:xfrm>
          <a:off x="228600" y="2895600"/>
          <a:ext cx="6019800" cy="896112"/>
        </p:xfrm>
        <a:graphic>
          <a:graphicData uri="http://schemas.openxmlformats.org/drawingml/2006/table">
            <a:tbl>
              <a:tblPr/>
              <a:tblGrid>
                <a:gridCol w="236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Equilibrium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Concentration, 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3810000" y="2971800"/>
          <a:ext cx="1219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40" imgH="393480" progId="Equation.3">
                  <p:embed/>
                </p:oleObj>
              </mc:Choice>
              <mc:Fallback>
                <p:oleObj name="Equation" r:id="rId3" imgW="6728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810000" y="2971800"/>
                        <a:ext cx="1219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7"/>
          <p:cNvGraphicFramePr>
            <a:graphicFrameLocks noChangeAspect="1"/>
          </p:cNvGraphicFramePr>
          <p:nvPr/>
        </p:nvGraphicFramePr>
        <p:xfrm>
          <a:off x="5029200" y="2971800"/>
          <a:ext cx="1219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393480" progId="Equation.3">
                  <p:embed/>
                </p:oleObj>
              </mc:Choice>
              <mc:Fallback>
                <p:oleObj name="Equation" r:id="rId5" imgW="6728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29200" y="2971800"/>
                        <a:ext cx="1219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8"/>
          <p:cNvGraphicFramePr>
            <a:graphicFrameLocks noChangeAspect="1"/>
          </p:cNvGraphicFramePr>
          <p:nvPr/>
        </p:nvGraphicFramePr>
        <p:xfrm>
          <a:off x="1752600" y="3886200"/>
          <a:ext cx="54102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1307880" progId="Equation.3">
                  <p:embed/>
                </p:oleObj>
              </mc:Choice>
              <mc:Fallback>
                <p:oleObj name="Equation" r:id="rId6" imgW="2692080" imgH="1307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3886200"/>
                        <a:ext cx="5410200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concept of Dynamic Equilibrium</a:t>
            </a:r>
          </a:p>
          <a:p>
            <a:pPr eaLnBrk="1" hangingPunct="1"/>
            <a:r>
              <a:rPr lang="en-US" dirty="0"/>
              <a:t>The Equilibrium Constant</a:t>
            </a:r>
          </a:p>
          <a:p>
            <a:pPr eaLnBrk="1" hangingPunct="1"/>
            <a:r>
              <a:rPr lang="en-US" u="sng" dirty="0"/>
              <a:t>Heterogeneous Equilibria and </a:t>
            </a:r>
            <a:r>
              <a:rPr lang="en-US" u="sng" dirty="0" err="1"/>
              <a:t>Ksp</a:t>
            </a:r>
            <a:endParaRPr lang="en-US" u="sng" dirty="0"/>
          </a:p>
          <a:p>
            <a:pPr eaLnBrk="1" hangingPunct="1"/>
            <a:r>
              <a:rPr lang="en-US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012BA-9072-4DF5-B97D-F9435D0D2C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Heterogeneous Equilibria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924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Only concentrations of elements and compounds in the reaction mixture are included in </a:t>
            </a:r>
            <a:r>
              <a:rPr lang="en-US" sz="2800" dirty="0" err="1"/>
              <a:t>Keq</a:t>
            </a:r>
            <a:r>
              <a:rPr lang="en-US" sz="2800" dirty="0"/>
              <a:t>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chemeClr val="tx2"/>
                </a:solidFill>
              </a:rPr>
              <a:t>* Usually (g) and (aq)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Concentrations of pure chemicals are not included.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chemeClr val="tx2"/>
                </a:solidFill>
              </a:rPr>
              <a:t>* Usually (s) and (l)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11589E-89EB-4E2F-913D-80BAFBD00CAF}"/>
              </a:ext>
            </a:extLst>
          </p:cNvPr>
          <p:cNvGrpSpPr/>
          <p:nvPr/>
        </p:nvGrpSpPr>
        <p:grpSpPr>
          <a:xfrm>
            <a:off x="381000" y="3200400"/>
            <a:ext cx="5715000" cy="3440722"/>
            <a:chOff x="381000" y="3200400"/>
            <a:chExt cx="5715000" cy="3440722"/>
          </a:xfrm>
        </p:grpSpPr>
        <p:pic>
          <p:nvPicPr>
            <p:cNvPr id="6" name="Picture 9" descr="Image showing the equilibrium position of the reaction of carbon monoxide to form carbon dioxide and solid carbon."/>
            <p:cNvPicPr>
              <a:picLocks noChangeAspect="1" noChangeArrowheads="1"/>
            </p:cNvPicPr>
            <p:nvPr/>
          </p:nvPicPr>
          <p:blipFill>
            <a:blip r:embed="rId3" cstate="print"/>
            <a:srcRect l="1271" t="12214" r="3425" b="16950"/>
            <a:stretch>
              <a:fillRect/>
            </a:stretch>
          </p:blipFill>
          <p:spPr bwMode="auto">
            <a:xfrm>
              <a:off x="381000" y="3200400"/>
              <a:ext cx="5715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 descr="The chemical equation of the reaction for carbon monoxide to form carbon dioxide and solid carbon."/>
            <p:cNvPicPr>
              <a:picLocks noChangeAspect="1" noChangeArrowheads="1"/>
            </p:cNvPicPr>
            <p:nvPr/>
          </p:nvPicPr>
          <p:blipFill>
            <a:blip r:embed="rId3" cstate="print"/>
            <a:srcRect l="22873" t="83050" r="27569" b="4807"/>
            <a:stretch>
              <a:fillRect/>
            </a:stretch>
          </p:blipFill>
          <p:spPr bwMode="auto">
            <a:xfrm>
              <a:off x="419106" y="5791199"/>
              <a:ext cx="5524494" cy="84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7" descr="Picture39.png"/>
          <p:cNvPicPr>
            <a:picLocks noChangeAspect="1"/>
          </p:cNvPicPr>
          <p:nvPr/>
        </p:nvPicPr>
        <p:blipFill>
          <a:blip r:embed="rId4" cstate="print"/>
          <a:srcRect b="46863"/>
          <a:stretch>
            <a:fillRect/>
          </a:stretch>
        </p:blipFill>
        <p:spPr bwMode="auto">
          <a:xfrm>
            <a:off x="6400800" y="3581400"/>
            <a:ext cx="221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1FB19-2625-4A6C-A00C-5D6274295C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for Each of the Following: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2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2 CO(</a:t>
            </a:r>
            <a:r>
              <a:rPr lang="en-US" i="1"/>
              <a:t>g</a:t>
            </a:r>
            <a:r>
              <a:rPr lang="en-US"/>
              <a:t>) +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	      		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BaSO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Ba</a:t>
            </a:r>
            <a:r>
              <a:rPr lang="en-US" baseline="30000"/>
              <a:t>+2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 + SO</a:t>
            </a:r>
            <a:r>
              <a:rPr lang="en-US" baseline="-25000"/>
              <a:t>4</a:t>
            </a:r>
            <a:r>
              <a:rPr lang="en-US" baseline="30000"/>
              <a:t>-2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		</a:t>
            </a:r>
            <a:endParaRPr lang="en-US" baseline="30000"/>
          </a:p>
          <a:p>
            <a:pPr eaLnBrk="1" hangingPunct="1">
              <a:spcBef>
                <a:spcPct val="250000"/>
              </a:spcBef>
            </a:pPr>
            <a:r>
              <a:rPr lang="en-US"/>
              <a:t>CH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H</a:t>
            </a:r>
            <a:r>
              <a:rPr lang="en-US" baseline="-25000"/>
              <a:t>2</a:t>
            </a:r>
            <a:r>
              <a:rPr lang="en-US"/>
              <a:t>O(</a:t>
            </a:r>
            <a:r>
              <a:rPr lang="en-US" i="1"/>
              <a:t>l</a:t>
            </a:r>
            <a:r>
              <a:rPr lang="en-US"/>
              <a:t>)</a:t>
            </a:r>
          </a:p>
        </p:txBody>
      </p:sp>
    </p:spTree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A079D-ED1E-415D-914A-655A16A26E1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Chemical Equilibrium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24900" cy="54864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Many chemical reactions do not react to completion.</a:t>
            </a:r>
            <a:endParaRPr lang="en-US" sz="800" dirty="0"/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Equilibrium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/>
              <a:t>is the point where the amounts of products and reactants stop changing.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The forward and reverse reactions continue, but at the same rate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E9CA3-BB52-46E5-96BA-49E28A31C38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for Each of the Following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7848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2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2 CO(</a:t>
            </a:r>
            <a:r>
              <a:rPr lang="en-US" i="1"/>
              <a:t>g</a:t>
            </a:r>
            <a:r>
              <a:rPr lang="en-US"/>
              <a:t>) +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	      		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BaSO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Ba</a:t>
            </a:r>
            <a:r>
              <a:rPr lang="en-US" baseline="30000"/>
              <a:t>+2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 + SO</a:t>
            </a:r>
            <a:r>
              <a:rPr lang="en-US" baseline="-25000"/>
              <a:t>4</a:t>
            </a:r>
            <a:r>
              <a:rPr lang="en-US" baseline="30000"/>
              <a:t>-2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		</a:t>
            </a:r>
            <a:endParaRPr lang="en-US" baseline="30000"/>
          </a:p>
          <a:p>
            <a:pPr eaLnBrk="1" hangingPunct="1">
              <a:spcBef>
                <a:spcPct val="250000"/>
              </a:spcBef>
            </a:pPr>
            <a:r>
              <a:rPr lang="en-US"/>
              <a:t>CH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H</a:t>
            </a:r>
            <a:r>
              <a:rPr lang="en-US" baseline="-25000"/>
              <a:t>2</a:t>
            </a:r>
            <a:r>
              <a:rPr lang="en-US"/>
              <a:t>O(</a:t>
            </a:r>
            <a:r>
              <a:rPr lang="en-US" i="1"/>
              <a:t>l</a:t>
            </a:r>
            <a:r>
              <a:rPr lang="en-US"/>
              <a:t>)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433513" y="2424113"/>
            <a:ext cx="2379662" cy="819150"/>
            <a:chOff x="903" y="1527"/>
            <a:chExt cx="1499" cy="516"/>
          </a:xfrm>
        </p:grpSpPr>
        <p:sp>
          <p:nvSpPr>
            <p:cNvPr id="18446" name="Rectangle 1029"/>
            <p:cNvSpPr>
              <a:spLocks noChangeArrowheads="1"/>
            </p:cNvSpPr>
            <p:nvPr/>
          </p:nvSpPr>
          <p:spPr bwMode="auto">
            <a:xfrm>
              <a:off x="903" y="1671"/>
              <a:ext cx="51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/>
                <a:t>K</a:t>
              </a:r>
              <a:r>
                <a:rPr lang="en-US" baseline="-25000"/>
                <a:t>eq</a:t>
              </a:r>
              <a:r>
                <a:rPr lang="en-US"/>
                <a:t> =</a:t>
              </a:r>
            </a:p>
          </p:txBody>
        </p:sp>
        <p:grpSp>
          <p:nvGrpSpPr>
            <p:cNvPr id="3" name="Group 1030"/>
            <p:cNvGrpSpPr>
              <a:grpSpLocks/>
            </p:cNvGrpSpPr>
            <p:nvPr/>
          </p:nvGrpSpPr>
          <p:grpSpPr bwMode="auto">
            <a:xfrm>
              <a:off x="1431" y="1527"/>
              <a:ext cx="971" cy="516"/>
              <a:chOff x="1431" y="1527"/>
              <a:chExt cx="971" cy="516"/>
            </a:xfrm>
          </p:grpSpPr>
          <p:sp>
            <p:nvSpPr>
              <p:cNvPr id="18448" name="Rectangle 1031"/>
              <p:cNvSpPr>
                <a:spLocks noChangeArrowheads="1"/>
              </p:cNvSpPr>
              <p:nvPr/>
            </p:nvSpPr>
            <p:spPr bwMode="auto">
              <a:xfrm>
                <a:off x="1431" y="1527"/>
                <a:ext cx="971" cy="5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/>
                  <a:t>[CO]</a:t>
                </a:r>
                <a:r>
                  <a:rPr lang="en-US" baseline="30000"/>
                  <a:t>2</a:t>
                </a:r>
                <a:r>
                  <a:rPr lang="en-US"/>
                  <a:t>•[O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endParaRPr lang="en-US" u="sng"/>
              </a:p>
              <a:p>
                <a:pPr algn="ctr" eaLnBrk="0" hangingPunct="0"/>
                <a:r>
                  <a:rPr lang="en-US"/>
                  <a:t>[CO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</a:p>
            </p:txBody>
          </p:sp>
          <p:sp>
            <p:nvSpPr>
              <p:cNvPr id="18449" name="Line 1032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33"/>
          <p:cNvGrpSpPr>
            <a:grpSpLocks/>
          </p:cNvGrpSpPr>
          <p:nvPr/>
        </p:nvGrpSpPr>
        <p:grpSpPr bwMode="auto">
          <a:xfrm>
            <a:off x="1357313" y="4481513"/>
            <a:ext cx="2563812" cy="454025"/>
            <a:chOff x="855" y="2823"/>
            <a:chExt cx="1615" cy="286"/>
          </a:xfrm>
        </p:grpSpPr>
        <p:sp>
          <p:nvSpPr>
            <p:cNvPr id="18444" name="Rectangle 1034"/>
            <p:cNvSpPr>
              <a:spLocks noChangeArrowheads="1"/>
            </p:cNvSpPr>
            <p:nvPr/>
          </p:nvSpPr>
          <p:spPr bwMode="auto">
            <a:xfrm>
              <a:off x="855" y="2823"/>
              <a:ext cx="51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/>
                <a:t>K</a:t>
              </a:r>
              <a:r>
                <a:rPr lang="en-US" baseline="-25000"/>
                <a:t>eq</a:t>
              </a:r>
              <a:r>
                <a:rPr lang="en-US"/>
                <a:t> =</a:t>
              </a:r>
            </a:p>
          </p:txBody>
        </p:sp>
        <p:sp>
          <p:nvSpPr>
            <p:cNvPr id="18445" name="Rectangle 1035"/>
            <p:cNvSpPr>
              <a:spLocks noChangeArrowheads="1"/>
            </p:cNvSpPr>
            <p:nvPr/>
          </p:nvSpPr>
          <p:spPr bwMode="auto">
            <a:xfrm>
              <a:off x="1267" y="2823"/>
              <a:ext cx="120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/>
                <a:t>[Ba</a:t>
              </a:r>
              <a:r>
                <a:rPr lang="en-US" baseline="30000"/>
                <a:t>+2</a:t>
              </a:r>
              <a:r>
                <a:rPr lang="en-US"/>
                <a:t>]•[SO</a:t>
              </a:r>
              <a:r>
                <a:rPr lang="en-US" baseline="-25000"/>
                <a:t>4</a:t>
              </a:r>
              <a:r>
                <a:rPr lang="en-US" baseline="30000"/>
                <a:t>-2</a:t>
              </a:r>
              <a:r>
                <a:rPr lang="en-US"/>
                <a:t>]</a:t>
              </a:r>
            </a:p>
          </p:txBody>
        </p:sp>
      </p:grpSp>
      <p:grpSp>
        <p:nvGrpSpPr>
          <p:cNvPr id="5" name="Group 1036"/>
          <p:cNvGrpSpPr>
            <a:grpSpLocks/>
          </p:cNvGrpSpPr>
          <p:nvPr/>
        </p:nvGrpSpPr>
        <p:grpSpPr bwMode="auto">
          <a:xfrm>
            <a:off x="1524000" y="6029325"/>
            <a:ext cx="2605031" cy="828675"/>
            <a:chOff x="903" y="3783"/>
            <a:chExt cx="1487" cy="446"/>
          </a:xfrm>
        </p:grpSpPr>
        <p:sp>
          <p:nvSpPr>
            <p:cNvPr id="18440" name="Rectangle 1037"/>
            <p:cNvSpPr>
              <a:spLocks noChangeArrowheads="1"/>
            </p:cNvSpPr>
            <p:nvPr/>
          </p:nvSpPr>
          <p:spPr bwMode="auto">
            <a:xfrm>
              <a:off x="903" y="3927"/>
              <a:ext cx="470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/>
                <a:t>K</a:t>
              </a:r>
              <a:r>
                <a:rPr lang="en-US" baseline="-25000"/>
                <a:t>eq</a:t>
              </a:r>
              <a:r>
                <a:rPr lang="en-US"/>
                <a:t> =</a:t>
              </a:r>
            </a:p>
          </p:txBody>
        </p: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1425" y="3783"/>
              <a:ext cx="965" cy="446"/>
              <a:chOff x="1425" y="3783"/>
              <a:chExt cx="965" cy="446"/>
            </a:xfrm>
          </p:grpSpPr>
          <p:sp>
            <p:nvSpPr>
              <p:cNvPr id="18442" name="Rectangle 1039"/>
              <p:cNvSpPr>
                <a:spLocks noChangeArrowheads="1"/>
              </p:cNvSpPr>
              <p:nvPr/>
            </p:nvSpPr>
            <p:spPr bwMode="auto">
              <a:xfrm>
                <a:off x="1443" y="3783"/>
                <a:ext cx="947" cy="44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/>
                  <a:t>[CO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 </a:t>
                </a:r>
                <a:endParaRPr lang="en-US" u="sng"/>
              </a:p>
              <a:p>
                <a:pPr algn="ctr" eaLnBrk="0" hangingPunct="0"/>
                <a:r>
                  <a:rPr lang="en-US"/>
                  <a:t>[CH</a:t>
                </a:r>
                <a:r>
                  <a:rPr lang="en-US" baseline="-25000"/>
                  <a:t>4</a:t>
                </a:r>
                <a:r>
                  <a:rPr lang="en-US"/>
                  <a:t>]•[O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</a:p>
            </p:txBody>
          </p:sp>
          <p:sp>
            <p:nvSpPr>
              <p:cNvPr id="18443" name="Line 1040"/>
              <p:cNvSpPr>
                <a:spLocks noChangeShapeType="1"/>
              </p:cNvSpPr>
              <p:nvPr/>
            </p:nvSpPr>
            <p:spPr bwMode="auto">
              <a:xfrm>
                <a:off x="1425" y="394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concept of Dynamic Equilibrium</a:t>
            </a:r>
          </a:p>
          <a:p>
            <a:pPr eaLnBrk="1" hangingPunct="1"/>
            <a:r>
              <a:rPr lang="en-US" dirty="0"/>
              <a:t>The Equilibrium Constant</a:t>
            </a:r>
          </a:p>
          <a:p>
            <a:pPr eaLnBrk="1" hangingPunct="1"/>
            <a:r>
              <a:rPr lang="en-US" dirty="0"/>
              <a:t>Heterogeneous Equilibria and </a:t>
            </a:r>
            <a:r>
              <a:rPr lang="en-US" dirty="0" err="1"/>
              <a:t>Ksp</a:t>
            </a:r>
            <a:endParaRPr lang="en-US" dirty="0"/>
          </a:p>
          <a:p>
            <a:pPr eaLnBrk="1" hangingPunct="1"/>
            <a:r>
              <a:rPr lang="en-US" u="sng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Le Chatelier's Principle-shor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095E43-170E-4819-BF14-F474DC68EAA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Le Ch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âtelier’s Principle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 eaLnBrk="1" hangingPunct="1"/>
            <a:r>
              <a:rPr lang="en-US" dirty="0"/>
              <a:t>“When a chemical system at equilibrium is disturbed, the system shifts in a direction that will minimize the disturbance.”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chemeClr val="tx2"/>
                </a:solidFill>
              </a:rPr>
              <a:t>Adding reactant </a:t>
            </a:r>
            <a:r>
              <a:rPr lang="en-US" sz="2800" i="1" dirty="0">
                <a:solidFill>
                  <a:schemeClr val="tx2"/>
                </a:solidFill>
              </a:rPr>
              <a:t>will cause </a:t>
            </a:r>
            <a:r>
              <a:rPr lang="en-US" sz="2800" i="1" u="sng" dirty="0">
                <a:solidFill>
                  <a:schemeClr val="tx2"/>
                </a:solidFill>
              </a:rPr>
              <a:t>shift to right </a:t>
            </a:r>
            <a:r>
              <a:rPr lang="en-US" sz="2800" i="1" dirty="0">
                <a:solidFill>
                  <a:schemeClr val="tx2"/>
                </a:solidFill>
              </a:rPr>
              <a:t>(products) to reestablish equilibrium.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rgbClr val="7030A0"/>
                </a:solidFill>
              </a:rPr>
              <a:t>Adding product </a:t>
            </a:r>
            <a:r>
              <a:rPr lang="en-US" sz="2800" i="1" dirty="0">
                <a:solidFill>
                  <a:srgbClr val="7030A0"/>
                </a:solidFill>
              </a:rPr>
              <a:t>will cause </a:t>
            </a:r>
            <a:r>
              <a:rPr lang="en-US" sz="2800" i="1" u="sng" dirty="0">
                <a:solidFill>
                  <a:srgbClr val="7030A0"/>
                </a:solidFill>
              </a:rPr>
              <a:t>shift to left </a:t>
            </a:r>
            <a:r>
              <a:rPr lang="en-US" sz="2800" i="1" dirty="0">
                <a:solidFill>
                  <a:srgbClr val="7030A0"/>
                </a:solidFill>
              </a:rPr>
              <a:t>(reactants) to reestablish equilibrium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chemeClr val="tx2"/>
                </a:solidFill>
              </a:rPr>
              <a:t>Increasing pressure </a:t>
            </a:r>
            <a:r>
              <a:rPr lang="en-US" sz="2800" i="1" dirty="0">
                <a:solidFill>
                  <a:schemeClr val="tx2"/>
                </a:solidFill>
              </a:rPr>
              <a:t>will </a:t>
            </a:r>
            <a:r>
              <a:rPr lang="en-US" sz="2800" i="1" u="sng" dirty="0">
                <a:solidFill>
                  <a:schemeClr val="tx2"/>
                </a:solidFill>
              </a:rPr>
              <a:t>shift to lower pressure </a:t>
            </a:r>
            <a:r>
              <a:rPr lang="en-US" sz="2800" i="1" dirty="0">
                <a:solidFill>
                  <a:schemeClr val="tx2"/>
                </a:solidFill>
              </a:rPr>
              <a:t>by decreasing moles of gas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rgbClr val="7030A0"/>
                </a:solidFill>
              </a:rPr>
              <a:t>Increasing temperature </a:t>
            </a:r>
            <a:r>
              <a:rPr lang="en-US" sz="2800" i="1" dirty="0">
                <a:solidFill>
                  <a:srgbClr val="7030A0"/>
                </a:solidFill>
              </a:rPr>
              <a:t>will </a:t>
            </a:r>
            <a:r>
              <a:rPr lang="en-US" sz="2800" i="1" u="sng" dirty="0">
                <a:solidFill>
                  <a:srgbClr val="7030A0"/>
                </a:solidFill>
              </a:rPr>
              <a:t>shift to absorb heat </a:t>
            </a:r>
            <a:r>
              <a:rPr lang="en-US" sz="2800" i="1" dirty="0">
                <a:solidFill>
                  <a:srgbClr val="7030A0"/>
                </a:solidFill>
              </a:rPr>
              <a:t>(left for exothermic, right for endothermic)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charset="0"/>
              </a:rPr>
              <a:t>Practice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Le Châtelier’s Principle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62000"/>
            <a:ext cx="8839200" cy="5867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reaction 2 SO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+ 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Û</a:t>
            </a:r>
            <a:r>
              <a:rPr lang="en-US" sz="2800" dirty="0">
                <a:latin typeface="Arial" charset="0"/>
              </a:rPr>
              <a:t> 2 SO</a:t>
            </a:r>
            <a:r>
              <a:rPr lang="en-US" sz="2800" baseline="-25000" dirty="0">
                <a:latin typeface="Arial" charset="0"/>
              </a:rPr>
              <a:t>3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with         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>
                <a:latin typeface="Arial" charset="0"/>
              </a:rPr>
              <a:t>H</a:t>
            </a:r>
            <a:r>
              <a:rPr lang="en-US" sz="2800" dirty="0">
                <a:latin typeface="Arial" charset="0"/>
              </a:rPr>
              <a:t>° = </a:t>
            </a:r>
            <a:r>
              <a:rPr lang="en-US" sz="2800" dirty="0">
                <a:latin typeface="Arial" charset="0"/>
                <a:cs typeface="Arial" charset="0"/>
              </a:rPr>
              <a:t>−</a:t>
            </a:r>
            <a:r>
              <a:rPr lang="en-US" sz="2800" dirty="0">
                <a:latin typeface="Arial" charset="0"/>
              </a:rPr>
              <a:t>198 kJ is at equilibrium.  How will each of the following changes affect the equilibrium concentrations of each gas once equilibrium is restored?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more 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2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to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condensing and removing SO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compressing the gases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cooling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doubling the volume of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warming the mixture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the inert gas helium to the container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27F1340-C3D1-42E0-BC79-F97B7F756286}" type="slidenum">
              <a:rPr lang="en-US" smtClean="0">
                <a:latin typeface="Arial" pitchFamily="34" charset="0"/>
              </a:rPr>
              <a:pPr algn="ctr">
                <a:defRPr/>
              </a:pPr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65541" name="Footer Placeholder 4"/>
          <p:cNvSpPr txBox="1">
            <a:spLocks noGrp="1"/>
          </p:cNvSpPr>
          <p:nvPr/>
        </p:nvSpPr>
        <p:spPr bwMode="auto">
          <a:xfrm>
            <a:off x="0" y="6551613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reaction 2 SO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+ 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Û</a:t>
            </a:r>
            <a:r>
              <a:rPr lang="en-US" sz="2800" dirty="0">
                <a:latin typeface="Arial" charset="0"/>
              </a:rPr>
              <a:t> 2 SO</a:t>
            </a:r>
            <a:r>
              <a:rPr lang="en-US" sz="2800" baseline="-25000" dirty="0">
                <a:latin typeface="Arial" charset="0"/>
              </a:rPr>
              <a:t>3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with         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>
                <a:latin typeface="Arial" charset="0"/>
              </a:rPr>
              <a:t>H</a:t>
            </a:r>
            <a:r>
              <a:rPr lang="en-US" sz="2800" dirty="0">
                <a:latin typeface="Arial" charset="0"/>
              </a:rPr>
              <a:t>° = </a:t>
            </a:r>
            <a:r>
              <a:rPr lang="en-US" sz="2800" dirty="0">
                <a:latin typeface="Arial" charset="0"/>
                <a:cs typeface="Arial" charset="0"/>
              </a:rPr>
              <a:t>−</a:t>
            </a:r>
            <a:r>
              <a:rPr lang="en-US" sz="2800" dirty="0">
                <a:latin typeface="Arial" charset="0"/>
              </a:rPr>
              <a:t>198 kJ is at equilibrium.  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more 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2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to the container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condensing and removing SO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3	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compressing the gases		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cooling the container		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doubling the volume of the container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2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warming the mixture		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2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helium to the container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no effect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16A3AE0-B0B5-428B-8F47-4313E4953664}" type="slidenum">
              <a:rPr lang="en-US" smtClean="0">
                <a:latin typeface="Arial" pitchFamily="34" charset="0"/>
              </a:rPr>
              <a:pPr algn="ctr">
                <a:defRPr/>
              </a:pPr>
              <a:t>25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3D3E-FE53-437A-B7E5-84810DB0A8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Large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Products)</a:t>
            </a:r>
          </a:p>
        </p:txBody>
      </p:sp>
      <p:pic>
        <p:nvPicPr>
          <p:cNvPr id="20485" name="Picture 6" descr="Image showing the equilibrium position of the reaction of hydrogen and bromine forming hydrogen bromid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620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E24E4-060C-4543-8049-C0DFA2F6F46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1509" name="Picture 6" descr="Image showing the equilibrium position of nitrogen and oxygen forming ditrogen monoxid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7620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Small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Reactants)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concept of Dynamic Equilibrium</a:t>
            </a:r>
          </a:p>
          <a:p>
            <a:pPr eaLnBrk="1" hangingPunct="1"/>
            <a:r>
              <a:rPr lang="en-US" u="sng" dirty="0"/>
              <a:t>The Equilibrium Constant</a:t>
            </a:r>
          </a:p>
          <a:p>
            <a:pPr eaLnBrk="1" hangingPunct="1"/>
            <a:r>
              <a:rPr lang="en-US" dirty="0"/>
              <a:t>Heterogeneous Equilibria and </a:t>
            </a:r>
            <a:r>
              <a:rPr lang="en-US" dirty="0" err="1"/>
              <a:t>Ksp</a:t>
            </a:r>
            <a:endParaRPr lang="en-US" dirty="0"/>
          </a:p>
          <a:p>
            <a:pPr eaLnBrk="1" hangingPunct="1"/>
            <a:r>
              <a:rPr lang="en-US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F8241-D95D-49F2-8D62-8A0645254F3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Equilibrium Constant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/>
              <a:t>For the general equation </a:t>
            </a:r>
            <a:r>
              <a:rPr lang="en-US" i="1" dirty="0" err="1"/>
              <a:t>a</a:t>
            </a:r>
            <a:r>
              <a:rPr lang="en-US" dirty="0" err="1"/>
              <a:t>A</a:t>
            </a:r>
            <a:r>
              <a:rPr lang="en-US" dirty="0"/>
              <a:t> + </a:t>
            </a:r>
            <a:r>
              <a:rPr lang="en-US" i="1" dirty="0" err="1"/>
              <a:t>b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 </a:t>
            </a:r>
            <a:r>
              <a:rPr lang="en-US" i="1" dirty="0" err="1">
                <a:sym typeface="Symbol" pitchFamily="18" charset="2"/>
              </a:rPr>
              <a:t>c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 err="1">
                <a:sym typeface="Symbol" pitchFamily="18" charset="2"/>
              </a:rPr>
              <a:t>d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, the relationship is given below: 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ym typeface="Symbol" pitchFamily="18" charset="2"/>
              </a:rPr>
              <a:t>equilibrium constant, </a:t>
            </a:r>
            <a:r>
              <a:rPr lang="en-US" b="1" i="1" dirty="0" err="1">
                <a:sym typeface="Symbol" pitchFamily="18" charset="2"/>
              </a:rPr>
              <a:t>K</a:t>
            </a:r>
            <a:r>
              <a:rPr lang="en-US" b="1" baseline="-25000" dirty="0" err="1">
                <a:sym typeface="Symbol" pitchFamily="18" charset="2"/>
              </a:rPr>
              <a:t>eq</a:t>
            </a:r>
            <a:r>
              <a:rPr lang="en-US" dirty="0"/>
              <a:t>.</a:t>
            </a: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*Always Products / Reactants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81200" y="3200400"/>
          <a:ext cx="40735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558720" progId="Equation.3">
                  <p:embed/>
                </p:oleObj>
              </mc:Choice>
              <mc:Fallback>
                <p:oleObj name="Equation" r:id="rId3" imgW="126972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0735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6C330-4728-4CDD-92E1-D06FD29682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Equilibrium Constant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/>
              <a:t>For the reaction 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 2HI(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 at equilibrium.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2971800"/>
          <a:ext cx="34639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06360" imgH="545760" progId="Equation.3">
                  <p:embed/>
                </p:oleObj>
              </mc:Choice>
              <mc:Fallback>
                <p:oleObj name="Equation" r:id="rId3" imgW="12063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346392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26670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Products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810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Reactants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800600" y="2897833"/>
            <a:ext cx="1219200" cy="378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5181600" y="4038600"/>
            <a:ext cx="990600" cy="2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6C330-4728-4CDD-92E1-D06FD29682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Equilibrium Constant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/>
              <a:t>For the reaction 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 2HI(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 at equilibrium.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53549"/>
              </p:ext>
            </p:extLst>
          </p:nvPr>
        </p:nvGraphicFramePr>
        <p:xfrm>
          <a:off x="1814513" y="3063875"/>
          <a:ext cx="2881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960" imgH="469800" progId="Equation.3">
                  <p:embed/>
                </p:oleObj>
              </mc:Choice>
              <mc:Fallback>
                <p:oleObj name="Equation" r:id="rId3" imgW="1002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063875"/>
                        <a:ext cx="2881312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26670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Products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810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Reactants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800600" y="2897833"/>
            <a:ext cx="1219200" cy="378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5181600" y="4038600"/>
            <a:ext cx="990600" cy="2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48400" y="1408176"/>
            <a:ext cx="329184" cy="381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72712" y="3048000"/>
            <a:ext cx="265176" cy="2651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18" name="Straight Connector 17"/>
          <p:cNvCxnSpPr>
            <a:stCxn id="15" idx="3"/>
            <a:endCxn id="16" idx="7"/>
          </p:cNvCxnSpPr>
          <p:nvPr/>
        </p:nvCxnSpPr>
        <p:spPr>
          <a:xfrm flipH="1">
            <a:off x="4399054" y="1733380"/>
            <a:ext cx="1897554" cy="13534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3D3E-FE53-437A-B7E5-84810DB0A87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Large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Products)</a:t>
            </a:r>
          </a:p>
        </p:txBody>
      </p:sp>
      <p:pic>
        <p:nvPicPr>
          <p:cNvPr id="20485" name="Picture 6" descr="15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620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1159</Words>
  <Application>Microsoft Office PowerPoint</Application>
  <PresentationFormat>On-screen Show (4:3)</PresentationFormat>
  <Paragraphs>165</Paragraphs>
  <Slides>25</Slides>
  <Notes>25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1_Office Theme</vt:lpstr>
      <vt:lpstr>Equation</vt:lpstr>
      <vt:lpstr>Outline</vt:lpstr>
      <vt:lpstr>Chemical Equilibrium</vt:lpstr>
      <vt:lpstr>A Large Equilibrium Constant (Equilibrium Favors Products)</vt:lpstr>
      <vt:lpstr>A Small Equilibrium Constant (Equilibrium Favors Reactants)</vt:lpstr>
      <vt:lpstr>Outline</vt:lpstr>
      <vt:lpstr>Equilibrium Constant</vt:lpstr>
      <vt:lpstr>Equilibrium Constant</vt:lpstr>
      <vt:lpstr>Equilibrium Constant</vt:lpstr>
      <vt:lpstr>A Large Equilibrium Constant (Equilibrium Favors Products)</vt:lpstr>
      <vt:lpstr>A Small Equilibrium Constant (Equilibrium Favors Reactants)</vt:lpstr>
      <vt:lpstr>Write the Equilibrium Constant Expressions, Keq, and Predict the Position of Equilibrium for Each of the Following:</vt:lpstr>
      <vt:lpstr>Write the Equilibrium Constant Expressions, Keq, and Predict the Position of Equilibrium for Each of the Following, Continued:</vt:lpstr>
      <vt:lpstr>Calculate Keq for the Reaction  2 NO2(g)  N2O4(g) at 100 C if the Equilibrium Concentrations Are  [NO2] = 0.0172 M and [N2O4] = 0.0014 M.</vt:lpstr>
      <vt:lpstr>Find the Value of Keq for the Reaction   2 NO2(g)  N2O4(g).</vt:lpstr>
      <vt:lpstr>A Sample of PCl5(g) Is Placed in a 0.500 L Container and Heated to 160 °C.  The PCl5 Is Decomposed into PCl3(g) and Cl2(g).  At Equilibrium, 0.203 Moles of both PCl3 and Cl2 Are Formed.  Determine the Equilibrium Concentration of PCl5 if Keq = 0.0635.</vt:lpstr>
      <vt:lpstr>A Sample of PCl5(g) Is Placed in a 0.500 L Container and Heated to 160 °C.  The PCl5 Is Decomposed into PCl3(g) and Cl2(g).  At Equilibrium, 0.203 Moles of PCl3 and Cl2 Are Formed.  Determine the Equilibrium Concentration of PCl5 if Keq = 0.0635, Continued.</vt:lpstr>
      <vt:lpstr>Outline</vt:lpstr>
      <vt:lpstr>Heterogeneous Equilibria</vt:lpstr>
      <vt:lpstr>Write the Equilibrium Constant Expressions, Keq, for Each of the Following:</vt:lpstr>
      <vt:lpstr>Write the Equilibrium Constant Expressions, Keq, for Each of the Following</vt:lpstr>
      <vt:lpstr>Outline</vt:lpstr>
      <vt:lpstr>PowerPoint Presentation</vt:lpstr>
      <vt:lpstr>Le Châtelier’s Principle</vt:lpstr>
      <vt:lpstr>Practice – Le Châtelier’s 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206</cp:revision>
  <dcterms:created xsi:type="dcterms:W3CDTF">2011-01-11T21:11:01Z</dcterms:created>
  <dcterms:modified xsi:type="dcterms:W3CDTF">2023-11-14T16:56:14Z</dcterms:modified>
</cp:coreProperties>
</file>