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56" r:id="rId4"/>
    <p:sldId id="355" r:id="rId5"/>
    <p:sldId id="360" r:id="rId6"/>
    <p:sldId id="361" r:id="rId7"/>
    <p:sldId id="362" r:id="rId8"/>
    <p:sldId id="357" r:id="rId9"/>
    <p:sldId id="363" r:id="rId10"/>
    <p:sldId id="364" r:id="rId11"/>
    <p:sldId id="366" r:id="rId12"/>
    <p:sldId id="367" r:id="rId13"/>
    <p:sldId id="358" r:id="rId14"/>
    <p:sldId id="368" r:id="rId15"/>
    <p:sldId id="369" r:id="rId16"/>
    <p:sldId id="372" r:id="rId17"/>
    <p:sldId id="373" r:id="rId18"/>
    <p:sldId id="370" r:id="rId19"/>
    <p:sldId id="371" r:id="rId20"/>
    <p:sldId id="359" r:id="rId21"/>
    <p:sldId id="374" r:id="rId22"/>
    <p:sldId id="381" r:id="rId23"/>
    <p:sldId id="375" r:id="rId24"/>
    <p:sldId id="378" r:id="rId25"/>
    <p:sldId id="379" r:id="rId26"/>
    <p:sldId id="38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3D3EF"/>
    <a:srgbClr val="FFFF00"/>
    <a:srgbClr val="CC9B00"/>
    <a:srgbClr val="D60093"/>
    <a:srgbClr val="CC3399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32E0E-9BD9-4C9C-A889-D91B39B6F3C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34E56-991D-4EB4-9804-B6DE5FB98CC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E923B-CE3A-464C-9373-272AE787B17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FBD0E-1807-4FDE-BC24-2CC1F9968CC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E923B-CE3A-464C-9373-272AE787B17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E923B-CE3A-464C-9373-272AE787B1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3AFC5-5E9B-444C-AD27-13127AE2AE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53AFC5-5E9B-444C-AD27-13127AE2AE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E7EEC-4233-4AD3-9B7A-6981BCF957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E7EEC-4233-4AD3-9B7A-6981BCF957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40210-FB00-42E7-8F3B-D91925BE701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45394-6B83-41B6-B135-57CDDAF7594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42A23-5F58-4A91-BCBA-EEBEBDC43A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372CD-0C5A-45E3-8382-83936BE835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5DC3-4180-4FF6-8C7A-4782B236E0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6AF70-371C-46BC-AD44-D3C2D1E9072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CD9D8-5F19-4B5D-89EF-3AE636EA89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9C1E-2AA2-4C0D-9612-A58185A7F7EB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Tro's Introductory Chemistry, Chapter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BA40-17CB-43AF-B975-1F115F953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8674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Oxidation and Reduction</a:t>
            </a:r>
            <a:br>
              <a:rPr lang="en-US" dirty="0">
                <a:solidFill>
                  <a:srgbClr val="EA0000"/>
                </a:solidFill>
              </a:rPr>
            </a:br>
            <a:r>
              <a:rPr lang="en-US" dirty="0">
                <a:solidFill>
                  <a:srgbClr val="EA0000"/>
                </a:solidFill>
              </a:rPr>
              <a:t>(</a:t>
            </a:r>
            <a:r>
              <a:rPr lang="en-US" i="1" dirty="0">
                <a:solidFill>
                  <a:srgbClr val="EA0000"/>
                </a:solidFill>
              </a:rPr>
              <a:t>Redox</a:t>
            </a:r>
            <a:r>
              <a:rPr lang="en-US" dirty="0">
                <a:solidFill>
                  <a:srgbClr val="EA0000"/>
                </a:solidFill>
              </a:rPr>
              <a:t>)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2A19-30E7-4001-927B-193E19409D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Assign Oxidation States and Identify the Oxidizing and Reducing Agents in Each of the Following: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/>
              <a:t>3 H</a:t>
            </a:r>
            <a:r>
              <a:rPr lang="en-US" sz="3000" baseline="-25000"/>
              <a:t>2</a:t>
            </a:r>
            <a:r>
              <a:rPr lang="en-US" sz="3000"/>
              <a:t>S +  2 NO</a:t>
            </a:r>
            <a:r>
              <a:rPr lang="en-US" sz="3000" baseline="-25000"/>
              <a:t>3</a:t>
            </a:r>
            <a:r>
              <a:rPr lang="en-US" sz="3000" baseline="30000">
                <a:cs typeface="Times New Roman" pitchFamily="18" charset="0"/>
              </a:rPr>
              <a:t>–</a:t>
            </a:r>
            <a:r>
              <a:rPr lang="en-US" sz="3000"/>
              <a:t>  +  2 H</a:t>
            </a:r>
            <a:r>
              <a:rPr lang="en-US" sz="3000" baseline="30000"/>
              <a:t>+</a:t>
            </a:r>
            <a:r>
              <a:rPr lang="en-US" sz="3000"/>
              <a:t> </a:t>
            </a:r>
            <a:r>
              <a:rPr lang="en-US" sz="3000" b="1">
                <a:latin typeface="Symbol" pitchFamily="18" charset="2"/>
              </a:rPr>
              <a:t>® </a:t>
            </a:r>
            <a:r>
              <a:rPr lang="en-US" sz="3000">
                <a:latin typeface="Symbol" pitchFamily="18" charset="2"/>
              </a:rPr>
              <a:t>3</a:t>
            </a:r>
            <a:r>
              <a:rPr lang="en-US" sz="3000" b="1">
                <a:latin typeface="Symbol" pitchFamily="18" charset="2"/>
              </a:rPr>
              <a:t> </a:t>
            </a:r>
            <a:r>
              <a:rPr lang="en-US" sz="3000"/>
              <a:t>S + 2 NO + 4 H</a:t>
            </a:r>
            <a:r>
              <a:rPr lang="en-US" sz="3000" baseline="-25000"/>
              <a:t>2</a:t>
            </a:r>
            <a:r>
              <a:rPr lang="en-US" sz="3000"/>
              <a:t>O</a:t>
            </a:r>
          </a:p>
          <a:p>
            <a:pPr eaLnBrk="1" hangingPunct="1">
              <a:spcBef>
                <a:spcPct val="350000"/>
              </a:spcBef>
            </a:pPr>
            <a:r>
              <a:rPr lang="en-US" sz="3000"/>
              <a:t>MnO</a:t>
            </a:r>
            <a:r>
              <a:rPr lang="en-US" sz="3000" baseline="-25000"/>
              <a:t>2</a:t>
            </a:r>
            <a:r>
              <a:rPr lang="en-US" sz="3000"/>
              <a:t> + 4 HBr </a:t>
            </a:r>
            <a:r>
              <a:rPr lang="en-US" sz="3000" b="1">
                <a:latin typeface="Symbol" pitchFamily="18" charset="2"/>
              </a:rPr>
              <a:t>® </a:t>
            </a:r>
            <a:r>
              <a:rPr lang="en-US" sz="3000"/>
              <a:t>MnBr</a:t>
            </a:r>
            <a:r>
              <a:rPr lang="en-US" sz="3000" baseline="-25000"/>
              <a:t>2</a:t>
            </a:r>
            <a:r>
              <a:rPr lang="en-US" sz="3000"/>
              <a:t> + Br</a:t>
            </a:r>
            <a:r>
              <a:rPr lang="en-US" sz="3000" baseline="-25000"/>
              <a:t>2</a:t>
            </a:r>
            <a:r>
              <a:rPr lang="en-US" sz="3000"/>
              <a:t> + 2 H</a:t>
            </a:r>
            <a:r>
              <a:rPr lang="en-US" sz="3000" baseline="-25000"/>
              <a:t>2</a:t>
            </a:r>
            <a:r>
              <a:rPr lang="en-US" sz="3000"/>
              <a:t>O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</p:spPr>
        <p:txBody>
          <a:bodyPr/>
          <a:lstStyle/>
          <a:p>
            <a:fld id="{563D040A-26D7-4210-860B-2521D040FCC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None/>
            </a:pPr>
            <a:r>
              <a:rPr lang="en-US" sz="3000" dirty="0"/>
              <a:t>   3 H</a:t>
            </a:r>
            <a:r>
              <a:rPr lang="en-US" sz="3000" baseline="-25000" dirty="0"/>
              <a:t>2</a:t>
            </a:r>
            <a:r>
              <a:rPr lang="en-US" sz="3000" dirty="0"/>
              <a:t>S +  2 NO</a:t>
            </a:r>
            <a:r>
              <a:rPr lang="en-US" sz="3000" baseline="-25000" dirty="0"/>
              <a:t>3</a:t>
            </a:r>
            <a:r>
              <a:rPr lang="en-US" sz="3000" baseline="30000" dirty="0">
                <a:cs typeface="Times New Roman" pitchFamily="18" charset="0"/>
              </a:rPr>
              <a:t>–</a:t>
            </a:r>
            <a:r>
              <a:rPr lang="en-US" sz="3000" dirty="0"/>
              <a:t>  +  2 H</a:t>
            </a:r>
            <a:r>
              <a:rPr lang="en-US" sz="3000" baseline="30000" dirty="0"/>
              <a:t>+</a:t>
            </a:r>
            <a:r>
              <a:rPr lang="en-US" sz="3000" dirty="0"/>
              <a:t> </a:t>
            </a:r>
            <a:r>
              <a:rPr lang="en-US" sz="3000" b="1" dirty="0">
                <a:latin typeface="Symbol" pitchFamily="18" charset="2"/>
              </a:rPr>
              <a:t>® </a:t>
            </a:r>
            <a:r>
              <a:rPr lang="en-US" sz="3000" dirty="0">
                <a:latin typeface="Symbol" pitchFamily="18" charset="2"/>
              </a:rPr>
              <a:t>3</a:t>
            </a:r>
            <a:r>
              <a:rPr lang="en-US" sz="3000" b="1" dirty="0">
                <a:latin typeface="Symbol" pitchFamily="18" charset="2"/>
              </a:rPr>
              <a:t> </a:t>
            </a:r>
            <a:r>
              <a:rPr lang="en-US" sz="3000" dirty="0"/>
              <a:t>S +  2 NO +   4 H</a:t>
            </a:r>
            <a:r>
              <a:rPr lang="en-US" sz="3000" baseline="-25000" dirty="0"/>
              <a:t>2</a:t>
            </a:r>
            <a:r>
              <a:rPr lang="en-US" sz="3000" dirty="0"/>
              <a:t>O</a:t>
            </a:r>
          </a:p>
          <a:p>
            <a:pPr eaLnBrk="1" hangingPunct="1">
              <a:buNone/>
            </a:pPr>
            <a:endParaRPr lang="en-US" sz="3000" dirty="0"/>
          </a:p>
          <a:p>
            <a:pPr eaLnBrk="1" hangingPunct="1">
              <a:buNone/>
            </a:pPr>
            <a:endParaRPr lang="en-US" sz="3000" dirty="0"/>
          </a:p>
          <a:p>
            <a:pPr eaLnBrk="1" hangingPunct="1">
              <a:buNone/>
            </a:pPr>
            <a:endParaRPr lang="en-US" sz="3000" dirty="0"/>
          </a:p>
          <a:p>
            <a:pPr eaLnBrk="1" hangingPunct="1">
              <a:buNone/>
            </a:pPr>
            <a:endParaRPr lang="en-US" sz="3000" dirty="0"/>
          </a:p>
          <a:p>
            <a:pPr eaLnBrk="1" hangingPunct="1">
              <a:spcBef>
                <a:spcPts val="1500"/>
              </a:spcBef>
              <a:buNone/>
            </a:pPr>
            <a:r>
              <a:rPr lang="en-US" sz="3000" dirty="0"/>
              <a:t>   MnO</a:t>
            </a:r>
            <a:r>
              <a:rPr lang="en-US" sz="3000" baseline="-25000" dirty="0"/>
              <a:t>2</a:t>
            </a:r>
            <a:r>
              <a:rPr lang="en-US" sz="3000" dirty="0"/>
              <a:t> +   4 HBr   </a:t>
            </a:r>
            <a:r>
              <a:rPr lang="en-US" sz="3000" b="1" dirty="0">
                <a:latin typeface="Symbol" pitchFamily="18" charset="2"/>
              </a:rPr>
              <a:t>®  </a:t>
            </a:r>
            <a:r>
              <a:rPr lang="en-US" sz="3000" dirty="0"/>
              <a:t>MnBr</a:t>
            </a:r>
            <a:r>
              <a:rPr lang="en-US" sz="3000" baseline="-25000" dirty="0"/>
              <a:t>2</a:t>
            </a:r>
            <a:r>
              <a:rPr lang="en-US" sz="3000" dirty="0"/>
              <a:t> +    Br</a:t>
            </a:r>
            <a:r>
              <a:rPr lang="en-US" sz="3000" baseline="-25000" dirty="0"/>
              <a:t>2</a:t>
            </a:r>
            <a:r>
              <a:rPr lang="en-US" sz="3000" dirty="0"/>
              <a:t> +      2 H</a:t>
            </a:r>
            <a:r>
              <a:rPr lang="en-US" sz="3000" baseline="-25000" dirty="0"/>
              <a:t>2</a:t>
            </a:r>
            <a:r>
              <a:rPr lang="en-US" sz="3000" dirty="0"/>
              <a:t>O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762000" y="2362200"/>
            <a:ext cx="7394654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+1 -2    +5 -2        +1           0     +2 -2     +1 -2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133600" y="1524000"/>
            <a:ext cx="175101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</a:rPr>
              <a:t>oxidizing agent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52400" y="1524000"/>
            <a:ext cx="2133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hlink"/>
                </a:solidFill>
              </a:rPr>
              <a:t>Reducing agent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57200" y="5089525"/>
            <a:ext cx="67913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>
                <a:solidFill>
                  <a:schemeClr val="hlink"/>
                </a:solidFill>
              </a:rPr>
              <a:t>+4  -2        +1 -1        +2  -1         0          +1  -2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0" y="2781300"/>
            <a:ext cx="3733800" cy="619125"/>
            <a:chOff x="912" y="1920"/>
            <a:chExt cx="2352" cy="390"/>
          </a:xfrm>
        </p:grpSpPr>
        <p:sp>
          <p:nvSpPr>
            <p:cNvPr id="14367" name="Text Box 9"/>
            <p:cNvSpPr txBox="1">
              <a:spLocks noChangeArrowheads="1"/>
            </p:cNvSpPr>
            <p:nvPr/>
          </p:nvSpPr>
          <p:spPr bwMode="auto">
            <a:xfrm>
              <a:off x="1824" y="2016"/>
              <a:ext cx="846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</a:rPr>
                <a:t>oxidation</a:t>
              </a:r>
            </a:p>
          </p:txBody>
        </p:sp>
        <p:sp>
          <p:nvSpPr>
            <p:cNvPr id="14368" name="Line 10"/>
            <p:cNvSpPr>
              <a:spLocks noChangeShapeType="1"/>
            </p:cNvSpPr>
            <p:nvPr/>
          </p:nvSpPr>
          <p:spPr bwMode="auto">
            <a:xfrm>
              <a:off x="912" y="192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11"/>
            <p:cNvSpPr>
              <a:spLocks noChangeShapeType="1"/>
            </p:cNvSpPr>
            <p:nvPr/>
          </p:nvSpPr>
          <p:spPr bwMode="auto">
            <a:xfrm>
              <a:off x="3264" y="192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70" name="AutoShape 12"/>
            <p:cNvCxnSpPr>
              <a:cxnSpLocks noChangeShapeType="1"/>
              <a:stCxn id="14367" idx="3"/>
              <a:endCxn id="14369" idx="1"/>
            </p:cNvCxnSpPr>
            <p:nvPr/>
          </p:nvCxnSpPr>
          <p:spPr bwMode="auto">
            <a:xfrm flipV="1">
              <a:off x="2670" y="2160"/>
              <a:ext cx="594" cy="3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</p:cxnSp>
        <p:cxnSp>
          <p:nvCxnSpPr>
            <p:cNvPr id="14371" name="AutoShape 13"/>
            <p:cNvCxnSpPr>
              <a:cxnSpLocks noChangeShapeType="1"/>
            </p:cNvCxnSpPr>
            <p:nvPr/>
          </p:nvCxnSpPr>
          <p:spPr bwMode="auto">
            <a:xfrm flipH="1" flipV="1">
              <a:off x="912" y="2160"/>
              <a:ext cx="912" cy="3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62200" y="2705100"/>
            <a:ext cx="3733800" cy="1028700"/>
            <a:chOff x="1536" y="1872"/>
            <a:chExt cx="2596" cy="648"/>
          </a:xfrm>
        </p:grpSpPr>
        <p:sp>
          <p:nvSpPr>
            <p:cNvPr id="14362" name="Text Box 15"/>
            <p:cNvSpPr txBox="1">
              <a:spLocks noChangeArrowheads="1"/>
            </p:cNvSpPr>
            <p:nvPr/>
          </p:nvSpPr>
          <p:spPr bwMode="auto">
            <a:xfrm>
              <a:off x="2727" y="2226"/>
              <a:ext cx="84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reduction</a:t>
              </a:r>
            </a:p>
          </p:txBody>
        </p:sp>
        <p:sp>
          <p:nvSpPr>
            <p:cNvPr id="14363" name="Line 16"/>
            <p:cNvSpPr>
              <a:spLocks noChangeShapeType="1"/>
            </p:cNvSpPr>
            <p:nvPr/>
          </p:nvSpPr>
          <p:spPr bwMode="auto">
            <a:xfrm flipV="1">
              <a:off x="1536" y="1872"/>
              <a:ext cx="0" cy="5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Line 17"/>
            <p:cNvSpPr>
              <a:spLocks noChangeShapeType="1"/>
            </p:cNvSpPr>
            <p:nvPr/>
          </p:nvSpPr>
          <p:spPr bwMode="auto">
            <a:xfrm flipH="1" flipV="1">
              <a:off x="4128" y="1872"/>
              <a:ext cx="3" cy="5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65" name="AutoShape 18"/>
            <p:cNvCxnSpPr>
              <a:cxnSpLocks noChangeShapeType="1"/>
              <a:stCxn id="14362" idx="1"/>
              <a:endCxn id="14363" idx="0"/>
            </p:cNvCxnSpPr>
            <p:nvPr/>
          </p:nvCxnSpPr>
          <p:spPr bwMode="auto">
            <a:xfrm flipH="1">
              <a:off x="1536" y="2373"/>
              <a:ext cx="1191" cy="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4366" name="AutoShape 19"/>
            <p:cNvCxnSpPr>
              <a:cxnSpLocks noChangeShapeType="1"/>
              <a:stCxn id="14362" idx="3"/>
              <a:endCxn id="14364" idx="0"/>
            </p:cNvCxnSpPr>
            <p:nvPr/>
          </p:nvCxnSpPr>
          <p:spPr bwMode="auto">
            <a:xfrm>
              <a:off x="3573" y="2373"/>
              <a:ext cx="559" cy="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</p:cxn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971800" y="5486400"/>
            <a:ext cx="2819400" cy="604838"/>
            <a:chOff x="1680" y="3120"/>
            <a:chExt cx="1680" cy="381"/>
          </a:xfrm>
        </p:grpSpPr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2436" y="3207"/>
              <a:ext cx="846" cy="29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oxidation</a:t>
              </a:r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680" y="312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3360" y="3120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60" name="AutoShape 24"/>
            <p:cNvCxnSpPr>
              <a:cxnSpLocks noChangeShapeType="1"/>
              <a:stCxn id="14357" idx="3"/>
              <a:endCxn id="14359" idx="1"/>
            </p:cNvCxnSpPr>
            <p:nvPr/>
          </p:nvCxnSpPr>
          <p:spPr bwMode="auto">
            <a:xfrm>
              <a:off x="3282" y="3354"/>
              <a:ext cx="78" cy="6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</p:cxnSp>
        <p:cxnSp>
          <p:nvCxnSpPr>
            <p:cNvPr id="14361" name="AutoShape 25"/>
            <p:cNvCxnSpPr>
              <a:cxnSpLocks noChangeShapeType="1"/>
              <a:stCxn id="14357" idx="1"/>
              <a:endCxn id="14358" idx="1"/>
            </p:cNvCxnSpPr>
            <p:nvPr/>
          </p:nvCxnSpPr>
          <p:spPr bwMode="auto">
            <a:xfrm flipH="1">
              <a:off x="1680" y="3354"/>
              <a:ext cx="756" cy="6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</p:cxn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38200" y="5562600"/>
            <a:ext cx="3276600" cy="1042988"/>
            <a:chOff x="480" y="3120"/>
            <a:chExt cx="1924" cy="657"/>
          </a:xfrm>
        </p:grpSpPr>
        <p:sp>
          <p:nvSpPr>
            <p:cNvPr id="14352" name="Text Box 27"/>
            <p:cNvSpPr txBox="1">
              <a:spLocks noChangeArrowheads="1"/>
            </p:cNvSpPr>
            <p:nvPr/>
          </p:nvSpPr>
          <p:spPr bwMode="auto">
            <a:xfrm>
              <a:off x="834" y="3483"/>
              <a:ext cx="84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reduction</a:t>
              </a:r>
            </a:p>
          </p:txBody>
        </p:sp>
        <p:sp>
          <p:nvSpPr>
            <p:cNvPr id="14353" name="Line 28"/>
            <p:cNvSpPr>
              <a:spLocks noChangeShapeType="1"/>
            </p:cNvSpPr>
            <p:nvPr/>
          </p:nvSpPr>
          <p:spPr bwMode="auto">
            <a:xfrm flipV="1">
              <a:off x="480" y="3120"/>
              <a:ext cx="0" cy="50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29"/>
            <p:cNvSpPr>
              <a:spLocks noChangeShapeType="1"/>
            </p:cNvSpPr>
            <p:nvPr/>
          </p:nvSpPr>
          <p:spPr bwMode="auto">
            <a:xfrm flipH="1" flipV="1">
              <a:off x="2400" y="3120"/>
              <a:ext cx="3" cy="5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4355" name="AutoShape 30"/>
            <p:cNvCxnSpPr>
              <a:cxnSpLocks noChangeShapeType="1"/>
              <a:stCxn id="14352" idx="1"/>
              <a:endCxn id="14353" idx="0"/>
            </p:cNvCxnSpPr>
            <p:nvPr/>
          </p:nvCxnSpPr>
          <p:spPr bwMode="auto">
            <a:xfrm flipH="1" flipV="1">
              <a:off x="480" y="3628"/>
              <a:ext cx="354" cy="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</p:cxnSp>
        <p:cxnSp>
          <p:nvCxnSpPr>
            <p:cNvPr id="14356" name="AutoShape 31"/>
            <p:cNvCxnSpPr>
              <a:cxnSpLocks noChangeShapeType="1"/>
              <a:stCxn id="14352" idx="3"/>
              <a:endCxn id="14354" idx="0"/>
            </p:cNvCxnSpPr>
            <p:nvPr/>
          </p:nvCxnSpPr>
          <p:spPr bwMode="auto">
            <a:xfrm flipV="1">
              <a:off x="1680" y="3624"/>
              <a:ext cx="724" cy="6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</p:cxnSp>
      </p:grpSp>
      <p:sp>
        <p:nvSpPr>
          <p:cNvPr id="14349" name="Rectangle 32"/>
          <p:cNvSpPr>
            <a:spLocks noChangeArrowheads="1"/>
          </p:cNvSpPr>
          <p:nvPr/>
        </p:nvSpPr>
        <p:spPr bwMode="auto">
          <a:xfrm>
            <a:off x="1981200" y="4343400"/>
            <a:ext cx="1681163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hlink"/>
                </a:solidFill>
              </a:rPr>
              <a:t>reducing agent</a:t>
            </a:r>
          </a:p>
        </p:txBody>
      </p:sp>
      <p:sp>
        <p:nvSpPr>
          <p:cNvPr id="14350" name="Rectangle 33"/>
          <p:cNvSpPr>
            <a:spLocks noChangeArrowheads="1"/>
          </p:cNvSpPr>
          <p:nvPr/>
        </p:nvSpPr>
        <p:spPr bwMode="auto">
          <a:xfrm>
            <a:off x="685800" y="3962400"/>
            <a:ext cx="12954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</a:rPr>
              <a:t>Oxidizing agent</a:t>
            </a:r>
          </a:p>
        </p:txBody>
      </p:sp>
      <p:sp>
        <p:nvSpPr>
          <p:cNvPr id="14351" name="Rectangle 35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Assign Oxidation States and Identify the Oxidizing and Reducing Agents in Each of the Following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Reactions Review</a:t>
            </a:r>
          </a:p>
          <a:p>
            <a:pPr eaLnBrk="1" hangingPunct="1"/>
            <a:r>
              <a:rPr lang="en-US" dirty="0"/>
              <a:t>What is Redox?</a:t>
            </a:r>
          </a:p>
          <a:p>
            <a:pPr eaLnBrk="1" hangingPunct="1"/>
            <a:r>
              <a:rPr lang="en-US" dirty="0"/>
              <a:t>Determining Oxidation States</a:t>
            </a:r>
          </a:p>
          <a:p>
            <a:pPr eaLnBrk="1" hangingPunct="1"/>
            <a:r>
              <a:rPr lang="en-US" u="sng" dirty="0"/>
              <a:t>Balancing Redox Reactions</a:t>
            </a:r>
          </a:p>
          <a:p>
            <a:pPr eaLnBrk="1" hangingPunct="1"/>
            <a:r>
              <a:rPr lang="en-US" dirty="0"/>
              <a:t>The Activity Series </a:t>
            </a:r>
            <a:r>
              <a:rPr lang="en-US" sz="2600" i="1" dirty="0"/>
              <a:t>(Predicting if a reaction will happen.)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6416C-39D7-42CC-80AC-73B006470D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/>
              <a:t>Redox reactions are often written as net ionic equations, therefore balancing them must take into account the ion charge.</a:t>
            </a:r>
          </a:p>
          <a:p>
            <a:pPr lvl="1" eaLnBrk="1" hangingPunct="1"/>
            <a:r>
              <a:rPr lang="en-US" sz="2600" dirty="0"/>
              <a:t>This makes sure the number of electrons transferred is correct.</a:t>
            </a:r>
          </a:p>
          <a:p>
            <a:pPr eaLnBrk="1" hangingPunct="1">
              <a:buNone/>
            </a:pPr>
            <a:r>
              <a:rPr lang="en-US" sz="2600" dirty="0"/>
              <a:t>               Cu  +     Ag</a:t>
            </a:r>
            <a:r>
              <a:rPr lang="en-US" sz="2600" baseline="30000" dirty="0">
                <a:cs typeface="Times New Roman" pitchFamily="18" charset="0"/>
              </a:rPr>
              <a:t>+</a:t>
            </a:r>
            <a:r>
              <a:rPr lang="en-US" sz="2600" dirty="0"/>
              <a:t>   </a:t>
            </a:r>
            <a:r>
              <a:rPr lang="en-US" sz="2600" b="1" dirty="0">
                <a:latin typeface="Symbol" pitchFamily="18" charset="2"/>
              </a:rPr>
              <a:t>®     </a:t>
            </a:r>
            <a:r>
              <a:rPr lang="en-US" sz="2600" dirty="0"/>
              <a:t>Cu</a:t>
            </a:r>
            <a:r>
              <a:rPr lang="en-US" sz="2600" baseline="30000" dirty="0">
                <a:cs typeface="Times New Roman" pitchFamily="18" charset="0"/>
              </a:rPr>
              <a:t> 2+</a:t>
            </a:r>
            <a:r>
              <a:rPr lang="en-US" sz="2600" dirty="0"/>
              <a:t>  +     Ag </a:t>
            </a:r>
          </a:p>
          <a:p>
            <a:pPr eaLnBrk="1" hangingPunct="1">
              <a:buNone/>
            </a:pPr>
            <a:endParaRPr lang="en-US" sz="2600" dirty="0"/>
          </a:p>
          <a:p>
            <a:pPr eaLnBrk="1" hangingPunct="1">
              <a:buNone/>
            </a:pPr>
            <a:r>
              <a:rPr lang="en-US" sz="2600" dirty="0"/>
              <a:t>		   Cu  +   2 Ag</a:t>
            </a:r>
            <a:r>
              <a:rPr lang="en-US" sz="2600" baseline="30000" dirty="0">
                <a:cs typeface="Times New Roman" pitchFamily="18" charset="0"/>
              </a:rPr>
              <a:t>+</a:t>
            </a:r>
            <a:r>
              <a:rPr lang="en-US" sz="2600" dirty="0"/>
              <a:t>   </a:t>
            </a:r>
            <a:r>
              <a:rPr lang="en-US" sz="2600" b="1" dirty="0">
                <a:latin typeface="Symbol" pitchFamily="18" charset="2"/>
              </a:rPr>
              <a:t>®     </a:t>
            </a:r>
            <a:r>
              <a:rPr lang="en-US" sz="2600" dirty="0"/>
              <a:t>Cu</a:t>
            </a:r>
            <a:r>
              <a:rPr lang="en-US" sz="2600" baseline="30000" dirty="0">
                <a:cs typeface="Times New Roman" pitchFamily="18" charset="0"/>
              </a:rPr>
              <a:t> 2+</a:t>
            </a:r>
            <a:r>
              <a:rPr lang="en-US" sz="2600" dirty="0"/>
              <a:t>  +   2 Ag </a:t>
            </a:r>
          </a:p>
        </p:txBody>
      </p:sp>
      <p:sp>
        <p:nvSpPr>
          <p:cNvPr id="15365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Balancing Redox Reactions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2FF87-FA81-4C61-87A6-2DC133CE23D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600"/>
              <a:t>Al  +     Cu</a:t>
            </a:r>
            <a:r>
              <a:rPr lang="en-US" sz="2600" baseline="30000">
                <a:cs typeface="Times New Roman" pitchFamily="18" charset="0"/>
              </a:rPr>
              <a:t>2+</a:t>
            </a:r>
            <a:r>
              <a:rPr lang="en-US" sz="2600"/>
              <a:t>   </a:t>
            </a:r>
            <a:r>
              <a:rPr lang="en-US" sz="2600" b="1">
                <a:latin typeface="Symbol" pitchFamily="18" charset="2"/>
              </a:rPr>
              <a:t>®     </a:t>
            </a:r>
            <a:r>
              <a:rPr lang="en-US" sz="2600"/>
              <a:t>Al</a:t>
            </a:r>
            <a:r>
              <a:rPr lang="en-US" sz="2600" baseline="30000">
                <a:cs typeface="Times New Roman" pitchFamily="18" charset="0"/>
              </a:rPr>
              <a:t> 3+</a:t>
            </a:r>
            <a:r>
              <a:rPr lang="en-US" sz="2600"/>
              <a:t>  +     Cu </a:t>
            </a:r>
          </a:p>
          <a:p>
            <a:pPr eaLnBrk="1" hangingPunct="1">
              <a:spcBef>
                <a:spcPct val="350000"/>
              </a:spcBef>
            </a:pPr>
            <a:r>
              <a:rPr lang="en-US" sz="2800"/>
              <a:t>Zn  +     Cu</a:t>
            </a:r>
            <a:r>
              <a:rPr lang="en-US" sz="2800" baseline="30000">
                <a:cs typeface="Times New Roman" pitchFamily="18" charset="0"/>
              </a:rPr>
              <a:t>2+</a:t>
            </a:r>
            <a:r>
              <a:rPr lang="en-US" sz="2800"/>
              <a:t>   </a:t>
            </a:r>
            <a:r>
              <a:rPr lang="en-US" sz="2800" b="1">
                <a:latin typeface="Symbol" pitchFamily="18" charset="2"/>
              </a:rPr>
              <a:t>®     </a:t>
            </a:r>
            <a:r>
              <a:rPr lang="en-US" sz="2800"/>
              <a:t>Zn</a:t>
            </a:r>
            <a:r>
              <a:rPr lang="en-US" sz="2800" baseline="30000">
                <a:cs typeface="Times New Roman" pitchFamily="18" charset="0"/>
              </a:rPr>
              <a:t> 2+</a:t>
            </a:r>
            <a:r>
              <a:rPr lang="en-US" sz="2800"/>
              <a:t>  +     Cu</a:t>
            </a:r>
            <a:endParaRPr lang="en-US" sz="3000"/>
          </a:p>
        </p:txBody>
      </p:sp>
      <p:sp>
        <p:nvSpPr>
          <p:cNvPr id="16389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Practice: Balance these reactions for electrons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6416C-39D7-42CC-80AC-73B006470D0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/>
              <a:t>Using the half-reactions method, the oxidation and reduction steps are separated.</a:t>
            </a:r>
          </a:p>
          <a:p>
            <a:pPr lvl="1" eaLnBrk="1" hangingPunct="1">
              <a:spcAft>
                <a:spcPts val="1800"/>
              </a:spcAft>
              <a:buNone/>
            </a:pPr>
            <a:r>
              <a:rPr lang="en-US" sz="2600" dirty="0"/>
              <a:t>       Cu  +     Ag</a:t>
            </a:r>
            <a:r>
              <a:rPr lang="en-US" sz="2600" baseline="30000" dirty="0">
                <a:cs typeface="Times New Roman" pitchFamily="18" charset="0"/>
              </a:rPr>
              <a:t>+</a:t>
            </a:r>
            <a:r>
              <a:rPr lang="en-US" sz="2600" dirty="0"/>
              <a:t>   </a:t>
            </a:r>
            <a:r>
              <a:rPr lang="en-US" sz="2600" b="1" dirty="0">
                <a:latin typeface="Symbol" pitchFamily="18" charset="2"/>
              </a:rPr>
              <a:t>®     </a:t>
            </a:r>
            <a:r>
              <a:rPr lang="en-US" sz="2600" dirty="0"/>
              <a:t>Cu</a:t>
            </a:r>
            <a:r>
              <a:rPr lang="en-US" sz="2600" baseline="30000" dirty="0">
                <a:cs typeface="Times New Roman" pitchFamily="18" charset="0"/>
              </a:rPr>
              <a:t> 2+</a:t>
            </a:r>
            <a:r>
              <a:rPr lang="en-US" sz="2600" dirty="0"/>
              <a:t>  +     Ag </a:t>
            </a:r>
          </a:p>
          <a:p>
            <a:pPr lvl="1" eaLnBrk="1" hangingPunct="1">
              <a:buNone/>
            </a:pPr>
            <a:r>
              <a:rPr lang="en-US" sz="2600" dirty="0">
                <a:solidFill>
                  <a:srgbClr val="008000"/>
                </a:solidFill>
              </a:rPr>
              <a:t>Oxidation    Cu    </a:t>
            </a:r>
            <a:r>
              <a:rPr lang="en-US" sz="2600" b="1" dirty="0">
                <a:solidFill>
                  <a:srgbClr val="008000"/>
                </a:solidFill>
                <a:latin typeface="Symbol" pitchFamily="18" charset="2"/>
              </a:rPr>
              <a:t>®</a:t>
            </a:r>
            <a:r>
              <a:rPr lang="en-US" sz="2600" dirty="0">
                <a:solidFill>
                  <a:srgbClr val="008000"/>
                </a:solidFill>
              </a:rPr>
              <a:t>    Cu</a:t>
            </a:r>
            <a:r>
              <a:rPr lang="en-US" sz="2600" baseline="30000" dirty="0">
                <a:solidFill>
                  <a:srgbClr val="008000"/>
                </a:solidFill>
              </a:rPr>
              <a:t>2+</a:t>
            </a:r>
            <a:r>
              <a:rPr lang="en-US" sz="2600" dirty="0">
                <a:solidFill>
                  <a:srgbClr val="008000"/>
                </a:solidFill>
              </a:rPr>
              <a:t>  + 2e</a:t>
            </a:r>
            <a:r>
              <a:rPr lang="en-US" sz="2600" baseline="30000" dirty="0">
                <a:solidFill>
                  <a:srgbClr val="008000"/>
                </a:solidFill>
              </a:rPr>
              <a:t>-</a:t>
            </a:r>
          </a:p>
          <a:p>
            <a:pPr lvl="1" eaLnBrk="1" hangingPunct="1"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Reduction    Ag</a:t>
            </a:r>
            <a:r>
              <a:rPr lang="en-US" sz="26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+ 1e</a:t>
            </a:r>
            <a:r>
              <a:rPr lang="en-US" sz="26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Ag  </a:t>
            </a:r>
          </a:p>
        </p:txBody>
      </p:sp>
      <p:sp>
        <p:nvSpPr>
          <p:cNvPr id="15365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Balancing Redox Reactions using the half-reactions method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6416C-39D7-42CC-80AC-73B006470D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</a:pPr>
            <a:r>
              <a:rPr lang="en-US" sz="3000" dirty="0"/>
              <a:t>The reactions are then balanced for # of electrons transferred by using multipliers.</a:t>
            </a:r>
          </a:p>
          <a:p>
            <a:pPr lvl="1" eaLnBrk="1" hangingPunct="1">
              <a:spcAft>
                <a:spcPts val="800"/>
              </a:spcAft>
              <a:buNone/>
            </a:pPr>
            <a:r>
              <a:rPr lang="en-US" sz="2600" dirty="0">
                <a:solidFill>
                  <a:srgbClr val="008000"/>
                </a:solidFill>
              </a:rPr>
              <a:t>Oxidation    Cu    </a:t>
            </a:r>
            <a:r>
              <a:rPr lang="en-US" sz="2600" b="1" dirty="0">
                <a:solidFill>
                  <a:srgbClr val="008000"/>
                </a:solidFill>
                <a:latin typeface="Symbol" pitchFamily="18" charset="2"/>
              </a:rPr>
              <a:t>®</a:t>
            </a:r>
            <a:r>
              <a:rPr lang="en-US" sz="2600" dirty="0">
                <a:solidFill>
                  <a:srgbClr val="008000"/>
                </a:solidFill>
              </a:rPr>
              <a:t>    Cu</a:t>
            </a:r>
            <a:r>
              <a:rPr lang="en-US" sz="2600" baseline="30000" dirty="0">
                <a:solidFill>
                  <a:srgbClr val="008000"/>
                </a:solidFill>
              </a:rPr>
              <a:t>2+</a:t>
            </a:r>
            <a:r>
              <a:rPr lang="en-US" sz="2600" dirty="0">
                <a:solidFill>
                  <a:srgbClr val="008000"/>
                </a:solidFill>
              </a:rPr>
              <a:t>  + 2e</a:t>
            </a:r>
            <a:r>
              <a:rPr lang="en-US" sz="2600" baseline="30000" dirty="0">
                <a:solidFill>
                  <a:srgbClr val="008000"/>
                </a:solidFill>
              </a:rPr>
              <a:t>-</a:t>
            </a:r>
          </a:p>
          <a:p>
            <a:pPr lvl="1" eaLnBrk="1" hangingPunct="1">
              <a:spcAft>
                <a:spcPts val="1800"/>
              </a:spcAft>
              <a:buNone/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Reduction   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Ag</a:t>
            </a:r>
            <a:r>
              <a:rPr lang="en-US" sz="26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+ 1e</a:t>
            </a:r>
            <a:r>
              <a:rPr lang="en-US" sz="26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 Ag </a:t>
            </a:r>
            <a:r>
              <a:rPr lang="en-US" sz="2600" dirty="0"/>
              <a:t>)  x2 </a:t>
            </a:r>
          </a:p>
          <a:p>
            <a:pPr marL="285750" lvl="1" eaLnBrk="1" hangingPunct="1">
              <a:spcAft>
                <a:spcPts val="1800"/>
              </a:spcAft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The reactions are then recombined with the electrons canceling out.</a:t>
            </a:r>
            <a:endParaRPr lang="en-US" sz="2600" dirty="0"/>
          </a:p>
          <a:p>
            <a:pPr lvl="1" eaLnBrk="1" hangingPunct="1">
              <a:buNone/>
            </a:pPr>
            <a:r>
              <a:rPr lang="en-US" sz="2600" dirty="0"/>
              <a:t>       </a:t>
            </a:r>
            <a:r>
              <a:rPr lang="en-US" sz="3200" b="1" dirty="0">
                <a:solidFill>
                  <a:srgbClr val="7030A0"/>
                </a:solidFill>
              </a:rPr>
              <a:t>Cu  +   2 Ag</a:t>
            </a:r>
            <a:r>
              <a:rPr lang="en-US" sz="3200" b="1" baseline="30000" dirty="0">
                <a:solidFill>
                  <a:srgbClr val="7030A0"/>
                </a:solidFill>
                <a:cs typeface="Times New Roman" pitchFamily="18" charset="0"/>
              </a:rPr>
              <a:t>+</a:t>
            </a:r>
            <a:r>
              <a:rPr lang="en-US" sz="3200" b="1" dirty="0">
                <a:solidFill>
                  <a:srgbClr val="7030A0"/>
                </a:solidFill>
              </a:rPr>
              <a:t>   </a:t>
            </a:r>
            <a:r>
              <a:rPr lang="en-US" sz="3200" b="1" dirty="0">
                <a:solidFill>
                  <a:srgbClr val="7030A0"/>
                </a:solidFill>
                <a:latin typeface="Symbol" pitchFamily="18" charset="2"/>
              </a:rPr>
              <a:t>®     </a:t>
            </a:r>
            <a:r>
              <a:rPr lang="en-US" sz="3200" b="1" dirty="0">
                <a:solidFill>
                  <a:srgbClr val="7030A0"/>
                </a:solidFill>
              </a:rPr>
              <a:t>Cu</a:t>
            </a:r>
            <a:r>
              <a:rPr lang="en-US" sz="3200" b="1" baseline="30000" dirty="0">
                <a:solidFill>
                  <a:srgbClr val="7030A0"/>
                </a:solidFill>
                <a:cs typeface="Times New Roman" pitchFamily="18" charset="0"/>
              </a:rPr>
              <a:t> 2+</a:t>
            </a:r>
            <a:r>
              <a:rPr lang="en-US" sz="3200" b="1" dirty="0">
                <a:solidFill>
                  <a:srgbClr val="7030A0"/>
                </a:solidFill>
              </a:rPr>
              <a:t>  +   2 Ag</a:t>
            </a:r>
          </a:p>
        </p:txBody>
      </p:sp>
      <p:sp>
        <p:nvSpPr>
          <p:cNvPr id="15365" name="Rectangle 3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Balancing Redox Reactions using the half-reactions method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F8342F-00C1-4FB5-9330-A8F466DD38F9}" type="slidenum">
              <a:rPr lang="en-US"/>
              <a:pPr/>
              <a:t>17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27432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Balance the Following Equation using the half-reactions method</a:t>
            </a:r>
            <a:br>
              <a:rPr lang="en-US" sz="3600" dirty="0">
                <a:solidFill>
                  <a:srgbClr val="C00000"/>
                </a:solidFill>
              </a:rPr>
            </a:br>
            <a:br>
              <a:rPr lang="en-US" sz="3600" dirty="0">
                <a:solidFill>
                  <a:srgbClr val="C00000"/>
                </a:solidFill>
              </a:rPr>
            </a:b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/>
              <a:t>Cu</a:t>
            </a:r>
            <a:r>
              <a:rPr lang="en-US" sz="3600" baseline="30000" dirty="0"/>
              <a:t>+</a:t>
            </a:r>
            <a:r>
              <a:rPr lang="en-US" sz="3600" dirty="0">
                <a:cs typeface="Times New Roman" pitchFamily="18" charset="0"/>
              </a:rPr>
              <a:t> + I</a:t>
            </a:r>
            <a:r>
              <a:rPr lang="en-US" sz="3600" baseline="-25000" dirty="0">
                <a:cs typeface="Times New Roman" pitchFamily="18" charset="0"/>
              </a:rPr>
              <a:t>2</a:t>
            </a:r>
            <a:r>
              <a:rPr lang="en-US" sz="3600" dirty="0">
                <a:cs typeface="Times New Roman" pitchFamily="18" charset="0"/>
              </a:rPr>
              <a:t> → Cu</a:t>
            </a:r>
            <a:r>
              <a:rPr lang="en-US" sz="3600" baseline="30000" dirty="0">
                <a:cs typeface="Times New Roman" pitchFamily="18" charset="0"/>
              </a:rPr>
              <a:t>2+</a:t>
            </a:r>
            <a:r>
              <a:rPr lang="en-US" sz="3600" dirty="0">
                <a:cs typeface="Times New Roman" pitchFamily="18" charset="0"/>
              </a:rPr>
              <a:t> + I</a:t>
            </a:r>
            <a:r>
              <a:rPr lang="en-US" sz="3600" baseline="30000" dirty="0">
                <a:cs typeface="Times New Roman" pitchFamily="18" charset="0"/>
              </a:rPr>
              <a:t>–</a:t>
            </a:r>
            <a:r>
              <a:rPr lang="en-US" sz="3600" dirty="0">
                <a:cs typeface="Times New Roman" pitchFamily="18" charset="0"/>
              </a:rPr>
              <a:t> </a:t>
            </a:r>
            <a:endParaRPr lang="en-US" sz="3600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0F8B0E-13F2-476C-A9CC-44A49E23153E}" type="slidenum">
              <a:rPr lang="en-US"/>
              <a:pPr/>
              <a:t>18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447800"/>
          </a:xfrm>
        </p:spPr>
        <p:txBody>
          <a:bodyPr/>
          <a:lstStyle/>
          <a:p>
            <a:pPr eaLnBrk="1" hangingPunct="1"/>
            <a:r>
              <a:rPr lang="en-US" sz="3600" dirty="0"/>
              <a:t>Balance the Following Equation:</a:t>
            </a:r>
            <a:br>
              <a:rPr lang="en-US" sz="3600" dirty="0"/>
            </a:br>
            <a:r>
              <a:rPr lang="en-US" sz="3600" dirty="0"/>
              <a:t>Cu</a:t>
            </a:r>
            <a:r>
              <a:rPr lang="en-US" sz="3600" baseline="30000" dirty="0"/>
              <a:t>+</a:t>
            </a:r>
            <a:r>
              <a:rPr lang="en-US" sz="3600" dirty="0">
                <a:cs typeface="Times New Roman" pitchFamily="18" charset="0"/>
              </a:rPr>
              <a:t> + I</a:t>
            </a:r>
            <a:r>
              <a:rPr lang="en-US" sz="3600" baseline="-25000" dirty="0">
                <a:cs typeface="Times New Roman" pitchFamily="18" charset="0"/>
              </a:rPr>
              <a:t>2</a:t>
            </a:r>
            <a:r>
              <a:rPr lang="en-US" sz="3600" dirty="0">
                <a:cs typeface="Times New Roman" pitchFamily="18" charset="0"/>
              </a:rPr>
              <a:t> → Cu</a:t>
            </a:r>
            <a:r>
              <a:rPr lang="en-US" sz="3600" baseline="30000" dirty="0">
                <a:cs typeface="Times New Roman" pitchFamily="18" charset="0"/>
              </a:rPr>
              <a:t>2+</a:t>
            </a:r>
            <a:r>
              <a:rPr lang="en-US" sz="3600" dirty="0">
                <a:cs typeface="Times New Roman" pitchFamily="18" charset="0"/>
              </a:rPr>
              <a:t> + I</a:t>
            </a:r>
            <a:r>
              <a:rPr lang="en-US" sz="3600" baseline="30000" dirty="0">
                <a:cs typeface="Times New Roman" pitchFamily="18" charset="0"/>
              </a:rPr>
              <a:t>–</a:t>
            </a:r>
            <a:r>
              <a:rPr lang="en-US" sz="3600" dirty="0">
                <a:cs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651125" y="1676400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3810000" y="1676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4876800" y="1676400"/>
            <a:ext cx="50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+2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6019800" y="16764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3133725" y="2133600"/>
            <a:ext cx="735013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oxid</a:t>
            </a: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2967038" y="2057400"/>
            <a:ext cx="4762" cy="31432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5214938" y="2057400"/>
            <a:ext cx="0" cy="3095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9708" name="AutoShape 11"/>
          <p:cNvCxnSpPr>
            <a:cxnSpLocks noChangeShapeType="1"/>
            <a:stCxn id="29705" idx="3"/>
            <a:endCxn id="29707" idx="1"/>
          </p:cNvCxnSpPr>
          <p:nvPr/>
        </p:nvCxnSpPr>
        <p:spPr bwMode="auto">
          <a:xfrm>
            <a:off x="3868738" y="2366963"/>
            <a:ext cx="1346200" cy="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</p:cxnSp>
      <p:cxnSp>
        <p:nvCxnSpPr>
          <p:cNvPr id="29709" name="AutoShape 12"/>
          <p:cNvCxnSpPr>
            <a:cxnSpLocks noChangeShapeType="1"/>
            <a:stCxn id="29705" idx="1"/>
            <a:endCxn id="29706" idx="1"/>
          </p:cNvCxnSpPr>
          <p:nvPr/>
        </p:nvCxnSpPr>
        <p:spPr bwMode="auto">
          <a:xfrm flipH="1">
            <a:off x="2971800" y="2366963"/>
            <a:ext cx="161925" cy="47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</p:cxn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4114800" y="2438400"/>
            <a:ext cx="582613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red</a:t>
            </a:r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H="1">
            <a:off x="3952875" y="2071688"/>
            <a:ext cx="4763" cy="6048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6267450" y="2090738"/>
            <a:ext cx="0" cy="5810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9713" name="AutoShape 16"/>
          <p:cNvCxnSpPr>
            <a:cxnSpLocks noChangeShapeType="1"/>
            <a:stCxn id="29710" idx="3"/>
            <a:endCxn id="29712" idx="1"/>
          </p:cNvCxnSpPr>
          <p:nvPr/>
        </p:nvCxnSpPr>
        <p:spPr bwMode="auto">
          <a:xfrm>
            <a:off x="4697413" y="2671763"/>
            <a:ext cx="1570037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9714" name="AutoShape 17"/>
          <p:cNvCxnSpPr>
            <a:cxnSpLocks noChangeShapeType="1"/>
            <a:stCxn id="29710" idx="1"/>
            <a:endCxn id="29711" idx="1"/>
          </p:cNvCxnSpPr>
          <p:nvPr/>
        </p:nvCxnSpPr>
        <p:spPr bwMode="auto">
          <a:xfrm flipH="1">
            <a:off x="3954463" y="2671763"/>
            <a:ext cx="160337" cy="317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914400" y="2971800"/>
            <a:ext cx="259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oxid: 	Cu</a:t>
            </a:r>
            <a:r>
              <a:rPr lang="en-US" baseline="30000">
                <a:solidFill>
                  <a:schemeClr val="hlink"/>
                </a:solidFill>
              </a:rPr>
              <a:t>+</a:t>
            </a:r>
            <a:r>
              <a:rPr lang="en-US">
                <a:solidFill>
                  <a:schemeClr val="hlink"/>
                </a:solidFill>
              </a:rPr>
              <a:t> → Cu</a:t>
            </a:r>
            <a:r>
              <a:rPr lang="en-US" baseline="30000">
                <a:solidFill>
                  <a:schemeClr val="hlink"/>
                </a:solidFill>
              </a:rPr>
              <a:t>2+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9716" name="Text Box 19"/>
          <p:cNvSpPr txBox="1">
            <a:spLocks noChangeArrowheads="1"/>
          </p:cNvSpPr>
          <p:nvPr/>
        </p:nvSpPr>
        <p:spPr bwMode="auto">
          <a:xfrm>
            <a:off x="5486400" y="2971800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red:	I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 → I</a:t>
            </a:r>
            <a:r>
              <a:rPr lang="en-US" baseline="30000">
                <a:solidFill>
                  <a:schemeClr val="accent2"/>
                </a:solidFill>
                <a:cs typeface="Times New Roman" pitchFamily="18" charset="0"/>
              </a:rPr>
              <a:t>–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717" name="Text Box 20"/>
          <p:cNvSpPr txBox="1">
            <a:spLocks noChangeArrowheads="1"/>
          </p:cNvSpPr>
          <p:nvPr/>
        </p:nvSpPr>
        <p:spPr bwMode="auto">
          <a:xfrm>
            <a:off x="914400" y="3505200"/>
            <a:ext cx="259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oxid: 	Cu</a:t>
            </a:r>
            <a:r>
              <a:rPr lang="en-US" baseline="30000">
                <a:solidFill>
                  <a:schemeClr val="hlink"/>
                </a:solidFill>
              </a:rPr>
              <a:t>+</a:t>
            </a:r>
            <a:r>
              <a:rPr lang="en-US">
                <a:solidFill>
                  <a:schemeClr val="hlink"/>
                </a:solidFill>
              </a:rPr>
              <a:t> → Cu</a:t>
            </a:r>
            <a:r>
              <a:rPr lang="en-US" baseline="30000">
                <a:solidFill>
                  <a:schemeClr val="hlink"/>
                </a:solidFill>
              </a:rPr>
              <a:t>2+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9718" name="Text Box 21"/>
          <p:cNvSpPr txBox="1">
            <a:spLocks noChangeArrowheads="1"/>
          </p:cNvSpPr>
          <p:nvPr/>
        </p:nvSpPr>
        <p:spPr bwMode="auto">
          <a:xfrm>
            <a:off x="5486400" y="3505200"/>
            <a:ext cx="219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red:	I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 → 2 I</a:t>
            </a:r>
            <a:r>
              <a:rPr lang="en-US" baseline="30000">
                <a:solidFill>
                  <a:schemeClr val="accent2"/>
                </a:solidFill>
                <a:cs typeface="Times New Roman" pitchFamily="18" charset="0"/>
              </a:rPr>
              <a:t>–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914400" y="40386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oxid: 	Cu</a:t>
            </a:r>
            <a:r>
              <a:rPr lang="en-US" baseline="30000">
                <a:solidFill>
                  <a:schemeClr val="hlink"/>
                </a:solidFill>
              </a:rPr>
              <a:t>+</a:t>
            </a:r>
            <a:r>
              <a:rPr lang="en-US">
                <a:solidFill>
                  <a:schemeClr val="hlink"/>
                </a:solidFill>
              </a:rPr>
              <a:t> → Cu</a:t>
            </a:r>
            <a:r>
              <a:rPr lang="en-US" baseline="30000">
                <a:solidFill>
                  <a:schemeClr val="hlink"/>
                </a:solidFill>
              </a:rPr>
              <a:t>2+</a:t>
            </a:r>
            <a:r>
              <a:rPr lang="en-US">
                <a:solidFill>
                  <a:schemeClr val="hlink"/>
                </a:solidFill>
              </a:rPr>
              <a:t> + 1 e</a:t>
            </a:r>
            <a:r>
              <a:rPr lang="en-US" baseline="30000">
                <a:solidFill>
                  <a:schemeClr val="hlink"/>
                </a:solidFill>
              </a:rPr>
              <a:t>-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5486400" y="40386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red:	I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 + 2 e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2"/>
                </a:solidFill>
              </a:rPr>
              <a:t> → 2 I</a:t>
            </a:r>
            <a:r>
              <a:rPr lang="en-US" baseline="30000">
                <a:solidFill>
                  <a:schemeClr val="accent2"/>
                </a:solidFill>
                <a:cs typeface="Times New Roman" pitchFamily="18" charset="0"/>
              </a:rPr>
              <a:t>–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914400" y="4572000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oxid: 	Cu</a:t>
            </a:r>
            <a:r>
              <a:rPr lang="en-US" baseline="30000">
                <a:solidFill>
                  <a:schemeClr val="hlink"/>
                </a:solidFill>
              </a:rPr>
              <a:t>+</a:t>
            </a:r>
            <a:r>
              <a:rPr lang="en-US">
                <a:solidFill>
                  <a:schemeClr val="hlink"/>
                </a:solidFill>
              </a:rPr>
              <a:t> → Cu</a:t>
            </a:r>
            <a:r>
              <a:rPr lang="en-US" baseline="30000">
                <a:solidFill>
                  <a:schemeClr val="hlink"/>
                </a:solidFill>
              </a:rPr>
              <a:t>2+</a:t>
            </a:r>
            <a:r>
              <a:rPr lang="en-US">
                <a:solidFill>
                  <a:schemeClr val="hlink"/>
                </a:solidFill>
              </a:rPr>
              <a:t> + 1 e</a:t>
            </a:r>
            <a:r>
              <a:rPr lang="en-US" baseline="30000">
                <a:solidFill>
                  <a:schemeClr val="hlink"/>
                </a:solidFill>
              </a:rPr>
              <a:t>-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} x 2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486400" y="4572000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red:	I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 + 2 e</a:t>
            </a:r>
            <a:r>
              <a:rPr lang="en-US" baseline="30000">
                <a:solidFill>
                  <a:schemeClr val="accent2"/>
                </a:solidFill>
              </a:rPr>
              <a:t>-</a:t>
            </a:r>
            <a:r>
              <a:rPr lang="en-US">
                <a:solidFill>
                  <a:schemeClr val="accent2"/>
                </a:solidFill>
              </a:rPr>
              <a:t> → 2 I</a:t>
            </a:r>
            <a:r>
              <a:rPr lang="en-US" baseline="30000">
                <a:solidFill>
                  <a:schemeClr val="accent2"/>
                </a:solidFill>
                <a:cs typeface="Times New Roman" pitchFamily="18" charset="0"/>
              </a:rPr>
              <a:t>–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2971800" y="5257800"/>
            <a:ext cx="42562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2 Cu</a:t>
            </a:r>
            <a:r>
              <a:rPr lang="en-US" sz="2800" baseline="30000" dirty="0"/>
              <a:t>+</a:t>
            </a:r>
            <a:r>
              <a:rPr lang="en-US" sz="2800" dirty="0"/>
              <a:t> + I</a:t>
            </a:r>
            <a:r>
              <a:rPr lang="en-US" sz="2800" baseline="-25000" dirty="0"/>
              <a:t>2</a:t>
            </a:r>
            <a:r>
              <a:rPr lang="en-US" sz="2800" dirty="0"/>
              <a:t> → 2 Cu</a:t>
            </a:r>
            <a:r>
              <a:rPr lang="en-US" sz="2800" baseline="30000" dirty="0"/>
              <a:t>2+</a:t>
            </a:r>
            <a:r>
              <a:rPr lang="en-US" sz="2800" dirty="0"/>
              <a:t> + 2 I</a:t>
            </a:r>
            <a:r>
              <a:rPr lang="en-US" sz="2800" baseline="44000" dirty="0"/>
              <a:t>-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Reactions Review</a:t>
            </a:r>
          </a:p>
          <a:p>
            <a:pPr eaLnBrk="1" hangingPunct="1"/>
            <a:r>
              <a:rPr lang="en-US" dirty="0"/>
              <a:t>What is Redox?</a:t>
            </a:r>
          </a:p>
          <a:p>
            <a:pPr eaLnBrk="1" hangingPunct="1"/>
            <a:r>
              <a:rPr lang="en-US" dirty="0"/>
              <a:t>Determining Oxidation States</a:t>
            </a:r>
          </a:p>
          <a:p>
            <a:pPr eaLnBrk="1" hangingPunct="1"/>
            <a:r>
              <a:rPr lang="en-US" dirty="0"/>
              <a:t>Balancing Redox Reactions</a:t>
            </a:r>
          </a:p>
          <a:p>
            <a:pPr eaLnBrk="1" hangingPunct="1"/>
            <a:r>
              <a:rPr lang="en-US" u="sng" dirty="0"/>
              <a:t>The Activity Series </a:t>
            </a:r>
            <a:r>
              <a:rPr lang="en-US" sz="2600" i="1" u="sng" dirty="0"/>
              <a:t>(Predicting if a reaction will happen.)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u="sng" dirty="0"/>
              <a:t>What is Redox?</a:t>
            </a:r>
          </a:p>
          <a:p>
            <a:pPr eaLnBrk="1" hangingPunct="1"/>
            <a:r>
              <a:rPr lang="en-US" dirty="0"/>
              <a:t>Determining Oxidation States</a:t>
            </a:r>
          </a:p>
          <a:p>
            <a:pPr eaLnBrk="1" hangingPunct="1"/>
            <a:r>
              <a:rPr lang="en-US" dirty="0"/>
              <a:t>Balancing Redox Reactions</a:t>
            </a:r>
          </a:p>
          <a:p>
            <a:pPr eaLnBrk="1" hangingPunct="1"/>
            <a:r>
              <a:rPr lang="en-US" dirty="0"/>
              <a:t>The Activity Series </a:t>
            </a:r>
            <a:r>
              <a:rPr lang="en-US" sz="2600" i="1" dirty="0"/>
              <a:t>(Predicting if a reaction will happen.)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54773-FD13-4181-B635-EF045BE10B9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Will a Reaction Actually Happen?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Just like in Double Displacement reactions, some single displacement/redox reactions will form a product, while others will not.</a:t>
            </a:r>
          </a:p>
          <a:p>
            <a:pPr eaLnBrk="1" hangingPunct="1">
              <a:buNone/>
            </a:pPr>
            <a:endParaRPr lang="en-US" sz="1600" dirty="0"/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K(s) +  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H</a:t>
            </a:r>
            <a:r>
              <a:rPr lang="en-US" sz="2800" baseline="-25000" dirty="0"/>
              <a:t>2</a:t>
            </a:r>
            <a:r>
              <a:rPr lang="en-US" sz="2800" dirty="0"/>
              <a:t>(g)  + KOH (aq)</a:t>
            </a:r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Mg(s) +  H</a:t>
            </a:r>
            <a:r>
              <a:rPr lang="en-US" sz="2800" baseline="-25000" dirty="0"/>
              <a:t>2</a:t>
            </a:r>
            <a:r>
              <a:rPr lang="en-US" sz="2800" dirty="0"/>
              <a:t>O  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H</a:t>
            </a:r>
            <a:r>
              <a:rPr lang="en-US" sz="2800" baseline="-25000" dirty="0"/>
              <a:t>2</a:t>
            </a:r>
            <a:r>
              <a:rPr lang="en-US" sz="2800" dirty="0"/>
              <a:t>(g)  + Mg(OH)</a:t>
            </a:r>
            <a:r>
              <a:rPr lang="en-US" sz="2800" baseline="-25000" dirty="0"/>
              <a:t>2</a:t>
            </a:r>
            <a:r>
              <a:rPr lang="en-US" sz="2800" dirty="0"/>
              <a:t> (aq)    *slow</a:t>
            </a:r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Mg(s) +  </a:t>
            </a:r>
            <a:r>
              <a:rPr lang="en-US" sz="2800" dirty="0" err="1"/>
              <a:t>HCl</a:t>
            </a:r>
            <a:r>
              <a:rPr lang="en-US" sz="2800" dirty="0"/>
              <a:t>   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H</a:t>
            </a:r>
            <a:r>
              <a:rPr lang="en-US" sz="2800" baseline="-25000" dirty="0"/>
              <a:t>2</a:t>
            </a:r>
            <a:r>
              <a:rPr lang="en-US" sz="2800" dirty="0"/>
              <a:t>(g)  + MgCl</a:t>
            </a:r>
            <a:r>
              <a:rPr lang="en-US" sz="2800" baseline="-25000" dirty="0"/>
              <a:t>2</a:t>
            </a:r>
            <a:r>
              <a:rPr lang="en-US" sz="2800" dirty="0"/>
              <a:t> (aq)</a:t>
            </a:r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Cu(s) +  </a:t>
            </a:r>
            <a:r>
              <a:rPr lang="en-US" sz="2800" dirty="0" err="1"/>
              <a:t>HCl</a:t>
            </a:r>
            <a:r>
              <a:rPr lang="en-US" sz="2800" dirty="0"/>
              <a:t>   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no reaction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D54773-FD13-4181-B635-EF045BE10B9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Will a Reaction Actually Happen?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Just like in Double Displacement reactions, some single displacement/redox reactions will form a product, while others will not.</a:t>
            </a:r>
          </a:p>
          <a:p>
            <a:pPr eaLnBrk="1" hangingPunct="1">
              <a:buNone/>
            </a:pPr>
            <a:endParaRPr lang="en-US" sz="1600" dirty="0"/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K(s) +  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H</a:t>
            </a:r>
            <a:r>
              <a:rPr lang="en-US" sz="2800" baseline="-25000" dirty="0"/>
              <a:t>2</a:t>
            </a:r>
            <a:r>
              <a:rPr lang="en-US" sz="2800" dirty="0"/>
              <a:t>(g)  + KOH (aq)</a:t>
            </a:r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Mg(s) +  H</a:t>
            </a:r>
            <a:r>
              <a:rPr lang="en-US" sz="2800" baseline="-25000" dirty="0"/>
              <a:t>2</a:t>
            </a:r>
            <a:r>
              <a:rPr lang="en-US" sz="2800" dirty="0"/>
              <a:t>O  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H</a:t>
            </a:r>
            <a:r>
              <a:rPr lang="en-US" sz="2800" baseline="-25000" dirty="0"/>
              <a:t>2</a:t>
            </a:r>
            <a:r>
              <a:rPr lang="en-US" sz="2800" dirty="0"/>
              <a:t>(g)  + Mg(OH)</a:t>
            </a:r>
            <a:r>
              <a:rPr lang="en-US" sz="2800" baseline="-25000" dirty="0"/>
              <a:t>2</a:t>
            </a:r>
            <a:r>
              <a:rPr lang="en-US" sz="2800" dirty="0"/>
              <a:t> (aq)    *slow</a:t>
            </a:r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Mg(s) +  </a:t>
            </a:r>
            <a:r>
              <a:rPr lang="en-US" sz="2800" dirty="0" err="1"/>
              <a:t>HCl</a:t>
            </a:r>
            <a:r>
              <a:rPr lang="en-US" sz="2800" dirty="0"/>
              <a:t>   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dirty="0"/>
              <a:t>    H</a:t>
            </a:r>
            <a:r>
              <a:rPr lang="en-US" sz="2800" baseline="-25000" dirty="0"/>
              <a:t>2</a:t>
            </a:r>
            <a:r>
              <a:rPr lang="en-US" sz="2800" dirty="0"/>
              <a:t>(g)  + MgCl</a:t>
            </a:r>
            <a:r>
              <a:rPr lang="en-US" sz="2800" baseline="-25000" dirty="0"/>
              <a:t>2</a:t>
            </a:r>
            <a:r>
              <a:rPr lang="en-US" sz="2800" dirty="0"/>
              <a:t> (aq)</a:t>
            </a:r>
          </a:p>
          <a:p>
            <a:pPr marL="463550" eaLnBrk="1" hangingPunct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800" dirty="0"/>
              <a:t>  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Cu(s) + 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HCl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no reaction            </a:t>
            </a:r>
            <a:r>
              <a:rPr lang="en-US" sz="3600" b="1" dirty="0">
                <a:solidFill>
                  <a:srgbClr val="008000"/>
                </a:solidFill>
              </a:rPr>
              <a:t>Why ?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Activity Series </a:t>
            </a:r>
            <a:r>
              <a:rPr lang="en-US" sz="2800" b="1" i="1" dirty="0">
                <a:solidFill>
                  <a:srgbClr val="C00000"/>
                </a:solidFill>
              </a:rPr>
              <a:t>(The Tendency to Lose Electrons)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44196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If Metal A has a greater tendency to lose electrons than Metal B, then: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/>
              <a:t>A(</a:t>
            </a:r>
            <a:r>
              <a:rPr lang="en-US" sz="2400" i="1" dirty="0"/>
              <a:t>s</a:t>
            </a:r>
            <a:r>
              <a:rPr lang="en-US" sz="2400" dirty="0"/>
              <a:t>) + B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 A</a:t>
            </a:r>
            <a:r>
              <a:rPr lang="en-US" sz="2400" baseline="30000" dirty="0">
                <a:sym typeface="Symbol" pitchFamily="18" charset="2"/>
              </a:rPr>
              <a:t>+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aq</a:t>
            </a:r>
            <a:r>
              <a:rPr lang="en-US" sz="2400" dirty="0">
                <a:sym typeface="Symbol" pitchFamily="18" charset="2"/>
              </a:rPr>
              <a:t>) + B(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A</a:t>
            </a:r>
            <a:r>
              <a:rPr lang="en-US" sz="2400" baseline="30000" dirty="0">
                <a:sym typeface="Symbol" pitchFamily="18" charset="2"/>
              </a:rPr>
              <a:t>+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aq</a:t>
            </a:r>
            <a:r>
              <a:rPr lang="en-US" sz="2400" dirty="0">
                <a:sym typeface="Symbol" pitchFamily="18" charset="2"/>
              </a:rPr>
              <a:t>) + B(</a:t>
            </a:r>
            <a:r>
              <a:rPr lang="en-US" sz="2400" i="1" dirty="0">
                <a:sym typeface="Symbol" pitchFamily="18" charset="2"/>
              </a:rPr>
              <a:t>s</a:t>
            </a:r>
            <a:r>
              <a:rPr lang="en-US" sz="2400" dirty="0">
                <a:sym typeface="Symbol" pitchFamily="18" charset="2"/>
              </a:rPr>
              <a:t>)  no reaction.</a:t>
            </a:r>
          </a:p>
        </p:txBody>
      </p:sp>
      <p:pic>
        <p:nvPicPr>
          <p:cNvPr id="7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 t="5000" r="58272" b="5000"/>
          <a:stretch>
            <a:fillRect/>
          </a:stretch>
        </p:blipFill>
        <p:spPr bwMode="auto">
          <a:xfrm>
            <a:off x="6400800" y="837066"/>
            <a:ext cx="2574925" cy="602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5410200" y="1676400"/>
            <a:ext cx="0" cy="388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99060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3000" y="59436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Least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7353D-5E4A-4DCC-9EA6-3073AD78CBB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1000" y="4191000"/>
            <a:ext cx="38750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chemeClr val="tx2"/>
                </a:solidFill>
              </a:rPr>
              <a:t>Zn  +  Fe</a:t>
            </a:r>
            <a:r>
              <a:rPr lang="en-US" sz="2800" b="1" baseline="30000">
                <a:solidFill>
                  <a:schemeClr val="tx2"/>
                </a:solidFill>
              </a:rPr>
              <a:t>2+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latin typeface="Symbol" pitchFamily="18" charset="2"/>
              </a:rPr>
              <a:t>®</a:t>
            </a:r>
            <a:r>
              <a:rPr lang="en-US" sz="2800" b="1"/>
              <a:t>  Fe + Zn</a:t>
            </a:r>
            <a:r>
              <a:rPr lang="en-US" sz="2800" b="1" baseline="30000"/>
              <a:t>2+</a:t>
            </a:r>
          </a:p>
        </p:txBody>
      </p:sp>
      <p:sp>
        <p:nvSpPr>
          <p:cNvPr id="21508" name="Rectangle 2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Activity Series of Metals</a:t>
            </a:r>
          </a:p>
        </p:txBody>
      </p:sp>
      <p:sp>
        <p:nvSpPr>
          <p:cNvPr id="21509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55626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b="1">
                <a:solidFill>
                  <a:schemeClr val="tx2"/>
                </a:solidFill>
              </a:rPr>
              <a:t>Cu  +  H</a:t>
            </a:r>
            <a:r>
              <a:rPr lang="en-US" sz="2800" b="1" baseline="30000">
                <a:solidFill>
                  <a:schemeClr val="tx2"/>
                </a:solidFill>
              </a:rPr>
              <a:t>+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latin typeface="Symbol" pitchFamily="18" charset="2"/>
              </a:rPr>
              <a:t>®</a:t>
            </a:r>
            <a:r>
              <a:rPr lang="en-US" sz="2800" b="1"/>
              <a:t>  no reaction</a:t>
            </a:r>
          </a:p>
          <a:p>
            <a:pPr eaLnBrk="1" hangingPunct="1">
              <a:buFontTx/>
              <a:buNone/>
            </a:pPr>
            <a:endParaRPr lang="en-US" sz="2800"/>
          </a:p>
          <a:p>
            <a:pPr eaLnBrk="1" hangingPunct="1">
              <a:buFontTx/>
              <a:buNone/>
            </a:pPr>
            <a:r>
              <a:rPr lang="en-US" sz="2800" b="1">
                <a:solidFill>
                  <a:schemeClr val="tx2"/>
                </a:solidFill>
              </a:rPr>
              <a:t>Mg  +  2H</a:t>
            </a:r>
            <a:r>
              <a:rPr lang="en-US" sz="2800" b="1" baseline="30000">
                <a:solidFill>
                  <a:schemeClr val="tx2"/>
                </a:solidFill>
              </a:rPr>
              <a:t>+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latin typeface="Symbol" pitchFamily="18" charset="2"/>
              </a:rPr>
              <a:t>®</a:t>
            </a:r>
            <a:r>
              <a:rPr lang="en-US" sz="2800" b="1"/>
              <a:t>  Mg</a:t>
            </a:r>
            <a:r>
              <a:rPr lang="en-US" sz="2800" b="1" baseline="30000"/>
              <a:t>2+</a:t>
            </a:r>
            <a:r>
              <a:rPr lang="en-US" sz="2800" b="1"/>
              <a:t> + H</a:t>
            </a:r>
            <a:r>
              <a:rPr lang="en-US" sz="2800" b="1" baseline="-25000"/>
              <a:t>2</a:t>
            </a:r>
            <a:r>
              <a:rPr lang="en-US" sz="2800" b="1"/>
              <a:t> (g)</a:t>
            </a:r>
          </a:p>
          <a:p>
            <a:pPr eaLnBrk="1" hangingPunct="1">
              <a:buFontTx/>
              <a:buNone/>
            </a:pPr>
            <a:endParaRPr lang="en-US" sz="2800" b="1"/>
          </a:p>
          <a:p>
            <a:pPr eaLnBrk="1" hangingPunct="1">
              <a:buFontTx/>
              <a:buNone/>
            </a:pPr>
            <a:endParaRPr lang="en-US" sz="2800"/>
          </a:p>
        </p:txBody>
      </p:sp>
      <p:sp>
        <p:nvSpPr>
          <p:cNvPr id="21510" name="Rectangle 47"/>
          <p:cNvSpPr>
            <a:spLocks noChangeArrowheads="1"/>
          </p:cNvSpPr>
          <p:nvPr/>
        </p:nvSpPr>
        <p:spPr bwMode="auto">
          <a:xfrm>
            <a:off x="457200" y="5257800"/>
            <a:ext cx="41544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>
                <a:solidFill>
                  <a:schemeClr val="tx2"/>
                </a:solidFill>
              </a:rPr>
              <a:t>Cu  +  Fe</a:t>
            </a:r>
            <a:r>
              <a:rPr lang="en-US" sz="2800" b="1" baseline="30000">
                <a:solidFill>
                  <a:schemeClr val="tx2"/>
                </a:solidFill>
              </a:rPr>
              <a:t>2+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latin typeface="Symbol" pitchFamily="18" charset="2"/>
              </a:rPr>
              <a:t>®</a:t>
            </a:r>
            <a:r>
              <a:rPr lang="en-US" sz="2800" b="1"/>
              <a:t>  no reaction</a:t>
            </a:r>
          </a:p>
        </p:txBody>
      </p:sp>
      <p:pic>
        <p:nvPicPr>
          <p:cNvPr id="21511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475" y="914400"/>
            <a:ext cx="47085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6043A-F3FD-44A2-8C75-C92203DD9D0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Predict the Products and Balance the Equation.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20000" cy="45720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00000"/>
              </a:spcBef>
            </a:pPr>
            <a:r>
              <a:rPr lang="en-US"/>
              <a:t>Mg + H</a:t>
            </a:r>
            <a:r>
              <a:rPr lang="en-US" baseline="-25000"/>
              <a:t>3</a:t>
            </a:r>
            <a:r>
              <a:rPr lang="en-US"/>
              <a:t>PO</a:t>
            </a:r>
            <a:r>
              <a:rPr lang="en-US" baseline="-25000"/>
              <a:t>4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</a:p>
          <a:p>
            <a:pPr eaLnBrk="1" hangingPunct="1">
              <a:spcBef>
                <a:spcPct val="200000"/>
              </a:spcBef>
            </a:pPr>
            <a:r>
              <a:rPr lang="en-US"/>
              <a:t>Cu + H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4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</a:p>
          <a:p>
            <a:pPr eaLnBrk="1" hangingPunct="1">
              <a:spcBef>
                <a:spcPct val="200000"/>
              </a:spcBef>
            </a:pPr>
            <a:r>
              <a:rPr lang="en-US"/>
              <a:t> Al + Fe</a:t>
            </a:r>
            <a:r>
              <a:rPr lang="en-US" baseline="30000"/>
              <a:t>2+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</a:p>
        </p:txBody>
      </p:sp>
      <p:pic>
        <p:nvPicPr>
          <p:cNvPr id="6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95400"/>
            <a:ext cx="47085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0D954-BAA5-405B-BC79-094BF86CC4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0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  <a:r>
              <a:rPr lang="en-US"/>
              <a:t> Mg + </a:t>
            </a:r>
            <a:r>
              <a:rPr lang="en-US">
                <a:solidFill>
                  <a:schemeClr val="hlink"/>
                </a:solidFill>
              </a:rPr>
              <a:t>2</a:t>
            </a:r>
            <a:r>
              <a:rPr lang="en-US"/>
              <a:t> H</a:t>
            </a:r>
            <a:r>
              <a:rPr lang="en-US" baseline="-25000"/>
              <a:t>3</a:t>
            </a:r>
            <a:r>
              <a:rPr lang="en-US"/>
              <a:t>PO</a:t>
            </a:r>
            <a:r>
              <a:rPr lang="en-US" baseline="-25000"/>
              <a:t>4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Mg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>
                <a:solidFill>
                  <a:schemeClr val="hlink"/>
                </a:solidFill>
              </a:rPr>
              <a:t>(PO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 + 3 H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endParaRPr lang="en-US"/>
          </a:p>
          <a:p>
            <a:pPr eaLnBrk="1" hangingPunct="1">
              <a:spcBef>
                <a:spcPct val="200000"/>
              </a:spcBef>
            </a:pPr>
            <a:r>
              <a:rPr lang="en-US"/>
              <a:t>Cu + H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4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No reaction.</a:t>
            </a:r>
            <a:endParaRPr lang="en-US"/>
          </a:p>
          <a:p>
            <a:pPr eaLnBrk="1" hangingPunct="1">
              <a:spcBef>
                <a:spcPct val="200000"/>
              </a:spcBef>
            </a:pPr>
            <a:r>
              <a:rPr lang="en-US">
                <a:solidFill>
                  <a:schemeClr val="hlink"/>
                </a:solidFill>
              </a:rPr>
              <a:t>2</a:t>
            </a:r>
            <a:r>
              <a:rPr lang="en-US"/>
              <a:t> Al + </a:t>
            </a:r>
            <a:r>
              <a:rPr lang="en-US">
                <a:solidFill>
                  <a:schemeClr val="hlink"/>
                </a:solidFill>
              </a:rPr>
              <a:t>3</a:t>
            </a:r>
            <a:r>
              <a:rPr lang="en-US"/>
              <a:t> Fe</a:t>
            </a:r>
            <a:r>
              <a:rPr lang="en-US" baseline="30000"/>
              <a:t>2+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 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2 </a:t>
            </a:r>
            <a:r>
              <a:rPr lang="en-US">
                <a:solidFill>
                  <a:schemeClr val="hlink"/>
                </a:solidFill>
              </a:rPr>
              <a:t>Al</a:t>
            </a:r>
            <a:r>
              <a:rPr lang="en-US" baseline="30000">
                <a:solidFill>
                  <a:schemeClr val="hlink"/>
                </a:solidFill>
              </a:rPr>
              <a:t>3+</a:t>
            </a:r>
            <a:r>
              <a:rPr lang="en-US">
                <a:solidFill>
                  <a:schemeClr val="hlink"/>
                </a:solidFill>
              </a:rPr>
              <a:t> + 3 Fe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7620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Predict the Products and Balance the Equation, Continued.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8E445-2974-4779-BFE2-B749537CC5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Oxidation and Reduction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79248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Reactions where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electrons are transferred </a:t>
            </a:r>
            <a:r>
              <a:rPr lang="en-US" sz="2800" dirty="0"/>
              <a:t>from one atom to another are redox reactions.</a:t>
            </a:r>
          </a:p>
          <a:p>
            <a:pPr eaLnBrk="1" hangingPunct="1">
              <a:lnSpc>
                <a:spcPct val="90000"/>
              </a:lnSpc>
            </a:pPr>
            <a:endParaRPr lang="en-US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/>
              <a:t>Atoms that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/>
              <a:t>ain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800" dirty="0"/>
              <a:t>lectrons are being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2800" dirty="0"/>
              <a:t>educed.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/>
              <a:t>Atoms that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800" dirty="0"/>
              <a:t>ose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800" dirty="0"/>
              <a:t>lectrons are being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800" dirty="0"/>
              <a:t>xidized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0" y="4648200"/>
            <a:ext cx="7848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Aft>
                <a:spcPts val="1200"/>
              </a:spcAft>
              <a:tabLst>
                <a:tab pos="914400" algn="l"/>
                <a:tab pos="3717925" algn="l"/>
              </a:tabLst>
            </a:pPr>
            <a:r>
              <a:rPr lang="en-US" sz="2800" dirty="0"/>
              <a:t>2 Na(</a:t>
            </a:r>
            <a:r>
              <a:rPr lang="en-US" sz="2800" i="1" dirty="0"/>
              <a:t>s</a:t>
            </a:r>
            <a:r>
              <a:rPr lang="en-US" sz="2800" dirty="0"/>
              <a:t>) + 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→ 2 </a:t>
            </a:r>
            <a:r>
              <a:rPr lang="en-US" sz="2800" dirty="0" err="1"/>
              <a:t>Na</a:t>
            </a:r>
            <a:r>
              <a:rPr lang="en-US" sz="2800" baseline="30000" dirty="0" err="1"/>
              <a:t>+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lvl="1">
              <a:lnSpc>
                <a:spcPct val="150000"/>
              </a:lnSpc>
              <a:tabLst>
                <a:tab pos="914400" algn="l"/>
                <a:tab pos="3717925" algn="l"/>
              </a:tabLst>
            </a:pPr>
            <a:r>
              <a:rPr lang="en-US" sz="2800" dirty="0">
                <a:solidFill>
                  <a:srgbClr val="008000"/>
                </a:solidFill>
              </a:rPr>
              <a:t>Na → Na</a:t>
            </a:r>
            <a:r>
              <a:rPr lang="en-US" sz="2800" baseline="30000" dirty="0">
                <a:solidFill>
                  <a:srgbClr val="008000"/>
                </a:solidFill>
              </a:rPr>
              <a:t>+</a:t>
            </a:r>
            <a:r>
              <a:rPr lang="en-US" sz="2800" dirty="0">
                <a:solidFill>
                  <a:srgbClr val="008000"/>
                </a:solidFill>
              </a:rPr>
              <a:t> + 1 e</a:t>
            </a:r>
            <a:r>
              <a:rPr lang="en-US" sz="2800" baseline="30000" dirty="0">
                <a:solidFill>
                  <a:srgbClr val="008000"/>
                </a:solidFill>
                <a:cs typeface="Times New Roman" pitchFamily="18" charset="0"/>
              </a:rPr>
              <a:t>–</a:t>
            </a:r>
            <a:r>
              <a:rPr lang="en-US" sz="2800" dirty="0">
                <a:solidFill>
                  <a:srgbClr val="008000"/>
                </a:solidFill>
                <a:cs typeface="Times New Roman" pitchFamily="18" charset="0"/>
              </a:rPr>
              <a:t> 	(oxidation)</a:t>
            </a:r>
          </a:p>
          <a:p>
            <a:pPr lvl="1">
              <a:tabLst>
                <a:tab pos="914400" algn="l"/>
                <a:tab pos="3717925" algn="l"/>
              </a:tabLst>
            </a:pPr>
            <a:r>
              <a:rPr lang="en-US" sz="2800" dirty="0">
                <a:solidFill>
                  <a:srgbClr val="7030A0"/>
                </a:solidFill>
                <a:cs typeface="Times New Roman" pitchFamily="18" charset="0"/>
              </a:rPr>
              <a:t>Cl</a:t>
            </a:r>
            <a:r>
              <a:rPr lang="en-US" sz="2800" baseline="-25000" dirty="0">
                <a:solidFill>
                  <a:srgbClr val="7030A0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+ 2 e</a:t>
            </a:r>
            <a:r>
              <a:rPr lang="en-US" sz="2800" baseline="30000" dirty="0">
                <a:solidFill>
                  <a:srgbClr val="7030A0"/>
                </a:solidFill>
                <a:cs typeface="Times New Roman" pitchFamily="18" charset="0"/>
              </a:rPr>
              <a:t>–</a:t>
            </a:r>
            <a:r>
              <a:rPr lang="en-US" sz="2800" dirty="0">
                <a:solidFill>
                  <a:srgbClr val="7030A0"/>
                </a:solidFill>
                <a:cs typeface="Times New Roman" pitchFamily="18" charset="0"/>
              </a:rPr>
              <a:t> → 2 </a:t>
            </a:r>
            <a:r>
              <a:rPr lang="en-US" sz="2800" dirty="0" err="1">
                <a:solidFill>
                  <a:srgbClr val="7030A0"/>
                </a:solidFill>
              </a:rPr>
              <a:t>Cl</a:t>
            </a:r>
            <a:r>
              <a:rPr lang="en-US" sz="2800" baseline="30000" dirty="0">
                <a:solidFill>
                  <a:srgbClr val="7030A0"/>
                </a:solidFill>
                <a:cs typeface="Times New Roman" pitchFamily="18" charset="0"/>
              </a:rPr>
              <a:t>–</a:t>
            </a:r>
            <a:r>
              <a:rPr lang="en-US" sz="2800" dirty="0">
                <a:solidFill>
                  <a:srgbClr val="7030A0"/>
                </a:solidFill>
                <a:cs typeface="Times New Roman" pitchFamily="18" charset="0"/>
              </a:rPr>
              <a:t>	(reduction)</a:t>
            </a:r>
            <a:endParaRPr lang="en-US" sz="2800" baseline="30000" dirty="0">
              <a:solidFill>
                <a:srgbClr val="7030A0"/>
              </a:solidFill>
              <a:cs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39000" y="2362200"/>
            <a:ext cx="1905000" cy="2022475"/>
            <a:chOff x="3936" y="2880"/>
            <a:chExt cx="1200" cy="1274"/>
          </a:xfrm>
        </p:grpSpPr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4214" y="3866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Leo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936" y="2880"/>
              <a:ext cx="1200" cy="1001"/>
              <a:chOff x="3936" y="2880"/>
              <a:chExt cx="1200" cy="1001"/>
            </a:xfrm>
          </p:grpSpPr>
          <p:pic>
            <p:nvPicPr>
              <p:cNvPr id="4106" name="Picture 5" descr="bd07398_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36" y="3072"/>
                <a:ext cx="1134" cy="8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07" name="AutoShape 7"/>
              <p:cNvSpPr>
                <a:spLocks noChangeArrowheads="1"/>
              </p:cNvSpPr>
              <p:nvPr/>
            </p:nvSpPr>
            <p:spPr bwMode="auto">
              <a:xfrm>
                <a:off x="4512" y="2880"/>
                <a:ext cx="624" cy="336"/>
              </a:xfrm>
              <a:prstGeom prst="wedgeEllipseCallout">
                <a:avLst>
                  <a:gd name="adj1" fmla="val -43750"/>
                  <a:gd name="adj2" fmla="val 7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/>
                  <a:t>Ger</a:t>
                </a: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17043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Oxidation</a:t>
            </a:r>
          </a:p>
          <a:p>
            <a:pPr algn="ctr"/>
            <a:r>
              <a:rPr lang="en-US" sz="2800" dirty="0"/>
              <a:t>States</a:t>
            </a:r>
          </a:p>
          <a:p>
            <a:pPr algn="ctr"/>
            <a:r>
              <a:rPr lang="en-US" sz="2800" dirty="0"/>
              <a:t>+4</a:t>
            </a:r>
          </a:p>
          <a:p>
            <a:pPr algn="ctr"/>
            <a:r>
              <a:rPr lang="en-US" sz="2800" dirty="0"/>
              <a:t>+3</a:t>
            </a:r>
          </a:p>
          <a:p>
            <a:pPr algn="ctr"/>
            <a:r>
              <a:rPr lang="en-US" sz="2800" dirty="0"/>
              <a:t>+2</a:t>
            </a:r>
          </a:p>
          <a:p>
            <a:pPr algn="ctr"/>
            <a:r>
              <a:rPr lang="en-US" sz="2800" dirty="0"/>
              <a:t>+1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-1</a:t>
            </a:r>
          </a:p>
          <a:p>
            <a:pPr algn="ctr"/>
            <a:r>
              <a:rPr lang="en-US" sz="2800" dirty="0"/>
              <a:t>-2</a:t>
            </a:r>
          </a:p>
          <a:p>
            <a:pPr algn="ctr"/>
            <a:r>
              <a:rPr lang="en-US" sz="2800" dirty="0"/>
              <a:t>-3</a:t>
            </a:r>
          </a:p>
          <a:p>
            <a:pPr algn="ctr"/>
            <a:r>
              <a:rPr lang="en-US" sz="2800" dirty="0"/>
              <a:t>-4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Oxidation and Reduction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0700" y="91440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2 Na(</a:t>
            </a:r>
            <a:r>
              <a:rPr lang="en-US" sz="2800" i="1" dirty="0"/>
              <a:t>s</a:t>
            </a:r>
            <a:r>
              <a:rPr lang="en-US" sz="2800" dirty="0"/>
              <a:t>) + 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→ 2 </a:t>
            </a:r>
            <a:r>
              <a:rPr lang="en-US" sz="2800" dirty="0" err="1"/>
              <a:t>Na</a:t>
            </a:r>
            <a:r>
              <a:rPr lang="en-US" sz="2800" baseline="30000" dirty="0" err="1"/>
              <a:t>+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2514600"/>
            <a:ext cx="0" cy="3733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2971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Reduced (Element)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39624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Oxidizing (Reactant)</a:t>
            </a:r>
          </a:p>
          <a:p>
            <a:r>
              <a:rPr lang="en-US" b="1" dirty="0"/>
              <a:t>  Agent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1200" y="2514600"/>
            <a:ext cx="0" cy="3657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9754" y="2971800"/>
            <a:ext cx="22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Oxidized (Element)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9754" y="3962400"/>
            <a:ext cx="241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Reducing (Reactant)</a:t>
            </a:r>
          </a:p>
          <a:p>
            <a:r>
              <a:rPr lang="en-US" b="1" dirty="0"/>
              <a:t>  Agent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600200"/>
            <a:ext cx="17043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Oxidation</a:t>
            </a:r>
          </a:p>
          <a:p>
            <a:pPr algn="ctr"/>
            <a:r>
              <a:rPr lang="en-US" sz="2800" dirty="0"/>
              <a:t>States</a:t>
            </a:r>
          </a:p>
          <a:p>
            <a:pPr algn="ctr"/>
            <a:r>
              <a:rPr lang="en-US" sz="2800" dirty="0"/>
              <a:t>+4</a:t>
            </a:r>
          </a:p>
          <a:p>
            <a:pPr algn="ctr"/>
            <a:r>
              <a:rPr lang="en-US" sz="2800" dirty="0"/>
              <a:t>+3</a:t>
            </a:r>
          </a:p>
          <a:p>
            <a:pPr algn="ctr"/>
            <a:r>
              <a:rPr lang="en-US" sz="2800" dirty="0"/>
              <a:t>+2</a:t>
            </a:r>
          </a:p>
          <a:p>
            <a:pPr algn="ctr"/>
            <a:r>
              <a:rPr lang="en-US" sz="2800" dirty="0"/>
              <a:t>+1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-1</a:t>
            </a:r>
          </a:p>
          <a:p>
            <a:pPr algn="ctr"/>
            <a:r>
              <a:rPr lang="en-US" sz="2800" dirty="0"/>
              <a:t>-2</a:t>
            </a:r>
          </a:p>
          <a:p>
            <a:pPr algn="ctr"/>
            <a:r>
              <a:rPr lang="en-US" sz="2800" dirty="0"/>
              <a:t>-3</a:t>
            </a:r>
          </a:p>
          <a:p>
            <a:pPr algn="ctr"/>
            <a:r>
              <a:rPr lang="en-US" sz="2800" dirty="0"/>
              <a:t>-4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Oxidation and Reduction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0700" y="914400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350" lvl="1" algn="ctr">
              <a:spcAft>
                <a:spcPts val="1200"/>
              </a:spcAft>
              <a:tabLst>
                <a:tab pos="120650" algn="l"/>
                <a:tab pos="3717925" algn="l"/>
              </a:tabLst>
            </a:pPr>
            <a:r>
              <a:rPr lang="en-US" sz="2800" dirty="0"/>
              <a:t>2 Na(</a:t>
            </a:r>
            <a:r>
              <a:rPr lang="en-US" sz="2800" i="1" dirty="0"/>
              <a:t>s</a:t>
            </a:r>
            <a:r>
              <a:rPr lang="en-US" sz="2800" dirty="0"/>
              <a:t>) + 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→ 2 </a:t>
            </a:r>
            <a:r>
              <a:rPr lang="en-US" sz="2800" dirty="0" err="1"/>
              <a:t>Na</a:t>
            </a:r>
            <a:r>
              <a:rPr lang="en-US" sz="2800" baseline="30000" dirty="0" err="1"/>
              <a:t>+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2514600"/>
            <a:ext cx="0" cy="3733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297180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Reduced (Element)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7000" y="396240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Oxidizing (Reactant)</a:t>
            </a:r>
          </a:p>
          <a:p>
            <a:r>
              <a:rPr lang="en-US" b="1" dirty="0"/>
              <a:t>  Agent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1200" y="2514600"/>
            <a:ext cx="0" cy="3657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9754" y="2971800"/>
            <a:ext cx="227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Oxidized (Element)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9754" y="3962400"/>
            <a:ext cx="241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Reducing (Reactant)</a:t>
            </a:r>
          </a:p>
          <a:p>
            <a:r>
              <a:rPr lang="en-US" b="1" dirty="0"/>
              <a:t>  Agent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9000" y="259080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14800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Cl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1400" y="434340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4267200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Reactions Review</a:t>
            </a:r>
          </a:p>
          <a:p>
            <a:pPr eaLnBrk="1" hangingPunct="1"/>
            <a:r>
              <a:rPr lang="en-US" dirty="0"/>
              <a:t>What is Redox?</a:t>
            </a:r>
          </a:p>
          <a:p>
            <a:pPr eaLnBrk="1" hangingPunct="1"/>
            <a:r>
              <a:rPr lang="en-US" u="sng" dirty="0"/>
              <a:t>Determining Oxidation States</a:t>
            </a:r>
          </a:p>
          <a:p>
            <a:pPr eaLnBrk="1" hangingPunct="1"/>
            <a:r>
              <a:rPr lang="en-US" dirty="0"/>
              <a:t>Balancing Redox Reactions</a:t>
            </a:r>
          </a:p>
          <a:p>
            <a:pPr eaLnBrk="1" hangingPunct="1"/>
            <a:r>
              <a:rPr lang="en-US" dirty="0"/>
              <a:t>The Activity Series </a:t>
            </a:r>
            <a:r>
              <a:rPr lang="en-US" sz="2600" i="1" dirty="0"/>
              <a:t>(Predicting if a reaction will happen.)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Determining Oxidation States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If an ionic compound, separate ions.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Give the most EN element the “charge” it wants.</a:t>
            </a:r>
          </a:p>
          <a:p>
            <a:pPr eaLnBrk="1" hangingPunct="1">
              <a:buNone/>
            </a:pPr>
            <a:r>
              <a:rPr lang="en-US" dirty="0"/>
              <a:t>         </a:t>
            </a:r>
            <a:r>
              <a:rPr lang="en-US" sz="2400" i="1" dirty="0"/>
              <a:t>*If H is bonded to more EN element, start by giving it a +1</a:t>
            </a:r>
          </a:p>
          <a:p>
            <a:pPr eaLnBrk="1" hangingPunct="1">
              <a:buNone/>
            </a:pPr>
            <a:r>
              <a:rPr lang="en-US" dirty="0"/>
              <a:t> </a:t>
            </a:r>
          </a:p>
          <a:p>
            <a:pPr eaLnBrk="1" hangingPunct="1"/>
            <a:r>
              <a:rPr lang="en-US" dirty="0"/>
              <a:t>Solve for other element so that.</a:t>
            </a:r>
          </a:p>
          <a:p>
            <a:pPr lvl="1" eaLnBrk="1" hangingPunct="1"/>
            <a:r>
              <a:rPr lang="en-US" dirty="0"/>
              <a:t>Neutral compounds = 0</a:t>
            </a:r>
          </a:p>
          <a:p>
            <a:pPr lvl="1" eaLnBrk="1" hangingPunct="1"/>
            <a:r>
              <a:rPr lang="en-US" dirty="0"/>
              <a:t>Polyatomic Ions = charge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469EB-B613-4C10-B67A-433954D3F7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Assign an Oxidation State to Each Element in the Following: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pPr eaLnBrk="1" hangingPunct="1"/>
            <a:r>
              <a:rPr lang="en-US" sz="2800" dirty="0"/>
              <a:t>F</a:t>
            </a:r>
            <a:r>
              <a:rPr lang="en-US" sz="2800" baseline="-25000" dirty="0"/>
              <a:t>2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Mg</a:t>
            </a:r>
            <a:r>
              <a:rPr lang="en-US" sz="2800" baseline="30000" dirty="0"/>
              <a:t>2+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 err="1"/>
              <a:t>KCl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SO</a:t>
            </a:r>
            <a:r>
              <a:rPr lang="en-US" sz="2800" baseline="-25000" dirty="0"/>
              <a:t>3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PO</a:t>
            </a:r>
            <a:r>
              <a:rPr lang="en-US" sz="2800" baseline="-25000" dirty="0"/>
              <a:t>4</a:t>
            </a:r>
            <a:r>
              <a:rPr lang="en-US" sz="2800" baseline="30000" dirty="0"/>
              <a:t>3</a:t>
            </a:r>
            <a:r>
              <a:rPr lang="en-US" sz="2800" baseline="30000" dirty="0">
                <a:cs typeface="Times New Roman" pitchFamily="18" charset="0"/>
              </a:rPr>
              <a:t>−</a:t>
            </a:r>
            <a:endParaRPr lang="en-US" sz="2800" dirty="0">
              <a:cs typeface="Times New Roman" pitchFamily="18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Na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</a:t>
            </a: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0C91FF-4684-4418-BC01-777F7C2FD2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Assign an Oxidation State to Each Element in the Following,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F</a:t>
            </a:r>
            <a:r>
              <a:rPr lang="en-US" sz="2800" baseline="-25000" dirty="0"/>
              <a:t>2</a:t>
            </a:r>
            <a:r>
              <a:rPr lang="en-US" sz="2800" dirty="0"/>
              <a:t> 		</a:t>
            </a:r>
            <a:r>
              <a:rPr lang="en-US" sz="2800" dirty="0">
                <a:solidFill>
                  <a:schemeClr val="hlink"/>
                </a:solidFill>
              </a:rPr>
              <a:t>F = 0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Mg</a:t>
            </a:r>
            <a:r>
              <a:rPr lang="en-US" sz="2800" baseline="30000" dirty="0"/>
              <a:t>2+	</a:t>
            </a:r>
            <a:r>
              <a:rPr lang="en-US" sz="2800" dirty="0">
                <a:solidFill>
                  <a:schemeClr val="hlink"/>
                </a:solidFill>
              </a:rPr>
              <a:t>Mg = +2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 err="1"/>
              <a:t>KCl</a:t>
            </a:r>
            <a:r>
              <a:rPr lang="en-US" sz="2800" dirty="0"/>
              <a:t>		</a:t>
            </a:r>
            <a:r>
              <a:rPr lang="en-US" sz="2800" dirty="0">
                <a:solidFill>
                  <a:schemeClr val="hlink"/>
                </a:solidFill>
              </a:rPr>
              <a:t>K = +1,   </a:t>
            </a:r>
            <a:r>
              <a:rPr lang="en-US" sz="2800" dirty="0" err="1">
                <a:solidFill>
                  <a:schemeClr val="hlink"/>
                </a:solidFill>
              </a:rPr>
              <a:t>Cl</a:t>
            </a:r>
            <a:r>
              <a:rPr lang="en-US" sz="2800" dirty="0">
                <a:solidFill>
                  <a:schemeClr val="hlink"/>
                </a:solidFill>
              </a:rPr>
              <a:t> = -1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SO</a:t>
            </a:r>
            <a:r>
              <a:rPr lang="en-US" sz="2800" baseline="-25000" dirty="0"/>
              <a:t>3		</a:t>
            </a:r>
            <a:r>
              <a:rPr lang="en-US" sz="2800" dirty="0">
                <a:solidFill>
                  <a:schemeClr val="hlink"/>
                </a:solidFill>
              </a:rPr>
              <a:t>O = -2,   S = +6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PO</a:t>
            </a:r>
            <a:r>
              <a:rPr lang="en-US" sz="2800" baseline="-25000" dirty="0"/>
              <a:t>4</a:t>
            </a:r>
            <a:r>
              <a:rPr lang="en-US" sz="2800" baseline="30000" dirty="0"/>
              <a:t>3</a:t>
            </a:r>
            <a:r>
              <a:rPr lang="en-US" sz="2800" baseline="30000" dirty="0">
                <a:cs typeface="Times New Roman" pitchFamily="18" charset="0"/>
              </a:rPr>
              <a:t>−</a:t>
            </a:r>
            <a:r>
              <a:rPr lang="en-US" sz="2800" baseline="30000" dirty="0"/>
              <a:t>	 </a:t>
            </a:r>
            <a:r>
              <a:rPr lang="en-US" sz="2800" dirty="0">
                <a:solidFill>
                  <a:schemeClr val="hlink"/>
                </a:solidFill>
              </a:rPr>
              <a:t>O = -2,   P = +5</a:t>
            </a:r>
            <a:endParaRPr lang="en-US" sz="2800" dirty="0"/>
          </a:p>
          <a:p>
            <a:pPr eaLnBrk="1" hangingPunct="1">
              <a:spcBef>
                <a:spcPct val="40000"/>
              </a:spcBef>
            </a:pPr>
            <a:r>
              <a:rPr lang="en-US" sz="2800" dirty="0"/>
              <a:t>Na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	 </a:t>
            </a:r>
            <a:r>
              <a:rPr lang="en-US" sz="2800" dirty="0">
                <a:solidFill>
                  <a:schemeClr val="hlink"/>
                </a:solidFill>
              </a:rPr>
              <a:t>Na = +1,    S = +4,    O = -2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1328</Words>
  <Application>Microsoft Office PowerPoint</Application>
  <PresentationFormat>On-screen Show (4:3)</PresentationFormat>
  <Paragraphs>235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Office Theme</vt:lpstr>
      <vt:lpstr>1_Office Theme</vt:lpstr>
      <vt:lpstr>Oxidation and Reduction (Redox)</vt:lpstr>
      <vt:lpstr>Outline</vt:lpstr>
      <vt:lpstr>Oxidation and Reduction</vt:lpstr>
      <vt:lpstr>Oxidation and Reduction</vt:lpstr>
      <vt:lpstr>Oxidation and Reduction</vt:lpstr>
      <vt:lpstr>Outline</vt:lpstr>
      <vt:lpstr>Determining Oxidation States</vt:lpstr>
      <vt:lpstr>Assign an Oxidation State to Each Element in the Following:</vt:lpstr>
      <vt:lpstr>Assign an Oxidation State to Each Element in the Following, </vt:lpstr>
      <vt:lpstr>Assign Oxidation States and Identify the Oxidizing and Reducing Agents in Each of the Following:</vt:lpstr>
      <vt:lpstr>Assign Oxidation States and Identify the Oxidizing and Reducing Agents in Each of the Following</vt:lpstr>
      <vt:lpstr>Outline</vt:lpstr>
      <vt:lpstr>Balancing Redox Reactions</vt:lpstr>
      <vt:lpstr>Practice: Balance these reactions for electrons</vt:lpstr>
      <vt:lpstr>Balancing Redox Reactions using the half-reactions method</vt:lpstr>
      <vt:lpstr>Balancing Redox Reactions using the half-reactions method</vt:lpstr>
      <vt:lpstr>Balance the Following Equation using the half-reactions method   Cu+ + I2 → Cu2+ + I– </vt:lpstr>
      <vt:lpstr>Balance the Following Equation: Cu+ + I2 → Cu2+ + I– </vt:lpstr>
      <vt:lpstr>Outline</vt:lpstr>
      <vt:lpstr>Will a Reaction Actually Happen?</vt:lpstr>
      <vt:lpstr>Will a Reaction Actually Happen?</vt:lpstr>
      <vt:lpstr>Activity Series (The Tendency to Lose Electrons)</vt:lpstr>
      <vt:lpstr>Activity Series of Metals</vt:lpstr>
      <vt:lpstr>Predict the Products and Balance the Equation.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224</cp:revision>
  <dcterms:created xsi:type="dcterms:W3CDTF">2011-01-11T21:11:01Z</dcterms:created>
  <dcterms:modified xsi:type="dcterms:W3CDTF">2022-03-23T18:02:04Z</dcterms:modified>
</cp:coreProperties>
</file>