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301" r:id="rId4"/>
    <p:sldId id="302" r:id="rId5"/>
    <p:sldId id="345" r:id="rId6"/>
    <p:sldId id="342" r:id="rId7"/>
    <p:sldId id="346" r:id="rId8"/>
    <p:sldId id="348" r:id="rId9"/>
    <p:sldId id="349" r:id="rId10"/>
    <p:sldId id="350" r:id="rId11"/>
    <p:sldId id="351" r:id="rId12"/>
    <p:sldId id="347" r:id="rId13"/>
    <p:sldId id="343" r:id="rId14"/>
    <p:sldId id="306" r:id="rId15"/>
    <p:sldId id="310" r:id="rId16"/>
    <p:sldId id="320" r:id="rId17"/>
    <p:sldId id="326" r:id="rId18"/>
    <p:sldId id="325" r:id="rId19"/>
    <p:sldId id="327" r:id="rId20"/>
    <p:sldId id="332" r:id="rId21"/>
    <p:sldId id="331" r:id="rId22"/>
    <p:sldId id="352" r:id="rId23"/>
    <p:sldId id="354" r:id="rId24"/>
    <p:sldId id="355" r:id="rId25"/>
    <p:sldId id="356" r:id="rId26"/>
    <p:sldId id="353" r:id="rId27"/>
    <p:sldId id="358" r:id="rId28"/>
    <p:sldId id="362" r:id="rId29"/>
    <p:sldId id="359" r:id="rId30"/>
    <p:sldId id="360" r:id="rId31"/>
    <p:sldId id="36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3D3EF"/>
    <a:srgbClr val="FFFF00"/>
    <a:srgbClr val="CC9B00"/>
    <a:srgbClr val="D60093"/>
    <a:srgbClr val="CC3399"/>
    <a:srgbClr val="820000"/>
    <a:srgbClr val="EA0000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8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9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5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57618D-C969-46E8-B22D-E6488F8B42D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495603-CDD7-4793-AA82-96CBDF4505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A82F4-EA98-4D44-AA08-DC30495802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40C5B-3A17-44EE-98F9-34C30B12AF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72B5A-1046-4146-A0DE-FBAE3B997F7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502FE-66C4-4E47-BAB3-3385B4FE61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60023-C82E-4C09-AB55-51471C79EB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591EF-7913-4CD2-9026-5F31A9A407B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591EF-7913-4CD2-9026-5F31A9A407B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4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1A0D-18F5-E445-8FF4-EFE807EB8B7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5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1A0D-18F5-E445-8FF4-EFE807EB8B7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02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1A0D-18F5-E445-8FF4-EFE807EB8B7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42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1A0D-18F5-E445-8FF4-EFE807EB8B7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621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1A0D-18F5-E445-8FF4-EFE807EB8B7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89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45394-6B83-41B6-B135-57CDDAF7594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37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42A23-5F58-4A91-BCBA-EEBEBDC43A6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1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3ECC5-3919-4675-8F9E-EE7CC8E042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372CD-0C5A-45E3-8382-83936BE835D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2B88E-0585-4F58-832A-1D1D0DF5FA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1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6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D286D-D552-43F6-8D5F-33DA92BBF542}" type="slidenum">
              <a:rPr lang="en-US"/>
              <a:pPr/>
              <a:t>8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CE29-C8C6-47D5-BE0C-09A8024801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9C1E-2AA2-4C0D-9612-A58185A7F7EB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Tro's Introductory Chemistry, Chapter 16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BA40-17CB-43AF-B975-1F115F953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1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8674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Radioactivity and</a:t>
            </a:r>
            <a:br>
              <a:rPr lang="en-US" dirty="0">
                <a:solidFill>
                  <a:srgbClr val="EA0000"/>
                </a:solidFill>
              </a:rPr>
            </a:br>
            <a:r>
              <a:rPr lang="en-US" dirty="0">
                <a:solidFill>
                  <a:srgbClr val="EA0000"/>
                </a:solidFill>
              </a:rPr>
              <a:t>Nuclear Chemistry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Applications of Radioactivity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Dating rocks and fossils (Radiocarbon, etc.)</a:t>
            </a:r>
          </a:p>
          <a:p>
            <a:pPr eaLnBrk="1" hangingPunct="1"/>
            <a:r>
              <a:rPr lang="en-US" dirty="0"/>
              <a:t>Generating Power (Nuclear Fission)</a:t>
            </a:r>
          </a:p>
          <a:p>
            <a:pPr eaLnBrk="1" hangingPunct="1"/>
            <a:r>
              <a:rPr lang="en-US" dirty="0"/>
              <a:t>The Sun (Nuclear Fusion)</a:t>
            </a:r>
          </a:p>
          <a:p>
            <a:pPr eaLnBrk="1" hangingPunct="1"/>
            <a:r>
              <a:rPr lang="en-US" dirty="0"/>
              <a:t>Medicine (Imaging, Radiation treatment for cancer)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Atomic Bomb</a:t>
            </a:r>
          </a:p>
          <a:p>
            <a:pPr eaLnBrk="1" hangingPunct="1"/>
            <a:r>
              <a:rPr lang="en-US" dirty="0"/>
              <a:t>Destroys Human Tissue (Marie Curie Died from radiation poisoning.)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Nuclear Chemistry and Radioactivity</a:t>
            </a:r>
          </a:p>
          <a:p>
            <a:pPr lvl="1" eaLnBrk="1" hangingPunct="1"/>
            <a:r>
              <a:rPr lang="en-US" dirty="0"/>
              <a:t>What is Radioactivity?</a:t>
            </a:r>
          </a:p>
          <a:p>
            <a:pPr lvl="1" eaLnBrk="1" hangingPunct="1"/>
            <a:r>
              <a:rPr lang="en-US" dirty="0"/>
              <a:t>Discovery and Applications</a:t>
            </a:r>
          </a:p>
          <a:p>
            <a:pPr lvl="1" eaLnBrk="1" hangingPunct="1"/>
            <a:r>
              <a:rPr lang="en-US" u="sng" dirty="0"/>
              <a:t>Nuclear Equations and Modes of Decay</a:t>
            </a:r>
          </a:p>
          <a:p>
            <a:pPr lvl="1" eaLnBrk="1" hangingPunct="1"/>
            <a:r>
              <a:rPr lang="en-US" dirty="0"/>
              <a:t>Half Life</a:t>
            </a:r>
          </a:p>
          <a:p>
            <a:pPr eaLnBrk="1" hangingPunct="1"/>
            <a:r>
              <a:rPr lang="en-US" dirty="0"/>
              <a:t>Redox Review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1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rgbClr val="EA0000"/>
                </a:solidFill>
                <a:latin typeface="Arial" pitchFamily="34" charset="0"/>
                <a:ea typeface="+mj-ea"/>
                <a:cs typeface="+mj-cs"/>
              </a:rPr>
              <a:t>Atomic Notation Review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3636963" y="2459038"/>
          <a:ext cx="8493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4" name="Equation" r:id="rId4" imgW="253800" imgH="228600" progId="Equation.3">
                  <p:embed/>
                </p:oleObj>
              </mc:Choice>
              <mc:Fallback>
                <p:oleObj name="Equation" r:id="rId4" imgW="253800" imgH="228600" progId="Equation.3">
                  <p:embed/>
                  <p:pic>
                    <p:nvPicPr>
                      <p:cNvPr id="152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36963" y="2459038"/>
                        <a:ext cx="849312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048000" y="22860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1295400" y="1905000"/>
            <a:ext cx="183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Mass # (p</a:t>
            </a:r>
            <a:r>
              <a:rPr lang="en-US" baseline="30000"/>
              <a:t>+</a:t>
            </a:r>
            <a:r>
              <a:rPr lang="en-US"/>
              <a:t> + n</a:t>
            </a:r>
            <a:r>
              <a:rPr lang="en-US" baseline="30000"/>
              <a:t>0</a:t>
            </a:r>
            <a:r>
              <a:rPr lang="en-US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0400" y="3200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1447800" y="3810000"/>
            <a:ext cx="1966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Atomic # (# of p</a:t>
            </a:r>
            <a:r>
              <a:rPr lang="en-US" baseline="30000"/>
              <a:t>+</a:t>
            </a:r>
            <a:r>
              <a:rPr lang="en-US"/>
              <a:t>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35E1-4A38-4CEA-8E01-A62D32B5A2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C67D50-C2D4-4483-8883-3AADDD8DC96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Important Atomic Symbols</a:t>
            </a:r>
          </a:p>
        </p:txBody>
      </p:sp>
      <p:graphicFrame>
        <p:nvGraphicFramePr>
          <p:cNvPr id="275459" name="Group 3"/>
          <p:cNvGraphicFramePr>
            <a:graphicFrameLocks noGrp="1"/>
          </p:cNvGraphicFramePr>
          <p:nvPr/>
        </p:nvGraphicFramePr>
        <p:xfrm>
          <a:off x="1143000" y="1143000"/>
          <a:ext cx="6858000" cy="532796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Particle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Nuclear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Neutron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Electron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Alpha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b, b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Gamma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>
                          <a:latin typeface="Symbol" pitchFamily="18" charset="2"/>
                        </a:rPr>
                        <a:t>g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50" name="Object 37"/>
          <p:cNvGraphicFramePr>
            <a:graphicFrameLocks noChangeAspect="1"/>
          </p:cNvGraphicFramePr>
          <p:nvPr/>
        </p:nvGraphicFramePr>
        <p:xfrm>
          <a:off x="6324600" y="2133600"/>
          <a:ext cx="11858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4" name="Equation" r:id="rId4" imgW="406080" imgH="228600" progId="Equation.3">
                  <p:embed/>
                </p:oleObj>
              </mc:Choice>
              <mc:Fallback>
                <p:oleObj name="Equation" r:id="rId4" imgW="40608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324600" y="2133600"/>
                        <a:ext cx="1185863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8"/>
          <p:cNvGraphicFramePr>
            <a:graphicFrameLocks noChangeAspect="1"/>
          </p:cNvGraphicFramePr>
          <p:nvPr/>
        </p:nvGraphicFramePr>
        <p:xfrm>
          <a:off x="6629400" y="2895600"/>
          <a:ext cx="5556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5" name="Equation" r:id="rId6" imgW="190440" imgH="241200" progId="Equation.3">
                  <p:embed/>
                </p:oleObj>
              </mc:Choice>
              <mc:Fallback>
                <p:oleObj name="Equation" r:id="rId6" imgW="190440" imgH="241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29400" y="2895600"/>
                        <a:ext cx="5556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9"/>
          <p:cNvGraphicFramePr>
            <a:graphicFrameLocks noChangeAspect="1"/>
          </p:cNvGraphicFramePr>
          <p:nvPr/>
        </p:nvGraphicFramePr>
        <p:xfrm>
          <a:off x="6629400" y="3581400"/>
          <a:ext cx="628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6" name="Equation" r:id="rId8" imgW="215640" imgH="228600" progId="Equation.3">
                  <p:embed/>
                </p:oleObj>
              </mc:Choice>
              <mc:Fallback>
                <p:oleObj name="Equation" r:id="rId8" imgW="21564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29400" y="3581400"/>
                        <a:ext cx="6286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40"/>
          <p:cNvGraphicFramePr>
            <a:graphicFrameLocks noChangeAspect="1"/>
          </p:cNvGraphicFramePr>
          <p:nvPr/>
        </p:nvGraphicFramePr>
        <p:xfrm>
          <a:off x="6248400" y="4267200"/>
          <a:ext cx="152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7" name="Equation" r:id="rId10" imgW="507960" imgH="228600" progId="Equation.3">
                  <p:embed/>
                </p:oleObj>
              </mc:Choice>
              <mc:Fallback>
                <p:oleObj name="Equation" r:id="rId10" imgW="50796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248400" y="4267200"/>
                        <a:ext cx="1524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41"/>
          <p:cNvGraphicFramePr>
            <a:graphicFrameLocks noChangeAspect="1"/>
          </p:cNvGraphicFramePr>
          <p:nvPr/>
        </p:nvGraphicFramePr>
        <p:xfrm>
          <a:off x="6324600" y="5029200"/>
          <a:ext cx="12874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8" name="Equation" r:id="rId12" imgW="469800" imgH="228600" progId="Equation.3">
                  <p:embed/>
                </p:oleObj>
              </mc:Choice>
              <mc:Fallback>
                <p:oleObj name="Equation" r:id="rId12" imgW="46980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324600" y="5029200"/>
                        <a:ext cx="128746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42"/>
          <p:cNvGraphicFramePr>
            <a:graphicFrameLocks noChangeAspect="1"/>
          </p:cNvGraphicFramePr>
          <p:nvPr/>
        </p:nvGraphicFramePr>
        <p:xfrm>
          <a:off x="6602413" y="5695950"/>
          <a:ext cx="5857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9" name="Equation" r:id="rId14" imgW="190440" imgH="241200" progId="Equation.3">
                  <p:embed/>
                </p:oleObj>
              </mc:Choice>
              <mc:Fallback>
                <p:oleObj name="Equation" r:id="rId14" imgW="190440" imgH="241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02413" y="5695950"/>
                        <a:ext cx="585787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19DB3-470F-4A0F-A992-C999675EBE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Nuclear Equations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b="1" dirty="0"/>
              <a:t>nuclear equations</a:t>
            </a:r>
            <a:r>
              <a:rPr lang="en-US" sz="2800" dirty="0"/>
              <a:t> the atomic numbers and mass numbers are conserved.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this fact to predict the daughter nuclide if you know parent and emitted particle.</a:t>
            </a:r>
          </a:p>
        </p:txBody>
      </p:sp>
      <p:pic>
        <p:nvPicPr>
          <p:cNvPr id="23558" name="Picture 5" descr="17_03-05UN"/>
          <p:cNvPicPr>
            <a:picLocks noChangeAspect="1" noChangeArrowheads="1"/>
          </p:cNvPicPr>
          <p:nvPr/>
        </p:nvPicPr>
        <p:blipFill>
          <a:blip r:embed="rId3" cstate="print"/>
          <a:srcRect b="11363"/>
          <a:stretch>
            <a:fillRect/>
          </a:stretch>
        </p:blipFill>
        <p:spPr bwMode="auto">
          <a:xfrm>
            <a:off x="1143000" y="3505200"/>
            <a:ext cx="64008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D3D15-63F5-4439-8B96-D56605520A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Nuclear Equations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the nuclear equation, mass numbers and atomic numbers are conserved.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is the daughter nuclide below.</a:t>
            </a:r>
          </a:p>
        </p:txBody>
      </p:sp>
      <p:pic>
        <p:nvPicPr>
          <p:cNvPr id="28678" name="Picture 4" descr="17_04-01UN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1295400" y="3124200"/>
            <a:ext cx="5943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A8AB3-DF01-4BA8-8802-D9FF6A79757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</a:rPr>
              <a:t>Write a Nuclear Equation for Each of the Following: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175000"/>
              </a:spcBef>
            </a:pPr>
            <a:r>
              <a:rPr lang="en-US" dirty="0"/>
              <a:t>Alpha emission from U-238.</a:t>
            </a:r>
          </a:p>
          <a:p>
            <a:pPr eaLnBrk="1" hangingPunct="1">
              <a:spcBef>
                <a:spcPct val="175000"/>
              </a:spcBef>
            </a:pPr>
            <a:r>
              <a:rPr lang="en-US" dirty="0"/>
              <a:t>Beta emission from Ne-24.</a:t>
            </a:r>
          </a:p>
          <a:p>
            <a:pPr eaLnBrk="1" hangingPunct="1">
              <a:spcBef>
                <a:spcPct val="175000"/>
              </a:spcBef>
            </a:pPr>
            <a:r>
              <a:rPr lang="en-US" dirty="0"/>
              <a:t>Gamma emission from N-13.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9AD5F8-2B3D-45CD-80DA-8F71B4785A8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9700" name="Picture 5" descr="19_T01[1]"/>
          <p:cNvPicPr>
            <a:picLocks noChangeAspect="1" noChangeArrowheads="1"/>
          </p:cNvPicPr>
          <p:nvPr/>
        </p:nvPicPr>
        <p:blipFill>
          <a:blip r:embed="rId3" cstate="print"/>
          <a:srcRect r="26350" b="25116"/>
          <a:stretch>
            <a:fillRect/>
          </a:stretch>
        </p:blipFill>
        <p:spPr bwMode="auto">
          <a:xfrm>
            <a:off x="1066800" y="914400"/>
            <a:ext cx="685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EEA7EF-57EA-4991-A540-28E850A0FC1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175000"/>
              </a:spcBef>
            </a:pPr>
            <a:r>
              <a:rPr lang="en-US" dirty="0"/>
              <a:t>Alpha emission from U-238.</a:t>
            </a:r>
          </a:p>
          <a:p>
            <a:pPr eaLnBrk="1" hangingPunct="1">
              <a:spcBef>
                <a:spcPct val="175000"/>
              </a:spcBef>
            </a:pPr>
            <a:r>
              <a:rPr lang="en-US" dirty="0"/>
              <a:t>Beta emission from Ne-24.</a:t>
            </a:r>
          </a:p>
          <a:p>
            <a:pPr eaLnBrk="1" hangingPunct="1">
              <a:spcBef>
                <a:spcPct val="175000"/>
              </a:spcBef>
            </a:pPr>
            <a:r>
              <a:rPr lang="en-US" dirty="0"/>
              <a:t>Gamma emission from N-13.</a:t>
            </a: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</a:rPr>
              <a:t>Write a Nuclear Equation for Each of the Following, Continued:</a:t>
            </a:r>
          </a:p>
        </p:txBody>
      </p:sp>
      <p:graphicFrame>
        <p:nvGraphicFramePr>
          <p:cNvPr id="12290" name="Object 24"/>
          <p:cNvGraphicFramePr>
            <a:graphicFrameLocks noChangeAspect="1"/>
          </p:cNvGraphicFramePr>
          <p:nvPr/>
        </p:nvGraphicFramePr>
        <p:xfrm>
          <a:off x="1795463" y="2317750"/>
          <a:ext cx="5514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0" name="Equation" r:id="rId4" imgW="3035160" imgH="482400" progId="Equation.3">
                  <p:embed/>
                </p:oleObj>
              </mc:Choice>
              <mc:Fallback>
                <p:oleObj name="Equation" r:id="rId4" imgW="3035160" imgH="48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317750"/>
                        <a:ext cx="55149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5"/>
          <p:cNvGraphicFramePr>
            <a:graphicFrameLocks noChangeAspect="1"/>
          </p:cNvGraphicFramePr>
          <p:nvPr/>
        </p:nvGraphicFramePr>
        <p:xfrm>
          <a:off x="2074863" y="3657600"/>
          <a:ext cx="50307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1" name="Equation" r:id="rId6" imgW="2768400" imgH="482400" progId="Equation.3">
                  <p:embed/>
                </p:oleObj>
              </mc:Choice>
              <mc:Fallback>
                <p:oleObj name="Equation" r:id="rId6" imgW="276840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657600"/>
                        <a:ext cx="503078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6"/>
          <p:cNvGraphicFramePr>
            <a:graphicFrameLocks noChangeAspect="1"/>
          </p:cNvGraphicFramePr>
          <p:nvPr/>
        </p:nvGraphicFramePr>
        <p:xfrm>
          <a:off x="2362200" y="5029200"/>
          <a:ext cx="3749040" cy="1122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22" name="Equation" r:id="rId8" imgW="1143000" imgH="342720" progId="Equation.3">
                  <p:embed/>
                </p:oleObj>
              </mc:Choice>
              <mc:Fallback>
                <p:oleObj name="Equation" r:id="rId8" imgW="1143000" imgH="3427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3749040" cy="11227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EBF-52C8-4F4E-B6B2-0AE06DDB1024}" type="slidenum">
              <a:rPr lang="en-US"/>
              <a:pPr/>
              <a:t>19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Complete the following nuclear equation for the fusion of deuterium and tritium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362201"/>
            <a:ext cx="6651625" cy="1189038"/>
            <a:chOff x="912" y="1738"/>
            <a:chExt cx="4190" cy="74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12" y="1738"/>
              <a:ext cx="3976" cy="373"/>
              <a:chOff x="1012" y="1738"/>
              <a:chExt cx="3976" cy="373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012" y="1828"/>
                <a:ext cx="184" cy="184"/>
                <a:chOff x="1012" y="1828"/>
                <a:chExt cx="184" cy="184"/>
              </a:xfrm>
            </p:grpSpPr>
            <p:sp>
              <p:nvSpPr>
                <p:cNvPr id="258055" name="Oval 7"/>
                <p:cNvSpPr>
                  <a:spLocks noChangeArrowheads="1"/>
                </p:cNvSpPr>
                <p:nvPr/>
              </p:nvSpPr>
              <p:spPr bwMode="auto">
                <a:xfrm>
                  <a:off x="1060" y="1828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56" name="Oval 8"/>
                <p:cNvSpPr>
                  <a:spLocks noChangeArrowheads="1"/>
                </p:cNvSpPr>
                <p:nvPr/>
              </p:nvSpPr>
              <p:spPr bwMode="auto">
                <a:xfrm>
                  <a:off x="1012" y="1876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732" y="1780"/>
                <a:ext cx="232" cy="232"/>
                <a:chOff x="1732" y="1780"/>
                <a:chExt cx="232" cy="232"/>
              </a:xfrm>
            </p:grpSpPr>
            <p:sp>
              <p:nvSpPr>
                <p:cNvPr id="258058" name="Oval 10"/>
                <p:cNvSpPr>
                  <a:spLocks noChangeArrowheads="1"/>
                </p:cNvSpPr>
                <p:nvPr/>
              </p:nvSpPr>
              <p:spPr bwMode="auto">
                <a:xfrm>
                  <a:off x="1732" y="1780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59" name="Oval 11"/>
                <p:cNvSpPr>
                  <a:spLocks noChangeArrowheads="1"/>
                </p:cNvSpPr>
                <p:nvPr/>
              </p:nvSpPr>
              <p:spPr bwMode="auto">
                <a:xfrm>
                  <a:off x="1732" y="1876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60" name="Oval 12"/>
                <p:cNvSpPr>
                  <a:spLocks noChangeArrowheads="1"/>
                </p:cNvSpPr>
                <p:nvPr/>
              </p:nvSpPr>
              <p:spPr bwMode="auto">
                <a:xfrm>
                  <a:off x="1828" y="1828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8061" name="Line 13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4852" y="1876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8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6" name="Rectangle 18"/>
              <p:cNvSpPr>
                <a:spLocks noChangeArrowheads="1"/>
              </p:cNvSpPr>
              <p:nvPr/>
            </p:nvSpPr>
            <p:spPr bwMode="auto">
              <a:xfrm>
                <a:off x="1335" y="1738"/>
                <a:ext cx="240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58067" name="Rectangle 19"/>
              <p:cNvSpPr>
                <a:spLocks noChangeArrowheads="1"/>
              </p:cNvSpPr>
              <p:nvPr/>
            </p:nvSpPr>
            <p:spPr bwMode="auto">
              <a:xfrm>
                <a:off x="4455" y="1786"/>
                <a:ext cx="240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chemeClr val="hlink"/>
                    </a:solidFill>
                  </a:rPr>
                  <a:t>+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912" y="2160"/>
              <a:ext cx="4190" cy="327"/>
              <a:chOff x="903" y="2175"/>
              <a:chExt cx="4190" cy="327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903" y="2177"/>
                <a:ext cx="352" cy="325"/>
                <a:chOff x="903" y="2177"/>
                <a:chExt cx="352" cy="325"/>
              </a:xfrm>
            </p:grpSpPr>
            <p:sp>
              <p:nvSpPr>
                <p:cNvPr id="258070" name="Rectangle 22"/>
                <p:cNvSpPr>
                  <a:spLocks noChangeArrowheads="1"/>
                </p:cNvSpPr>
                <p:nvPr/>
              </p:nvSpPr>
              <p:spPr bwMode="auto">
                <a:xfrm>
                  <a:off x="903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2</a:t>
                  </a:r>
                </a:p>
              </p:txBody>
            </p:sp>
            <p:sp>
              <p:nvSpPr>
                <p:cNvPr id="258071" name="Rectangle 23"/>
                <p:cNvSpPr>
                  <a:spLocks noChangeArrowheads="1"/>
                </p:cNvSpPr>
                <p:nvPr/>
              </p:nvSpPr>
              <p:spPr bwMode="auto">
                <a:xfrm>
                  <a:off x="903" y="2177"/>
                  <a:ext cx="35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/>
                    <a:t>1</a:t>
                  </a:r>
                  <a:r>
                    <a:rPr lang="en-US" sz="2800"/>
                    <a:t>H</a:t>
                  </a:r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1623" y="2175"/>
                <a:ext cx="352" cy="325"/>
                <a:chOff x="1623" y="2175"/>
                <a:chExt cx="352" cy="325"/>
              </a:xfrm>
            </p:grpSpPr>
            <p:sp>
              <p:nvSpPr>
                <p:cNvPr id="258073" name="Rectangle 25"/>
                <p:cNvSpPr>
                  <a:spLocks noChangeArrowheads="1"/>
                </p:cNvSpPr>
                <p:nvPr/>
              </p:nvSpPr>
              <p:spPr bwMode="auto">
                <a:xfrm>
                  <a:off x="1623" y="2218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3</a:t>
                  </a:r>
                </a:p>
              </p:txBody>
            </p:sp>
            <p:sp>
              <p:nvSpPr>
                <p:cNvPr id="258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1623" y="2175"/>
                  <a:ext cx="35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 dirty="0"/>
                    <a:t>1</a:t>
                  </a:r>
                  <a:r>
                    <a:rPr lang="en-US" sz="2800" dirty="0"/>
                    <a:t>H</a:t>
                  </a:r>
                </a:p>
              </p:txBody>
            </p: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791" y="2177"/>
                <a:ext cx="302" cy="325"/>
                <a:chOff x="4791" y="2177"/>
                <a:chExt cx="302" cy="325"/>
              </a:xfrm>
            </p:grpSpPr>
            <p:sp>
              <p:nvSpPr>
                <p:cNvPr id="258079" name="Rectangle 31"/>
                <p:cNvSpPr>
                  <a:spLocks noChangeArrowheads="1"/>
                </p:cNvSpPr>
                <p:nvPr/>
              </p:nvSpPr>
              <p:spPr bwMode="auto">
                <a:xfrm>
                  <a:off x="4791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1</a:t>
                  </a:r>
                </a:p>
              </p:txBody>
            </p:sp>
            <p:sp>
              <p:nvSpPr>
                <p:cNvPr id="258080" name="Rectangle 32"/>
                <p:cNvSpPr>
                  <a:spLocks noChangeArrowheads="1"/>
                </p:cNvSpPr>
                <p:nvPr/>
              </p:nvSpPr>
              <p:spPr bwMode="auto">
                <a:xfrm>
                  <a:off x="4791" y="2177"/>
                  <a:ext cx="30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/>
                    <a:t>0</a:t>
                  </a:r>
                  <a:r>
                    <a:rPr lang="en-US" sz="2800"/>
                    <a:t>n</a:t>
                  </a:r>
                </a:p>
              </p:txBody>
            </p:sp>
          </p:grpSp>
        </p:grp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Nuclear Chemistry and Radioactivity</a:t>
            </a:r>
          </a:p>
          <a:p>
            <a:pPr lvl="1" eaLnBrk="1" hangingPunct="1"/>
            <a:r>
              <a:rPr lang="en-US" u="sng" dirty="0"/>
              <a:t>What is Radioactivity?</a:t>
            </a:r>
          </a:p>
          <a:p>
            <a:pPr lvl="1" eaLnBrk="1" hangingPunct="1"/>
            <a:r>
              <a:rPr lang="en-US" dirty="0"/>
              <a:t>Discovery and Applications</a:t>
            </a:r>
          </a:p>
          <a:p>
            <a:pPr lvl="1" eaLnBrk="1" hangingPunct="1"/>
            <a:r>
              <a:rPr lang="en-US" dirty="0"/>
              <a:t>Nuclear Equations and Modes of Decay</a:t>
            </a:r>
          </a:p>
          <a:p>
            <a:pPr lvl="1" eaLnBrk="1" hangingPunct="1"/>
            <a:r>
              <a:rPr lang="en-US" dirty="0"/>
              <a:t>Half Life</a:t>
            </a:r>
          </a:p>
          <a:p>
            <a:pPr eaLnBrk="1" hangingPunct="1"/>
            <a:r>
              <a:rPr lang="en-US" dirty="0"/>
              <a:t>Redox Review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EBF-52C8-4F4E-B6B2-0AE06DDB1024}" type="slidenum">
              <a:rPr lang="en-US"/>
              <a:pPr/>
              <a:t>20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Complete the following nuclear equation for the fusion of deuterium and tritium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362201"/>
            <a:ext cx="6651626" cy="1189038"/>
            <a:chOff x="912" y="1738"/>
            <a:chExt cx="4190" cy="74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12" y="1738"/>
              <a:ext cx="3976" cy="373"/>
              <a:chOff x="1012" y="1738"/>
              <a:chExt cx="3976" cy="373"/>
            </a:xfrm>
          </p:grpSpPr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4132" y="1828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000000">
                      <a:gamma/>
                      <a:shade val="8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012" y="1828"/>
                <a:ext cx="184" cy="184"/>
                <a:chOff x="1012" y="1828"/>
                <a:chExt cx="184" cy="184"/>
              </a:xfrm>
            </p:grpSpPr>
            <p:sp>
              <p:nvSpPr>
                <p:cNvPr id="258055" name="Oval 7"/>
                <p:cNvSpPr>
                  <a:spLocks noChangeArrowheads="1"/>
                </p:cNvSpPr>
                <p:nvPr/>
              </p:nvSpPr>
              <p:spPr bwMode="auto">
                <a:xfrm>
                  <a:off x="1060" y="1828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56" name="Oval 8"/>
                <p:cNvSpPr>
                  <a:spLocks noChangeArrowheads="1"/>
                </p:cNvSpPr>
                <p:nvPr/>
              </p:nvSpPr>
              <p:spPr bwMode="auto">
                <a:xfrm>
                  <a:off x="1012" y="1876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732" y="1780"/>
                <a:ext cx="232" cy="232"/>
                <a:chOff x="1732" y="1780"/>
                <a:chExt cx="232" cy="232"/>
              </a:xfrm>
            </p:grpSpPr>
            <p:sp>
              <p:nvSpPr>
                <p:cNvPr id="258058" name="Oval 10"/>
                <p:cNvSpPr>
                  <a:spLocks noChangeArrowheads="1"/>
                </p:cNvSpPr>
                <p:nvPr/>
              </p:nvSpPr>
              <p:spPr bwMode="auto">
                <a:xfrm>
                  <a:off x="1732" y="1780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59" name="Oval 11"/>
                <p:cNvSpPr>
                  <a:spLocks noChangeArrowheads="1"/>
                </p:cNvSpPr>
                <p:nvPr/>
              </p:nvSpPr>
              <p:spPr bwMode="auto">
                <a:xfrm>
                  <a:off x="1732" y="1876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60" name="Oval 12"/>
                <p:cNvSpPr>
                  <a:spLocks noChangeArrowheads="1"/>
                </p:cNvSpPr>
                <p:nvPr/>
              </p:nvSpPr>
              <p:spPr bwMode="auto">
                <a:xfrm>
                  <a:off x="1828" y="1828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8061" name="Line 13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3988" y="1828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8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084" y="1924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8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3940" y="1924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000000">
                      <a:gamma/>
                      <a:shade val="8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4852" y="1876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8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6" name="Rectangle 18"/>
              <p:cNvSpPr>
                <a:spLocks noChangeArrowheads="1"/>
              </p:cNvSpPr>
              <p:nvPr/>
            </p:nvSpPr>
            <p:spPr bwMode="auto">
              <a:xfrm>
                <a:off x="1335" y="1738"/>
                <a:ext cx="240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58067" name="Rectangle 19"/>
              <p:cNvSpPr>
                <a:spLocks noChangeArrowheads="1"/>
              </p:cNvSpPr>
              <p:nvPr/>
            </p:nvSpPr>
            <p:spPr bwMode="auto">
              <a:xfrm>
                <a:off x="4455" y="1786"/>
                <a:ext cx="240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chemeClr val="hlink"/>
                    </a:solidFill>
                  </a:rPr>
                  <a:t>+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912" y="2160"/>
              <a:ext cx="4190" cy="327"/>
              <a:chOff x="903" y="2175"/>
              <a:chExt cx="4190" cy="327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903" y="2177"/>
                <a:ext cx="352" cy="325"/>
                <a:chOff x="903" y="2177"/>
                <a:chExt cx="352" cy="325"/>
              </a:xfrm>
            </p:grpSpPr>
            <p:sp>
              <p:nvSpPr>
                <p:cNvPr id="258070" name="Rectangle 22"/>
                <p:cNvSpPr>
                  <a:spLocks noChangeArrowheads="1"/>
                </p:cNvSpPr>
                <p:nvPr/>
              </p:nvSpPr>
              <p:spPr bwMode="auto">
                <a:xfrm>
                  <a:off x="903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2</a:t>
                  </a:r>
                </a:p>
              </p:txBody>
            </p:sp>
            <p:sp>
              <p:nvSpPr>
                <p:cNvPr id="258071" name="Rectangle 23"/>
                <p:cNvSpPr>
                  <a:spLocks noChangeArrowheads="1"/>
                </p:cNvSpPr>
                <p:nvPr/>
              </p:nvSpPr>
              <p:spPr bwMode="auto">
                <a:xfrm>
                  <a:off x="903" y="2177"/>
                  <a:ext cx="35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/>
                    <a:t>1</a:t>
                  </a:r>
                  <a:r>
                    <a:rPr lang="en-US" sz="2800"/>
                    <a:t>H</a:t>
                  </a:r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1623" y="2175"/>
                <a:ext cx="352" cy="325"/>
                <a:chOff x="1623" y="2175"/>
                <a:chExt cx="352" cy="325"/>
              </a:xfrm>
            </p:grpSpPr>
            <p:sp>
              <p:nvSpPr>
                <p:cNvPr id="258073" name="Rectangle 25"/>
                <p:cNvSpPr>
                  <a:spLocks noChangeArrowheads="1"/>
                </p:cNvSpPr>
                <p:nvPr/>
              </p:nvSpPr>
              <p:spPr bwMode="auto">
                <a:xfrm>
                  <a:off x="1623" y="2218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3</a:t>
                  </a:r>
                </a:p>
              </p:txBody>
            </p:sp>
            <p:sp>
              <p:nvSpPr>
                <p:cNvPr id="258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1623" y="2175"/>
                  <a:ext cx="35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 dirty="0"/>
                    <a:t>1</a:t>
                  </a:r>
                  <a:r>
                    <a:rPr lang="en-US" sz="2800" dirty="0"/>
                    <a:t>H</a:t>
                  </a:r>
                </a:p>
              </p:txBody>
            </p: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79" y="2177"/>
                <a:ext cx="451" cy="325"/>
                <a:chOff x="3879" y="2177"/>
                <a:chExt cx="451" cy="325"/>
              </a:xfrm>
            </p:grpSpPr>
            <p:sp>
              <p:nvSpPr>
                <p:cNvPr id="258076" name="Rectangle 28"/>
                <p:cNvSpPr>
                  <a:spLocks noChangeArrowheads="1"/>
                </p:cNvSpPr>
                <p:nvPr/>
              </p:nvSpPr>
              <p:spPr bwMode="auto">
                <a:xfrm>
                  <a:off x="3879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4</a:t>
                  </a:r>
                </a:p>
              </p:txBody>
            </p:sp>
            <p:sp>
              <p:nvSpPr>
                <p:cNvPr id="258077" name="Rectangle 29"/>
                <p:cNvSpPr>
                  <a:spLocks noChangeArrowheads="1"/>
                </p:cNvSpPr>
                <p:nvPr/>
              </p:nvSpPr>
              <p:spPr bwMode="auto">
                <a:xfrm>
                  <a:off x="3879" y="2177"/>
                  <a:ext cx="45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/>
                    <a:t>2</a:t>
                  </a:r>
                  <a:r>
                    <a:rPr lang="en-US" sz="2800"/>
                    <a:t>He</a:t>
                  </a:r>
                </a:p>
              </p:txBody>
            </p: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791" y="2177"/>
                <a:ext cx="302" cy="325"/>
                <a:chOff x="4791" y="2177"/>
                <a:chExt cx="302" cy="325"/>
              </a:xfrm>
            </p:grpSpPr>
            <p:sp>
              <p:nvSpPr>
                <p:cNvPr id="258079" name="Rectangle 31"/>
                <p:cNvSpPr>
                  <a:spLocks noChangeArrowheads="1"/>
                </p:cNvSpPr>
                <p:nvPr/>
              </p:nvSpPr>
              <p:spPr bwMode="auto">
                <a:xfrm>
                  <a:off x="4791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 dirty="0"/>
                    <a:t>1</a:t>
                  </a:r>
                </a:p>
              </p:txBody>
            </p:sp>
            <p:sp>
              <p:nvSpPr>
                <p:cNvPr id="258080" name="Rectangle 32"/>
                <p:cNvSpPr>
                  <a:spLocks noChangeArrowheads="1"/>
                </p:cNvSpPr>
                <p:nvPr/>
              </p:nvSpPr>
              <p:spPr bwMode="auto">
                <a:xfrm>
                  <a:off x="4791" y="2177"/>
                  <a:ext cx="30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 dirty="0"/>
                    <a:t>0</a:t>
                  </a:r>
                  <a:r>
                    <a:rPr lang="en-US" sz="2800" dirty="0"/>
                    <a:t>n</a:t>
                  </a:r>
                </a:p>
              </p:txBody>
            </p:sp>
          </p:grpSp>
        </p:grpSp>
      </p:grp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Nuclear Chemistry and Radioactivity</a:t>
            </a:r>
          </a:p>
          <a:p>
            <a:pPr lvl="1" eaLnBrk="1" hangingPunct="1"/>
            <a:r>
              <a:rPr lang="en-US" dirty="0"/>
              <a:t>What is Radioactivity?</a:t>
            </a:r>
          </a:p>
          <a:p>
            <a:pPr lvl="1" eaLnBrk="1" hangingPunct="1"/>
            <a:r>
              <a:rPr lang="en-US" dirty="0"/>
              <a:t>Discovery and Applications</a:t>
            </a:r>
          </a:p>
          <a:p>
            <a:pPr lvl="1" eaLnBrk="1" hangingPunct="1"/>
            <a:r>
              <a:rPr lang="en-US" dirty="0"/>
              <a:t>Nuclear Equations and Modes of Decay</a:t>
            </a:r>
          </a:p>
          <a:p>
            <a:pPr lvl="1" eaLnBrk="1" hangingPunct="1"/>
            <a:r>
              <a:rPr lang="en-US" u="sng" dirty="0"/>
              <a:t>Half Life</a:t>
            </a:r>
          </a:p>
          <a:p>
            <a:pPr eaLnBrk="1" hangingPunct="1"/>
            <a:r>
              <a:rPr lang="en-US" dirty="0"/>
              <a:t>Redox Review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3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3733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000" dirty="0">
                <a:solidFill>
                  <a:srgbClr val="000000"/>
                </a:solidFill>
              </a:rPr>
              <a:t>The amount of a radioactive element decreases as individual atoms decay.</a:t>
            </a:r>
          </a:p>
          <a:p>
            <a:pPr algn="just">
              <a:lnSpc>
                <a:spcPct val="90000"/>
              </a:lnSpc>
            </a:pPr>
            <a:r>
              <a:rPr lang="en-US" sz="3000" dirty="0">
                <a:solidFill>
                  <a:srgbClr val="000000"/>
                </a:solidFill>
              </a:rPr>
              <a:t>Some decay quickly, while others decay slowly.</a:t>
            </a:r>
          </a:p>
          <a:p>
            <a:pPr algn="just">
              <a:lnSpc>
                <a:spcPct val="90000"/>
              </a:lnSpc>
            </a:pPr>
            <a:r>
              <a:rPr lang="en-US" sz="3000" dirty="0">
                <a:solidFill>
                  <a:srgbClr val="000000"/>
                </a:solidFill>
              </a:rPr>
              <a:t>One common simple way to measure how fast an element decays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3000" dirty="0">
                <a:solidFill>
                  <a:srgbClr val="000000"/>
                </a:solidFill>
              </a:rPr>
              <a:t>    is called the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3000" dirty="0">
                <a:solidFill>
                  <a:srgbClr val="000000"/>
                </a:solidFill>
              </a:rPr>
              <a:t>    “Half Life”.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3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86EF03-88B6-4E9E-BB3C-72FCCD6F7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Nuclear Decay Rates</a:t>
            </a:r>
          </a:p>
        </p:txBody>
      </p:sp>
      <p:pic>
        <p:nvPicPr>
          <p:cNvPr id="6" name="Picture 7" descr="16_04_Figure">
            <a:extLst>
              <a:ext uri="{FF2B5EF4-FFF2-40B4-BE49-F238E27FC236}">
                <a16:creationId xmlns:a16="http://schemas.microsoft.com/office/drawing/2014/main" id="{572CCD0F-33E3-4572-99C8-4B4DB5A38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6"/>
          <a:stretch/>
        </p:blipFill>
        <p:spPr bwMode="auto">
          <a:xfrm>
            <a:off x="3733800" y="3280286"/>
            <a:ext cx="5410200" cy="35777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9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0" y="838200"/>
            <a:ext cx="3581400" cy="3733800"/>
          </a:xfrm>
        </p:spPr>
        <p:txBody>
          <a:bodyPr>
            <a:normAutofit/>
          </a:bodyPr>
          <a:lstStyle/>
          <a:p>
            <a:r>
              <a:rPr lang="en-US" sz="2800" dirty="0"/>
              <a:t>The length of time it takes for half of the parent nuclides to decay to its daughter nuclide is called the </a:t>
            </a:r>
            <a:r>
              <a:rPr lang="en-US" sz="2800" b="1" i="1" dirty="0"/>
              <a:t>half-life.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6" name="Picture 7" descr="16_04_Fig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6"/>
          <a:stretch/>
        </p:blipFill>
        <p:spPr bwMode="auto">
          <a:xfrm>
            <a:off x="3657600" y="914399"/>
            <a:ext cx="5486400" cy="36281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BBE3985-5730-4419-A87D-98EC974A2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Half Life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94149-2919-420C-8BB0-02FA9E773FCB}"/>
              </a:ext>
            </a:extLst>
          </p:cNvPr>
          <p:cNvSpPr txBox="1"/>
          <p:nvPr/>
        </p:nvSpPr>
        <p:spPr>
          <a:xfrm>
            <a:off x="304800" y="5257800"/>
            <a:ext cx="825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 mg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B427F-DDFF-4EE1-9AD8-7F50B85894BB}"/>
              </a:ext>
            </a:extLst>
          </p:cNvPr>
          <p:cNvSpPr txBox="1"/>
          <p:nvPr/>
        </p:nvSpPr>
        <p:spPr>
          <a:xfrm>
            <a:off x="2913089" y="5257800"/>
            <a:ext cx="825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 mg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1A00E-758E-4225-88FF-243F3C8830F4}"/>
              </a:ext>
            </a:extLst>
          </p:cNvPr>
          <p:cNvSpPr txBox="1"/>
          <p:nvPr/>
        </p:nvSpPr>
        <p:spPr>
          <a:xfrm>
            <a:off x="8091419" y="52578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2.5 mg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E761D-81C0-47B1-90A3-AA1FDC800297}"/>
              </a:ext>
            </a:extLst>
          </p:cNvPr>
          <p:cNvSpPr txBox="1"/>
          <p:nvPr/>
        </p:nvSpPr>
        <p:spPr>
          <a:xfrm>
            <a:off x="5467822" y="5257800"/>
            <a:ext cx="6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 mg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BA5CF-9298-4BAB-9483-76C94115BA73}"/>
              </a:ext>
            </a:extLst>
          </p:cNvPr>
          <p:cNvCxnSpPr/>
          <p:nvPr/>
        </p:nvCxnSpPr>
        <p:spPr>
          <a:xfrm>
            <a:off x="1371600" y="544246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30B96-0EB5-4ADD-896E-D86C7DFCA7D2}"/>
              </a:ext>
            </a:extLst>
          </p:cNvPr>
          <p:cNvCxnSpPr/>
          <p:nvPr/>
        </p:nvCxnSpPr>
        <p:spPr>
          <a:xfrm>
            <a:off x="6553200" y="5431011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931AA6-7C76-4CEC-8A2C-00434321A5D8}"/>
              </a:ext>
            </a:extLst>
          </p:cNvPr>
          <p:cNvCxnSpPr/>
          <p:nvPr/>
        </p:nvCxnSpPr>
        <p:spPr>
          <a:xfrm>
            <a:off x="3886200" y="544246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7D0448-DE61-4651-B5C0-17CE3B985540}"/>
              </a:ext>
            </a:extLst>
          </p:cNvPr>
          <p:cNvSpPr txBox="1"/>
          <p:nvPr/>
        </p:nvSpPr>
        <p:spPr>
          <a:xfrm>
            <a:off x="1428134" y="507313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half-life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DCC34-0F09-4704-BA63-079CED3ABC8D}"/>
              </a:ext>
            </a:extLst>
          </p:cNvPr>
          <p:cNvSpPr txBox="1"/>
          <p:nvPr/>
        </p:nvSpPr>
        <p:spPr>
          <a:xfrm>
            <a:off x="6626581" y="506167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</a:t>
            </a:r>
            <a:r>
              <a:rPr lang="en-US" i="1" baseline="30000" dirty="0"/>
              <a:t>rd</a:t>
            </a:r>
            <a:r>
              <a:rPr lang="en-US" i="1" dirty="0"/>
              <a:t> half-life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3241-C0D5-4BF6-A166-934ECF0C3537}"/>
              </a:ext>
            </a:extLst>
          </p:cNvPr>
          <p:cNvSpPr txBox="1"/>
          <p:nvPr/>
        </p:nvSpPr>
        <p:spPr>
          <a:xfrm>
            <a:off x="3920407" y="507313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half-life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60DFD-ABAC-431B-B0B5-EE7D75FD766F}"/>
              </a:ext>
            </a:extLst>
          </p:cNvPr>
          <p:cNvSpPr txBox="1"/>
          <p:nvPr/>
        </p:nvSpPr>
        <p:spPr>
          <a:xfrm>
            <a:off x="1477682" y="54435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8 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142A6-23BD-424B-A550-0040F7AD640B}"/>
              </a:ext>
            </a:extLst>
          </p:cNvPr>
          <p:cNvSpPr txBox="1"/>
          <p:nvPr/>
        </p:nvSpPr>
        <p:spPr>
          <a:xfrm>
            <a:off x="6631281" y="54482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8 days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CFDC7-0ABE-428D-985C-E7AD0A8E01E9}"/>
              </a:ext>
            </a:extLst>
          </p:cNvPr>
          <p:cNvSpPr txBox="1"/>
          <p:nvPr/>
        </p:nvSpPr>
        <p:spPr>
          <a:xfrm>
            <a:off x="3946719" y="54668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8 days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18A944A-415F-4A99-AE21-72ABCB3711AF}"/>
              </a:ext>
            </a:extLst>
          </p:cNvPr>
          <p:cNvSpPr/>
          <p:nvPr/>
        </p:nvSpPr>
        <p:spPr>
          <a:xfrm rot="16200000">
            <a:off x="3076204" y="4121748"/>
            <a:ext cx="168031" cy="3581400"/>
          </a:xfrm>
          <a:prstGeom prst="leftBrac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79DE0-474F-489A-9848-88C7B7223C1A}"/>
              </a:ext>
            </a:extLst>
          </p:cNvPr>
          <p:cNvSpPr txBox="1"/>
          <p:nvPr/>
        </p:nvSpPr>
        <p:spPr>
          <a:xfrm>
            <a:off x="2669179" y="59541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16 days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AB5E53E-40F5-4172-ACF6-831C467673B0}"/>
              </a:ext>
            </a:extLst>
          </p:cNvPr>
          <p:cNvSpPr/>
          <p:nvPr/>
        </p:nvSpPr>
        <p:spPr>
          <a:xfrm rot="16200000">
            <a:off x="4533281" y="3147222"/>
            <a:ext cx="186615" cy="6514137"/>
          </a:xfrm>
          <a:prstGeom prst="leftBrac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B33E82-9DD6-4866-A6B0-27A03FECEAB1}"/>
              </a:ext>
            </a:extLst>
          </p:cNvPr>
          <p:cNvSpPr txBox="1"/>
          <p:nvPr/>
        </p:nvSpPr>
        <p:spPr>
          <a:xfrm>
            <a:off x="4130299" y="65142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</a:rPr>
              <a:t>24 days</a:t>
            </a:r>
          </a:p>
        </p:txBody>
      </p:sp>
    </p:spTree>
    <p:extLst>
      <p:ext uri="{BB962C8B-B14F-4D97-AF65-F5344CB8AC3E}">
        <p14:creationId xmlns:p14="http://schemas.microsoft.com/office/powerpoint/2010/main" val="3531714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16_08_Tab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8"/>
          <a:stretch/>
        </p:blipFill>
        <p:spPr bwMode="auto">
          <a:xfrm>
            <a:off x="228600" y="1219200"/>
            <a:ext cx="8686800" cy="54326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76D4A1A-7A34-427C-A3AF-A425B2427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Half Lives</a:t>
            </a:r>
          </a:p>
        </p:txBody>
      </p:sp>
    </p:spTree>
    <p:extLst>
      <p:ext uri="{BB962C8B-B14F-4D97-AF65-F5344CB8AC3E}">
        <p14:creationId xmlns:p14="http://schemas.microsoft.com/office/powerpoint/2010/main" val="89601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Nuclear Chemistry and Radioactivity</a:t>
            </a:r>
          </a:p>
          <a:p>
            <a:pPr lvl="1" eaLnBrk="1" hangingPunct="1"/>
            <a:r>
              <a:rPr lang="en-US" dirty="0"/>
              <a:t>What is Radioactivity?</a:t>
            </a:r>
          </a:p>
          <a:p>
            <a:pPr lvl="1" eaLnBrk="1" hangingPunct="1"/>
            <a:r>
              <a:rPr lang="en-US" dirty="0"/>
              <a:t>Discovery and Applications</a:t>
            </a:r>
          </a:p>
          <a:p>
            <a:pPr lvl="1" eaLnBrk="1" hangingPunct="1"/>
            <a:r>
              <a:rPr lang="en-US" dirty="0"/>
              <a:t>Nuclear Equations and Modes of Decay</a:t>
            </a:r>
          </a:p>
          <a:p>
            <a:pPr lvl="1" eaLnBrk="1" hangingPunct="1"/>
            <a:r>
              <a:rPr lang="en-US" dirty="0"/>
              <a:t>Half Life</a:t>
            </a:r>
          </a:p>
          <a:p>
            <a:pPr eaLnBrk="1" hangingPunct="1"/>
            <a:r>
              <a:rPr lang="en-US" u="sng" dirty="0"/>
              <a:t>Redox Review</a:t>
            </a:r>
          </a:p>
          <a:p>
            <a:pPr lvl="1" eaLnBrk="1" hangingPunct="1"/>
            <a:r>
              <a:rPr lang="en-US" dirty="0"/>
              <a:t>Balancing Half Reactions</a:t>
            </a:r>
          </a:p>
          <a:p>
            <a:pPr lvl="1" eaLnBrk="1" hangingPunct="1"/>
            <a:r>
              <a:rPr lang="en-US" dirty="0"/>
              <a:t>The Activity Series, Will a Reaction Happen?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77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Calibri"/>
                <a:cs typeface="Verdana"/>
              </a:rPr>
              <a:t>Redox Reactions- Half Reactions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3733800"/>
          </a:xfrm>
        </p:spPr>
        <p:txBody>
          <a:bodyPr>
            <a:normAutofit/>
          </a:bodyPr>
          <a:lstStyle/>
          <a:p>
            <a:pPr lvl="1" algn="ctr">
              <a:spcBef>
                <a:spcPct val="25000"/>
              </a:spcBef>
              <a:buFontTx/>
              <a:buNone/>
            </a:pPr>
            <a:r>
              <a:rPr lang="en-US" dirty="0">
                <a:latin typeface="Times New Roman" charset="0"/>
              </a:rPr>
              <a:t>4 Fe(</a:t>
            </a:r>
            <a:r>
              <a:rPr lang="en-US" i="1" dirty="0">
                <a:latin typeface="Times New Roman" charset="0"/>
              </a:rPr>
              <a:t>s</a:t>
            </a:r>
            <a:r>
              <a:rPr lang="en-US" dirty="0">
                <a:latin typeface="Times New Roman" charset="0"/>
              </a:rPr>
              <a:t>) + 3 O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)  →</a:t>
            </a:r>
            <a:r>
              <a:rPr lang="en-US" dirty="0">
                <a:latin typeface="Times New Roman" charset="0"/>
                <a:cs typeface="Arial" charset="0"/>
              </a:rPr>
              <a:t>  2 Fe</a:t>
            </a:r>
            <a:r>
              <a:rPr lang="en-US" baseline="-25000" dirty="0">
                <a:latin typeface="Times New Roman" charset="0"/>
                <a:cs typeface="Arial" charset="0"/>
              </a:rPr>
              <a:t>2</a:t>
            </a:r>
            <a:r>
              <a:rPr lang="en-US" dirty="0">
                <a:latin typeface="Times New Roman" charset="0"/>
                <a:cs typeface="Arial" charset="0"/>
              </a:rPr>
              <a:t>O</a:t>
            </a:r>
            <a:r>
              <a:rPr lang="en-US" baseline="-25000" dirty="0">
                <a:latin typeface="Times New Roman" charset="0"/>
                <a:cs typeface="Arial" charset="0"/>
              </a:rPr>
              <a:t>3</a:t>
            </a:r>
            <a:r>
              <a:rPr lang="en-US" dirty="0">
                <a:latin typeface="Times New Roman" charset="0"/>
                <a:cs typeface="Arial" charset="0"/>
              </a:rPr>
              <a:t>(</a:t>
            </a:r>
            <a:r>
              <a:rPr lang="en-US" i="1" dirty="0">
                <a:latin typeface="Times New Roman" charset="0"/>
                <a:cs typeface="Arial" charset="0"/>
              </a:rPr>
              <a:t>s</a:t>
            </a:r>
            <a:r>
              <a:rPr lang="en-US" dirty="0">
                <a:latin typeface="Times New Roman" charset="0"/>
                <a:cs typeface="Arial" charset="0"/>
              </a:rPr>
              <a:t>)</a:t>
            </a:r>
          </a:p>
          <a:p>
            <a:pPr algn="just">
              <a:buClr>
                <a:schemeClr val="bg2"/>
              </a:buClr>
              <a:buNone/>
            </a:pPr>
            <a:endParaRPr lang="en-US" sz="2800" dirty="0"/>
          </a:p>
          <a:p>
            <a:pPr marL="457200" lvl="1" indent="0" algn="just">
              <a:lnSpc>
                <a:spcPct val="90000"/>
              </a:lnSpc>
              <a:buNone/>
            </a:pPr>
            <a:endParaRPr lang="en-US" dirty="0">
              <a:latin typeface="Times New Roman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dirty="0">
                <a:latin typeface="Times New Roman" charset="0"/>
              </a:rPr>
              <a:t>Fe + </a:t>
            </a:r>
            <a:r>
              <a:rPr lang="en-US" dirty="0">
                <a:latin typeface="Times New Roman" charset="0"/>
                <a:cs typeface="Arial" charset="0"/>
              </a:rPr>
              <a:t>_</a:t>
            </a:r>
            <a:r>
              <a:rPr lang="en-US" u="sng" dirty="0">
                <a:latin typeface="Times New Roman" charset="0"/>
                <a:cs typeface="Arial" charset="0"/>
              </a:rPr>
              <a:t>?</a:t>
            </a:r>
            <a:r>
              <a:rPr lang="en-US" dirty="0">
                <a:latin typeface="Times New Roman" charset="0"/>
                <a:cs typeface="Arial" charset="0"/>
              </a:rPr>
              <a:t>_</a:t>
            </a:r>
            <a:r>
              <a:rPr lang="en-US" dirty="0">
                <a:latin typeface="Times New Roman" charset="0"/>
              </a:rPr>
              <a:t> →</a:t>
            </a:r>
            <a:r>
              <a:rPr lang="en-US" dirty="0">
                <a:latin typeface="Times New Roman" charset="0"/>
                <a:cs typeface="Arial" charset="0"/>
              </a:rPr>
              <a:t>  Fe</a:t>
            </a:r>
            <a:r>
              <a:rPr lang="en-US" baseline="30000" dirty="0">
                <a:latin typeface="Times New Roman" charset="0"/>
                <a:cs typeface="Arial" charset="0"/>
              </a:rPr>
              <a:t>3+</a:t>
            </a:r>
            <a:r>
              <a:rPr lang="en-US" dirty="0">
                <a:latin typeface="Times New Roman" charset="0"/>
                <a:cs typeface="Arial" charset="0"/>
              </a:rPr>
              <a:t> + _</a:t>
            </a:r>
            <a:r>
              <a:rPr lang="en-US" u="sng" dirty="0">
                <a:latin typeface="Times New Roman" charset="0"/>
                <a:cs typeface="Arial" charset="0"/>
              </a:rPr>
              <a:t>?</a:t>
            </a:r>
            <a:r>
              <a:rPr lang="en-US" dirty="0">
                <a:latin typeface="Times New Roman" charset="0"/>
                <a:cs typeface="Arial" charset="0"/>
              </a:rPr>
              <a:t>_</a:t>
            </a:r>
            <a:endParaRPr lang="en-US" baseline="30000" dirty="0">
              <a:latin typeface="Times New Roman" charset="0"/>
              <a:cs typeface="Arial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endParaRPr lang="en-US" dirty="0"/>
          </a:p>
          <a:p>
            <a:pPr marL="342900" lvl="1" indent="-342900" algn="just">
              <a:buClr>
                <a:schemeClr val="bg2"/>
              </a:buClr>
              <a:buNone/>
            </a:pPr>
            <a:r>
              <a:rPr lang="en-US" dirty="0">
                <a:latin typeface="Times New Roman" charset="0"/>
                <a:cs typeface="Arial" charset="0"/>
              </a:rPr>
              <a:t>     O</a:t>
            </a:r>
            <a:r>
              <a:rPr lang="en-US" baseline="-25000" dirty="0">
                <a:latin typeface="Times New Roman" charset="0"/>
                <a:cs typeface="Arial" charset="0"/>
              </a:rPr>
              <a:t>2</a:t>
            </a:r>
            <a:r>
              <a:rPr lang="en-US" dirty="0">
                <a:latin typeface="Times New Roman" charset="0"/>
                <a:cs typeface="Arial" charset="0"/>
              </a:rPr>
              <a:t> + _</a:t>
            </a:r>
            <a:r>
              <a:rPr lang="en-US" u="sng" dirty="0">
                <a:latin typeface="Times New Roman" charset="0"/>
                <a:cs typeface="Arial" charset="0"/>
              </a:rPr>
              <a:t>?</a:t>
            </a:r>
            <a:r>
              <a:rPr lang="en-US" dirty="0">
                <a:latin typeface="Times New Roman" charset="0"/>
                <a:cs typeface="Arial" charset="0"/>
              </a:rPr>
              <a:t>_</a:t>
            </a:r>
            <a:r>
              <a:rPr lang="en-US" dirty="0">
                <a:latin typeface="Times New Roman" charset="0"/>
              </a:rPr>
              <a:t>→</a:t>
            </a:r>
            <a:r>
              <a:rPr lang="en-US" dirty="0">
                <a:latin typeface="Times New Roman" charset="0"/>
                <a:cs typeface="Arial" charset="0"/>
              </a:rPr>
              <a:t>  2 O</a:t>
            </a:r>
            <a:r>
              <a:rPr lang="en-US" baseline="30000" dirty="0">
                <a:latin typeface="Times New Roman" charset="0"/>
                <a:cs typeface="Arial" charset="0"/>
              </a:rPr>
              <a:t>2-  </a:t>
            </a:r>
            <a:r>
              <a:rPr lang="en-US" dirty="0">
                <a:latin typeface="Times New Roman" charset="0"/>
                <a:cs typeface="Arial" charset="0"/>
              </a:rPr>
              <a:t>+ _</a:t>
            </a:r>
            <a:r>
              <a:rPr lang="en-US" u="sng" dirty="0">
                <a:latin typeface="Times New Roman" charset="0"/>
                <a:cs typeface="Arial" charset="0"/>
              </a:rPr>
              <a:t>?</a:t>
            </a:r>
            <a:r>
              <a:rPr lang="en-US" dirty="0">
                <a:latin typeface="Times New Roman" charset="0"/>
                <a:cs typeface="Arial" charset="0"/>
              </a:rPr>
              <a:t>_</a:t>
            </a:r>
          </a:p>
          <a:p>
            <a:pPr algn="just">
              <a:buClr>
                <a:schemeClr val="bg2"/>
              </a:buClr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31067" y="365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7" descr="17_01_Figure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"/>
          <a:stretch/>
        </p:blipFill>
        <p:spPr bwMode="auto">
          <a:xfrm>
            <a:off x="7207250" y="1549400"/>
            <a:ext cx="193675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20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  <a:latin typeface="Calibri"/>
                <a:cs typeface="Verdana"/>
              </a:rPr>
              <a:t>Redox Reactions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3733800"/>
          </a:xfrm>
        </p:spPr>
        <p:txBody>
          <a:bodyPr>
            <a:normAutofit/>
          </a:bodyPr>
          <a:lstStyle/>
          <a:p>
            <a:pPr lvl="1" algn="ctr">
              <a:spcBef>
                <a:spcPct val="25000"/>
              </a:spcBef>
              <a:buFontTx/>
              <a:buNone/>
            </a:pPr>
            <a:r>
              <a:rPr lang="en-US" dirty="0">
                <a:latin typeface="Times New Roman" charset="0"/>
              </a:rPr>
              <a:t>4 Fe(</a:t>
            </a:r>
            <a:r>
              <a:rPr lang="en-US" i="1" dirty="0">
                <a:latin typeface="Times New Roman" charset="0"/>
              </a:rPr>
              <a:t>s</a:t>
            </a:r>
            <a:r>
              <a:rPr lang="en-US" dirty="0">
                <a:latin typeface="Times New Roman" charset="0"/>
              </a:rPr>
              <a:t>) + 3 O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(</a:t>
            </a:r>
            <a:r>
              <a:rPr lang="en-US" i="1" dirty="0">
                <a:latin typeface="Times New Roman" charset="0"/>
              </a:rPr>
              <a:t>g</a:t>
            </a:r>
            <a:r>
              <a:rPr lang="en-US" dirty="0">
                <a:latin typeface="Times New Roman" charset="0"/>
              </a:rPr>
              <a:t>)  →</a:t>
            </a:r>
            <a:r>
              <a:rPr lang="en-US" dirty="0">
                <a:latin typeface="Times New Roman" charset="0"/>
                <a:cs typeface="Arial" charset="0"/>
              </a:rPr>
              <a:t>  2 Fe</a:t>
            </a:r>
            <a:r>
              <a:rPr lang="en-US" baseline="-25000" dirty="0">
                <a:latin typeface="Times New Roman" charset="0"/>
                <a:cs typeface="Arial" charset="0"/>
              </a:rPr>
              <a:t>2</a:t>
            </a:r>
            <a:r>
              <a:rPr lang="en-US" dirty="0">
                <a:latin typeface="Times New Roman" charset="0"/>
                <a:cs typeface="Arial" charset="0"/>
              </a:rPr>
              <a:t>O</a:t>
            </a:r>
            <a:r>
              <a:rPr lang="en-US" baseline="-25000" dirty="0">
                <a:latin typeface="Times New Roman" charset="0"/>
                <a:cs typeface="Arial" charset="0"/>
              </a:rPr>
              <a:t>3</a:t>
            </a:r>
            <a:r>
              <a:rPr lang="en-US" dirty="0">
                <a:latin typeface="Times New Roman" charset="0"/>
                <a:cs typeface="Arial" charset="0"/>
              </a:rPr>
              <a:t>(</a:t>
            </a:r>
            <a:r>
              <a:rPr lang="en-US" i="1" dirty="0">
                <a:latin typeface="Times New Roman" charset="0"/>
                <a:cs typeface="Arial" charset="0"/>
              </a:rPr>
              <a:t>s</a:t>
            </a:r>
            <a:r>
              <a:rPr lang="en-US" dirty="0">
                <a:latin typeface="Times New Roman" charset="0"/>
                <a:cs typeface="Arial" charset="0"/>
              </a:rPr>
              <a:t>)</a:t>
            </a:r>
          </a:p>
          <a:p>
            <a:pPr algn="just">
              <a:buClr>
                <a:schemeClr val="bg2"/>
              </a:buClr>
              <a:buNone/>
            </a:pPr>
            <a:endParaRPr lang="en-US" sz="2800" dirty="0"/>
          </a:p>
          <a:p>
            <a:pPr marL="457200" lvl="1" indent="0" algn="just">
              <a:lnSpc>
                <a:spcPct val="90000"/>
              </a:lnSpc>
              <a:buNone/>
            </a:pPr>
            <a:endParaRPr lang="en-US" dirty="0">
              <a:latin typeface="Times New Roman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dirty="0">
                <a:latin typeface="Times New Roman" charset="0"/>
              </a:rPr>
              <a:t>Fe  →</a:t>
            </a:r>
            <a:r>
              <a:rPr lang="en-US" dirty="0">
                <a:latin typeface="Times New Roman" charset="0"/>
                <a:cs typeface="Arial" charset="0"/>
              </a:rPr>
              <a:t>  Fe</a:t>
            </a:r>
            <a:r>
              <a:rPr lang="en-US" baseline="30000" dirty="0">
                <a:latin typeface="Times New Roman" charset="0"/>
                <a:cs typeface="Arial" charset="0"/>
              </a:rPr>
              <a:t>3+</a:t>
            </a:r>
            <a:r>
              <a:rPr lang="en-US" dirty="0">
                <a:latin typeface="Times New Roman" charset="0"/>
                <a:cs typeface="Arial" charset="0"/>
              </a:rPr>
              <a:t> + 3 e</a:t>
            </a:r>
            <a:r>
              <a:rPr lang="en-US" baseline="30000" dirty="0">
                <a:latin typeface="Times New Roman" charset="0"/>
                <a:cs typeface="Arial" charset="0"/>
              </a:rPr>
              <a:t>-</a:t>
            </a:r>
            <a:r>
              <a:rPr lang="en-US" dirty="0">
                <a:latin typeface="Times New Roman" charset="0"/>
                <a:cs typeface="Arial" charset="0"/>
              </a:rPr>
              <a:t> : oxidation</a:t>
            </a:r>
            <a:endParaRPr lang="en-US" baseline="30000" dirty="0">
              <a:latin typeface="Times New Roman" charset="0"/>
              <a:cs typeface="Arial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endParaRPr lang="en-US" dirty="0"/>
          </a:p>
          <a:p>
            <a:pPr marL="342900" lvl="1" indent="-342900" algn="just">
              <a:buClr>
                <a:schemeClr val="bg2"/>
              </a:buClr>
              <a:buNone/>
            </a:pPr>
            <a:r>
              <a:rPr lang="en-US" dirty="0">
                <a:latin typeface="Times New Roman" charset="0"/>
                <a:cs typeface="Arial" charset="0"/>
              </a:rPr>
              <a:t>     O</a:t>
            </a:r>
            <a:r>
              <a:rPr lang="en-US" baseline="-25000" dirty="0">
                <a:latin typeface="Times New Roman" charset="0"/>
                <a:cs typeface="Arial" charset="0"/>
              </a:rPr>
              <a:t>2</a:t>
            </a:r>
            <a:r>
              <a:rPr lang="en-US" dirty="0">
                <a:latin typeface="Times New Roman" charset="0"/>
                <a:cs typeface="Arial" charset="0"/>
              </a:rPr>
              <a:t> + 4 e</a:t>
            </a:r>
            <a:r>
              <a:rPr lang="en-US" baseline="30000" dirty="0">
                <a:latin typeface="Times New Roman" charset="0"/>
                <a:cs typeface="Arial" charset="0"/>
              </a:rPr>
              <a:t>-</a:t>
            </a:r>
            <a:r>
              <a:rPr lang="en-US" dirty="0">
                <a:latin typeface="Times New Roman" charset="0"/>
                <a:cs typeface="Arial" charset="0"/>
              </a:rPr>
              <a:t>  </a:t>
            </a:r>
            <a:r>
              <a:rPr lang="en-US" dirty="0">
                <a:latin typeface="Times New Roman" charset="0"/>
              </a:rPr>
              <a:t>→</a:t>
            </a:r>
            <a:r>
              <a:rPr lang="en-US" dirty="0">
                <a:latin typeface="Times New Roman" charset="0"/>
                <a:cs typeface="Arial" charset="0"/>
              </a:rPr>
              <a:t>  2 O</a:t>
            </a:r>
            <a:r>
              <a:rPr lang="en-US" baseline="30000" dirty="0">
                <a:latin typeface="Times New Roman" charset="0"/>
                <a:cs typeface="Arial" charset="0"/>
              </a:rPr>
              <a:t>2-</a:t>
            </a:r>
            <a:r>
              <a:rPr lang="en-US" dirty="0">
                <a:latin typeface="Times New Roman" charset="0"/>
                <a:cs typeface="Arial" charset="0"/>
              </a:rPr>
              <a:t> : reduction</a:t>
            </a:r>
          </a:p>
          <a:p>
            <a:pPr algn="just">
              <a:buClr>
                <a:schemeClr val="bg2"/>
              </a:buClr>
              <a:buNone/>
            </a:pP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31067" y="365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7" descr="17_01_FigureB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"/>
          <a:stretch/>
        </p:blipFill>
        <p:spPr bwMode="auto">
          <a:xfrm>
            <a:off x="7207250" y="1549400"/>
            <a:ext cx="193675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065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27353D-5E4A-4DCC-9EA6-3073AD78CBB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28600" y="4191000"/>
            <a:ext cx="38750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chemeClr val="tx2"/>
                </a:solidFill>
              </a:rPr>
              <a:t>Zn  +  Fe</a:t>
            </a:r>
            <a:r>
              <a:rPr lang="en-US" sz="2800" b="1" baseline="30000" dirty="0">
                <a:solidFill>
                  <a:schemeClr val="tx2"/>
                </a:solidFill>
              </a:rPr>
              <a:t>2+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b="1" dirty="0"/>
              <a:t>  Fe + Zn</a:t>
            </a:r>
            <a:r>
              <a:rPr lang="en-US" sz="2800" b="1" baseline="30000" dirty="0"/>
              <a:t>2+</a:t>
            </a:r>
          </a:p>
        </p:txBody>
      </p:sp>
      <p:sp>
        <p:nvSpPr>
          <p:cNvPr id="21508" name="Rectangle 24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Activity Series of Metals</a:t>
            </a:r>
          </a:p>
        </p:txBody>
      </p:sp>
      <p:sp>
        <p:nvSpPr>
          <p:cNvPr id="21509" name="Rectangle 2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588217"/>
            <a:ext cx="5562600" cy="41148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b="1" dirty="0">
                <a:solidFill>
                  <a:schemeClr val="tx2"/>
                </a:solidFill>
              </a:rPr>
              <a:t>Cu  +  H</a:t>
            </a:r>
            <a:r>
              <a:rPr lang="en-US" sz="2800" b="1" baseline="30000" dirty="0">
                <a:solidFill>
                  <a:schemeClr val="tx2"/>
                </a:solidFill>
              </a:rPr>
              <a:t>+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b="1" dirty="0"/>
              <a:t>  no reaction</a:t>
            </a:r>
          </a:p>
          <a:p>
            <a:pPr eaLnBrk="1" hangingPunct="1">
              <a:buFontTx/>
              <a:buNone/>
            </a:pPr>
            <a:endParaRPr lang="en-US" sz="1600" dirty="0"/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chemeClr val="tx2"/>
                </a:solidFill>
              </a:rPr>
              <a:t>Mg  +  2H</a:t>
            </a:r>
            <a:r>
              <a:rPr lang="en-US" sz="2800" b="1" baseline="30000" dirty="0">
                <a:solidFill>
                  <a:schemeClr val="tx2"/>
                </a:solidFill>
              </a:rPr>
              <a:t>+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b="1" dirty="0"/>
              <a:t>  Mg</a:t>
            </a:r>
            <a:r>
              <a:rPr lang="en-US" sz="2800" b="1" baseline="30000" dirty="0"/>
              <a:t>2+</a:t>
            </a:r>
            <a:r>
              <a:rPr lang="en-US" sz="2800" b="1" dirty="0"/>
              <a:t> + H</a:t>
            </a:r>
            <a:r>
              <a:rPr lang="en-US" sz="2800" b="1" baseline="-25000" dirty="0"/>
              <a:t>2</a:t>
            </a:r>
            <a:r>
              <a:rPr lang="en-US" sz="2800" b="1" dirty="0"/>
              <a:t> (g)</a:t>
            </a:r>
          </a:p>
          <a:p>
            <a:pPr eaLnBrk="1" hangingPunct="1">
              <a:buFontTx/>
              <a:buNone/>
            </a:pPr>
            <a:endParaRPr lang="en-US" sz="2800" b="1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  <p:sp>
        <p:nvSpPr>
          <p:cNvPr id="21510" name="Rectangle 47"/>
          <p:cNvSpPr>
            <a:spLocks noChangeArrowheads="1"/>
          </p:cNvSpPr>
          <p:nvPr/>
        </p:nvSpPr>
        <p:spPr bwMode="auto">
          <a:xfrm>
            <a:off x="191125" y="5275262"/>
            <a:ext cx="41544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b="1" dirty="0">
                <a:solidFill>
                  <a:schemeClr val="tx2"/>
                </a:solidFill>
              </a:rPr>
              <a:t>Cu  +  Fe</a:t>
            </a:r>
            <a:r>
              <a:rPr lang="en-US" sz="2800" b="1" baseline="30000" dirty="0">
                <a:solidFill>
                  <a:schemeClr val="tx2"/>
                </a:solidFill>
              </a:rPr>
              <a:t>2+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latin typeface="Symbol" pitchFamily="18" charset="2"/>
              </a:rPr>
              <a:t>®</a:t>
            </a:r>
            <a:r>
              <a:rPr lang="en-US" sz="2800" b="1" dirty="0"/>
              <a:t>  no reaction</a:t>
            </a:r>
          </a:p>
        </p:txBody>
      </p:sp>
      <p:pic>
        <p:nvPicPr>
          <p:cNvPr id="21511" name="Picture 1030" descr="16_T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5475" y="914400"/>
            <a:ext cx="47085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AB3031-3080-44BA-9213-6CFC61F0ED4F}"/>
              </a:ext>
            </a:extLst>
          </p:cNvPr>
          <p:cNvSpPr txBox="1"/>
          <p:nvPr/>
        </p:nvSpPr>
        <p:spPr>
          <a:xfrm>
            <a:off x="228600" y="750348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*Higher elements want to lose electrons to lower elements</a:t>
            </a:r>
          </a:p>
        </p:txBody>
      </p:sp>
    </p:spTree>
    <p:extLst>
      <p:ext uri="{BB962C8B-B14F-4D97-AF65-F5344CB8AC3E}">
        <p14:creationId xmlns:p14="http://schemas.microsoft.com/office/powerpoint/2010/main" val="506470726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86043A-F3FD-44A2-8C75-C92203DD9D0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Predict the Products and Balance the Equation.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20000" cy="45720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100000"/>
              </a:spcBef>
            </a:pPr>
            <a:r>
              <a:rPr lang="en-US"/>
              <a:t>Mg + H</a:t>
            </a:r>
            <a:r>
              <a:rPr lang="en-US" baseline="-25000"/>
              <a:t>3</a:t>
            </a:r>
            <a:r>
              <a:rPr lang="en-US"/>
              <a:t>PO</a:t>
            </a:r>
            <a:r>
              <a:rPr lang="en-US" baseline="-25000"/>
              <a:t>4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 </a:t>
            </a:r>
          </a:p>
          <a:p>
            <a:pPr eaLnBrk="1" hangingPunct="1">
              <a:spcBef>
                <a:spcPct val="200000"/>
              </a:spcBef>
            </a:pPr>
            <a:r>
              <a:rPr lang="en-US"/>
              <a:t>Cu + H</a:t>
            </a:r>
            <a:r>
              <a:rPr lang="en-US" baseline="-25000"/>
              <a:t>2</a:t>
            </a:r>
            <a:r>
              <a:rPr lang="en-US"/>
              <a:t>SO</a:t>
            </a:r>
            <a:r>
              <a:rPr lang="en-US" baseline="-25000"/>
              <a:t>4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 </a:t>
            </a:r>
          </a:p>
          <a:p>
            <a:pPr eaLnBrk="1" hangingPunct="1">
              <a:spcBef>
                <a:spcPct val="200000"/>
              </a:spcBef>
            </a:pPr>
            <a:r>
              <a:rPr lang="en-US"/>
              <a:t> Al + Fe</a:t>
            </a:r>
            <a:r>
              <a:rPr lang="en-US" baseline="30000"/>
              <a:t>2+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</a:p>
        </p:txBody>
      </p:sp>
      <p:pic>
        <p:nvPicPr>
          <p:cNvPr id="6" name="Picture 1030" descr="16_T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295400"/>
            <a:ext cx="47085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187730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974FD-1E5C-45DF-80D5-CCB6F4E8E2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9862"/>
            <a:ext cx="8229600" cy="917576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What Is Radioactivity?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38350" y="3983038"/>
            <a:ext cx="2133600" cy="2133600"/>
            <a:chOff x="1488" y="2784"/>
            <a:chExt cx="1344" cy="1344"/>
          </a:xfrm>
        </p:grpSpPr>
        <p:sp>
          <p:nvSpPr>
            <p:cNvPr id="17418" name="Oval 5"/>
            <p:cNvSpPr>
              <a:spLocks noChangeArrowheads="1"/>
            </p:cNvSpPr>
            <p:nvPr/>
          </p:nvSpPr>
          <p:spPr bwMode="auto">
            <a:xfrm>
              <a:off x="1488" y="2784"/>
              <a:ext cx="1344" cy="13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6"/>
            <p:cNvSpPr>
              <a:spLocks noChangeArrowheads="1"/>
            </p:cNvSpPr>
            <p:nvPr/>
          </p:nvSpPr>
          <p:spPr bwMode="auto">
            <a:xfrm>
              <a:off x="2064" y="3383"/>
              <a:ext cx="192" cy="1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52800" y="4953000"/>
            <a:ext cx="3797300" cy="304800"/>
            <a:chOff x="1932" y="3251"/>
            <a:chExt cx="2392" cy="192"/>
          </a:xfrm>
        </p:grpSpPr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1932" y="3251"/>
              <a:ext cx="2208" cy="192"/>
            </a:xfrm>
            <a:custGeom>
              <a:avLst/>
              <a:gdLst>
                <a:gd name="T0" fmla="*/ 17 w 21600"/>
                <a:gd name="T1" fmla="*/ 0 h 21600"/>
                <a:gd name="T2" fmla="*/ 0 w 21600"/>
                <a:gd name="T3" fmla="*/ 0 h 21600"/>
                <a:gd name="T4" fmla="*/ 17 w 21600"/>
                <a:gd name="T5" fmla="*/ 0 h 21600"/>
                <a:gd name="T6" fmla="*/ 23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9"/>
            <p:cNvSpPr>
              <a:spLocks noChangeAspect="1" noChangeArrowheads="1"/>
            </p:cNvSpPr>
            <p:nvPr/>
          </p:nvSpPr>
          <p:spPr bwMode="auto">
            <a:xfrm flipV="1">
              <a:off x="4272" y="3312"/>
              <a:ext cx="52" cy="52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D01A7EFB-7E67-4E0F-B7AC-7E2B34E8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" y="1184809"/>
            <a:ext cx="840263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/>
              <a:t>Radioactive nuclei spontaneously break down into smaller nuclei.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800" b="1" dirty="0"/>
              <a:t>parent nuclide</a:t>
            </a:r>
            <a:r>
              <a:rPr lang="en-US" sz="2800" dirty="0"/>
              <a:t> is the nucleus that is undergoing radioactive decay; the </a:t>
            </a:r>
            <a:r>
              <a:rPr lang="en-US" sz="2800" b="1" dirty="0"/>
              <a:t>daughter nuclide</a:t>
            </a:r>
            <a:r>
              <a:rPr lang="en-US" sz="2800" dirty="0"/>
              <a:t> are the new nuclei that are made.</a:t>
            </a:r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70D954-BAA5-405B-BC79-094BF86CC4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100000"/>
              </a:spcBef>
            </a:pPr>
            <a:r>
              <a:rPr lang="en-US">
                <a:solidFill>
                  <a:schemeClr val="hlink"/>
                </a:solidFill>
              </a:rPr>
              <a:t>3</a:t>
            </a:r>
            <a:r>
              <a:rPr lang="en-US"/>
              <a:t> Mg + </a:t>
            </a:r>
            <a:r>
              <a:rPr lang="en-US">
                <a:solidFill>
                  <a:schemeClr val="hlink"/>
                </a:solidFill>
              </a:rPr>
              <a:t>2</a:t>
            </a:r>
            <a:r>
              <a:rPr lang="en-US"/>
              <a:t> H</a:t>
            </a:r>
            <a:r>
              <a:rPr lang="en-US" baseline="-25000"/>
              <a:t>3</a:t>
            </a:r>
            <a:r>
              <a:rPr lang="en-US"/>
              <a:t>PO</a:t>
            </a:r>
            <a:r>
              <a:rPr lang="en-US" baseline="-25000"/>
              <a:t>4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 </a:t>
            </a:r>
            <a:r>
              <a:rPr lang="en-US">
                <a:solidFill>
                  <a:schemeClr val="hlink"/>
                </a:solidFill>
              </a:rPr>
              <a:t>Mg</a:t>
            </a:r>
            <a:r>
              <a:rPr lang="en-US" baseline="-25000">
                <a:solidFill>
                  <a:schemeClr val="hlink"/>
                </a:solidFill>
              </a:rPr>
              <a:t>3</a:t>
            </a:r>
            <a:r>
              <a:rPr lang="en-US">
                <a:solidFill>
                  <a:schemeClr val="hlink"/>
                </a:solidFill>
              </a:rPr>
              <a:t>(PO</a:t>
            </a:r>
            <a:r>
              <a:rPr lang="en-US" baseline="-25000">
                <a:solidFill>
                  <a:schemeClr val="hlink"/>
                </a:solidFill>
              </a:rPr>
              <a:t>4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r>
              <a:rPr lang="en-US">
                <a:solidFill>
                  <a:schemeClr val="hlink"/>
                </a:solidFill>
              </a:rPr>
              <a:t> + 3 H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endParaRPr lang="en-US"/>
          </a:p>
          <a:p>
            <a:pPr eaLnBrk="1" hangingPunct="1">
              <a:spcBef>
                <a:spcPct val="200000"/>
              </a:spcBef>
            </a:pPr>
            <a:r>
              <a:rPr lang="en-US"/>
              <a:t>Cu + H</a:t>
            </a:r>
            <a:r>
              <a:rPr lang="en-US" baseline="-25000"/>
              <a:t>2</a:t>
            </a:r>
            <a:r>
              <a:rPr lang="en-US"/>
              <a:t>SO</a:t>
            </a:r>
            <a:r>
              <a:rPr lang="en-US" baseline="-25000"/>
              <a:t>4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</a:t>
            </a:r>
            <a:r>
              <a:rPr lang="en-US"/>
              <a:t>  </a:t>
            </a:r>
            <a:r>
              <a:rPr lang="en-US">
                <a:solidFill>
                  <a:schemeClr val="hlink"/>
                </a:solidFill>
              </a:rPr>
              <a:t>No reaction.</a:t>
            </a:r>
            <a:endParaRPr lang="en-US"/>
          </a:p>
          <a:p>
            <a:pPr eaLnBrk="1" hangingPunct="1">
              <a:spcBef>
                <a:spcPct val="200000"/>
              </a:spcBef>
            </a:pPr>
            <a:r>
              <a:rPr lang="en-US">
                <a:solidFill>
                  <a:schemeClr val="hlink"/>
                </a:solidFill>
              </a:rPr>
              <a:t>2</a:t>
            </a:r>
            <a:r>
              <a:rPr lang="en-US"/>
              <a:t> Al + </a:t>
            </a:r>
            <a:r>
              <a:rPr lang="en-US">
                <a:solidFill>
                  <a:schemeClr val="hlink"/>
                </a:solidFill>
              </a:rPr>
              <a:t>3</a:t>
            </a:r>
            <a:r>
              <a:rPr lang="en-US"/>
              <a:t> Fe</a:t>
            </a:r>
            <a:r>
              <a:rPr lang="en-US" baseline="30000"/>
              <a:t>2+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® 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2 </a:t>
            </a:r>
            <a:r>
              <a:rPr lang="en-US">
                <a:solidFill>
                  <a:schemeClr val="hlink"/>
                </a:solidFill>
              </a:rPr>
              <a:t>Al</a:t>
            </a:r>
            <a:r>
              <a:rPr lang="en-US" baseline="30000">
                <a:solidFill>
                  <a:schemeClr val="hlink"/>
                </a:solidFill>
              </a:rPr>
              <a:t>3+</a:t>
            </a:r>
            <a:r>
              <a:rPr lang="en-US">
                <a:solidFill>
                  <a:schemeClr val="hlink"/>
                </a:solidFill>
              </a:rPr>
              <a:t> + 3 Fe</a:t>
            </a: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762000" y="1524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Predict the Products and Balance the Equation, Continued.</a:t>
            </a:r>
          </a:p>
        </p:txBody>
      </p:sp>
    </p:spTree>
    <p:extLst>
      <p:ext uri="{BB962C8B-B14F-4D97-AF65-F5344CB8AC3E}">
        <p14:creationId xmlns:p14="http://schemas.microsoft.com/office/powerpoint/2010/main" val="147520376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74E1A2-C298-4918-B0E0-A7FB87CF70D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Decay</a:t>
            </a:r>
          </a:p>
        </p:txBody>
      </p:sp>
      <p:pic>
        <p:nvPicPr>
          <p:cNvPr id="25605" name="Picture 6" descr="17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6200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95688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F6A5-BFA7-4A37-99E5-916059E8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997"/>
            <a:ext cx="8229600" cy="52840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Common Nuclear Decay Modes</a:t>
            </a:r>
          </a:p>
        </p:txBody>
      </p:sp>
      <p:pic>
        <p:nvPicPr>
          <p:cNvPr id="4" name="Picture 6" descr="19_01_Table">
            <a:extLst>
              <a:ext uri="{FF2B5EF4-FFF2-40B4-BE49-F238E27FC236}">
                <a16:creationId xmlns:a16="http://schemas.microsoft.com/office/drawing/2014/main" id="{B1645282-AF19-432F-A9BD-D835F0351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5156" b="6370"/>
          <a:stretch/>
        </p:blipFill>
        <p:spPr bwMode="auto">
          <a:xfrm>
            <a:off x="380999" y="529719"/>
            <a:ext cx="8382000" cy="632828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802C4-C9C5-4EB3-BA00-BAEFBE228C4E}"/>
              </a:ext>
            </a:extLst>
          </p:cNvPr>
          <p:cNvSpPr txBox="1"/>
          <p:nvPr/>
        </p:nvSpPr>
        <p:spPr>
          <a:xfrm>
            <a:off x="319982" y="1226240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0044D-1394-4BF1-9AC4-114F9912B512}"/>
              </a:ext>
            </a:extLst>
          </p:cNvPr>
          <p:cNvSpPr txBox="1"/>
          <p:nvPr/>
        </p:nvSpPr>
        <p:spPr>
          <a:xfrm>
            <a:off x="319982" y="2445981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F008C-694C-450D-A19F-E89097EEF2A6}"/>
              </a:ext>
            </a:extLst>
          </p:cNvPr>
          <p:cNvSpPr txBox="1"/>
          <p:nvPr/>
        </p:nvSpPr>
        <p:spPr>
          <a:xfrm>
            <a:off x="319982" y="3416829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3AC27-08EA-4C5A-B21E-3140373D913F}"/>
              </a:ext>
            </a:extLst>
          </p:cNvPr>
          <p:cNvSpPr txBox="1"/>
          <p:nvPr/>
        </p:nvSpPr>
        <p:spPr>
          <a:xfrm rot="16200000">
            <a:off x="-1230500" y="2349625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Memorize for Exam</a:t>
            </a:r>
          </a:p>
        </p:txBody>
      </p:sp>
    </p:spTree>
    <p:extLst>
      <p:ext uri="{BB962C8B-B14F-4D97-AF65-F5344CB8AC3E}">
        <p14:creationId xmlns:p14="http://schemas.microsoft.com/office/powerpoint/2010/main" val="342446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Nuclear Chemistry and Radioactivity</a:t>
            </a:r>
          </a:p>
          <a:p>
            <a:pPr lvl="1" eaLnBrk="1" hangingPunct="1"/>
            <a:r>
              <a:rPr lang="en-US" dirty="0"/>
              <a:t>What is Radioactivity?</a:t>
            </a:r>
          </a:p>
          <a:p>
            <a:pPr lvl="1" eaLnBrk="1" hangingPunct="1"/>
            <a:r>
              <a:rPr lang="en-US" u="sng" dirty="0"/>
              <a:t>Discovery and Applications</a:t>
            </a:r>
          </a:p>
          <a:p>
            <a:pPr lvl="1" eaLnBrk="1" hangingPunct="1"/>
            <a:r>
              <a:rPr lang="en-US" dirty="0"/>
              <a:t>Nuclear Equations and Modes of Decay</a:t>
            </a:r>
          </a:p>
          <a:p>
            <a:pPr lvl="1" eaLnBrk="1" hangingPunct="1"/>
            <a:r>
              <a:rPr lang="en-US" dirty="0"/>
              <a:t>Half Life</a:t>
            </a:r>
          </a:p>
          <a:p>
            <a:pPr eaLnBrk="1" hangingPunct="1"/>
            <a:r>
              <a:rPr lang="en-US" dirty="0"/>
              <a:t>Redox Review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8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Discovery of Radioactivity -Becquerel</a:t>
            </a:r>
          </a:p>
        </p:txBody>
      </p:sp>
      <p:pic>
        <p:nvPicPr>
          <p:cNvPr id="6" name="Picture 11" descr="17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05200"/>
            <a:ext cx="4038600" cy="2947988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Antoine-Henri Becquerel discovered that uranium released radiation he called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“uranic rays”.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76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B326-244C-4AAD-AB5D-70CE3D6902AB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371600"/>
            <a:ext cx="4597400" cy="4241800"/>
            <a:chOff x="240" y="768"/>
            <a:chExt cx="2896" cy="26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0" y="864"/>
              <a:ext cx="1364" cy="2576"/>
              <a:chOff x="724" y="1104"/>
              <a:chExt cx="1364" cy="2576"/>
            </a:xfrm>
          </p:grpSpPr>
          <p:sp>
            <p:nvSpPr>
              <p:cNvPr id="273413" name="Freeform 5"/>
              <p:cNvSpPr>
                <a:spLocks/>
              </p:cNvSpPr>
              <p:nvPr/>
            </p:nvSpPr>
            <p:spPr bwMode="auto">
              <a:xfrm>
                <a:off x="724" y="1445"/>
                <a:ext cx="1358" cy="2229"/>
              </a:xfrm>
              <a:custGeom>
                <a:avLst/>
                <a:gdLst/>
                <a:ahLst/>
                <a:cxnLst>
                  <a:cxn ang="0">
                    <a:pos x="822" y="0"/>
                  </a:cxn>
                  <a:cxn ang="0">
                    <a:pos x="813" y="6"/>
                  </a:cxn>
                  <a:cxn ang="0">
                    <a:pos x="793" y="14"/>
                  </a:cxn>
                  <a:cxn ang="0">
                    <a:pos x="762" y="24"/>
                  </a:cxn>
                  <a:cxn ang="0">
                    <a:pos x="715" y="30"/>
                  </a:cxn>
                  <a:cxn ang="0">
                    <a:pos x="658" y="33"/>
                  </a:cxn>
                  <a:cxn ang="0">
                    <a:pos x="614" y="31"/>
                  </a:cxn>
                  <a:cxn ang="0">
                    <a:pos x="579" y="23"/>
                  </a:cxn>
                  <a:cxn ang="0">
                    <a:pos x="554" y="14"/>
                  </a:cxn>
                  <a:cxn ang="0">
                    <a:pos x="539" y="6"/>
                  </a:cxn>
                  <a:cxn ang="0">
                    <a:pos x="533" y="5"/>
                  </a:cxn>
                  <a:cxn ang="0">
                    <a:pos x="528" y="978"/>
                  </a:cxn>
                  <a:cxn ang="0">
                    <a:pos x="499" y="1008"/>
                  </a:cxn>
                  <a:cxn ang="0">
                    <a:pos x="451" y="1034"/>
                  </a:cxn>
                  <a:cxn ang="0">
                    <a:pos x="388" y="1060"/>
                  </a:cxn>
                  <a:cxn ang="0">
                    <a:pos x="318" y="1091"/>
                  </a:cxn>
                  <a:cxn ang="0">
                    <a:pos x="244" y="1131"/>
                  </a:cxn>
                  <a:cxn ang="0">
                    <a:pos x="171" y="1185"/>
                  </a:cxn>
                  <a:cxn ang="0">
                    <a:pos x="106" y="1258"/>
                  </a:cxn>
                  <a:cxn ang="0">
                    <a:pos x="51" y="1353"/>
                  </a:cxn>
                  <a:cxn ang="0">
                    <a:pos x="15" y="1476"/>
                  </a:cxn>
                  <a:cxn ang="0">
                    <a:pos x="0" y="1632"/>
                  </a:cxn>
                  <a:cxn ang="0">
                    <a:pos x="6" y="1731"/>
                  </a:cxn>
                  <a:cxn ang="0">
                    <a:pos x="25" y="1824"/>
                  </a:cxn>
                  <a:cxn ang="0">
                    <a:pos x="56" y="1909"/>
                  </a:cxn>
                  <a:cxn ang="0">
                    <a:pos x="100" y="1984"/>
                  </a:cxn>
                  <a:cxn ang="0">
                    <a:pos x="155" y="2050"/>
                  </a:cxn>
                  <a:cxn ang="0">
                    <a:pos x="223" y="2106"/>
                  </a:cxn>
                  <a:cxn ang="0">
                    <a:pos x="301" y="2153"/>
                  </a:cxn>
                  <a:cxn ang="0">
                    <a:pos x="389" y="2189"/>
                  </a:cxn>
                  <a:cxn ang="0">
                    <a:pos x="489" y="2214"/>
                  </a:cxn>
                  <a:cxn ang="0">
                    <a:pos x="597" y="2226"/>
                  </a:cxn>
                  <a:cxn ang="0">
                    <a:pos x="714" y="2228"/>
                  </a:cxn>
                  <a:cxn ang="0">
                    <a:pos x="826" y="2218"/>
                  </a:cxn>
                  <a:cxn ang="0">
                    <a:pos x="930" y="2196"/>
                  </a:cxn>
                  <a:cxn ang="0">
                    <a:pos x="1022" y="2164"/>
                  </a:cxn>
                  <a:cxn ang="0">
                    <a:pos x="1104" y="2120"/>
                  </a:cxn>
                  <a:cxn ang="0">
                    <a:pos x="1176" y="2067"/>
                  </a:cxn>
                  <a:cxn ang="0">
                    <a:pos x="1237" y="2004"/>
                  </a:cxn>
                  <a:cxn ang="0">
                    <a:pos x="1284" y="1931"/>
                  </a:cxn>
                  <a:cxn ang="0">
                    <a:pos x="1321" y="1848"/>
                  </a:cxn>
                  <a:cxn ang="0">
                    <a:pos x="1345" y="1757"/>
                  </a:cxn>
                  <a:cxn ang="0">
                    <a:pos x="1356" y="1658"/>
                  </a:cxn>
                  <a:cxn ang="0">
                    <a:pos x="1351" y="1518"/>
                  </a:cxn>
                  <a:cxn ang="0">
                    <a:pos x="1322" y="1387"/>
                  </a:cxn>
                  <a:cxn ang="0">
                    <a:pos x="1273" y="1287"/>
                  </a:cxn>
                  <a:cxn ang="0">
                    <a:pos x="1212" y="1209"/>
                  </a:cxn>
                  <a:cxn ang="0">
                    <a:pos x="1140" y="1151"/>
                  </a:cxn>
                  <a:cxn ang="0">
                    <a:pos x="1066" y="1107"/>
                  </a:cxn>
                  <a:cxn ang="0">
                    <a:pos x="993" y="1075"/>
                  </a:cxn>
                  <a:cxn ang="0">
                    <a:pos x="927" y="1047"/>
                  </a:cxn>
                  <a:cxn ang="0">
                    <a:pos x="874" y="1021"/>
                  </a:cxn>
                  <a:cxn ang="0">
                    <a:pos x="837" y="991"/>
                  </a:cxn>
                  <a:cxn ang="0">
                    <a:pos x="824" y="953"/>
                  </a:cxn>
                  <a:cxn ang="0">
                    <a:pos x="824" y="151"/>
                  </a:cxn>
                </a:cxnLst>
                <a:rect l="0" t="0" r="r" b="b"/>
                <a:pathLst>
                  <a:path w="1358" h="2229">
                    <a:moveTo>
                      <a:pt x="824" y="0"/>
                    </a:moveTo>
                    <a:lnTo>
                      <a:pt x="823" y="0"/>
                    </a:lnTo>
                    <a:lnTo>
                      <a:pt x="822" y="0"/>
                    </a:lnTo>
                    <a:lnTo>
                      <a:pt x="820" y="1"/>
                    </a:lnTo>
                    <a:lnTo>
                      <a:pt x="817" y="3"/>
                    </a:lnTo>
                    <a:lnTo>
                      <a:pt x="813" y="6"/>
                    </a:lnTo>
                    <a:lnTo>
                      <a:pt x="808" y="8"/>
                    </a:lnTo>
                    <a:lnTo>
                      <a:pt x="801" y="11"/>
                    </a:lnTo>
                    <a:lnTo>
                      <a:pt x="793" y="14"/>
                    </a:lnTo>
                    <a:lnTo>
                      <a:pt x="785" y="18"/>
                    </a:lnTo>
                    <a:lnTo>
                      <a:pt x="774" y="21"/>
                    </a:lnTo>
                    <a:lnTo>
                      <a:pt x="762" y="24"/>
                    </a:lnTo>
                    <a:lnTo>
                      <a:pt x="748" y="26"/>
                    </a:lnTo>
                    <a:lnTo>
                      <a:pt x="732" y="29"/>
                    </a:lnTo>
                    <a:lnTo>
                      <a:pt x="715" y="30"/>
                    </a:lnTo>
                    <a:lnTo>
                      <a:pt x="696" y="32"/>
                    </a:lnTo>
                    <a:lnTo>
                      <a:pt x="674" y="32"/>
                    </a:lnTo>
                    <a:lnTo>
                      <a:pt x="658" y="33"/>
                    </a:lnTo>
                    <a:lnTo>
                      <a:pt x="642" y="33"/>
                    </a:lnTo>
                    <a:lnTo>
                      <a:pt x="627" y="33"/>
                    </a:lnTo>
                    <a:lnTo>
                      <a:pt x="614" y="31"/>
                    </a:lnTo>
                    <a:lnTo>
                      <a:pt x="601" y="29"/>
                    </a:lnTo>
                    <a:lnTo>
                      <a:pt x="589" y="26"/>
                    </a:lnTo>
                    <a:lnTo>
                      <a:pt x="579" y="23"/>
                    </a:lnTo>
                    <a:lnTo>
                      <a:pt x="569" y="20"/>
                    </a:lnTo>
                    <a:lnTo>
                      <a:pt x="562" y="17"/>
                    </a:lnTo>
                    <a:lnTo>
                      <a:pt x="554" y="14"/>
                    </a:lnTo>
                    <a:lnTo>
                      <a:pt x="548" y="11"/>
                    </a:lnTo>
                    <a:lnTo>
                      <a:pt x="543" y="8"/>
                    </a:lnTo>
                    <a:lnTo>
                      <a:pt x="539" y="6"/>
                    </a:lnTo>
                    <a:lnTo>
                      <a:pt x="536" y="5"/>
                    </a:lnTo>
                    <a:lnTo>
                      <a:pt x="534" y="4"/>
                    </a:lnTo>
                    <a:lnTo>
                      <a:pt x="533" y="5"/>
                    </a:lnTo>
                    <a:lnTo>
                      <a:pt x="533" y="952"/>
                    </a:lnTo>
                    <a:lnTo>
                      <a:pt x="532" y="966"/>
                    </a:lnTo>
                    <a:lnTo>
                      <a:pt x="528" y="978"/>
                    </a:lnTo>
                    <a:lnTo>
                      <a:pt x="520" y="988"/>
                    </a:lnTo>
                    <a:lnTo>
                      <a:pt x="511" y="998"/>
                    </a:lnTo>
                    <a:lnTo>
                      <a:pt x="499" y="1008"/>
                    </a:lnTo>
                    <a:lnTo>
                      <a:pt x="485" y="1017"/>
                    </a:lnTo>
                    <a:lnTo>
                      <a:pt x="468" y="1025"/>
                    </a:lnTo>
                    <a:lnTo>
                      <a:pt x="451" y="1034"/>
                    </a:lnTo>
                    <a:lnTo>
                      <a:pt x="431" y="1042"/>
                    </a:lnTo>
                    <a:lnTo>
                      <a:pt x="410" y="1051"/>
                    </a:lnTo>
                    <a:lnTo>
                      <a:pt x="388" y="1060"/>
                    </a:lnTo>
                    <a:lnTo>
                      <a:pt x="365" y="1069"/>
                    </a:lnTo>
                    <a:lnTo>
                      <a:pt x="342" y="1080"/>
                    </a:lnTo>
                    <a:lnTo>
                      <a:pt x="318" y="1091"/>
                    </a:lnTo>
                    <a:lnTo>
                      <a:pt x="294" y="1103"/>
                    </a:lnTo>
                    <a:lnTo>
                      <a:pt x="269" y="1116"/>
                    </a:lnTo>
                    <a:lnTo>
                      <a:pt x="244" y="1131"/>
                    </a:lnTo>
                    <a:lnTo>
                      <a:pt x="219" y="1147"/>
                    </a:lnTo>
                    <a:lnTo>
                      <a:pt x="195" y="1165"/>
                    </a:lnTo>
                    <a:lnTo>
                      <a:pt x="171" y="1185"/>
                    </a:lnTo>
                    <a:lnTo>
                      <a:pt x="148" y="1207"/>
                    </a:lnTo>
                    <a:lnTo>
                      <a:pt x="126" y="1231"/>
                    </a:lnTo>
                    <a:lnTo>
                      <a:pt x="106" y="1258"/>
                    </a:lnTo>
                    <a:lnTo>
                      <a:pt x="86" y="1287"/>
                    </a:lnTo>
                    <a:lnTo>
                      <a:pt x="68" y="1318"/>
                    </a:lnTo>
                    <a:lnTo>
                      <a:pt x="51" y="1353"/>
                    </a:lnTo>
                    <a:lnTo>
                      <a:pt x="37" y="1391"/>
                    </a:lnTo>
                    <a:lnTo>
                      <a:pt x="25" y="1432"/>
                    </a:lnTo>
                    <a:lnTo>
                      <a:pt x="15" y="1476"/>
                    </a:lnTo>
                    <a:lnTo>
                      <a:pt x="7" y="1524"/>
                    </a:lnTo>
                    <a:lnTo>
                      <a:pt x="2" y="1576"/>
                    </a:lnTo>
                    <a:lnTo>
                      <a:pt x="0" y="1632"/>
                    </a:lnTo>
                    <a:lnTo>
                      <a:pt x="1" y="1666"/>
                    </a:lnTo>
                    <a:lnTo>
                      <a:pt x="3" y="1699"/>
                    </a:lnTo>
                    <a:lnTo>
                      <a:pt x="6" y="1731"/>
                    </a:lnTo>
                    <a:lnTo>
                      <a:pt x="11" y="1763"/>
                    </a:lnTo>
                    <a:lnTo>
                      <a:pt x="17" y="1794"/>
                    </a:lnTo>
                    <a:lnTo>
                      <a:pt x="25" y="1824"/>
                    </a:lnTo>
                    <a:lnTo>
                      <a:pt x="34" y="1853"/>
                    </a:lnTo>
                    <a:lnTo>
                      <a:pt x="44" y="1881"/>
                    </a:lnTo>
                    <a:lnTo>
                      <a:pt x="56" y="1909"/>
                    </a:lnTo>
                    <a:lnTo>
                      <a:pt x="70" y="1935"/>
                    </a:lnTo>
                    <a:lnTo>
                      <a:pt x="85" y="1960"/>
                    </a:lnTo>
                    <a:lnTo>
                      <a:pt x="100" y="1984"/>
                    </a:lnTo>
                    <a:lnTo>
                      <a:pt x="117" y="2007"/>
                    </a:lnTo>
                    <a:lnTo>
                      <a:pt x="135" y="2030"/>
                    </a:lnTo>
                    <a:lnTo>
                      <a:pt x="155" y="2050"/>
                    </a:lnTo>
                    <a:lnTo>
                      <a:pt x="177" y="2070"/>
                    </a:lnTo>
                    <a:lnTo>
                      <a:pt x="199" y="2089"/>
                    </a:lnTo>
                    <a:lnTo>
                      <a:pt x="223" y="2106"/>
                    </a:lnTo>
                    <a:lnTo>
                      <a:pt x="248" y="2123"/>
                    </a:lnTo>
                    <a:lnTo>
                      <a:pt x="274" y="2139"/>
                    </a:lnTo>
                    <a:lnTo>
                      <a:pt x="301" y="2153"/>
                    </a:lnTo>
                    <a:lnTo>
                      <a:pt x="330" y="2166"/>
                    </a:lnTo>
                    <a:lnTo>
                      <a:pt x="359" y="2178"/>
                    </a:lnTo>
                    <a:lnTo>
                      <a:pt x="389" y="2189"/>
                    </a:lnTo>
                    <a:lnTo>
                      <a:pt x="421" y="2198"/>
                    </a:lnTo>
                    <a:lnTo>
                      <a:pt x="454" y="2207"/>
                    </a:lnTo>
                    <a:lnTo>
                      <a:pt x="489" y="2214"/>
                    </a:lnTo>
                    <a:lnTo>
                      <a:pt x="524" y="2219"/>
                    </a:lnTo>
                    <a:lnTo>
                      <a:pt x="560" y="2223"/>
                    </a:lnTo>
                    <a:lnTo>
                      <a:pt x="597" y="2226"/>
                    </a:lnTo>
                    <a:lnTo>
                      <a:pt x="635" y="2228"/>
                    </a:lnTo>
                    <a:lnTo>
                      <a:pt x="674" y="2228"/>
                    </a:lnTo>
                    <a:lnTo>
                      <a:pt x="714" y="2228"/>
                    </a:lnTo>
                    <a:lnTo>
                      <a:pt x="753" y="2226"/>
                    </a:lnTo>
                    <a:lnTo>
                      <a:pt x="791" y="2222"/>
                    </a:lnTo>
                    <a:lnTo>
                      <a:pt x="826" y="2218"/>
                    </a:lnTo>
                    <a:lnTo>
                      <a:pt x="862" y="2212"/>
                    </a:lnTo>
                    <a:lnTo>
                      <a:pt x="896" y="2205"/>
                    </a:lnTo>
                    <a:lnTo>
                      <a:pt x="930" y="2196"/>
                    </a:lnTo>
                    <a:lnTo>
                      <a:pt x="962" y="2187"/>
                    </a:lnTo>
                    <a:lnTo>
                      <a:pt x="993" y="2176"/>
                    </a:lnTo>
                    <a:lnTo>
                      <a:pt x="1022" y="2164"/>
                    </a:lnTo>
                    <a:lnTo>
                      <a:pt x="1051" y="2151"/>
                    </a:lnTo>
                    <a:lnTo>
                      <a:pt x="1078" y="2136"/>
                    </a:lnTo>
                    <a:lnTo>
                      <a:pt x="1104" y="2120"/>
                    </a:lnTo>
                    <a:lnTo>
                      <a:pt x="1130" y="2104"/>
                    </a:lnTo>
                    <a:lnTo>
                      <a:pt x="1154" y="2086"/>
                    </a:lnTo>
                    <a:lnTo>
                      <a:pt x="1176" y="2067"/>
                    </a:lnTo>
                    <a:lnTo>
                      <a:pt x="1198" y="2047"/>
                    </a:lnTo>
                    <a:lnTo>
                      <a:pt x="1218" y="2026"/>
                    </a:lnTo>
                    <a:lnTo>
                      <a:pt x="1237" y="2004"/>
                    </a:lnTo>
                    <a:lnTo>
                      <a:pt x="1253" y="1981"/>
                    </a:lnTo>
                    <a:lnTo>
                      <a:pt x="1270" y="1956"/>
                    </a:lnTo>
                    <a:lnTo>
                      <a:pt x="1284" y="1931"/>
                    </a:lnTo>
                    <a:lnTo>
                      <a:pt x="1298" y="1904"/>
                    </a:lnTo>
                    <a:lnTo>
                      <a:pt x="1310" y="1877"/>
                    </a:lnTo>
                    <a:lnTo>
                      <a:pt x="1321" y="1848"/>
                    </a:lnTo>
                    <a:lnTo>
                      <a:pt x="1331" y="1819"/>
                    </a:lnTo>
                    <a:lnTo>
                      <a:pt x="1339" y="1788"/>
                    </a:lnTo>
                    <a:lnTo>
                      <a:pt x="1345" y="1757"/>
                    </a:lnTo>
                    <a:lnTo>
                      <a:pt x="1350" y="1724"/>
                    </a:lnTo>
                    <a:lnTo>
                      <a:pt x="1354" y="1691"/>
                    </a:lnTo>
                    <a:lnTo>
                      <a:pt x="1356" y="1658"/>
                    </a:lnTo>
                    <a:lnTo>
                      <a:pt x="1357" y="1623"/>
                    </a:lnTo>
                    <a:lnTo>
                      <a:pt x="1355" y="1568"/>
                    </a:lnTo>
                    <a:lnTo>
                      <a:pt x="1351" y="1518"/>
                    </a:lnTo>
                    <a:lnTo>
                      <a:pt x="1344" y="1471"/>
                    </a:lnTo>
                    <a:lnTo>
                      <a:pt x="1334" y="1427"/>
                    </a:lnTo>
                    <a:lnTo>
                      <a:pt x="1322" y="1387"/>
                    </a:lnTo>
                    <a:lnTo>
                      <a:pt x="1308" y="1350"/>
                    </a:lnTo>
                    <a:lnTo>
                      <a:pt x="1291" y="1316"/>
                    </a:lnTo>
                    <a:lnTo>
                      <a:pt x="1273" y="1287"/>
                    </a:lnTo>
                    <a:lnTo>
                      <a:pt x="1254" y="1258"/>
                    </a:lnTo>
                    <a:lnTo>
                      <a:pt x="1234" y="1232"/>
                    </a:lnTo>
                    <a:lnTo>
                      <a:pt x="1212" y="1209"/>
                    </a:lnTo>
                    <a:lnTo>
                      <a:pt x="1189" y="1188"/>
                    </a:lnTo>
                    <a:lnTo>
                      <a:pt x="1165" y="1168"/>
                    </a:lnTo>
                    <a:lnTo>
                      <a:pt x="1140" y="1151"/>
                    </a:lnTo>
                    <a:lnTo>
                      <a:pt x="1116" y="1135"/>
                    </a:lnTo>
                    <a:lnTo>
                      <a:pt x="1091" y="1120"/>
                    </a:lnTo>
                    <a:lnTo>
                      <a:pt x="1066" y="1107"/>
                    </a:lnTo>
                    <a:lnTo>
                      <a:pt x="1041" y="1096"/>
                    </a:lnTo>
                    <a:lnTo>
                      <a:pt x="1017" y="1085"/>
                    </a:lnTo>
                    <a:lnTo>
                      <a:pt x="993" y="1075"/>
                    </a:lnTo>
                    <a:lnTo>
                      <a:pt x="970" y="1065"/>
                    </a:lnTo>
                    <a:lnTo>
                      <a:pt x="948" y="1056"/>
                    </a:lnTo>
                    <a:lnTo>
                      <a:pt x="927" y="1047"/>
                    </a:lnTo>
                    <a:lnTo>
                      <a:pt x="908" y="1039"/>
                    </a:lnTo>
                    <a:lnTo>
                      <a:pt x="890" y="1030"/>
                    </a:lnTo>
                    <a:lnTo>
                      <a:pt x="874" y="1021"/>
                    </a:lnTo>
                    <a:lnTo>
                      <a:pt x="859" y="1011"/>
                    </a:lnTo>
                    <a:lnTo>
                      <a:pt x="847" y="1002"/>
                    </a:lnTo>
                    <a:lnTo>
                      <a:pt x="837" y="991"/>
                    </a:lnTo>
                    <a:lnTo>
                      <a:pt x="830" y="979"/>
                    </a:lnTo>
                    <a:lnTo>
                      <a:pt x="826" y="967"/>
                    </a:lnTo>
                    <a:lnTo>
                      <a:pt x="824" y="953"/>
                    </a:lnTo>
                    <a:lnTo>
                      <a:pt x="824" y="600"/>
                    </a:lnTo>
                    <a:lnTo>
                      <a:pt x="824" y="342"/>
                    </a:lnTo>
                    <a:lnTo>
                      <a:pt x="824" y="151"/>
                    </a:lnTo>
                    <a:lnTo>
                      <a:pt x="824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4" name="Freeform 6"/>
              <p:cNvSpPr>
                <a:spLocks/>
              </p:cNvSpPr>
              <p:nvPr/>
            </p:nvSpPr>
            <p:spPr bwMode="auto">
              <a:xfrm>
                <a:off x="724" y="1445"/>
                <a:ext cx="1364" cy="2235"/>
              </a:xfrm>
              <a:custGeom>
                <a:avLst/>
                <a:gdLst/>
                <a:ahLst/>
                <a:cxnLst>
                  <a:cxn ang="0">
                    <a:pos x="827" y="0"/>
                  </a:cxn>
                  <a:cxn ang="0">
                    <a:pos x="821" y="3"/>
                  </a:cxn>
                  <a:cxn ang="0">
                    <a:pos x="805" y="11"/>
                  </a:cxn>
                  <a:cxn ang="0">
                    <a:pos x="777" y="21"/>
                  </a:cxn>
                  <a:cxn ang="0">
                    <a:pos x="735" y="29"/>
                  </a:cxn>
                  <a:cxn ang="0">
                    <a:pos x="677" y="32"/>
                  </a:cxn>
                  <a:cxn ang="0">
                    <a:pos x="630" y="33"/>
                  </a:cxn>
                  <a:cxn ang="0">
                    <a:pos x="592" y="26"/>
                  </a:cxn>
                  <a:cxn ang="0">
                    <a:pos x="564" y="17"/>
                  </a:cxn>
                  <a:cxn ang="0">
                    <a:pos x="545" y="8"/>
                  </a:cxn>
                  <a:cxn ang="0">
                    <a:pos x="536" y="4"/>
                  </a:cxn>
                  <a:cxn ang="0">
                    <a:pos x="534" y="969"/>
                  </a:cxn>
                  <a:cxn ang="0">
                    <a:pos x="513" y="1001"/>
                  </a:cxn>
                  <a:cxn ang="0">
                    <a:pos x="470" y="1028"/>
                  </a:cxn>
                  <a:cxn ang="0">
                    <a:pos x="412" y="1054"/>
                  </a:cxn>
                  <a:cxn ang="0">
                    <a:pos x="344" y="1083"/>
                  </a:cxn>
                  <a:cxn ang="0">
                    <a:pos x="270" y="1119"/>
                  </a:cxn>
                  <a:cxn ang="0">
                    <a:pos x="196" y="1168"/>
                  </a:cxn>
                  <a:cxn ang="0">
                    <a:pos x="127" y="1234"/>
                  </a:cxn>
                  <a:cxn ang="0">
                    <a:pos x="68" y="1322"/>
                  </a:cxn>
                  <a:cxn ang="0">
                    <a:pos x="25" y="1436"/>
                  </a:cxn>
                  <a:cxn ang="0">
                    <a:pos x="2" y="1580"/>
                  </a:cxn>
                  <a:cxn ang="0">
                    <a:pos x="3" y="1704"/>
                  </a:cxn>
                  <a:cxn ang="0">
                    <a:pos x="17" y="1799"/>
                  </a:cxn>
                  <a:cxn ang="0">
                    <a:pos x="44" y="1886"/>
                  </a:cxn>
                  <a:cxn ang="0">
                    <a:pos x="85" y="1965"/>
                  </a:cxn>
                  <a:cxn ang="0">
                    <a:pos x="136" y="2035"/>
                  </a:cxn>
                  <a:cxn ang="0">
                    <a:pos x="200" y="2095"/>
                  </a:cxn>
                  <a:cxn ang="0">
                    <a:pos x="275" y="2145"/>
                  </a:cxn>
                  <a:cxn ang="0">
                    <a:pos x="361" y="2184"/>
                  </a:cxn>
                  <a:cxn ang="0">
                    <a:pos x="456" y="2213"/>
                  </a:cxn>
                  <a:cxn ang="0">
                    <a:pos x="562" y="2229"/>
                  </a:cxn>
                  <a:cxn ang="0">
                    <a:pos x="677" y="2234"/>
                  </a:cxn>
                  <a:cxn ang="0">
                    <a:pos x="794" y="2228"/>
                  </a:cxn>
                  <a:cxn ang="0">
                    <a:pos x="900" y="2211"/>
                  </a:cxn>
                  <a:cxn ang="0">
                    <a:pos x="997" y="2182"/>
                  </a:cxn>
                  <a:cxn ang="0">
                    <a:pos x="1083" y="2142"/>
                  </a:cxn>
                  <a:cxn ang="0">
                    <a:pos x="1159" y="2092"/>
                  </a:cxn>
                  <a:cxn ang="0">
                    <a:pos x="1223" y="2031"/>
                  </a:cxn>
                  <a:cxn ang="0">
                    <a:pos x="1276" y="1961"/>
                  </a:cxn>
                  <a:cxn ang="0">
                    <a:pos x="1316" y="1882"/>
                  </a:cxn>
                  <a:cxn ang="0">
                    <a:pos x="1345" y="1793"/>
                  </a:cxn>
                  <a:cxn ang="0">
                    <a:pos x="1360" y="1696"/>
                  </a:cxn>
                  <a:cxn ang="0">
                    <a:pos x="1361" y="1572"/>
                  </a:cxn>
                  <a:cxn ang="0">
                    <a:pos x="1340" y="1431"/>
                  </a:cxn>
                  <a:cxn ang="0">
                    <a:pos x="1297" y="1320"/>
                  </a:cxn>
                  <a:cxn ang="0">
                    <a:pos x="1239" y="1235"/>
                  </a:cxn>
                  <a:cxn ang="0">
                    <a:pos x="1170" y="1171"/>
                  </a:cxn>
                  <a:cxn ang="0">
                    <a:pos x="1096" y="1123"/>
                  </a:cxn>
                  <a:cxn ang="0">
                    <a:pos x="1021" y="1088"/>
                  </a:cxn>
                  <a:cxn ang="0">
                    <a:pos x="952" y="1059"/>
                  </a:cxn>
                  <a:cxn ang="0">
                    <a:pos x="894" y="1033"/>
                  </a:cxn>
                  <a:cxn ang="0">
                    <a:pos x="851" y="1005"/>
                  </a:cxn>
                  <a:cxn ang="0">
                    <a:pos x="830" y="970"/>
                  </a:cxn>
                  <a:cxn ang="0">
                    <a:pos x="828" y="343"/>
                  </a:cxn>
                </a:cxnLst>
                <a:rect l="0" t="0" r="r" b="b"/>
                <a:pathLst>
                  <a:path w="1364" h="2235">
                    <a:moveTo>
                      <a:pt x="828" y="0"/>
                    </a:moveTo>
                    <a:lnTo>
                      <a:pt x="828" y="0"/>
                    </a:lnTo>
                    <a:lnTo>
                      <a:pt x="827" y="0"/>
                    </a:lnTo>
                    <a:lnTo>
                      <a:pt x="826" y="0"/>
                    </a:lnTo>
                    <a:lnTo>
                      <a:pt x="824" y="1"/>
                    </a:lnTo>
                    <a:lnTo>
                      <a:pt x="821" y="3"/>
                    </a:lnTo>
                    <a:lnTo>
                      <a:pt x="817" y="6"/>
                    </a:lnTo>
                    <a:lnTo>
                      <a:pt x="812" y="8"/>
                    </a:lnTo>
                    <a:lnTo>
                      <a:pt x="805" y="11"/>
                    </a:lnTo>
                    <a:lnTo>
                      <a:pt x="797" y="14"/>
                    </a:lnTo>
                    <a:lnTo>
                      <a:pt x="788" y="18"/>
                    </a:lnTo>
                    <a:lnTo>
                      <a:pt x="777" y="21"/>
                    </a:lnTo>
                    <a:lnTo>
                      <a:pt x="765" y="24"/>
                    </a:lnTo>
                    <a:lnTo>
                      <a:pt x="751" y="26"/>
                    </a:lnTo>
                    <a:lnTo>
                      <a:pt x="735" y="29"/>
                    </a:lnTo>
                    <a:lnTo>
                      <a:pt x="718" y="30"/>
                    </a:lnTo>
                    <a:lnTo>
                      <a:pt x="699" y="32"/>
                    </a:lnTo>
                    <a:lnTo>
                      <a:pt x="677" y="32"/>
                    </a:lnTo>
                    <a:lnTo>
                      <a:pt x="661" y="33"/>
                    </a:lnTo>
                    <a:lnTo>
                      <a:pt x="645" y="33"/>
                    </a:lnTo>
                    <a:lnTo>
                      <a:pt x="630" y="33"/>
                    </a:lnTo>
                    <a:lnTo>
                      <a:pt x="617" y="31"/>
                    </a:lnTo>
                    <a:lnTo>
                      <a:pt x="604" y="29"/>
                    </a:lnTo>
                    <a:lnTo>
                      <a:pt x="592" y="26"/>
                    </a:lnTo>
                    <a:lnTo>
                      <a:pt x="582" y="23"/>
                    </a:lnTo>
                    <a:lnTo>
                      <a:pt x="572" y="20"/>
                    </a:lnTo>
                    <a:lnTo>
                      <a:pt x="564" y="17"/>
                    </a:lnTo>
                    <a:lnTo>
                      <a:pt x="556" y="14"/>
                    </a:lnTo>
                    <a:lnTo>
                      <a:pt x="550" y="11"/>
                    </a:lnTo>
                    <a:lnTo>
                      <a:pt x="545" y="8"/>
                    </a:lnTo>
                    <a:lnTo>
                      <a:pt x="541" y="6"/>
                    </a:lnTo>
                    <a:lnTo>
                      <a:pt x="538" y="5"/>
                    </a:lnTo>
                    <a:lnTo>
                      <a:pt x="536" y="4"/>
                    </a:lnTo>
                    <a:lnTo>
                      <a:pt x="535" y="5"/>
                    </a:lnTo>
                    <a:lnTo>
                      <a:pt x="535" y="955"/>
                    </a:lnTo>
                    <a:lnTo>
                      <a:pt x="534" y="969"/>
                    </a:lnTo>
                    <a:lnTo>
                      <a:pt x="530" y="981"/>
                    </a:lnTo>
                    <a:lnTo>
                      <a:pt x="522" y="991"/>
                    </a:lnTo>
                    <a:lnTo>
                      <a:pt x="513" y="1001"/>
                    </a:lnTo>
                    <a:lnTo>
                      <a:pt x="501" y="1011"/>
                    </a:lnTo>
                    <a:lnTo>
                      <a:pt x="487" y="1020"/>
                    </a:lnTo>
                    <a:lnTo>
                      <a:pt x="470" y="1028"/>
                    </a:lnTo>
                    <a:lnTo>
                      <a:pt x="453" y="1037"/>
                    </a:lnTo>
                    <a:lnTo>
                      <a:pt x="433" y="1045"/>
                    </a:lnTo>
                    <a:lnTo>
                      <a:pt x="412" y="1054"/>
                    </a:lnTo>
                    <a:lnTo>
                      <a:pt x="390" y="1063"/>
                    </a:lnTo>
                    <a:lnTo>
                      <a:pt x="367" y="1072"/>
                    </a:lnTo>
                    <a:lnTo>
                      <a:pt x="344" y="1083"/>
                    </a:lnTo>
                    <a:lnTo>
                      <a:pt x="319" y="1094"/>
                    </a:lnTo>
                    <a:lnTo>
                      <a:pt x="295" y="1106"/>
                    </a:lnTo>
                    <a:lnTo>
                      <a:pt x="270" y="1119"/>
                    </a:lnTo>
                    <a:lnTo>
                      <a:pt x="245" y="1134"/>
                    </a:lnTo>
                    <a:lnTo>
                      <a:pt x="220" y="1150"/>
                    </a:lnTo>
                    <a:lnTo>
                      <a:pt x="196" y="1168"/>
                    </a:lnTo>
                    <a:lnTo>
                      <a:pt x="172" y="1188"/>
                    </a:lnTo>
                    <a:lnTo>
                      <a:pt x="149" y="1210"/>
                    </a:lnTo>
                    <a:lnTo>
                      <a:pt x="127" y="1234"/>
                    </a:lnTo>
                    <a:lnTo>
                      <a:pt x="106" y="1261"/>
                    </a:lnTo>
                    <a:lnTo>
                      <a:pt x="86" y="1290"/>
                    </a:lnTo>
                    <a:lnTo>
                      <a:pt x="68" y="1322"/>
                    </a:lnTo>
                    <a:lnTo>
                      <a:pt x="51" y="1357"/>
                    </a:lnTo>
                    <a:lnTo>
                      <a:pt x="37" y="1395"/>
                    </a:lnTo>
                    <a:lnTo>
                      <a:pt x="25" y="1436"/>
                    </a:lnTo>
                    <a:lnTo>
                      <a:pt x="15" y="1480"/>
                    </a:lnTo>
                    <a:lnTo>
                      <a:pt x="7" y="1528"/>
                    </a:lnTo>
                    <a:lnTo>
                      <a:pt x="2" y="1580"/>
                    </a:lnTo>
                    <a:lnTo>
                      <a:pt x="0" y="1636"/>
                    </a:lnTo>
                    <a:lnTo>
                      <a:pt x="1" y="1670"/>
                    </a:lnTo>
                    <a:lnTo>
                      <a:pt x="3" y="1704"/>
                    </a:lnTo>
                    <a:lnTo>
                      <a:pt x="6" y="1736"/>
                    </a:lnTo>
                    <a:lnTo>
                      <a:pt x="11" y="1768"/>
                    </a:lnTo>
                    <a:lnTo>
                      <a:pt x="17" y="1799"/>
                    </a:lnTo>
                    <a:lnTo>
                      <a:pt x="25" y="1829"/>
                    </a:lnTo>
                    <a:lnTo>
                      <a:pt x="34" y="1858"/>
                    </a:lnTo>
                    <a:lnTo>
                      <a:pt x="44" y="1886"/>
                    </a:lnTo>
                    <a:lnTo>
                      <a:pt x="56" y="1914"/>
                    </a:lnTo>
                    <a:lnTo>
                      <a:pt x="70" y="1940"/>
                    </a:lnTo>
                    <a:lnTo>
                      <a:pt x="85" y="1965"/>
                    </a:lnTo>
                    <a:lnTo>
                      <a:pt x="100" y="1989"/>
                    </a:lnTo>
                    <a:lnTo>
                      <a:pt x="118" y="2012"/>
                    </a:lnTo>
                    <a:lnTo>
                      <a:pt x="136" y="2035"/>
                    </a:lnTo>
                    <a:lnTo>
                      <a:pt x="156" y="2056"/>
                    </a:lnTo>
                    <a:lnTo>
                      <a:pt x="178" y="2076"/>
                    </a:lnTo>
                    <a:lnTo>
                      <a:pt x="200" y="2095"/>
                    </a:lnTo>
                    <a:lnTo>
                      <a:pt x="224" y="2112"/>
                    </a:lnTo>
                    <a:lnTo>
                      <a:pt x="249" y="2129"/>
                    </a:lnTo>
                    <a:lnTo>
                      <a:pt x="275" y="2145"/>
                    </a:lnTo>
                    <a:lnTo>
                      <a:pt x="302" y="2159"/>
                    </a:lnTo>
                    <a:lnTo>
                      <a:pt x="331" y="2172"/>
                    </a:lnTo>
                    <a:lnTo>
                      <a:pt x="361" y="2184"/>
                    </a:lnTo>
                    <a:lnTo>
                      <a:pt x="391" y="2195"/>
                    </a:lnTo>
                    <a:lnTo>
                      <a:pt x="423" y="2204"/>
                    </a:lnTo>
                    <a:lnTo>
                      <a:pt x="456" y="2213"/>
                    </a:lnTo>
                    <a:lnTo>
                      <a:pt x="491" y="2220"/>
                    </a:lnTo>
                    <a:lnTo>
                      <a:pt x="526" y="2225"/>
                    </a:lnTo>
                    <a:lnTo>
                      <a:pt x="562" y="2229"/>
                    </a:lnTo>
                    <a:lnTo>
                      <a:pt x="600" y="2232"/>
                    </a:lnTo>
                    <a:lnTo>
                      <a:pt x="638" y="2234"/>
                    </a:lnTo>
                    <a:lnTo>
                      <a:pt x="677" y="2234"/>
                    </a:lnTo>
                    <a:lnTo>
                      <a:pt x="717" y="2234"/>
                    </a:lnTo>
                    <a:lnTo>
                      <a:pt x="756" y="2232"/>
                    </a:lnTo>
                    <a:lnTo>
                      <a:pt x="794" y="2228"/>
                    </a:lnTo>
                    <a:lnTo>
                      <a:pt x="830" y="2224"/>
                    </a:lnTo>
                    <a:lnTo>
                      <a:pt x="866" y="2218"/>
                    </a:lnTo>
                    <a:lnTo>
                      <a:pt x="900" y="2211"/>
                    </a:lnTo>
                    <a:lnTo>
                      <a:pt x="934" y="2202"/>
                    </a:lnTo>
                    <a:lnTo>
                      <a:pt x="966" y="2193"/>
                    </a:lnTo>
                    <a:lnTo>
                      <a:pt x="997" y="2182"/>
                    </a:lnTo>
                    <a:lnTo>
                      <a:pt x="1027" y="2170"/>
                    </a:lnTo>
                    <a:lnTo>
                      <a:pt x="1056" y="2157"/>
                    </a:lnTo>
                    <a:lnTo>
                      <a:pt x="1083" y="2142"/>
                    </a:lnTo>
                    <a:lnTo>
                      <a:pt x="1109" y="2126"/>
                    </a:lnTo>
                    <a:lnTo>
                      <a:pt x="1135" y="2110"/>
                    </a:lnTo>
                    <a:lnTo>
                      <a:pt x="1159" y="2092"/>
                    </a:lnTo>
                    <a:lnTo>
                      <a:pt x="1181" y="2073"/>
                    </a:lnTo>
                    <a:lnTo>
                      <a:pt x="1203" y="2053"/>
                    </a:lnTo>
                    <a:lnTo>
                      <a:pt x="1223" y="2031"/>
                    </a:lnTo>
                    <a:lnTo>
                      <a:pt x="1242" y="2009"/>
                    </a:lnTo>
                    <a:lnTo>
                      <a:pt x="1259" y="1986"/>
                    </a:lnTo>
                    <a:lnTo>
                      <a:pt x="1276" y="1961"/>
                    </a:lnTo>
                    <a:lnTo>
                      <a:pt x="1290" y="1936"/>
                    </a:lnTo>
                    <a:lnTo>
                      <a:pt x="1304" y="1909"/>
                    </a:lnTo>
                    <a:lnTo>
                      <a:pt x="1316" y="1882"/>
                    </a:lnTo>
                    <a:lnTo>
                      <a:pt x="1327" y="1853"/>
                    </a:lnTo>
                    <a:lnTo>
                      <a:pt x="1337" y="1824"/>
                    </a:lnTo>
                    <a:lnTo>
                      <a:pt x="1345" y="1793"/>
                    </a:lnTo>
                    <a:lnTo>
                      <a:pt x="1351" y="1762"/>
                    </a:lnTo>
                    <a:lnTo>
                      <a:pt x="1356" y="1729"/>
                    </a:lnTo>
                    <a:lnTo>
                      <a:pt x="1360" y="1696"/>
                    </a:lnTo>
                    <a:lnTo>
                      <a:pt x="1362" y="1662"/>
                    </a:lnTo>
                    <a:lnTo>
                      <a:pt x="1363" y="1627"/>
                    </a:lnTo>
                    <a:lnTo>
                      <a:pt x="1361" y="1572"/>
                    </a:lnTo>
                    <a:lnTo>
                      <a:pt x="1357" y="1522"/>
                    </a:lnTo>
                    <a:lnTo>
                      <a:pt x="1350" y="1475"/>
                    </a:lnTo>
                    <a:lnTo>
                      <a:pt x="1340" y="1431"/>
                    </a:lnTo>
                    <a:lnTo>
                      <a:pt x="1328" y="1391"/>
                    </a:lnTo>
                    <a:lnTo>
                      <a:pt x="1314" y="1354"/>
                    </a:lnTo>
                    <a:lnTo>
                      <a:pt x="1297" y="1320"/>
                    </a:lnTo>
                    <a:lnTo>
                      <a:pt x="1279" y="1290"/>
                    </a:lnTo>
                    <a:lnTo>
                      <a:pt x="1260" y="1261"/>
                    </a:lnTo>
                    <a:lnTo>
                      <a:pt x="1239" y="1235"/>
                    </a:lnTo>
                    <a:lnTo>
                      <a:pt x="1217" y="1212"/>
                    </a:lnTo>
                    <a:lnTo>
                      <a:pt x="1194" y="1191"/>
                    </a:lnTo>
                    <a:lnTo>
                      <a:pt x="1170" y="1171"/>
                    </a:lnTo>
                    <a:lnTo>
                      <a:pt x="1145" y="1154"/>
                    </a:lnTo>
                    <a:lnTo>
                      <a:pt x="1121" y="1138"/>
                    </a:lnTo>
                    <a:lnTo>
                      <a:pt x="1096" y="1123"/>
                    </a:lnTo>
                    <a:lnTo>
                      <a:pt x="1071" y="1110"/>
                    </a:lnTo>
                    <a:lnTo>
                      <a:pt x="1046" y="1099"/>
                    </a:lnTo>
                    <a:lnTo>
                      <a:pt x="1021" y="1088"/>
                    </a:lnTo>
                    <a:lnTo>
                      <a:pt x="997" y="1078"/>
                    </a:lnTo>
                    <a:lnTo>
                      <a:pt x="974" y="1068"/>
                    </a:lnTo>
                    <a:lnTo>
                      <a:pt x="952" y="1059"/>
                    </a:lnTo>
                    <a:lnTo>
                      <a:pt x="931" y="1050"/>
                    </a:lnTo>
                    <a:lnTo>
                      <a:pt x="912" y="1042"/>
                    </a:lnTo>
                    <a:lnTo>
                      <a:pt x="894" y="1033"/>
                    </a:lnTo>
                    <a:lnTo>
                      <a:pt x="878" y="1024"/>
                    </a:lnTo>
                    <a:lnTo>
                      <a:pt x="863" y="1014"/>
                    </a:lnTo>
                    <a:lnTo>
                      <a:pt x="851" y="1005"/>
                    </a:lnTo>
                    <a:lnTo>
                      <a:pt x="841" y="994"/>
                    </a:lnTo>
                    <a:lnTo>
                      <a:pt x="834" y="982"/>
                    </a:lnTo>
                    <a:lnTo>
                      <a:pt x="830" y="970"/>
                    </a:lnTo>
                    <a:lnTo>
                      <a:pt x="828" y="956"/>
                    </a:lnTo>
                    <a:lnTo>
                      <a:pt x="828" y="602"/>
                    </a:lnTo>
                    <a:lnTo>
                      <a:pt x="828" y="343"/>
                    </a:lnTo>
                    <a:lnTo>
                      <a:pt x="828" y="151"/>
                    </a:lnTo>
                    <a:lnTo>
                      <a:pt x="82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5" name="Freeform 7"/>
              <p:cNvSpPr>
                <a:spLocks/>
              </p:cNvSpPr>
              <p:nvPr/>
            </p:nvSpPr>
            <p:spPr bwMode="auto">
              <a:xfrm>
                <a:off x="1138" y="3540"/>
                <a:ext cx="497" cy="10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98" y="2"/>
                  </a:cxn>
                  <a:cxn ang="0">
                    <a:pos x="333" y="4"/>
                  </a:cxn>
                  <a:cxn ang="0">
                    <a:pos x="366" y="7"/>
                  </a:cxn>
                  <a:cxn ang="0">
                    <a:pos x="396" y="11"/>
                  </a:cxn>
                  <a:cxn ang="0">
                    <a:pos x="423" y="16"/>
                  </a:cxn>
                  <a:cxn ang="0">
                    <a:pos x="447" y="22"/>
                  </a:cxn>
                  <a:cxn ang="0">
                    <a:pos x="466" y="28"/>
                  </a:cxn>
                  <a:cxn ang="0">
                    <a:pos x="481" y="36"/>
                  </a:cxn>
                  <a:cxn ang="0">
                    <a:pos x="491" y="43"/>
                  </a:cxn>
                  <a:cxn ang="0">
                    <a:pos x="496" y="51"/>
                  </a:cxn>
                  <a:cxn ang="0">
                    <a:pos x="495" y="60"/>
                  </a:cxn>
                  <a:cxn ang="0">
                    <a:pos x="488" y="68"/>
                  </a:cxn>
                  <a:cxn ang="0">
                    <a:pos x="477" y="75"/>
                  </a:cxn>
                  <a:cxn ang="0">
                    <a:pos x="460" y="82"/>
                  </a:cxn>
                  <a:cxn ang="0">
                    <a:pos x="439" y="89"/>
                  </a:cxn>
                  <a:cxn ang="0">
                    <a:pos x="415" y="94"/>
                  </a:cxn>
                  <a:cxn ang="0">
                    <a:pos x="387" y="99"/>
                  </a:cxn>
                  <a:cxn ang="0">
                    <a:pos x="355" y="103"/>
                  </a:cxn>
                  <a:cxn ang="0">
                    <a:pos x="322" y="106"/>
                  </a:cxn>
                  <a:cxn ang="0">
                    <a:pos x="286" y="107"/>
                  </a:cxn>
                  <a:cxn ang="0">
                    <a:pos x="248" y="108"/>
                  </a:cxn>
                  <a:cxn ang="0">
                    <a:pos x="210" y="107"/>
                  </a:cxn>
                  <a:cxn ang="0">
                    <a:pos x="175" y="106"/>
                  </a:cxn>
                  <a:cxn ang="0">
                    <a:pos x="141" y="103"/>
                  </a:cxn>
                  <a:cxn ang="0">
                    <a:pos x="110" y="99"/>
                  </a:cxn>
                  <a:cxn ang="0">
                    <a:pos x="82" y="94"/>
                  </a:cxn>
                  <a:cxn ang="0">
                    <a:pos x="57" y="89"/>
                  </a:cxn>
                  <a:cxn ang="0">
                    <a:pos x="36" y="82"/>
                  </a:cxn>
                  <a:cxn ang="0">
                    <a:pos x="20" y="75"/>
                  </a:cxn>
                  <a:cxn ang="0">
                    <a:pos x="8" y="68"/>
                  </a:cxn>
                  <a:cxn ang="0">
                    <a:pos x="1" y="60"/>
                  </a:cxn>
                  <a:cxn ang="0">
                    <a:pos x="0" y="51"/>
                  </a:cxn>
                  <a:cxn ang="0">
                    <a:pos x="5" y="43"/>
                  </a:cxn>
                  <a:cxn ang="0">
                    <a:pos x="15" y="36"/>
                  </a:cxn>
                  <a:cxn ang="0">
                    <a:pos x="30" y="28"/>
                  </a:cxn>
                  <a:cxn ang="0">
                    <a:pos x="50" y="22"/>
                  </a:cxn>
                  <a:cxn ang="0">
                    <a:pos x="73" y="16"/>
                  </a:cxn>
                  <a:cxn ang="0">
                    <a:pos x="100" y="11"/>
                  </a:cxn>
                  <a:cxn ang="0">
                    <a:pos x="130" y="7"/>
                  </a:cxn>
                  <a:cxn ang="0">
                    <a:pos x="163" y="4"/>
                  </a:cxn>
                  <a:cxn ang="0">
                    <a:pos x="198" y="2"/>
                  </a:cxn>
                  <a:cxn ang="0">
                    <a:pos x="236" y="0"/>
                  </a:cxn>
                </a:cxnLst>
                <a:rect l="0" t="0" r="r" b="b"/>
                <a:pathLst>
                  <a:path w="497" h="109">
                    <a:moveTo>
                      <a:pt x="248" y="0"/>
                    </a:moveTo>
                    <a:lnTo>
                      <a:pt x="248" y="0"/>
                    </a:lnTo>
                    <a:lnTo>
                      <a:pt x="261" y="0"/>
                    </a:lnTo>
                    <a:lnTo>
                      <a:pt x="273" y="1"/>
                    </a:lnTo>
                    <a:lnTo>
                      <a:pt x="286" y="1"/>
                    </a:lnTo>
                    <a:lnTo>
                      <a:pt x="298" y="2"/>
                    </a:lnTo>
                    <a:lnTo>
                      <a:pt x="310" y="2"/>
                    </a:lnTo>
                    <a:lnTo>
                      <a:pt x="322" y="3"/>
                    </a:lnTo>
                    <a:lnTo>
                      <a:pt x="333" y="4"/>
                    </a:lnTo>
                    <a:lnTo>
                      <a:pt x="344" y="5"/>
                    </a:lnTo>
                    <a:lnTo>
                      <a:pt x="355" y="6"/>
                    </a:lnTo>
                    <a:lnTo>
                      <a:pt x="366" y="7"/>
                    </a:lnTo>
                    <a:lnTo>
                      <a:pt x="376" y="8"/>
                    </a:lnTo>
                    <a:lnTo>
                      <a:pt x="387" y="9"/>
                    </a:lnTo>
                    <a:lnTo>
                      <a:pt x="396" y="11"/>
                    </a:lnTo>
                    <a:lnTo>
                      <a:pt x="406" y="13"/>
                    </a:lnTo>
                    <a:lnTo>
                      <a:pt x="415" y="14"/>
                    </a:lnTo>
                    <a:lnTo>
                      <a:pt x="423" y="16"/>
                    </a:lnTo>
                    <a:lnTo>
                      <a:pt x="432" y="18"/>
                    </a:lnTo>
                    <a:lnTo>
                      <a:pt x="439" y="20"/>
                    </a:lnTo>
                    <a:lnTo>
                      <a:pt x="447" y="22"/>
                    </a:lnTo>
                    <a:lnTo>
                      <a:pt x="454" y="24"/>
                    </a:lnTo>
                    <a:lnTo>
                      <a:pt x="460" y="26"/>
                    </a:lnTo>
                    <a:lnTo>
                      <a:pt x="466" y="28"/>
                    </a:lnTo>
                    <a:lnTo>
                      <a:pt x="472" y="31"/>
                    </a:lnTo>
                    <a:lnTo>
                      <a:pt x="477" y="33"/>
                    </a:lnTo>
                    <a:lnTo>
                      <a:pt x="481" y="36"/>
                    </a:lnTo>
                    <a:lnTo>
                      <a:pt x="485" y="38"/>
                    </a:lnTo>
                    <a:lnTo>
                      <a:pt x="488" y="41"/>
                    </a:lnTo>
                    <a:lnTo>
                      <a:pt x="491" y="43"/>
                    </a:lnTo>
                    <a:lnTo>
                      <a:pt x="493" y="46"/>
                    </a:lnTo>
                    <a:lnTo>
                      <a:pt x="495" y="49"/>
                    </a:lnTo>
                    <a:lnTo>
                      <a:pt x="496" y="51"/>
                    </a:lnTo>
                    <a:lnTo>
                      <a:pt x="496" y="54"/>
                    </a:lnTo>
                    <a:lnTo>
                      <a:pt x="496" y="57"/>
                    </a:lnTo>
                    <a:lnTo>
                      <a:pt x="495" y="60"/>
                    </a:lnTo>
                    <a:lnTo>
                      <a:pt x="493" y="62"/>
                    </a:lnTo>
                    <a:lnTo>
                      <a:pt x="491" y="65"/>
                    </a:lnTo>
                    <a:lnTo>
                      <a:pt x="488" y="68"/>
                    </a:lnTo>
                    <a:lnTo>
                      <a:pt x="485" y="70"/>
                    </a:lnTo>
                    <a:lnTo>
                      <a:pt x="481" y="73"/>
                    </a:lnTo>
                    <a:lnTo>
                      <a:pt x="477" y="75"/>
                    </a:lnTo>
                    <a:lnTo>
                      <a:pt x="472" y="78"/>
                    </a:lnTo>
                    <a:lnTo>
                      <a:pt x="466" y="80"/>
                    </a:lnTo>
                    <a:lnTo>
                      <a:pt x="460" y="82"/>
                    </a:lnTo>
                    <a:lnTo>
                      <a:pt x="454" y="84"/>
                    </a:lnTo>
                    <a:lnTo>
                      <a:pt x="447" y="86"/>
                    </a:lnTo>
                    <a:lnTo>
                      <a:pt x="439" y="89"/>
                    </a:lnTo>
                    <a:lnTo>
                      <a:pt x="432" y="90"/>
                    </a:lnTo>
                    <a:lnTo>
                      <a:pt x="423" y="92"/>
                    </a:lnTo>
                    <a:lnTo>
                      <a:pt x="415" y="94"/>
                    </a:lnTo>
                    <a:lnTo>
                      <a:pt x="406" y="96"/>
                    </a:lnTo>
                    <a:lnTo>
                      <a:pt x="396" y="97"/>
                    </a:lnTo>
                    <a:lnTo>
                      <a:pt x="387" y="99"/>
                    </a:lnTo>
                    <a:lnTo>
                      <a:pt x="376" y="100"/>
                    </a:lnTo>
                    <a:lnTo>
                      <a:pt x="366" y="101"/>
                    </a:lnTo>
                    <a:lnTo>
                      <a:pt x="355" y="103"/>
                    </a:lnTo>
                    <a:lnTo>
                      <a:pt x="344" y="104"/>
                    </a:lnTo>
                    <a:lnTo>
                      <a:pt x="333" y="105"/>
                    </a:lnTo>
                    <a:lnTo>
                      <a:pt x="322" y="106"/>
                    </a:lnTo>
                    <a:lnTo>
                      <a:pt x="310" y="106"/>
                    </a:lnTo>
                    <a:lnTo>
                      <a:pt x="298" y="107"/>
                    </a:lnTo>
                    <a:lnTo>
                      <a:pt x="286" y="107"/>
                    </a:lnTo>
                    <a:lnTo>
                      <a:pt x="273" y="108"/>
                    </a:lnTo>
                    <a:lnTo>
                      <a:pt x="261" y="108"/>
                    </a:lnTo>
                    <a:lnTo>
                      <a:pt x="248" y="108"/>
                    </a:lnTo>
                    <a:lnTo>
                      <a:pt x="236" y="108"/>
                    </a:lnTo>
                    <a:lnTo>
                      <a:pt x="223" y="108"/>
                    </a:lnTo>
                    <a:lnTo>
                      <a:pt x="210" y="107"/>
                    </a:lnTo>
                    <a:lnTo>
                      <a:pt x="198" y="107"/>
                    </a:lnTo>
                    <a:lnTo>
                      <a:pt x="186" y="106"/>
                    </a:lnTo>
                    <a:lnTo>
                      <a:pt x="175" y="106"/>
                    </a:lnTo>
                    <a:lnTo>
                      <a:pt x="163" y="105"/>
                    </a:lnTo>
                    <a:lnTo>
                      <a:pt x="152" y="104"/>
                    </a:lnTo>
                    <a:lnTo>
                      <a:pt x="141" y="103"/>
                    </a:lnTo>
                    <a:lnTo>
                      <a:pt x="130" y="101"/>
                    </a:lnTo>
                    <a:lnTo>
                      <a:pt x="120" y="100"/>
                    </a:lnTo>
                    <a:lnTo>
                      <a:pt x="110" y="99"/>
                    </a:lnTo>
                    <a:lnTo>
                      <a:pt x="100" y="97"/>
                    </a:lnTo>
                    <a:lnTo>
                      <a:pt x="91" y="96"/>
                    </a:lnTo>
                    <a:lnTo>
                      <a:pt x="82" y="94"/>
                    </a:lnTo>
                    <a:lnTo>
                      <a:pt x="73" y="92"/>
                    </a:lnTo>
                    <a:lnTo>
                      <a:pt x="65" y="90"/>
                    </a:lnTo>
                    <a:lnTo>
                      <a:pt x="57" y="89"/>
                    </a:lnTo>
                    <a:lnTo>
                      <a:pt x="50" y="86"/>
                    </a:lnTo>
                    <a:lnTo>
                      <a:pt x="43" y="84"/>
                    </a:lnTo>
                    <a:lnTo>
                      <a:pt x="36" y="82"/>
                    </a:lnTo>
                    <a:lnTo>
                      <a:pt x="30" y="80"/>
                    </a:lnTo>
                    <a:lnTo>
                      <a:pt x="25" y="78"/>
                    </a:lnTo>
                    <a:lnTo>
                      <a:pt x="20" y="75"/>
                    </a:lnTo>
                    <a:lnTo>
                      <a:pt x="15" y="73"/>
                    </a:lnTo>
                    <a:lnTo>
                      <a:pt x="11" y="70"/>
                    </a:lnTo>
                    <a:lnTo>
                      <a:pt x="8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1" y="49"/>
                    </a:lnTo>
                    <a:lnTo>
                      <a:pt x="3" y="46"/>
                    </a:lnTo>
                    <a:lnTo>
                      <a:pt x="5" y="43"/>
                    </a:lnTo>
                    <a:lnTo>
                      <a:pt x="8" y="41"/>
                    </a:lnTo>
                    <a:lnTo>
                      <a:pt x="11" y="38"/>
                    </a:lnTo>
                    <a:lnTo>
                      <a:pt x="15" y="36"/>
                    </a:lnTo>
                    <a:lnTo>
                      <a:pt x="20" y="33"/>
                    </a:lnTo>
                    <a:lnTo>
                      <a:pt x="25" y="31"/>
                    </a:lnTo>
                    <a:lnTo>
                      <a:pt x="30" y="28"/>
                    </a:lnTo>
                    <a:lnTo>
                      <a:pt x="36" y="26"/>
                    </a:lnTo>
                    <a:lnTo>
                      <a:pt x="43" y="24"/>
                    </a:lnTo>
                    <a:lnTo>
                      <a:pt x="50" y="22"/>
                    </a:lnTo>
                    <a:lnTo>
                      <a:pt x="57" y="20"/>
                    </a:lnTo>
                    <a:lnTo>
                      <a:pt x="65" y="18"/>
                    </a:lnTo>
                    <a:lnTo>
                      <a:pt x="73" y="16"/>
                    </a:lnTo>
                    <a:lnTo>
                      <a:pt x="82" y="14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8"/>
                    </a:lnTo>
                    <a:lnTo>
                      <a:pt x="130" y="7"/>
                    </a:lnTo>
                    <a:lnTo>
                      <a:pt x="141" y="6"/>
                    </a:lnTo>
                    <a:lnTo>
                      <a:pt x="152" y="5"/>
                    </a:lnTo>
                    <a:lnTo>
                      <a:pt x="163" y="4"/>
                    </a:lnTo>
                    <a:lnTo>
                      <a:pt x="175" y="3"/>
                    </a:lnTo>
                    <a:lnTo>
                      <a:pt x="186" y="2"/>
                    </a:lnTo>
                    <a:lnTo>
                      <a:pt x="198" y="2"/>
                    </a:lnTo>
                    <a:lnTo>
                      <a:pt x="210" y="1"/>
                    </a:lnTo>
                    <a:lnTo>
                      <a:pt x="223" y="1"/>
                    </a:lnTo>
                    <a:lnTo>
                      <a:pt x="236" y="0"/>
                    </a:lnTo>
                    <a:lnTo>
                      <a:pt x="248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6" name="Freeform 8"/>
              <p:cNvSpPr>
                <a:spLocks/>
              </p:cNvSpPr>
              <p:nvPr/>
            </p:nvSpPr>
            <p:spPr bwMode="auto">
              <a:xfrm>
                <a:off x="761" y="1483"/>
                <a:ext cx="559" cy="2164"/>
              </a:xfrm>
              <a:custGeom>
                <a:avLst/>
                <a:gdLst/>
                <a:ahLst/>
                <a:cxnLst>
                  <a:cxn ang="0">
                    <a:pos x="514" y="929"/>
                  </a:cxn>
                  <a:cxn ang="0">
                    <a:pos x="494" y="966"/>
                  </a:cxn>
                  <a:cxn ang="0">
                    <a:pos x="453" y="997"/>
                  </a:cxn>
                  <a:cxn ang="0">
                    <a:pos x="397" y="1024"/>
                  </a:cxn>
                  <a:cxn ang="0">
                    <a:pos x="330" y="1054"/>
                  </a:cxn>
                  <a:cxn ang="0">
                    <a:pos x="259" y="1090"/>
                  </a:cxn>
                  <a:cxn ang="0">
                    <a:pos x="188" y="1138"/>
                  </a:cxn>
                  <a:cxn ang="0">
                    <a:pos x="122" y="1202"/>
                  </a:cxn>
                  <a:cxn ang="0">
                    <a:pos x="65" y="1286"/>
                  </a:cxn>
                  <a:cxn ang="0">
                    <a:pos x="24" y="1396"/>
                  </a:cxn>
                  <a:cxn ang="0">
                    <a:pos x="2" y="1537"/>
                  </a:cxn>
                  <a:cxn ang="0">
                    <a:pos x="4" y="1674"/>
                  </a:cxn>
                  <a:cxn ang="0">
                    <a:pos x="22" y="1782"/>
                  </a:cxn>
                  <a:cxn ang="0">
                    <a:pos x="54" y="1872"/>
                  </a:cxn>
                  <a:cxn ang="0">
                    <a:pos x="98" y="1946"/>
                  </a:cxn>
                  <a:cxn ang="0">
                    <a:pos x="149" y="2004"/>
                  </a:cxn>
                  <a:cxn ang="0">
                    <a:pos x="207" y="2051"/>
                  </a:cxn>
                  <a:cxn ang="0">
                    <a:pos x="267" y="2087"/>
                  </a:cxn>
                  <a:cxn ang="0">
                    <a:pos x="328" y="2115"/>
                  </a:cxn>
                  <a:cxn ang="0">
                    <a:pos x="387" y="2135"/>
                  </a:cxn>
                  <a:cxn ang="0">
                    <a:pos x="440" y="2151"/>
                  </a:cxn>
                  <a:cxn ang="0">
                    <a:pos x="487" y="2163"/>
                  </a:cxn>
                  <a:cxn ang="0">
                    <a:pos x="425" y="2139"/>
                  </a:cxn>
                  <a:cxn ang="0">
                    <a:pos x="365" y="2113"/>
                  </a:cxn>
                  <a:cxn ang="0">
                    <a:pos x="307" y="2083"/>
                  </a:cxn>
                  <a:cxn ang="0">
                    <a:pos x="251" y="2048"/>
                  </a:cxn>
                  <a:cxn ang="0">
                    <a:pos x="201" y="2006"/>
                  </a:cxn>
                  <a:cxn ang="0">
                    <a:pos x="155" y="1958"/>
                  </a:cxn>
                  <a:cxn ang="0">
                    <a:pos x="117" y="1900"/>
                  </a:cxn>
                  <a:cxn ang="0">
                    <a:pos x="86" y="1831"/>
                  </a:cxn>
                  <a:cxn ang="0">
                    <a:pos x="64" y="1751"/>
                  </a:cxn>
                  <a:cxn ang="0">
                    <a:pos x="52" y="1657"/>
                  </a:cxn>
                  <a:cxn ang="0">
                    <a:pos x="53" y="1536"/>
                  </a:cxn>
                  <a:cxn ang="0">
                    <a:pos x="76" y="1400"/>
                  </a:cxn>
                  <a:cxn ang="0">
                    <a:pos x="118" y="1293"/>
                  </a:cxn>
                  <a:cxn ang="0">
                    <a:pos x="173" y="1211"/>
                  </a:cxn>
                  <a:cxn ang="0">
                    <a:pos x="238" y="1148"/>
                  </a:cxn>
                  <a:cxn ang="0">
                    <a:pos x="309" y="1100"/>
                  </a:cxn>
                  <a:cxn ang="0">
                    <a:pos x="378" y="1062"/>
                  </a:cxn>
                  <a:cxn ang="0">
                    <a:pos x="442" y="1031"/>
                  </a:cxn>
                  <a:cxn ang="0">
                    <a:pos x="497" y="1001"/>
                  </a:cxn>
                  <a:cxn ang="0">
                    <a:pos x="536" y="969"/>
                  </a:cxn>
                  <a:cxn ang="0">
                    <a:pos x="556" y="929"/>
                  </a:cxn>
                  <a:cxn ang="0">
                    <a:pos x="515" y="0"/>
                  </a:cxn>
                </a:cxnLst>
                <a:rect l="0" t="0" r="r" b="b"/>
                <a:pathLst>
                  <a:path w="559" h="2164">
                    <a:moveTo>
                      <a:pt x="515" y="0"/>
                    </a:moveTo>
                    <a:lnTo>
                      <a:pt x="515" y="913"/>
                    </a:lnTo>
                    <a:lnTo>
                      <a:pt x="514" y="929"/>
                    </a:lnTo>
                    <a:lnTo>
                      <a:pt x="510" y="942"/>
                    </a:lnTo>
                    <a:lnTo>
                      <a:pt x="503" y="955"/>
                    </a:lnTo>
                    <a:lnTo>
                      <a:pt x="494" y="966"/>
                    </a:lnTo>
                    <a:lnTo>
                      <a:pt x="482" y="977"/>
                    </a:lnTo>
                    <a:lnTo>
                      <a:pt x="468" y="987"/>
                    </a:lnTo>
                    <a:lnTo>
                      <a:pt x="453" y="997"/>
                    </a:lnTo>
                    <a:lnTo>
                      <a:pt x="435" y="1006"/>
                    </a:lnTo>
                    <a:lnTo>
                      <a:pt x="417" y="1015"/>
                    </a:lnTo>
                    <a:lnTo>
                      <a:pt x="397" y="1024"/>
                    </a:lnTo>
                    <a:lnTo>
                      <a:pt x="376" y="1034"/>
                    </a:lnTo>
                    <a:lnTo>
                      <a:pt x="354" y="1044"/>
                    </a:lnTo>
                    <a:lnTo>
                      <a:pt x="330" y="1054"/>
                    </a:lnTo>
                    <a:lnTo>
                      <a:pt x="308" y="1065"/>
                    </a:lnTo>
                    <a:lnTo>
                      <a:pt x="284" y="1077"/>
                    </a:lnTo>
                    <a:lnTo>
                      <a:pt x="259" y="1090"/>
                    </a:lnTo>
                    <a:lnTo>
                      <a:pt x="235" y="1105"/>
                    </a:lnTo>
                    <a:lnTo>
                      <a:pt x="212" y="1120"/>
                    </a:lnTo>
                    <a:lnTo>
                      <a:pt x="188" y="1138"/>
                    </a:lnTo>
                    <a:lnTo>
                      <a:pt x="165" y="1157"/>
                    </a:lnTo>
                    <a:lnTo>
                      <a:pt x="142" y="1178"/>
                    </a:lnTo>
                    <a:lnTo>
                      <a:pt x="122" y="1202"/>
                    </a:lnTo>
                    <a:lnTo>
                      <a:pt x="102" y="1228"/>
                    </a:lnTo>
                    <a:lnTo>
                      <a:pt x="82" y="1256"/>
                    </a:lnTo>
                    <a:lnTo>
                      <a:pt x="65" y="1286"/>
                    </a:lnTo>
                    <a:lnTo>
                      <a:pt x="49" y="1319"/>
                    </a:lnTo>
                    <a:lnTo>
                      <a:pt x="36" y="1356"/>
                    </a:lnTo>
                    <a:lnTo>
                      <a:pt x="24" y="1396"/>
                    </a:lnTo>
                    <a:lnTo>
                      <a:pt x="14" y="1440"/>
                    </a:lnTo>
                    <a:lnTo>
                      <a:pt x="7" y="1487"/>
                    </a:lnTo>
                    <a:lnTo>
                      <a:pt x="2" y="1537"/>
                    </a:lnTo>
                    <a:lnTo>
                      <a:pt x="0" y="1592"/>
                    </a:lnTo>
                    <a:lnTo>
                      <a:pt x="1" y="1634"/>
                    </a:lnTo>
                    <a:lnTo>
                      <a:pt x="4" y="1674"/>
                    </a:lnTo>
                    <a:lnTo>
                      <a:pt x="8" y="1712"/>
                    </a:lnTo>
                    <a:lnTo>
                      <a:pt x="14" y="1748"/>
                    </a:lnTo>
                    <a:lnTo>
                      <a:pt x="22" y="1782"/>
                    </a:lnTo>
                    <a:lnTo>
                      <a:pt x="32" y="1814"/>
                    </a:lnTo>
                    <a:lnTo>
                      <a:pt x="43" y="1844"/>
                    </a:lnTo>
                    <a:lnTo>
                      <a:pt x="54" y="1872"/>
                    </a:lnTo>
                    <a:lnTo>
                      <a:pt x="67" y="1899"/>
                    </a:lnTo>
                    <a:lnTo>
                      <a:pt x="82" y="1923"/>
                    </a:lnTo>
                    <a:lnTo>
                      <a:pt x="98" y="1946"/>
                    </a:lnTo>
                    <a:lnTo>
                      <a:pt x="114" y="1967"/>
                    </a:lnTo>
                    <a:lnTo>
                      <a:pt x="132" y="1986"/>
                    </a:lnTo>
                    <a:lnTo>
                      <a:pt x="149" y="2004"/>
                    </a:lnTo>
                    <a:lnTo>
                      <a:pt x="168" y="2021"/>
                    </a:lnTo>
                    <a:lnTo>
                      <a:pt x="187" y="2037"/>
                    </a:lnTo>
                    <a:lnTo>
                      <a:pt x="207" y="2051"/>
                    </a:lnTo>
                    <a:lnTo>
                      <a:pt x="227" y="2064"/>
                    </a:lnTo>
                    <a:lnTo>
                      <a:pt x="246" y="2076"/>
                    </a:lnTo>
                    <a:lnTo>
                      <a:pt x="267" y="2087"/>
                    </a:lnTo>
                    <a:lnTo>
                      <a:pt x="288" y="2097"/>
                    </a:lnTo>
                    <a:lnTo>
                      <a:pt x="308" y="2106"/>
                    </a:lnTo>
                    <a:lnTo>
                      <a:pt x="328" y="2115"/>
                    </a:lnTo>
                    <a:lnTo>
                      <a:pt x="348" y="2122"/>
                    </a:lnTo>
                    <a:lnTo>
                      <a:pt x="368" y="2129"/>
                    </a:lnTo>
                    <a:lnTo>
                      <a:pt x="387" y="2135"/>
                    </a:lnTo>
                    <a:lnTo>
                      <a:pt x="406" y="2141"/>
                    </a:lnTo>
                    <a:lnTo>
                      <a:pt x="423" y="2146"/>
                    </a:lnTo>
                    <a:lnTo>
                      <a:pt x="440" y="2151"/>
                    </a:lnTo>
                    <a:lnTo>
                      <a:pt x="457" y="2155"/>
                    </a:lnTo>
                    <a:lnTo>
                      <a:pt x="473" y="2159"/>
                    </a:lnTo>
                    <a:lnTo>
                      <a:pt x="487" y="2163"/>
                    </a:lnTo>
                    <a:lnTo>
                      <a:pt x="467" y="2155"/>
                    </a:lnTo>
                    <a:lnTo>
                      <a:pt x="446" y="2147"/>
                    </a:lnTo>
                    <a:lnTo>
                      <a:pt x="425" y="2139"/>
                    </a:lnTo>
                    <a:lnTo>
                      <a:pt x="406" y="2131"/>
                    </a:lnTo>
                    <a:lnTo>
                      <a:pt x="385" y="2122"/>
                    </a:lnTo>
                    <a:lnTo>
                      <a:pt x="365" y="2113"/>
                    </a:lnTo>
                    <a:lnTo>
                      <a:pt x="345" y="2103"/>
                    </a:lnTo>
                    <a:lnTo>
                      <a:pt x="326" y="2093"/>
                    </a:lnTo>
                    <a:lnTo>
                      <a:pt x="307" y="2083"/>
                    </a:lnTo>
                    <a:lnTo>
                      <a:pt x="288" y="2071"/>
                    </a:lnTo>
                    <a:lnTo>
                      <a:pt x="269" y="2060"/>
                    </a:lnTo>
                    <a:lnTo>
                      <a:pt x="251" y="2048"/>
                    </a:lnTo>
                    <a:lnTo>
                      <a:pt x="233" y="2035"/>
                    </a:lnTo>
                    <a:lnTo>
                      <a:pt x="217" y="2021"/>
                    </a:lnTo>
                    <a:lnTo>
                      <a:pt x="201" y="2006"/>
                    </a:lnTo>
                    <a:lnTo>
                      <a:pt x="185" y="1991"/>
                    </a:lnTo>
                    <a:lnTo>
                      <a:pt x="169" y="1975"/>
                    </a:lnTo>
                    <a:lnTo>
                      <a:pt x="155" y="1958"/>
                    </a:lnTo>
                    <a:lnTo>
                      <a:pt x="141" y="1939"/>
                    </a:lnTo>
                    <a:lnTo>
                      <a:pt x="129" y="1920"/>
                    </a:lnTo>
                    <a:lnTo>
                      <a:pt x="117" y="1900"/>
                    </a:lnTo>
                    <a:lnTo>
                      <a:pt x="105" y="1878"/>
                    </a:lnTo>
                    <a:lnTo>
                      <a:pt x="95" y="1855"/>
                    </a:lnTo>
                    <a:lnTo>
                      <a:pt x="86" y="1831"/>
                    </a:lnTo>
                    <a:lnTo>
                      <a:pt x="77" y="1806"/>
                    </a:lnTo>
                    <a:lnTo>
                      <a:pt x="70" y="1779"/>
                    </a:lnTo>
                    <a:lnTo>
                      <a:pt x="64" y="1751"/>
                    </a:lnTo>
                    <a:lnTo>
                      <a:pt x="58" y="1721"/>
                    </a:lnTo>
                    <a:lnTo>
                      <a:pt x="55" y="1690"/>
                    </a:lnTo>
                    <a:lnTo>
                      <a:pt x="52" y="1657"/>
                    </a:lnTo>
                    <a:lnTo>
                      <a:pt x="51" y="1623"/>
                    </a:lnTo>
                    <a:lnTo>
                      <a:pt x="51" y="1588"/>
                    </a:lnTo>
                    <a:lnTo>
                      <a:pt x="53" y="1536"/>
                    </a:lnTo>
                    <a:lnTo>
                      <a:pt x="58" y="1487"/>
                    </a:lnTo>
                    <a:lnTo>
                      <a:pt x="66" y="1442"/>
                    </a:lnTo>
                    <a:lnTo>
                      <a:pt x="76" y="1400"/>
                    </a:lnTo>
                    <a:lnTo>
                      <a:pt x="88" y="1362"/>
                    </a:lnTo>
                    <a:lnTo>
                      <a:pt x="102" y="1326"/>
                    </a:lnTo>
                    <a:lnTo>
                      <a:pt x="118" y="1293"/>
                    </a:lnTo>
                    <a:lnTo>
                      <a:pt x="135" y="1263"/>
                    </a:lnTo>
                    <a:lnTo>
                      <a:pt x="153" y="1237"/>
                    </a:lnTo>
                    <a:lnTo>
                      <a:pt x="173" y="1211"/>
                    </a:lnTo>
                    <a:lnTo>
                      <a:pt x="194" y="1188"/>
                    </a:lnTo>
                    <a:lnTo>
                      <a:pt x="216" y="1167"/>
                    </a:lnTo>
                    <a:lnTo>
                      <a:pt x="238" y="1148"/>
                    </a:lnTo>
                    <a:lnTo>
                      <a:pt x="262" y="1130"/>
                    </a:lnTo>
                    <a:lnTo>
                      <a:pt x="285" y="1114"/>
                    </a:lnTo>
                    <a:lnTo>
                      <a:pt x="309" y="1100"/>
                    </a:lnTo>
                    <a:lnTo>
                      <a:pt x="332" y="1086"/>
                    </a:lnTo>
                    <a:lnTo>
                      <a:pt x="355" y="1074"/>
                    </a:lnTo>
                    <a:lnTo>
                      <a:pt x="378" y="1062"/>
                    </a:lnTo>
                    <a:lnTo>
                      <a:pt x="400" y="1051"/>
                    </a:lnTo>
                    <a:lnTo>
                      <a:pt x="421" y="1041"/>
                    </a:lnTo>
                    <a:lnTo>
                      <a:pt x="442" y="1031"/>
                    </a:lnTo>
                    <a:lnTo>
                      <a:pt x="462" y="1021"/>
                    </a:lnTo>
                    <a:lnTo>
                      <a:pt x="480" y="1011"/>
                    </a:lnTo>
                    <a:lnTo>
                      <a:pt x="497" y="1001"/>
                    </a:lnTo>
                    <a:lnTo>
                      <a:pt x="512" y="991"/>
                    </a:lnTo>
                    <a:lnTo>
                      <a:pt x="525" y="980"/>
                    </a:lnTo>
                    <a:lnTo>
                      <a:pt x="536" y="969"/>
                    </a:lnTo>
                    <a:lnTo>
                      <a:pt x="545" y="956"/>
                    </a:lnTo>
                    <a:lnTo>
                      <a:pt x="552" y="943"/>
                    </a:lnTo>
                    <a:lnTo>
                      <a:pt x="556" y="929"/>
                    </a:lnTo>
                    <a:lnTo>
                      <a:pt x="557" y="913"/>
                    </a:lnTo>
                    <a:lnTo>
                      <a:pt x="558" y="10"/>
                    </a:lnTo>
                    <a:lnTo>
                      <a:pt x="515" y="0"/>
                    </a:lnTo>
                  </a:path>
                </a:pathLst>
              </a:custGeom>
              <a:solidFill>
                <a:srgbClr val="CC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7" name="Freeform 9"/>
              <p:cNvSpPr>
                <a:spLocks/>
              </p:cNvSpPr>
              <p:nvPr/>
            </p:nvSpPr>
            <p:spPr bwMode="auto">
              <a:xfrm>
                <a:off x="1495" y="1493"/>
                <a:ext cx="31" cy="92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0"/>
                  </a:cxn>
                  <a:cxn ang="0">
                    <a:pos x="0" y="920"/>
                  </a:cxn>
                  <a:cxn ang="0">
                    <a:pos x="30" y="920"/>
                  </a:cxn>
                  <a:cxn ang="0">
                    <a:pos x="30" y="0"/>
                  </a:cxn>
                </a:cxnLst>
                <a:rect l="0" t="0" r="r" b="b"/>
                <a:pathLst>
                  <a:path w="31" h="921">
                    <a:moveTo>
                      <a:pt x="30" y="0"/>
                    </a:moveTo>
                    <a:lnTo>
                      <a:pt x="0" y="0"/>
                    </a:lnTo>
                    <a:lnTo>
                      <a:pt x="0" y="920"/>
                    </a:lnTo>
                    <a:lnTo>
                      <a:pt x="30" y="92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E5E5E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8" name="Freeform 10"/>
              <p:cNvSpPr>
                <a:spLocks/>
              </p:cNvSpPr>
              <p:nvPr/>
            </p:nvSpPr>
            <p:spPr bwMode="auto">
              <a:xfrm>
                <a:off x="1586" y="2877"/>
                <a:ext cx="468" cy="742"/>
              </a:xfrm>
              <a:custGeom>
                <a:avLst/>
                <a:gdLst/>
                <a:ahLst/>
                <a:cxnLst>
                  <a:cxn ang="0">
                    <a:pos x="10" y="739"/>
                  </a:cxn>
                  <a:cxn ang="0">
                    <a:pos x="32" y="734"/>
                  </a:cxn>
                  <a:cxn ang="0">
                    <a:pos x="59" y="727"/>
                  </a:cxn>
                  <a:cxn ang="0">
                    <a:pos x="91" y="717"/>
                  </a:cxn>
                  <a:cxn ang="0">
                    <a:pos x="125" y="705"/>
                  </a:cxn>
                  <a:cxn ang="0">
                    <a:pos x="163" y="689"/>
                  </a:cxn>
                  <a:cxn ang="0">
                    <a:pos x="201" y="671"/>
                  </a:cxn>
                  <a:cxn ang="0">
                    <a:pos x="241" y="646"/>
                  </a:cxn>
                  <a:cxn ang="0">
                    <a:pos x="279" y="618"/>
                  </a:cxn>
                  <a:cxn ang="0">
                    <a:pos x="317" y="584"/>
                  </a:cxn>
                  <a:cxn ang="0">
                    <a:pos x="352" y="545"/>
                  </a:cxn>
                  <a:cxn ang="0">
                    <a:pos x="385" y="499"/>
                  </a:cxn>
                  <a:cxn ang="0">
                    <a:pos x="413" y="446"/>
                  </a:cxn>
                  <a:cxn ang="0">
                    <a:pos x="436" y="388"/>
                  </a:cxn>
                  <a:cxn ang="0">
                    <a:pos x="454" y="320"/>
                  </a:cxn>
                  <a:cxn ang="0">
                    <a:pos x="464" y="245"/>
                  </a:cxn>
                  <a:cxn ang="0">
                    <a:pos x="467" y="191"/>
                  </a:cxn>
                  <a:cxn ang="0">
                    <a:pos x="466" y="167"/>
                  </a:cxn>
                  <a:cxn ang="0">
                    <a:pos x="464" y="141"/>
                  </a:cxn>
                  <a:cxn ang="0">
                    <a:pos x="459" y="115"/>
                  </a:cxn>
                  <a:cxn ang="0">
                    <a:pos x="454" y="90"/>
                  </a:cxn>
                  <a:cxn ang="0">
                    <a:pos x="447" y="64"/>
                  </a:cxn>
                  <a:cxn ang="0">
                    <a:pos x="440" y="39"/>
                  </a:cxn>
                  <a:cxn ang="0">
                    <a:pos x="432" y="13"/>
                  </a:cxn>
                  <a:cxn ang="0">
                    <a:pos x="427" y="48"/>
                  </a:cxn>
                  <a:cxn ang="0">
                    <a:pos x="426" y="145"/>
                  </a:cxn>
                  <a:cxn ang="0">
                    <a:pos x="422" y="224"/>
                  </a:cxn>
                  <a:cxn ang="0">
                    <a:pos x="415" y="283"/>
                  </a:cxn>
                  <a:cxn ang="0">
                    <a:pos x="404" y="337"/>
                  </a:cxn>
                  <a:cxn ang="0">
                    <a:pos x="389" y="387"/>
                  </a:cxn>
                  <a:cxn ang="0">
                    <a:pos x="372" y="432"/>
                  </a:cxn>
                  <a:cxn ang="0">
                    <a:pos x="352" y="474"/>
                  </a:cxn>
                  <a:cxn ang="0">
                    <a:pos x="330" y="512"/>
                  </a:cxn>
                  <a:cxn ang="0">
                    <a:pos x="304" y="547"/>
                  </a:cxn>
                  <a:cxn ang="0">
                    <a:pos x="275" y="578"/>
                  </a:cxn>
                  <a:cxn ang="0">
                    <a:pos x="245" y="607"/>
                  </a:cxn>
                  <a:cxn ang="0">
                    <a:pos x="212" y="633"/>
                  </a:cxn>
                  <a:cxn ang="0">
                    <a:pos x="178" y="657"/>
                  </a:cxn>
                  <a:cxn ang="0">
                    <a:pos x="141" y="679"/>
                  </a:cxn>
                  <a:cxn ang="0">
                    <a:pos x="103" y="698"/>
                  </a:cxn>
                  <a:cxn ang="0">
                    <a:pos x="63" y="716"/>
                  </a:cxn>
                  <a:cxn ang="0">
                    <a:pos x="22" y="733"/>
                  </a:cxn>
                </a:cxnLst>
                <a:rect l="0" t="0" r="r" b="b"/>
                <a:pathLst>
                  <a:path w="468" h="742">
                    <a:moveTo>
                      <a:pt x="0" y="741"/>
                    </a:moveTo>
                    <a:lnTo>
                      <a:pt x="10" y="739"/>
                    </a:lnTo>
                    <a:lnTo>
                      <a:pt x="20" y="737"/>
                    </a:lnTo>
                    <a:lnTo>
                      <a:pt x="32" y="734"/>
                    </a:lnTo>
                    <a:lnTo>
                      <a:pt x="44" y="731"/>
                    </a:lnTo>
                    <a:lnTo>
                      <a:pt x="59" y="727"/>
                    </a:lnTo>
                    <a:lnTo>
                      <a:pt x="74" y="722"/>
                    </a:lnTo>
                    <a:lnTo>
                      <a:pt x="91" y="717"/>
                    </a:lnTo>
                    <a:lnTo>
                      <a:pt x="108" y="711"/>
                    </a:lnTo>
                    <a:lnTo>
                      <a:pt x="125" y="705"/>
                    </a:lnTo>
                    <a:lnTo>
                      <a:pt x="144" y="697"/>
                    </a:lnTo>
                    <a:lnTo>
                      <a:pt x="163" y="689"/>
                    </a:lnTo>
                    <a:lnTo>
                      <a:pt x="182" y="680"/>
                    </a:lnTo>
                    <a:lnTo>
                      <a:pt x="201" y="671"/>
                    </a:lnTo>
                    <a:lnTo>
                      <a:pt x="221" y="659"/>
                    </a:lnTo>
                    <a:lnTo>
                      <a:pt x="241" y="646"/>
                    </a:lnTo>
                    <a:lnTo>
                      <a:pt x="261" y="633"/>
                    </a:lnTo>
                    <a:lnTo>
                      <a:pt x="279" y="618"/>
                    </a:lnTo>
                    <a:lnTo>
                      <a:pt x="298" y="601"/>
                    </a:lnTo>
                    <a:lnTo>
                      <a:pt x="317" y="584"/>
                    </a:lnTo>
                    <a:lnTo>
                      <a:pt x="335" y="565"/>
                    </a:lnTo>
                    <a:lnTo>
                      <a:pt x="352" y="545"/>
                    </a:lnTo>
                    <a:lnTo>
                      <a:pt x="369" y="523"/>
                    </a:lnTo>
                    <a:lnTo>
                      <a:pt x="385" y="499"/>
                    </a:lnTo>
                    <a:lnTo>
                      <a:pt x="400" y="474"/>
                    </a:lnTo>
                    <a:lnTo>
                      <a:pt x="413" y="446"/>
                    </a:lnTo>
                    <a:lnTo>
                      <a:pt x="426" y="418"/>
                    </a:lnTo>
                    <a:lnTo>
                      <a:pt x="436" y="388"/>
                    </a:lnTo>
                    <a:lnTo>
                      <a:pt x="446" y="355"/>
                    </a:lnTo>
                    <a:lnTo>
                      <a:pt x="454" y="320"/>
                    </a:lnTo>
                    <a:lnTo>
                      <a:pt x="460" y="284"/>
                    </a:lnTo>
                    <a:lnTo>
                      <a:pt x="464" y="245"/>
                    </a:lnTo>
                    <a:lnTo>
                      <a:pt x="467" y="204"/>
                    </a:lnTo>
                    <a:lnTo>
                      <a:pt x="467" y="191"/>
                    </a:lnTo>
                    <a:lnTo>
                      <a:pt x="467" y="179"/>
                    </a:lnTo>
                    <a:lnTo>
                      <a:pt x="466" y="167"/>
                    </a:lnTo>
                    <a:lnTo>
                      <a:pt x="465" y="154"/>
                    </a:lnTo>
                    <a:lnTo>
                      <a:pt x="464" y="141"/>
                    </a:lnTo>
                    <a:lnTo>
                      <a:pt x="462" y="128"/>
                    </a:lnTo>
                    <a:lnTo>
                      <a:pt x="459" y="115"/>
                    </a:lnTo>
                    <a:lnTo>
                      <a:pt x="457" y="102"/>
                    </a:lnTo>
                    <a:lnTo>
                      <a:pt x="454" y="90"/>
                    </a:lnTo>
                    <a:lnTo>
                      <a:pt x="451" y="77"/>
                    </a:lnTo>
                    <a:lnTo>
                      <a:pt x="447" y="64"/>
                    </a:lnTo>
                    <a:lnTo>
                      <a:pt x="444" y="52"/>
                    </a:lnTo>
                    <a:lnTo>
                      <a:pt x="440" y="39"/>
                    </a:lnTo>
                    <a:lnTo>
                      <a:pt x="436" y="26"/>
                    </a:lnTo>
                    <a:lnTo>
                      <a:pt x="432" y="13"/>
                    </a:lnTo>
                    <a:lnTo>
                      <a:pt x="428" y="0"/>
                    </a:lnTo>
                    <a:lnTo>
                      <a:pt x="427" y="48"/>
                    </a:lnTo>
                    <a:lnTo>
                      <a:pt x="427" y="96"/>
                    </a:lnTo>
                    <a:lnTo>
                      <a:pt x="426" y="145"/>
                    </a:lnTo>
                    <a:lnTo>
                      <a:pt x="424" y="192"/>
                    </a:lnTo>
                    <a:lnTo>
                      <a:pt x="422" y="224"/>
                    </a:lnTo>
                    <a:lnTo>
                      <a:pt x="418" y="254"/>
                    </a:lnTo>
                    <a:lnTo>
                      <a:pt x="415" y="283"/>
                    </a:lnTo>
                    <a:lnTo>
                      <a:pt x="409" y="310"/>
                    </a:lnTo>
                    <a:lnTo>
                      <a:pt x="404" y="337"/>
                    </a:lnTo>
                    <a:lnTo>
                      <a:pt x="397" y="362"/>
                    </a:lnTo>
                    <a:lnTo>
                      <a:pt x="389" y="387"/>
                    </a:lnTo>
                    <a:lnTo>
                      <a:pt x="381" y="410"/>
                    </a:lnTo>
                    <a:lnTo>
                      <a:pt x="372" y="432"/>
                    </a:lnTo>
                    <a:lnTo>
                      <a:pt x="362" y="453"/>
                    </a:lnTo>
                    <a:lnTo>
                      <a:pt x="352" y="474"/>
                    </a:lnTo>
                    <a:lnTo>
                      <a:pt x="342" y="493"/>
                    </a:lnTo>
                    <a:lnTo>
                      <a:pt x="330" y="512"/>
                    </a:lnTo>
                    <a:lnTo>
                      <a:pt x="317" y="530"/>
                    </a:lnTo>
                    <a:lnTo>
                      <a:pt x="304" y="547"/>
                    </a:lnTo>
                    <a:lnTo>
                      <a:pt x="290" y="562"/>
                    </a:lnTo>
                    <a:lnTo>
                      <a:pt x="275" y="578"/>
                    </a:lnTo>
                    <a:lnTo>
                      <a:pt x="261" y="593"/>
                    </a:lnTo>
                    <a:lnTo>
                      <a:pt x="245" y="607"/>
                    </a:lnTo>
                    <a:lnTo>
                      <a:pt x="229" y="620"/>
                    </a:lnTo>
                    <a:lnTo>
                      <a:pt x="212" y="633"/>
                    </a:lnTo>
                    <a:lnTo>
                      <a:pt x="195" y="646"/>
                    </a:lnTo>
                    <a:lnTo>
                      <a:pt x="178" y="657"/>
                    </a:lnTo>
                    <a:lnTo>
                      <a:pt x="160" y="668"/>
                    </a:lnTo>
                    <a:lnTo>
                      <a:pt x="141" y="679"/>
                    </a:lnTo>
                    <a:lnTo>
                      <a:pt x="122" y="688"/>
                    </a:lnTo>
                    <a:lnTo>
                      <a:pt x="103" y="698"/>
                    </a:lnTo>
                    <a:lnTo>
                      <a:pt x="83" y="707"/>
                    </a:lnTo>
                    <a:lnTo>
                      <a:pt x="63" y="716"/>
                    </a:lnTo>
                    <a:lnTo>
                      <a:pt x="42" y="725"/>
                    </a:lnTo>
                    <a:lnTo>
                      <a:pt x="22" y="733"/>
                    </a:lnTo>
                    <a:lnTo>
                      <a:pt x="0" y="74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296" y="1441"/>
                <a:ext cx="289" cy="48"/>
                <a:chOff x="1296" y="1441"/>
                <a:chExt cx="289" cy="48"/>
              </a:xfrm>
            </p:grpSpPr>
            <p:sp>
              <p:nvSpPr>
                <p:cNvPr id="273420" name="Arc 12"/>
                <p:cNvSpPr>
                  <a:spLocks/>
                </p:cNvSpPr>
                <p:nvPr/>
              </p:nvSpPr>
              <p:spPr bwMode="auto">
                <a:xfrm rot="10800000">
                  <a:off x="1296" y="1441"/>
                  <a:ext cx="144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1" name="Arc 13"/>
                <p:cNvSpPr>
                  <a:spLocks/>
                </p:cNvSpPr>
                <p:nvPr/>
              </p:nvSpPr>
              <p:spPr bwMode="auto">
                <a:xfrm rot="10800000">
                  <a:off x="1441" y="1441"/>
                  <a:ext cx="144" cy="48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50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28"/>
                        <a:pt x="9579" y="81"/>
                        <a:pt x="21449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28"/>
                        <a:pt x="9579" y="81"/>
                        <a:pt x="21449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3422" name="Line 14"/>
              <p:cNvSpPr>
                <a:spLocks noChangeShapeType="1"/>
              </p:cNvSpPr>
              <p:nvPr/>
            </p:nvSpPr>
            <p:spPr bwMode="auto">
              <a:xfrm>
                <a:off x="1344" y="1104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23" name="Line 15"/>
              <p:cNvSpPr>
                <a:spLocks noChangeShapeType="1"/>
              </p:cNvSpPr>
              <p:nvPr/>
            </p:nvSpPr>
            <p:spPr bwMode="auto">
              <a:xfrm>
                <a:off x="1488" y="1104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24" name="AutoShape 16"/>
              <p:cNvSpPr>
                <a:spLocks noChangeArrowheads="1"/>
              </p:cNvSpPr>
              <p:nvPr/>
            </p:nvSpPr>
            <p:spPr bwMode="auto">
              <a:xfrm rot="-10800000" flipH="1" flipV="1">
                <a:off x="1252" y="1300"/>
                <a:ext cx="328" cy="28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AD6900">
                      <a:gamma/>
                      <a:tint val="20000"/>
                      <a:invGamma/>
                    </a:srgbClr>
                  </a:gs>
                  <a:gs pos="100000">
                    <a:srgbClr val="AD6900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25" name="AutoShape 17"/>
              <p:cNvSpPr>
                <a:spLocks noChangeArrowheads="1"/>
              </p:cNvSpPr>
              <p:nvPr/>
            </p:nvSpPr>
            <p:spPr bwMode="auto">
              <a:xfrm rot="1080000">
                <a:off x="1060" y="2788"/>
                <a:ext cx="232" cy="520"/>
              </a:xfrm>
              <a:prstGeom prst="parallelogram">
                <a:avLst>
                  <a:gd name="adj" fmla="val 69162"/>
                </a:avLst>
              </a:prstGeom>
              <a:solidFill>
                <a:srgbClr val="B3B900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26" name="AutoShape 18"/>
              <p:cNvSpPr>
                <a:spLocks noChangeArrowheads="1"/>
              </p:cNvSpPr>
              <p:nvPr/>
            </p:nvSpPr>
            <p:spPr bwMode="auto">
              <a:xfrm rot="20520000" flipH="1">
                <a:off x="1540" y="2788"/>
                <a:ext cx="232" cy="520"/>
              </a:xfrm>
              <a:prstGeom prst="parallelogram">
                <a:avLst>
                  <a:gd name="adj" fmla="val 69162"/>
                </a:avLst>
              </a:prstGeom>
              <a:solidFill>
                <a:srgbClr val="B3B900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27" name="Rectangle 19"/>
              <p:cNvSpPr>
                <a:spLocks noChangeArrowheads="1"/>
              </p:cNvSpPr>
              <p:nvPr/>
            </p:nvSpPr>
            <p:spPr bwMode="auto">
              <a:xfrm rot="18360000">
                <a:off x="850" y="2794"/>
                <a:ext cx="492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rgbClr val="FAFD00"/>
                    </a:solidFill>
                  </a:rPr>
                  <a:t>+++</a:t>
                </a:r>
              </a:p>
            </p:txBody>
          </p:sp>
          <p:sp>
            <p:nvSpPr>
              <p:cNvPr id="273428" name="Rectangle 20"/>
              <p:cNvSpPr>
                <a:spLocks noChangeArrowheads="1"/>
              </p:cNvSpPr>
              <p:nvPr/>
            </p:nvSpPr>
            <p:spPr bwMode="auto">
              <a:xfrm rot="3240000" flipH="1">
                <a:off x="1528" y="2836"/>
                <a:ext cx="492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rgbClr val="FAFD00"/>
                    </a:solidFill>
                  </a:rPr>
                  <a:t>+++</a:t>
                </a:r>
              </a:p>
            </p:txBody>
          </p:sp>
        </p:grpSp>
        <p:sp>
          <p:nvSpPr>
            <p:cNvPr id="273429" name="Text Box 21"/>
            <p:cNvSpPr txBox="1">
              <a:spLocks noChangeArrowheads="1"/>
            </p:cNvSpPr>
            <p:nvPr/>
          </p:nvSpPr>
          <p:spPr bwMode="auto">
            <a:xfrm>
              <a:off x="1104" y="768"/>
              <a:ext cx="203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When charged, the metal</a:t>
              </a:r>
            </a:p>
            <a:p>
              <a:pPr algn="ctr"/>
              <a:r>
                <a:rPr lang="en-US" dirty="0"/>
                <a:t>foils spread apart due to</a:t>
              </a:r>
            </a:p>
            <a:p>
              <a:pPr algn="ctr"/>
              <a:r>
                <a:rPr lang="en-US" dirty="0"/>
                <a:t>like-charge repulsion.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343400" y="1447800"/>
            <a:ext cx="4435475" cy="4216400"/>
            <a:chOff x="2746" y="864"/>
            <a:chExt cx="2794" cy="2656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4176" y="864"/>
              <a:ext cx="1364" cy="2576"/>
              <a:chOff x="3460" y="1056"/>
              <a:chExt cx="1364" cy="2576"/>
            </a:xfrm>
          </p:grpSpPr>
          <p:sp>
            <p:nvSpPr>
              <p:cNvPr id="273432" name="Freeform 24"/>
              <p:cNvSpPr>
                <a:spLocks/>
              </p:cNvSpPr>
              <p:nvPr/>
            </p:nvSpPr>
            <p:spPr bwMode="auto">
              <a:xfrm>
                <a:off x="3460" y="1397"/>
                <a:ext cx="1358" cy="2229"/>
              </a:xfrm>
              <a:custGeom>
                <a:avLst/>
                <a:gdLst/>
                <a:ahLst/>
                <a:cxnLst>
                  <a:cxn ang="0">
                    <a:pos x="822" y="0"/>
                  </a:cxn>
                  <a:cxn ang="0">
                    <a:pos x="813" y="6"/>
                  </a:cxn>
                  <a:cxn ang="0">
                    <a:pos x="793" y="14"/>
                  </a:cxn>
                  <a:cxn ang="0">
                    <a:pos x="762" y="24"/>
                  </a:cxn>
                  <a:cxn ang="0">
                    <a:pos x="715" y="30"/>
                  </a:cxn>
                  <a:cxn ang="0">
                    <a:pos x="658" y="33"/>
                  </a:cxn>
                  <a:cxn ang="0">
                    <a:pos x="614" y="31"/>
                  </a:cxn>
                  <a:cxn ang="0">
                    <a:pos x="579" y="23"/>
                  </a:cxn>
                  <a:cxn ang="0">
                    <a:pos x="554" y="14"/>
                  </a:cxn>
                  <a:cxn ang="0">
                    <a:pos x="539" y="6"/>
                  </a:cxn>
                  <a:cxn ang="0">
                    <a:pos x="533" y="5"/>
                  </a:cxn>
                  <a:cxn ang="0">
                    <a:pos x="528" y="978"/>
                  </a:cxn>
                  <a:cxn ang="0">
                    <a:pos x="499" y="1008"/>
                  </a:cxn>
                  <a:cxn ang="0">
                    <a:pos x="451" y="1034"/>
                  </a:cxn>
                  <a:cxn ang="0">
                    <a:pos x="388" y="1060"/>
                  </a:cxn>
                  <a:cxn ang="0">
                    <a:pos x="318" y="1091"/>
                  </a:cxn>
                  <a:cxn ang="0">
                    <a:pos x="244" y="1131"/>
                  </a:cxn>
                  <a:cxn ang="0">
                    <a:pos x="171" y="1185"/>
                  </a:cxn>
                  <a:cxn ang="0">
                    <a:pos x="106" y="1258"/>
                  </a:cxn>
                  <a:cxn ang="0">
                    <a:pos x="51" y="1353"/>
                  </a:cxn>
                  <a:cxn ang="0">
                    <a:pos x="15" y="1476"/>
                  </a:cxn>
                  <a:cxn ang="0">
                    <a:pos x="0" y="1632"/>
                  </a:cxn>
                  <a:cxn ang="0">
                    <a:pos x="6" y="1731"/>
                  </a:cxn>
                  <a:cxn ang="0">
                    <a:pos x="25" y="1824"/>
                  </a:cxn>
                  <a:cxn ang="0">
                    <a:pos x="56" y="1909"/>
                  </a:cxn>
                  <a:cxn ang="0">
                    <a:pos x="100" y="1984"/>
                  </a:cxn>
                  <a:cxn ang="0">
                    <a:pos x="155" y="2050"/>
                  </a:cxn>
                  <a:cxn ang="0">
                    <a:pos x="223" y="2106"/>
                  </a:cxn>
                  <a:cxn ang="0">
                    <a:pos x="301" y="2153"/>
                  </a:cxn>
                  <a:cxn ang="0">
                    <a:pos x="389" y="2189"/>
                  </a:cxn>
                  <a:cxn ang="0">
                    <a:pos x="489" y="2214"/>
                  </a:cxn>
                  <a:cxn ang="0">
                    <a:pos x="597" y="2226"/>
                  </a:cxn>
                  <a:cxn ang="0">
                    <a:pos x="714" y="2228"/>
                  </a:cxn>
                  <a:cxn ang="0">
                    <a:pos x="826" y="2218"/>
                  </a:cxn>
                  <a:cxn ang="0">
                    <a:pos x="930" y="2196"/>
                  </a:cxn>
                  <a:cxn ang="0">
                    <a:pos x="1022" y="2164"/>
                  </a:cxn>
                  <a:cxn ang="0">
                    <a:pos x="1104" y="2120"/>
                  </a:cxn>
                  <a:cxn ang="0">
                    <a:pos x="1176" y="2067"/>
                  </a:cxn>
                  <a:cxn ang="0">
                    <a:pos x="1237" y="2004"/>
                  </a:cxn>
                  <a:cxn ang="0">
                    <a:pos x="1284" y="1931"/>
                  </a:cxn>
                  <a:cxn ang="0">
                    <a:pos x="1321" y="1848"/>
                  </a:cxn>
                  <a:cxn ang="0">
                    <a:pos x="1345" y="1757"/>
                  </a:cxn>
                  <a:cxn ang="0">
                    <a:pos x="1356" y="1658"/>
                  </a:cxn>
                  <a:cxn ang="0">
                    <a:pos x="1351" y="1518"/>
                  </a:cxn>
                  <a:cxn ang="0">
                    <a:pos x="1322" y="1387"/>
                  </a:cxn>
                  <a:cxn ang="0">
                    <a:pos x="1273" y="1287"/>
                  </a:cxn>
                  <a:cxn ang="0">
                    <a:pos x="1212" y="1209"/>
                  </a:cxn>
                  <a:cxn ang="0">
                    <a:pos x="1140" y="1151"/>
                  </a:cxn>
                  <a:cxn ang="0">
                    <a:pos x="1066" y="1107"/>
                  </a:cxn>
                  <a:cxn ang="0">
                    <a:pos x="993" y="1075"/>
                  </a:cxn>
                  <a:cxn ang="0">
                    <a:pos x="927" y="1047"/>
                  </a:cxn>
                  <a:cxn ang="0">
                    <a:pos x="874" y="1021"/>
                  </a:cxn>
                  <a:cxn ang="0">
                    <a:pos x="837" y="991"/>
                  </a:cxn>
                  <a:cxn ang="0">
                    <a:pos x="824" y="953"/>
                  </a:cxn>
                  <a:cxn ang="0">
                    <a:pos x="824" y="151"/>
                  </a:cxn>
                </a:cxnLst>
                <a:rect l="0" t="0" r="r" b="b"/>
                <a:pathLst>
                  <a:path w="1358" h="2229">
                    <a:moveTo>
                      <a:pt x="824" y="0"/>
                    </a:moveTo>
                    <a:lnTo>
                      <a:pt x="823" y="0"/>
                    </a:lnTo>
                    <a:lnTo>
                      <a:pt x="822" y="0"/>
                    </a:lnTo>
                    <a:lnTo>
                      <a:pt x="820" y="1"/>
                    </a:lnTo>
                    <a:lnTo>
                      <a:pt x="817" y="3"/>
                    </a:lnTo>
                    <a:lnTo>
                      <a:pt x="813" y="6"/>
                    </a:lnTo>
                    <a:lnTo>
                      <a:pt x="808" y="8"/>
                    </a:lnTo>
                    <a:lnTo>
                      <a:pt x="801" y="11"/>
                    </a:lnTo>
                    <a:lnTo>
                      <a:pt x="793" y="14"/>
                    </a:lnTo>
                    <a:lnTo>
                      <a:pt x="785" y="18"/>
                    </a:lnTo>
                    <a:lnTo>
                      <a:pt x="774" y="21"/>
                    </a:lnTo>
                    <a:lnTo>
                      <a:pt x="762" y="24"/>
                    </a:lnTo>
                    <a:lnTo>
                      <a:pt x="748" y="26"/>
                    </a:lnTo>
                    <a:lnTo>
                      <a:pt x="732" y="29"/>
                    </a:lnTo>
                    <a:lnTo>
                      <a:pt x="715" y="30"/>
                    </a:lnTo>
                    <a:lnTo>
                      <a:pt x="696" y="32"/>
                    </a:lnTo>
                    <a:lnTo>
                      <a:pt x="674" y="32"/>
                    </a:lnTo>
                    <a:lnTo>
                      <a:pt x="658" y="33"/>
                    </a:lnTo>
                    <a:lnTo>
                      <a:pt x="642" y="33"/>
                    </a:lnTo>
                    <a:lnTo>
                      <a:pt x="627" y="33"/>
                    </a:lnTo>
                    <a:lnTo>
                      <a:pt x="614" y="31"/>
                    </a:lnTo>
                    <a:lnTo>
                      <a:pt x="601" y="29"/>
                    </a:lnTo>
                    <a:lnTo>
                      <a:pt x="589" y="26"/>
                    </a:lnTo>
                    <a:lnTo>
                      <a:pt x="579" y="23"/>
                    </a:lnTo>
                    <a:lnTo>
                      <a:pt x="569" y="20"/>
                    </a:lnTo>
                    <a:lnTo>
                      <a:pt x="562" y="17"/>
                    </a:lnTo>
                    <a:lnTo>
                      <a:pt x="554" y="14"/>
                    </a:lnTo>
                    <a:lnTo>
                      <a:pt x="548" y="11"/>
                    </a:lnTo>
                    <a:lnTo>
                      <a:pt x="543" y="8"/>
                    </a:lnTo>
                    <a:lnTo>
                      <a:pt x="539" y="6"/>
                    </a:lnTo>
                    <a:lnTo>
                      <a:pt x="536" y="5"/>
                    </a:lnTo>
                    <a:lnTo>
                      <a:pt x="534" y="4"/>
                    </a:lnTo>
                    <a:lnTo>
                      <a:pt x="533" y="5"/>
                    </a:lnTo>
                    <a:lnTo>
                      <a:pt x="533" y="952"/>
                    </a:lnTo>
                    <a:lnTo>
                      <a:pt x="532" y="966"/>
                    </a:lnTo>
                    <a:lnTo>
                      <a:pt x="528" y="978"/>
                    </a:lnTo>
                    <a:lnTo>
                      <a:pt x="520" y="988"/>
                    </a:lnTo>
                    <a:lnTo>
                      <a:pt x="511" y="998"/>
                    </a:lnTo>
                    <a:lnTo>
                      <a:pt x="499" y="1008"/>
                    </a:lnTo>
                    <a:lnTo>
                      <a:pt x="485" y="1017"/>
                    </a:lnTo>
                    <a:lnTo>
                      <a:pt x="468" y="1025"/>
                    </a:lnTo>
                    <a:lnTo>
                      <a:pt x="451" y="1034"/>
                    </a:lnTo>
                    <a:lnTo>
                      <a:pt x="431" y="1042"/>
                    </a:lnTo>
                    <a:lnTo>
                      <a:pt x="410" y="1051"/>
                    </a:lnTo>
                    <a:lnTo>
                      <a:pt x="388" y="1060"/>
                    </a:lnTo>
                    <a:lnTo>
                      <a:pt x="365" y="1069"/>
                    </a:lnTo>
                    <a:lnTo>
                      <a:pt x="342" y="1080"/>
                    </a:lnTo>
                    <a:lnTo>
                      <a:pt x="318" y="1091"/>
                    </a:lnTo>
                    <a:lnTo>
                      <a:pt x="294" y="1103"/>
                    </a:lnTo>
                    <a:lnTo>
                      <a:pt x="269" y="1116"/>
                    </a:lnTo>
                    <a:lnTo>
                      <a:pt x="244" y="1131"/>
                    </a:lnTo>
                    <a:lnTo>
                      <a:pt x="219" y="1147"/>
                    </a:lnTo>
                    <a:lnTo>
                      <a:pt x="195" y="1165"/>
                    </a:lnTo>
                    <a:lnTo>
                      <a:pt x="171" y="1185"/>
                    </a:lnTo>
                    <a:lnTo>
                      <a:pt x="148" y="1207"/>
                    </a:lnTo>
                    <a:lnTo>
                      <a:pt x="126" y="1231"/>
                    </a:lnTo>
                    <a:lnTo>
                      <a:pt x="106" y="1258"/>
                    </a:lnTo>
                    <a:lnTo>
                      <a:pt x="86" y="1287"/>
                    </a:lnTo>
                    <a:lnTo>
                      <a:pt x="68" y="1318"/>
                    </a:lnTo>
                    <a:lnTo>
                      <a:pt x="51" y="1353"/>
                    </a:lnTo>
                    <a:lnTo>
                      <a:pt x="37" y="1391"/>
                    </a:lnTo>
                    <a:lnTo>
                      <a:pt x="25" y="1432"/>
                    </a:lnTo>
                    <a:lnTo>
                      <a:pt x="15" y="1476"/>
                    </a:lnTo>
                    <a:lnTo>
                      <a:pt x="7" y="1524"/>
                    </a:lnTo>
                    <a:lnTo>
                      <a:pt x="2" y="1576"/>
                    </a:lnTo>
                    <a:lnTo>
                      <a:pt x="0" y="1632"/>
                    </a:lnTo>
                    <a:lnTo>
                      <a:pt x="1" y="1666"/>
                    </a:lnTo>
                    <a:lnTo>
                      <a:pt x="3" y="1699"/>
                    </a:lnTo>
                    <a:lnTo>
                      <a:pt x="6" y="1731"/>
                    </a:lnTo>
                    <a:lnTo>
                      <a:pt x="11" y="1763"/>
                    </a:lnTo>
                    <a:lnTo>
                      <a:pt x="17" y="1794"/>
                    </a:lnTo>
                    <a:lnTo>
                      <a:pt x="25" y="1824"/>
                    </a:lnTo>
                    <a:lnTo>
                      <a:pt x="34" y="1853"/>
                    </a:lnTo>
                    <a:lnTo>
                      <a:pt x="44" y="1881"/>
                    </a:lnTo>
                    <a:lnTo>
                      <a:pt x="56" y="1909"/>
                    </a:lnTo>
                    <a:lnTo>
                      <a:pt x="70" y="1935"/>
                    </a:lnTo>
                    <a:lnTo>
                      <a:pt x="85" y="1960"/>
                    </a:lnTo>
                    <a:lnTo>
                      <a:pt x="100" y="1984"/>
                    </a:lnTo>
                    <a:lnTo>
                      <a:pt x="117" y="2007"/>
                    </a:lnTo>
                    <a:lnTo>
                      <a:pt x="135" y="2030"/>
                    </a:lnTo>
                    <a:lnTo>
                      <a:pt x="155" y="2050"/>
                    </a:lnTo>
                    <a:lnTo>
                      <a:pt x="177" y="2070"/>
                    </a:lnTo>
                    <a:lnTo>
                      <a:pt x="199" y="2089"/>
                    </a:lnTo>
                    <a:lnTo>
                      <a:pt x="223" y="2106"/>
                    </a:lnTo>
                    <a:lnTo>
                      <a:pt x="248" y="2123"/>
                    </a:lnTo>
                    <a:lnTo>
                      <a:pt x="274" y="2139"/>
                    </a:lnTo>
                    <a:lnTo>
                      <a:pt x="301" y="2153"/>
                    </a:lnTo>
                    <a:lnTo>
                      <a:pt x="330" y="2166"/>
                    </a:lnTo>
                    <a:lnTo>
                      <a:pt x="359" y="2178"/>
                    </a:lnTo>
                    <a:lnTo>
                      <a:pt x="389" y="2189"/>
                    </a:lnTo>
                    <a:lnTo>
                      <a:pt x="421" y="2198"/>
                    </a:lnTo>
                    <a:lnTo>
                      <a:pt x="454" y="2207"/>
                    </a:lnTo>
                    <a:lnTo>
                      <a:pt x="489" y="2214"/>
                    </a:lnTo>
                    <a:lnTo>
                      <a:pt x="524" y="2219"/>
                    </a:lnTo>
                    <a:lnTo>
                      <a:pt x="560" y="2223"/>
                    </a:lnTo>
                    <a:lnTo>
                      <a:pt x="597" y="2226"/>
                    </a:lnTo>
                    <a:lnTo>
                      <a:pt x="635" y="2228"/>
                    </a:lnTo>
                    <a:lnTo>
                      <a:pt x="674" y="2228"/>
                    </a:lnTo>
                    <a:lnTo>
                      <a:pt x="714" y="2228"/>
                    </a:lnTo>
                    <a:lnTo>
                      <a:pt x="753" y="2226"/>
                    </a:lnTo>
                    <a:lnTo>
                      <a:pt x="791" y="2222"/>
                    </a:lnTo>
                    <a:lnTo>
                      <a:pt x="826" y="2218"/>
                    </a:lnTo>
                    <a:lnTo>
                      <a:pt x="862" y="2212"/>
                    </a:lnTo>
                    <a:lnTo>
                      <a:pt x="896" y="2205"/>
                    </a:lnTo>
                    <a:lnTo>
                      <a:pt x="930" y="2196"/>
                    </a:lnTo>
                    <a:lnTo>
                      <a:pt x="962" y="2187"/>
                    </a:lnTo>
                    <a:lnTo>
                      <a:pt x="993" y="2176"/>
                    </a:lnTo>
                    <a:lnTo>
                      <a:pt x="1022" y="2164"/>
                    </a:lnTo>
                    <a:lnTo>
                      <a:pt x="1051" y="2151"/>
                    </a:lnTo>
                    <a:lnTo>
                      <a:pt x="1078" y="2136"/>
                    </a:lnTo>
                    <a:lnTo>
                      <a:pt x="1104" y="2120"/>
                    </a:lnTo>
                    <a:lnTo>
                      <a:pt x="1130" y="2104"/>
                    </a:lnTo>
                    <a:lnTo>
                      <a:pt x="1154" y="2086"/>
                    </a:lnTo>
                    <a:lnTo>
                      <a:pt x="1176" y="2067"/>
                    </a:lnTo>
                    <a:lnTo>
                      <a:pt x="1198" y="2047"/>
                    </a:lnTo>
                    <a:lnTo>
                      <a:pt x="1218" y="2026"/>
                    </a:lnTo>
                    <a:lnTo>
                      <a:pt x="1237" y="2004"/>
                    </a:lnTo>
                    <a:lnTo>
                      <a:pt x="1253" y="1981"/>
                    </a:lnTo>
                    <a:lnTo>
                      <a:pt x="1270" y="1956"/>
                    </a:lnTo>
                    <a:lnTo>
                      <a:pt x="1284" y="1931"/>
                    </a:lnTo>
                    <a:lnTo>
                      <a:pt x="1298" y="1904"/>
                    </a:lnTo>
                    <a:lnTo>
                      <a:pt x="1310" y="1877"/>
                    </a:lnTo>
                    <a:lnTo>
                      <a:pt x="1321" y="1848"/>
                    </a:lnTo>
                    <a:lnTo>
                      <a:pt x="1331" y="1819"/>
                    </a:lnTo>
                    <a:lnTo>
                      <a:pt x="1339" y="1788"/>
                    </a:lnTo>
                    <a:lnTo>
                      <a:pt x="1345" y="1757"/>
                    </a:lnTo>
                    <a:lnTo>
                      <a:pt x="1350" y="1724"/>
                    </a:lnTo>
                    <a:lnTo>
                      <a:pt x="1354" y="1691"/>
                    </a:lnTo>
                    <a:lnTo>
                      <a:pt x="1356" y="1658"/>
                    </a:lnTo>
                    <a:lnTo>
                      <a:pt x="1357" y="1623"/>
                    </a:lnTo>
                    <a:lnTo>
                      <a:pt x="1355" y="1568"/>
                    </a:lnTo>
                    <a:lnTo>
                      <a:pt x="1351" y="1518"/>
                    </a:lnTo>
                    <a:lnTo>
                      <a:pt x="1344" y="1471"/>
                    </a:lnTo>
                    <a:lnTo>
                      <a:pt x="1334" y="1427"/>
                    </a:lnTo>
                    <a:lnTo>
                      <a:pt x="1322" y="1387"/>
                    </a:lnTo>
                    <a:lnTo>
                      <a:pt x="1308" y="1350"/>
                    </a:lnTo>
                    <a:lnTo>
                      <a:pt x="1291" y="1316"/>
                    </a:lnTo>
                    <a:lnTo>
                      <a:pt x="1273" y="1287"/>
                    </a:lnTo>
                    <a:lnTo>
                      <a:pt x="1254" y="1258"/>
                    </a:lnTo>
                    <a:lnTo>
                      <a:pt x="1234" y="1232"/>
                    </a:lnTo>
                    <a:lnTo>
                      <a:pt x="1212" y="1209"/>
                    </a:lnTo>
                    <a:lnTo>
                      <a:pt x="1189" y="1188"/>
                    </a:lnTo>
                    <a:lnTo>
                      <a:pt x="1165" y="1168"/>
                    </a:lnTo>
                    <a:lnTo>
                      <a:pt x="1140" y="1151"/>
                    </a:lnTo>
                    <a:lnTo>
                      <a:pt x="1116" y="1135"/>
                    </a:lnTo>
                    <a:lnTo>
                      <a:pt x="1091" y="1120"/>
                    </a:lnTo>
                    <a:lnTo>
                      <a:pt x="1066" y="1107"/>
                    </a:lnTo>
                    <a:lnTo>
                      <a:pt x="1041" y="1096"/>
                    </a:lnTo>
                    <a:lnTo>
                      <a:pt x="1017" y="1085"/>
                    </a:lnTo>
                    <a:lnTo>
                      <a:pt x="993" y="1075"/>
                    </a:lnTo>
                    <a:lnTo>
                      <a:pt x="970" y="1065"/>
                    </a:lnTo>
                    <a:lnTo>
                      <a:pt x="948" y="1056"/>
                    </a:lnTo>
                    <a:lnTo>
                      <a:pt x="927" y="1047"/>
                    </a:lnTo>
                    <a:lnTo>
                      <a:pt x="908" y="1039"/>
                    </a:lnTo>
                    <a:lnTo>
                      <a:pt x="890" y="1030"/>
                    </a:lnTo>
                    <a:lnTo>
                      <a:pt x="874" y="1021"/>
                    </a:lnTo>
                    <a:lnTo>
                      <a:pt x="859" y="1011"/>
                    </a:lnTo>
                    <a:lnTo>
                      <a:pt x="847" y="1002"/>
                    </a:lnTo>
                    <a:lnTo>
                      <a:pt x="837" y="991"/>
                    </a:lnTo>
                    <a:lnTo>
                      <a:pt x="830" y="979"/>
                    </a:lnTo>
                    <a:lnTo>
                      <a:pt x="826" y="967"/>
                    </a:lnTo>
                    <a:lnTo>
                      <a:pt x="824" y="953"/>
                    </a:lnTo>
                    <a:lnTo>
                      <a:pt x="824" y="600"/>
                    </a:lnTo>
                    <a:lnTo>
                      <a:pt x="824" y="342"/>
                    </a:lnTo>
                    <a:lnTo>
                      <a:pt x="824" y="151"/>
                    </a:lnTo>
                    <a:lnTo>
                      <a:pt x="824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3" name="Freeform 25"/>
              <p:cNvSpPr>
                <a:spLocks/>
              </p:cNvSpPr>
              <p:nvPr/>
            </p:nvSpPr>
            <p:spPr bwMode="auto">
              <a:xfrm>
                <a:off x="3460" y="1397"/>
                <a:ext cx="1364" cy="2235"/>
              </a:xfrm>
              <a:custGeom>
                <a:avLst/>
                <a:gdLst/>
                <a:ahLst/>
                <a:cxnLst>
                  <a:cxn ang="0">
                    <a:pos x="827" y="0"/>
                  </a:cxn>
                  <a:cxn ang="0">
                    <a:pos x="821" y="3"/>
                  </a:cxn>
                  <a:cxn ang="0">
                    <a:pos x="805" y="11"/>
                  </a:cxn>
                  <a:cxn ang="0">
                    <a:pos x="777" y="21"/>
                  </a:cxn>
                  <a:cxn ang="0">
                    <a:pos x="735" y="29"/>
                  </a:cxn>
                  <a:cxn ang="0">
                    <a:pos x="677" y="32"/>
                  </a:cxn>
                  <a:cxn ang="0">
                    <a:pos x="630" y="33"/>
                  </a:cxn>
                  <a:cxn ang="0">
                    <a:pos x="592" y="26"/>
                  </a:cxn>
                  <a:cxn ang="0">
                    <a:pos x="564" y="17"/>
                  </a:cxn>
                  <a:cxn ang="0">
                    <a:pos x="545" y="8"/>
                  </a:cxn>
                  <a:cxn ang="0">
                    <a:pos x="536" y="4"/>
                  </a:cxn>
                  <a:cxn ang="0">
                    <a:pos x="534" y="969"/>
                  </a:cxn>
                  <a:cxn ang="0">
                    <a:pos x="513" y="1001"/>
                  </a:cxn>
                  <a:cxn ang="0">
                    <a:pos x="470" y="1028"/>
                  </a:cxn>
                  <a:cxn ang="0">
                    <a:pos x="412" y="1054"/>
                  </a:cxn>
                  <a:cxn ang="0">
                    <a:pos x="344" y="1083"/>
                  </a:cxn>
                  <a:cxn ang="0">
                    <a:pos x="270" y="1119"/>
                  </a:cxn>
                  <a:cxn ang="0">
                    <a:pos x="196" y="1168"/>
                  </a:cxn>
                  <a:cxn ang="0">
                    <a:pos x="127" y="1234"/>
                  </a:cxn>
                  <a:cxn ang="0">
                    <a:pos x="68" y="1322"/>
                  </a:cxn>
                  <a:cxn ang="0">
                    <a:pos x="25" y="1436"/>
                  </a:cxn>
                  <a:cxn ang="0">
                    <a:pos x="2" y="1580"/>
                  </a:cxn>
                  <a:cxn ang="0">
                    <a:pos x="3" y="1704"/>
                  </a:cxn>
                  <a:cxn ang="0">
                    <a:pos x="17" y="1799"/>
                  </a:cxn>
                  <a:cxn ang="0">
                    <a:pos x="44" y="1886"/>
                  </a:cxn>
                  <a:cxn ang="0">
                    <a:pos x="85" y="1965"/>
                  </a:cxn>
                  <a:cxn ang="0">
                    <a:pos x="136" y="2035"/>
                  </a:cxn>
                  <a:cxn ang="0">
                    <a:pos x="200" y="2095"/>
                  </a:cxn>
                  <a:cxn ang="0">
                    <a:pos x="275" y="2145"/>
                  </a:cxn>
                  <a:cxn ang="0">
                    <a:pos x="361" y="2184"/>
                  </a:cxn>
                  <a:cxn ang="0">
                    <a:pos x="456" y="2213"/>
                  </a:cxn>
                  <a:cxn ang="0">
                    <a:pos x="562" y="2229"/>
                  </a:cxn>
                  <a:cxn ang="0">
                    <a:pos x="677" y="2234"/>
                  </a:cxn>
                  <a:cxn ang="0">
                    <a:pos x="794" y="2228"/>
                  </a:cxn>
                  <a:cxn ang="0">
                    <a:pos x="900" y="2211"/>
                  </a:cxn>
                  <a:cxn ang="0">
                    <a:pos x="997" y="2182"/>
                  </a:cxn>
                  <a:cxn ang="0">
                    <a:pos x="1083" y="2142"/>
                  </a:cxn>
                  <a:cxn ang="0">
                    <a:pos x="1159" y="2092"/>
                  </a:cxn>
                  <a:cxn ang="0">
                    <a:pos x="1223" y="2031"/>
                  </a:cxn>
                  <a:cxn ang="0">
                    <a:pos x="1276" y="1961"/>
                  </a:cxn>
                  <a:cxn ang="0">
                    <a:pos x="1316" y="1882"/>
                  </a:cxn>
                  <a:cxn ang="0">
                    <a:pos x="1345" y="1793"/>
                  </a:cxn>
                  <a:cxn ang="0">
                    <a:pos x="1360" y="1696"/>
                  </a:cxn>
                  <a:cxn ang="0">
                    <a:pos x="1361" y="1572"/>
                  </a:cxn>
                  <a:cxn ang="0">
                    <a:pos x="1340" y="1431"/>
                  </a:cxn>
                  <a:cxn ang="0">
                    <a:pos x="1297" y="1320"/>
                  </a:cxn>
                  <a:cxn ang="0">
                    <a:pos x="1239" y="1235"/>
                  </a:cxn>
                  <a:cxn ang="0">
                    <a:pos x="1170" y="1171"/>
                  </a:cxn>
                  <a:cxn ang="0">
                    <a:pos x="1096" y="1123"/>
                  </a:cxn>
                  <a:cxn ang="0">
                    <a:pos x="1021" y="1088"/>
                  </a:cxn>
                  <a:cxn ang="0">
                    <a:pos x="952" y="1059"/>
                  </a:cxn>
                  <a:cxn ang="0">
                    <a:pos x="894" y="1033"/>
                  </a:cxn>
                  <a:cxn ang="0">
                    <a:pos x="851" y="1005"/>
                  </a:cxn>
                  <a:cxn ang="0">
                    <a:pos x="830" y="970"/>
                  </a:cxn>
                  <a:cxn ang="0">
                    <a:pos x="828" y="343"/>
                  </a:cxn>
                </a:cxnLst>
                <a:rect l="0" t="0" r="r" b="b"/>
                <a:pathLst>
                  <a:path w="1364" h="2235">
                    <a:moveTo>
                      <a:pt x="828" y="0"/>
                    </a:moveTo>
                    <a:lnTo>
                      <a:pt x="828" y="0"/>
                    </a:lnTo>
                    <a:lnTo>
                      <a:pt x="827" y="0"/>
                    </a:lnTo>
                    <a:lnTo>
                      <a:pt x="826" y="0"/>
                    </a:lnTo>
                    <a:lnTo>
                      <a:pt x="824" y="1"/>
                    </a:lnTo>
                    <a:lnTo>
                      <a:pt x="821" y="3"/>
                    </a:lnTo>
                    <a:lnTo>
                      <a:pt x="817" y="6"/>
                    </a:lnTo>
                    <a:lnTo>
                      <a:pt x="812" y="8"/>
                    </a:lnTo>
                    <a:lnTo>
                      <a:pt x="805" y="11"/>
                    </a:lnTo>
                    <a:lnTo>
                      <a:pt x="797" y="14"/>
                    </a:lnTo>
                    <a:lnTo>
                      <a:pt x="788" y="18"/>
                    </a:lnTo>
                    <a:lnTo>
                      <a:pt x="777" y="21"/>
                    </a:lnTo>
                    <a:lnTo>
                      <a:pt x="765" y="24"/>
                    </a:lnTo>
                    <a:lnTo>
                      <a:pt x="751" y="26"/>
                    </a:lnTo>
                    <a:lnTo>
                      <a:pt x="735" y="29"/>
                    </a:lnTo>
                    <a:lnTo>
                      <a:pt x="718" y="30"/>
                    </a:lnTo>
                    <a:lnTo>
                      <a:pt x="699" y="32"/>
                    </a:lnTo>
                    <a:lnTo>
                      <a:pt x="677" y="32"/>
                    </a:lnTo>
                    <a:lnTo>
                      <a:pt x="661" y="33"/>
                    </a:lnTo>
                    <a:lnTo>
                      <a:pt x="645" y="33"/>
                    </a:lnTo>
                    <a:lnTo>
                      <a:pt x="630" y="33"/>
                    </a:lnTo>
                    <a:lnTo>
                      <a:pt x="617" y="31"/>
                    </a:lnTo>
                    <a:lnTo>
                      <a:pt x="604" y="29"/>
                    </a:lnTo>
                    <a:lnTo>
                      <a:pt x="592" y="26"/>
                    </a:lnTo>
                    <a:lnTo>
                      <a:pt x="582" y="23"/>
                    </a:lnTo>
                    <a:lnTo>
                      <a:pt x="572" y="20"/>
                    </a:lnTo>
                    <a:lnTo>
                      <a:pt x="564" y="17"/>
                    </a:lnTo>
                    <a:lnTo>
                      <a:pt x="556" y="14"/>
                    </a:lnTo>
                    <a:lnTo>
                      <a:pt x="550" y="11"/>
                    </a:lnTo>
                    <a:lnTo>
                      <a:pt x="545" y="8"/>
                    </a:lnTo>
                    <a:lnTo>
                      <a:pt x="541" y="6"/>
                    </a:lnTo>
                    <a:lnTo>
                      <a:pt x="538" y="5"/>
                    </a:lnTo>
                    <a:lnTo>
                      <a:pt x="536" y="4"/>
                    </a:lnTo>
                    <a:lnTo>
                      <a:pt x="535" y="5"/>
                    </a:lnTo>
                    <a:lnTo>
                      <a:pt x="535" y="955"/>
                    </a:lnTo>
                    <a:lnTo>
                      <a:pt x="534" y="969"/>
                    </a:lnTo>
                    <a:lnTo>
                      <a:pt x="530" y="981"/>
                    </a:lnTo>
                    <a:lnTo>
                      <a:pt x="522" y="991"/>
                    </a:lnTo>
                    <a:lnTo>
                      <a:pt x="513" y="1001"/>
                    </a:lnTo>
                    <a:lnTo>
                      <a:pt x="501" y="1011"/>
                    </a:lnTo>
                    <a:lnTo>
                      <a:pt x="487" y="1020"/>
                    </a:lnTo>
                    <a:lnTo>
                      <a:pt x="470" y="1028"/>
                    </a:lnTo>
                    <a:lnTo>
                      <a:pt x="453" y="1037"/>
                    </a:lnTo>
                    <a:lnTo>
                      <a:pt x="433" y="1045"/>
                    </a:lnTo>
                    <a:lnTo>
                      <a:pt x="412" y="1054"/>
                    </a:lnTo>
                    <a:lnTo>
                      <a:pt x="390" y="1063"/>
                    </a:lnTo>
                    <a:lnTo>
                      <a:pt x="367" y="1072"/>
                    </a:lnTo>
                    <a:lnTo>
                      <a:pt x="344" y="1083"/>
                    </a:lnTo>
                    <a:lnTo>
                      <a:pt x="319" y="1094"/>
                    </a:lnTo>
                    <a:lnTo>
                      <a:pt x="295" y="1106"/>
                    </a:lnTo>
                    <a:lnTo>
                      <a:pt x="270" y="1119"/>
                    </a:lnTo>
                    <a:lnTo>
                      <a:pt x="245" y="1134"/>
                    </a:lnTo>
                    <a:lnTo>
                      <a:pt x="220" y="1150"/>
                    </a:lnTo>
                    <a:lnTo>
                      <a:pt x="196" y="1168"/>
                    </a:lnTo>
                    <a:lnTo>
                      <a:pt x="172" y="1188"/>
                    </a:lnTo>
                    <a:lnTo>
                      <a:pt x="149" y="1210"/>
                    </a:lnTo>
                    <a:lnTo>
                      <a:pt x="127" y="1234"/>
                    </a:lnTo>
                    <a:lnTo>
                      <a:pt x="106" y="1261"/>
                    </a:lnTo>
                    <a:lnTo>
                      <a:pt x="86" y="1290"/>
                    </a:lnTo>
                    <a:lnTo>
                      <a:pt x="68" y="1322"/>
                    </a:lnTo>
                    <a:lnTo>
                      <a:pt x="51" y="1357"/>
                    </a:lnTo>
                    <a:lnTo>
                      <a:pt x="37" y="1395"/>
                    </a:lnTo>
                    <a:lnTo>
                      <a:pt x="25" y="1436"/>
                    </a:lnTo>
                    <a:lnTo>
                      <a:pt x="15" y="1480"/>
                    </a:lnTo>
                    <a:lnTo>
                      <a:pt x="7" y="1528"/>
                    </a:lnTo>
                    <a:lnTo>
                      <a:pt x="2" y="1580"/>
                    </a:lnTo>
                    <a:lnTo>
                      <a:pt x="0" y="1636"/>
                    </a:lnTo>
                    <a:lnTo>
                      <a:pt x="1" y="1670"/>
                    </a:lnTo>
                    <a:lnTo>
                      <a:pt x="3" y="1704"/>
                    </a:lnTo>
                    <a:lnTo>
                      <a:pt x="6" y="1736"/>
                    </a:lnTo>
                    <a:lnTo>
                      <a:pt x="11" y="1768"/>
                    </a:lnTo>
                    <a:lnTo>
                      <a:pt x="17" y="1799"/>
                    </a:lnTo>
                    <a:lnTo>
                      <a:pt x="25" y="1829"/>
                    </a:lnTo>
                    <a:lnTo>
                      <a:pt x="34" y="1858"/>
                    </a:lnTo>
                    <a:lnTo>
                      <a:pt x="44" y="1886"/>
                    </a:lnTo>
                    <a:lnTo>
                      <a:pt x="56" y="1914"/>
                    </a:lnTo>
                    <a:lnTo>
                      <a:pt x="70" y="1940"/>
                    </a:lnTo>
                    <a:lnTo>
                      <a:pt x="85" y="1965"/>
                    </a:lnTo>
                    <a:lnTo>
                      <a:pt x="100" y="1989"/>
                    </a:lnTo>
                    <a:lnTo>
                      <a:pt x="118" y="2012"/>
                    </a:lnTo>
                    <a:lnTo>
                      <a:pt x="136" y="2035"/>
                    </a:lnTo>
                    <a:lnTo>
                      <a:pt x="156" y="2056"/>
                    </a:lnTo>
                    <a:lnTo>
                      <a:pt x="178" y="2076"/>
                    </a:lnTo>
                    <a:lnTo>
                      <a:pt x="200" y="2095"/>
                    </a:lnTo>
                    <a:lnTo>
                      <a:pt x="224" y="2112"/>
                    </a:lnTo>
                    <a:lnTo>
                      <a:pt x="249" y="2129"/>
                    </a:lnTo>
                    <a:lnTo>
                      <a:pt x="275" y="2145"/>
                    </a:lnTo>
                    <a:lnTo>
                      <a:pt x="302" y="2159"/>
                    </a:lnTo>
                    <a:lnTo>
                      <a:pt x="331" y="2172"/>
                    </a:lnTo>
                    <a:lnTo>
                      <a:pt x="361" y="2184"/>
                    </a:lnTo>
                    <a:lnTo>
                      <a:pt x="391" y="2195"/>
                    </a:lnTo>
                    <a:lnTo>
                      <a:pt x="423" y="2204"/>
                    </a:lnTo>
                    <a:lnTo>
                      <a:pt x="456" y="2213"/>
                    </a:lnTo>
                    <a:lnTo>
                      <a:pt x="491" y="2220"/>
                    </a:lnTo>
                    <a:lnTo>
                      <a:pt x="526" y="2225"/>
                    </a:lnTo>
                    <a:lnTo>
                      <a:pt x="562" y="2229"/>
                    </a:lnTo>
                    <a:lnTo>
                      <a:pt x="600" y="2232"/>
                    </a:lnTo>
                    <a:lnTo>
                      <a:pt x="638" y="2234"/>
                    </a:lnTo>
                    <a:lnTo>
                      <a:pt x="677" y="2234"/>
                    </a:lnTo>
                    <a:lnTo>
                      <a:pt x="717" y="2234"/>
                    </a:lnTo>
                    <a:lnTo>
                      <a:pt x="756" y="2232"/>
                    </a:lnTo>
                    <a:lnTo>
                      <a:pt x="794" y="2228"/>
                    </a:lnTo>
                    <a:lnTo>
                      <a:pt x="830" y="2224"/>
                    </a:lnTo>
                    <a:lnTo>
                      <a:pt x="866" y="2218"/>
                    </a:lnTo>
                    <a:lnTo>
                      <a:pt x="900" y="2211"/>
                    </a:lnTo>
                    <a:lnTo>
                      <a:pt x="934" y="2202"/>
                    </a:lnTo>
                    <a:lnTo>
                      <a:pt x="966" y="2193"/>
                    </a:lnTo>
                    <a:lnTo>
                      <a:pt x="997" y="2182"/>
                    </a:lnTo>
                    <a:lnTo>
                      <a:pt x="1027" y="2170"/>
                    </a:lnTo>
                    <a:lnTo>
                      <a:pt x="1056" y="2157"/>
                    </a:lnTo>
                    <a:lnTo>
                      <a:pt x="1083" y="2142"/>
                    </a:lnTo>
                    <a:lnTo>
                      <a:pt x="1109" y="2126"/>
                    </a:lnTo>
                    <a:lnTo>
                      <a:pt x="1135" y="2110"/>
                    </a:lnTo>
                    <a:lnTo>
                      <a:pt x="1159" y="2092"/>
                    </a:lnTo>
                    <a:lnTo>
                      <a:pt x="1181" y="2073"/>
                    </a:lnTo>
                    <a:lnTo>
                      <a:pt x="1203" y="2053"/>
                    </a:lnTo>
                    <a:lnTo>
                      <a:pt x="1223" y="2031"/>
                    </a:lnTo>
                    <a:lnTo>
                      <a:pt x="1242" y="2009"/>
                    </a:lnTo>
                    <a:lnTo>
                      <a:pt x="1259" y="1986"/>
                    </a:lnTo>
                    <a:lnTo>
                      <a:pt x="1276" y="1961"/>
                    </a:lnTo>
                    <a:lnTo>
                      <a:pt x="1290" y="1936"/>
                    </a:lnTo>
                    <a:lnTo>
                      <a:pt x="1304" y="1909"/>
                    </a:lnTo>
                    <a:lnTo>
                      <a:pt x="1316" y="1882"/>
                    </a:lnTo>
                    <a:lnTo>
                      <a:pt x="1327" y="1853"/>
                    </a:lnTo>
                    <a:lnTo>
                      <a:pt x="1337" y="1824"/>
                    </a:lnTo>
                    <a:lnTo>
                      <a:pt x="1345" y="1793"/>
                    </a:lnTo>
                    <a:lnTo>
                      <a:pt x="1351" y="1762"/>
                    </a:lnTo>
                    <a:lnTo>
                      <a:pt x="1356" y="1729"/>
                    </a:lnTo>
                    <a:lnTo>
                      <a:pt x="1360" y="1696"/>
                    </a:lnTo>
                    <a:lnTo>
                      <a:pt x="1362" y="1662"/>
                    </a:lnTo>
                    <a:lnTo>
                      <a:pt x="1363" y="1627"/>
                    </a:lnTo>
                    <a:lnTo>
                      <a:pt x="1361" y="1572"/>
                    </a:lnTo>
                    <a:lnTo>
                      <a:pt x="1357" y="1522"/>
                    </a:lnTo>
                    <a:lnTo>
                      <a:pt x="1350" y="1475"/>
                    </a:lnTo>
                    <a:lnTo>
                      <a:pt x="1340" y="1431"/>
                    </a:lnTo>
                    <a:lnTo>
                      <a:pt x="1328" y="1391"/>
                    </a:lnTo>
                    <a:lnTo>
                      <a:pt x="1314" y="1354"/>
                    </a:lnTo>
                    <a:lnTo>
                      <a:pt x="1297" y="1320"/>
                    </a:lnTo>
                    <a:lnTo>
                      <a:pt x="1279" y="1290"/>
                    </a:lnTo>
                    <a:lnTo>
                      <a:pt x="1260" y="1261"/>
                    </a:lnTo>
                    <a:lnTo>
                      <a:pt x="1239" y="1235"/>
                    </a:lnTo>
                    <a:lnTo>
                      <a:pt x="1217" y="1212"/>
                    </a:lnTo>
                    <a:lnTo>
                      <a:pt x="1194" y="1191"/>
                    </a:lnTo>
                    <a:lnTo>
                      <a:pt x="1170" y="1171"/>
                    </a:lnTo>
                    <a:lnTo>
                      <a:pt x="1145" y="1154"/>
                    </a:lnTo>
                    <a:lnTo>
                      <a:pt x="1121" y="1138"/>
                    </a:lnTo>
                    <a:lnTo>
                      <a:pt x="1096" y="1123"/>
                    </a:lnTo>
                    <a:lnTo>
                      <a:pt x="1071" y="1110"/>
                    </a:lnTo>
                    <a:lnTo>
                      <a:pt x="1046" y="1099"/>
                    </a:lnTo>
                    <a:lnTo>
                      <a:pt x="1021" y="1088"/>
                    </a:lnTo>
                    <a:lnTo>
                      <a:pt x="997" y="1078"/>
                    </a:lnTo>
                    <a:lnTo>
                      <a:pt x="974" y="1068"/>
                    </a:lnTo>
                    <a:lnTo>
                      <a:pt x="952" y="1059"/>
                    </a:lnTo>
                    <a:lnTo>
                      <a:pt x="931" y="1050"/>
                    </a:lnTo>
                    <a:lnTo>
                      <a:pt x="912" y="1042"/>
                    </a:lnTo>
                    <a:lnTo>
                      <a:pt x="894" y="1033"/>
                    </a:lnTo>
                    <a:lnTo>
                      <a:pt x="878" y="1024"/>
                    </a:lnTo>
                    <a:lnTo>
                      <a:pt x="863" y="1014"/>
                    </a:lnTo>
                    <a:lnTo>
                      <a:pt x="851" y="1005"/>
                    </a:lnTo>
                    <a:lnTo>
                      <a:pt x="841" y="994"/>
                    </a:lnTo>
                    <a:lnTo>
                      <a:pt x="834" y="982"/>
                    </a:lnTo>
                    <a:lnTo>
                      <a:pt x="830" y="970"/>
                    </a:lnTo>
                    <a:lnTo>
                      <a:pt x="828" y="956"/>
                    </a:lnTo>
                    <a:lnTo>
                      <a:pt x="828" y="602"/>
                    </a:lnTo>
                    <a:lnTo>
                      <a:pt x="828" y="343"/>
                    </a:lnTo>
                    <a:lnTo>
                      <a:pt x="828" y="151"/>
                    </a:lnTo>
                    <a:lnTo>
                      <a:pt x="828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4" name="Freeform 26"/>
              <p:cNvSpPr>
                <a:spLocks/>
              </p:cNvSpPr>
              <p:nvPr/>
            </p:nvSpPr>
            <p:spPr bwMode="auto">
              <a:xfrm>
                <a:off x="3874" y="3492"/>
                <a:ext cx="497" cy="10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98" y="2"/>
                  </a:cxn>
                  <a:cxn ang="0">
                    <a:pos x="333" y="4"/>
                  </a:cxn>
                  <a:cxn ang="0">
                    <a:pos x="366" y="7"/>
                  </a:cxn>
                  <a:cxn ang="0">
                    <a:pos x="396" y="11"/>
                  </a:cxn>
                  <a:cxn ang="0">
                    <a:pos x="423" y="16"/>
                  </a:cxn>
                  <a:cxn ang="0">
                    <a:pos x="447" y="22"/>
                  </a:cxn>
                  <a:cxn ang="0">
                    <a:pos x="466" y="28"/>
                  </a:cxn>
                  <a:cxn ang="0">
                    <a:pos x="481" y="36"/>
                  </a:cxn>
                  <a:cxn ang="0">
                    <a:pos x="491" y="43"/>
                  </a:cxn>
                  <a:cxn ang="0">
                    <a:pos x="496" y="51"/>
                  </a:cxn>
                  <a:cxn ang="0">
                    <a:pos x="495" y="60"/>
                  </a:cxn>
                  <a:cxn ang="0">
                    <a:pos x="488" y="68"/>
                  </a:cxn>
                  <a:cxn ang="0">
                    <a:pos x="477" y="75"/>
                  </a:cxn>
                  <a:cxn ang="0">
                    <a:pos x="460" y="82"/>
                  </a:cxn>
                  <a:cxn ang="0">
                    <a:pos x="439" y="89"/>
                  </a:cxn>
                  <a:cxn ang="0">
                    <a:pos x="415" y="94"/>
                  </a:cxn>
                  <a:cxn ang="0">
                    <a:pos x="387" y="99"/>
                  </a:cxn>
                  <a:cxn ang="0">
                    <a:pos x="355" y="103"/>
                  </a:cxn>
                  <a:cxn ang="0">
                    <a:pos x="322" y="106"/>
                  </a:cxn>
                  <a:cxn ang="0">
                    <a:pos x="286" y="107"/>
                  </a:cxn>
                  <a:cxn ang="0">
                    <a:pos x="248" y="108"/>
                  </a:cxn>
                  <a:cxn ang="0">
                    <a:pos x="210" y="107"/>
                  </a:cxn>
                  <a:cxn ang="0">
                    <a:pos x="175" y="106"/>
                  </a:cxn>
                  <a:cxn ang="0">
                    <a:pos x="141" y="103"/>
                  </a:cxn>
                  <a:cxn ang="0">
                    <a:pos x="110" y="99"/>
                  </a:cxn>
                  <a:cxn ang="0">
                    <a:pos x="82" y="94"/>
                  </a:cxn>
                  <a:cxn ang="0">
                    <a:pos x="57" y="89"/>
                  </a:cxn>
                  <a:cxn ang="0">
                    <a:pos x="36" y="82"/>
                  </a:cxn>
                  <a:cxn ang="0">
                    <a:pos x="20" y="75"/>
                  </a:cxn>
                  <a:cxn ang="0">
                    <a:pos x="8" y="68"/>
                  </a:cxn>
                  <a:cxn ang="0">
                    <a:pos x="1" y="60"/>
                  </a:cxn>
                  <a:cxn ang="0">
                    <a:pos x="0" y="51"/>
                  </a:cxn>
                  <a:cxn ang="0">
                    <a:pos x="5" y="43"/>
                  </a:cxn>
                  <a:cxn ang="0">
                    <a:pos x="15" y="36"/>
                  </a:cxn>
                  <a:cxn ang="0">
                    <a:pos x="30" y="28"/>
                  </a:cxn>
                  <a:cxn ang="0">
                    <a:pos x="50" y="22"/>
                  </a:cxn>
                  <a:cxn ang="0">
                    <a:pos x="73" y="16"/>
                  </a:cxn>
                  <a:cxn ang="0">
                    <a:pos x="100" y="11"/>
                  </a:cxn>
                  <a:cxn ang="0">
                    <a:pos x="130" y="7"/>
                  </a:cxn>
                  <a:cxn ang="0">
                    <a:pos x="163" y="4"/>
                  </a:cxn>
                  <a:cxn ang="0">
                    <a:pos x="198" y="2"/>
                  </a:cxn>
                  <a:cxn ang="0">
                    <a:pos x="236" y="0"/>
                  </a:cxn>
                </a:cxnLst>
                <a:rect l="0" t="0" r="r" b="b"/>
                <a:pathLst>
                  <a:path w="497" h="109">
                    <a:moveTo>
                      <a:pt x="248" y="0"/>
                    </a:moveTo>
                    <a:lnTo>
                      <a:pt x="248" y="0"/>
                    </a:lnTo>
                    <a:lnTo>
                      <a:pt x="261" y="0"/>
                    </a:lnTo>
                    <a:lnTo>
                      <a:pt x="273" y="1"/>
                    </a:lnTo>
                    <a:lnTo>
                      <a:pt x="286" y="1"/>
                    </a:lnTo>
                    <a:lnTo>
                      <a:pt x="298" y="2"/>
                    </a:lnTo>
                    <a:lnTo>
                      <a:pt x="310" y="2"/>
                    </a:lnTo>
                    <a:lnTo>
                      <a:pt x="322" y="3"/>
                    </a:lnTo>
                    <a:lnTo>
                      <a:pt x="333" y="4"/>
                    </a:lnTo>
                    <a:lnTo>
                      <a:pt x="344" y="5"/>
                    </a:lnTo>
                    <a:lnTo>
                      <a:pt x="355" y="6"/>
                    </a:lnTo>
                    <a:lnTo>
                      <a:pt x="366" y="7"/>
                    </a:lnTo>
                    <a:lnTo>
                      <a:pt x="376" y="8"/>
                    </a:lnTo>
                    <a:lnTo>
                      <a:pt x="387" y="9"/>
                    </a:lnTo>
                    <a:lnTo>
                      <a:pt x="396" y="11"/>
                    </a:lnTo>
                    <a:lnTo>
                      <a:pt x="406" y="13"/>
                    </a:lnTo>
                    <a:lnTo>
                      <a:pt x="415" y="14"/>
                    </a:lnTo>
                    <a:lnTo>
                      <a:pt x="423" y="16"/>
                    </a:lnTo>
                    <a:lnTo>
                      <a:pt x="432" y="18"/>
                    </a:lnTo>
                    <a:lnTo>
                      <a:pt x="439" y="20"/>
                    </a:lnTo>
                    <a:lnTo>
                      <a:pt x="447" y="22"/>
                    </a:lnTo>
                    <a:lnTo>
                      <a:pt x="454" y="24"/>
                    </a:lnTo>
                    <a:lnTo>
                      <a:pt x="460" y="26"/>
                    </a:lnTo>
                    <a:lnTo>
                      <a:pt x="466" y="28"/>
                    </a:lnTo>
                    <a:lnTo>
                      <a:pt x="472" y="31"/>
                    </a:lnTo>
                    <a:lnTo>
                      <a:pt x="477" y="33"/>
                    </a:lnTo>
                    <a:lnTo>
                      <a:pt x="481" y="36"/>
                    </a:lnTo>
                    <a:lnTo>
                      <a:pt x="485" y="38"/>
                    </a:lnTo>
                    <a:lnTo>
                      <a:pt x="488" y="41"/>
                    </a:lnTo>
                    <a:lnTo>
                      <a:pt x="491" y="43"/>
                    </a:lnTo>
                    <a:lnTo>
                      <a:pt x="493" y="46"/>
                    </a:lnTo>
                    <a:lnTo>
                      <a:pt x="495" y="49"/>
                    </a:lnTo>
                    <a:lnTo>
                      <a:pt x="496" y="51"/>
                    </a:lnTo>
                    <a:lnTo>
                      <a:pt x="496" y="54"/>
                    </a:lnTo>
                    <a:lnTo>
                      <a:pt x="496" y="57"/>
                    </a:lnTo>
                    <a:lnTo>
                      <a:pt x="495" y="60"/>
                    </a:lnTo>
                    <a:lnTo>
                      <a:pt x="493" y="62"/>
                    </a:lnTo>
                    <a:lnTo>
                      <a:pt x="491" y="65"/>
                    </a:lnTo>
                    <a:lnTo>
                      <a:pt x="488" y="68"/>
                    </a:lnTo>
                    <a:lnTo>
                      <a:pt x="485" y="70"/>
                    </a:lnTo>
                    <a:lnTo>
                      <a:pt x="481" y="73"/>
                    </a:lnTo>
                    <a:lnTo>
                      <a:pt x="477" y="75"/>
                    </a:lnTo>
                    <a:lnTo>
                      <a:pt x="472" y="78"/>
                    </a:lnTo>
                    <a:lnTo>
                      <a:pt x="466" y="80"/>
                    </a:lnTo>
                    <a:lnTo>
                      <a:pt x="460" y="82"/>
                    </a:lnTo>
                    <a:lnTo>
                      <a:pt x="454" y="84"/>
                    </a:lnTo>
                    <a:lnTo>
                      <a:pt x="447" y="86"/>
                    </a:lnTo>
                    <a:lnTo>
                      <a:pt x="439" y="89"/>
                    </a:lnTo>
                    <a:lnTo>
                      <a:pt x="432" y="90"/>
                    </a:lnTo>
                    <a:lnTo>
                      <a:pt x="423" y="92"/>
                    </a:lnTo>
                    <a:lnTo>
                      <a:pt x="415" y="94"/>
                    </a:lnTo>
                    <a:lnTo>
                      <a:pt x="406" y="96"/>
                    </a:lnTo>
                    <a:lnTo>
                      <a:pt x="396" y="97"/>
                    </a:lnTo>
                    <a:lnTo>
                      <a:pt x="387" y="99"/>
                    </a:lnTo>
                    <a:lnTo>
                      <a:pt x="376" y="100"/>
                    </a:lnTo>
                    <a:lnTo>
                      <a:pt x="366" y="101"/>
                    </a:lnTo>
                    <a:lnTo>
                      <a:pt x="355" y="103"/>
                    </a:lnTo>
                    <a:lnTo>
                      <a:pt x="344" y="104"/>
                    </a:lnTo>
                    <a:lnTo>
                      <a:pt x="333" y="105"/>
                    </a:lnTo>
                    <a:lnTo>
                      <a:pt x="322" y="106"/>
                    </a:lnTo>
                    <a:lnTo>
                      <a:pt x="310" y="106"/>
                    </a:lnTo>
                    <a:lnTo>
                      <a:pt x="298" y="107"/>
                    </a:lnTo>
                    <a:lnTo>
                      <a:pt x="286" y="107"/>
                    </a:lnTo>
                    <a:lnTo>
                      <a:pt x="273" y="108"/>
                    </a:lnTo>
                    <a:lnTo>
                      <a:pt x="261" y="108"/>
                    </a:lnTo>
                    <a:lnTo>
                      <a:pt x="248" y="108"/>
                    </a:lnTo>
                    <a:lnTo>
                      <a:pt x="236" y="108"/>
                    </a:lnTo>
                    <a:lnTo>
                      <a:pt x="223" y="108"/>
                    </a:lnTo>
                    <a:lnTo>
                      <a:pt x="210" y="107"/>
                    </a:lnTo>
                    <a:lnTo>
                      <a:pt x="198" y="107"/>
                    </a:lnTo>
                    <a:lnTo>
                      <a:pt x="186" y="106"/>
                    </a:lnTo>
                    <a:lnTo>
                      <a:pt x="175" y="106"/>
                    </a:lnTo>
                    <a:lnTo>
                      <a:pt x="163" y="105"/>
                    </a:lnTo>
                    <a:lnTo>
                      <a:pt x="152" y="104"/>
                    </a:lnTo>
                    <a:lnTo>
                      <a:pt x="141" y="103"/>
                    </a:lnTo>
                    <a:lnTo>
                      <a:pt x="130" y="101"/>
                    </a:lnTo>
                    <a:lnTo>
                      <a:pt x="120" y="100"/>
                    </a:lnTo>
                    <a:lnTo>
                      <a:pt x="110" y="99"/>
                    </a:lnTo>
                    <a:lnTo>
                      <a:pt x="100" y="97"/>
                    </a:lnTo>
                    <a:lnTo>
                      <a:pt x="91" y="96"/>
                    </a:lnTo>
                    <a:lnTo>
                      <a:pt x="82" y="94"/>
                    </a:lnTo>
                    <a:lnTo>
                      <a:pt x="73" y="92"/>
                    </a:lnTo>
                    <a:lnTo>
                      <a:pt x="65" y="90"/>
                    </a:lnTo>
                    <a:lnTo>
                      <a:pt x="57" y="89"/>
                    </a:lnTo>
                    <a:lnTo>
                      <a:pt x="50" y="86"/>
                    </a:lnTo>
                    <a:lnTo>
                      <a:pt x="43" y="84"/>
                    </a:lnTo>
                    <a:lnTo>
                      <a:pt x="36" y="82"/>
                    </a:lnTo>
                    <a:lnTo>
                      <a:pt x="30" y="80"/>
                    </a:lnTo>
                    <a:lnTo>
                      <a:pt x="25" y="78"/>
                    </a:lnTo>
                    <a:lnTo>
                      <a:pt x="20" y="75"/>
                    </a:lnTo>
                    <a:lnTo>
                      <a:pt x="15" y="73"/>
                    </a:lnTo>
                    <a:lnTo>
                      <a:pt x="11" y="70"/>
                    </a:lnTo>
                    <a:lnTo>
                      <a:pt x="8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1" y="49"/>
                    </a:lnTo>
                    <a:lnTo>
                      <a:pt x="3" y="46"/>
                    </a:lnTo>
                    <a:lnTo>
                      <a:pt x="5" y="43"/>
                    </a:lnTo>
                    <a:lnTo>
                      <a:pt x="8" y="41"/>
                    </a:lnTo>
                    <a:lnTo>
                      <a:pt x="11" y="38"/>
                    </a:lnTo>
                    <a:lnTo>
                      <a:pt x="15" y="36"/>
                    </a:lnTo>
                    <a:lnTo>
                      <a:pt x="20" y="33"/>
                    </a:lnTo>
                    <a:lnTo>
                      <a:pt x="25" y="31"/>
                    </a:lnTo>
                    <a:lnTo>
                      <a:pt x="30" y="28"/>
                    </a:lnTo>
                    <a:lnTo>
                      <a:pt x="36" y="26"/>
                    </a:lnTo>
                    <a:lnTo>
                      <a:pt x="43" y="24"/>
                    </a:lnTo>
                    <a:lnTo>
                      <a:pt x="50" y="22"/>
                    </a:lnTo>
                    <a:lnTo>
                      <a:pt x="57" y="20"/>
                    </a:lnTo>
                    <a:lnTo>
                      <a:pt x="65" y="18"/>
                    </a:lnTo>
                    <a:lnTo>
                      <a:pt x="73" y="16"/>
                    </a:lnTo>
                    <a:lnTo>
                      <a:pt x="82" y="14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8"/>
                    </a:lnTo>
                    <a:lnTo>
                      <a:pt x="130" y="7"/>
                    </a:lnTo>
                    <a:lnTo>
                      <a:pt x="141" y="6"/>
                    </a:lnTo>
                    <a:lnTo>
                      <a:pt x="152" y="5"/>
                    </a:lnTo>
                    <a:lnTo>
                      <a:pt x="163" y="4"/>
                    </a:lnTo>
                    <a:lnTo>
                      <a:pt x="175" y="3"/>
                    </a:lnTo>
                    <a:lnTo>
                      <a:pt x="186" y="2"/>
                    </a:lnTo>
                    <a:lnTo>
                      <a:pt x="198" y="2"/>
                    </a:lnTo>
                    <a:lnTo>
                      <a:pt x="210" y="1"/>
                    </a:lnTo>
                    <a:lnTo>
                      <a:pt x="223" y="1"/>
                    </a:lnTo>
                    <a:lnTo>
                      <a:pt x="236" y="0"/>
                    </a:lnTo>
                    <a:lnTo>
                      <a:pt x="248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5" name="Freeform 27"/>
              <p:cNvSpPr>
                <a:spLocks/>
              </p:cNvSpPr>
              <p:nvPr/>
            </p:nvSpPr>
            <p:spPr bwMode="auto">
              <a:xfrm>
                <a:off x="3497" y="1435"/>
                <a:ext cx="559" cy="2164"/>
              </a:xfrm>
              <a:custGeom>
                <a:avLst/>
                <a:gdLst/>
                <a:ahLst/>
                <a:cxnLst>
                  <a:cxn ang="0">
                    <a:pos x="514" y="929"/>
                  </a:cxn>
                  <a:cxn ang="0">
                    <a:pos x="494" y="966"/>
                  </a:cxn>
                  <a:cxn ang="0">
                    <a:pos x="453" y="997"/>
                  </a:cxn>
                  <a:cxn ang="0">
                    <a:pos x="397" y="1024"/>
                  </a:cxn>
                  <a:cxn ang="0">
                    <a:pos x="330" y="1054"/>
                  </a:cxn>
                  <a:cxn ang="0">
                    <a:pos x="259" y="1090"/>
                  </a:cxn>
                  <a:cxn ang="0">
                    <a:pos x="188" y="1138"/>
                  </a:cxn>
                  <a:cxn ang="0">
                    <a:pos x="122" y="1202"/>
                  </a:cxn>
                  <a:cxn ang="0">
                    <a:pos x="65" y="1286"/>
                  </a:cxn>
                  <a:cxn ang="0">
                    <a:pos x="24" y="1396"/>
                  </a:cxn>
                  <a:cxn ang="0">
                    <a:pos x="2" y="1537"/>
                  </a:cxn>
                  <a:cxn ang="0">
                    <a:pos x="4" y="1674"/>
                  </a:cxn>
                  <a:cxn ang="0">
                    <a:pos x="22" y="1782"/>
                  </a:cxn>
                  <a:cxn ang="0">
                    <a:pos x="54" y="1872"/>
                  </a:cxn>
                  <a:cxn ang="0">
                    <a:pos x="98" y="1946"/>
                  </a:cxn>
                  <a:cxn ang="0">
                    <a:pos x="149" y="2004"/>
                  </a:cxn>
                  <a:cxn ang="0">
                    <a:pos x="207" y="2051"/>
                  </a:cxn>
                  <a:cxn ang="0">
                    <a:pos x="267" y="2087"/>
                  </a:cxn>
                  <a:cxn ang="0">
                    <a:pos x="328" y="2115"/>
                  </a:cxn>
                  <a:cxn ang="0">
                    <a:pos x="387" y="2135"/>
                  </a:cxn>
                  <a:cxn ang="0">
                    <a:pos x="440" y="2151"/>
                  </a:cxn>
                  <a:cxn ang="0">
                    <a:pos x="487" y="2163"/>
                  </a:cxn>
                  <a:cxn ang="0">
                    <a:pos x="425" y="2139"/>
                  </a:cxn>
                  <a:cxn ang="0">
                    <a:pos x="365" y="2113"/>
                  </a:cxn>
                  <a:cxn ang="0">
                    <a:pos x="307" y="2083"/>
                  </a:cxn>
                  <a:cxn ang="0">
                    <a:pos x="251" y="2048"/>
                  </a:cxn>
                  <a:cxn ang="0">
                    <a:pos x="201" y="2006"/>
                  </a:cxn>
                  <a:cxn ang="0">
                    <a:pos x="155" y="1958"/>
                  </a:cxn>
                  <a:cxn ang="0">
                    <a:pos x="117" y="1900"/>
                  </a:cxn>
                  <a:cxn ang="0">
                    <a:pos x="86" y="1831"/>
                  </a:cxn>
                  <a:cxn ang="0">
                    <a:pos x="64" y="1751"/>
                  </a:cxn>
                  <a:cxn ang="0">
                    <a:pos x="52" y="1657"/>
                  </a:cxn>
                  <a:cxn ang="0">
                    <a:pos x="53" y="1536"/>
                  </a:cxn>
                  <a:cxn ang="0">
                    <a:pos x="76" y="1400"/>
                  </a:cxn>
                  <a:cxn ang="0">
                    <a:pos x="118" y="1293"/>
                  </a:cxn>
                  <a:cxn ang="0">
                    <a:pos x="173" y="1211"/>
                  </a:cxn>
                  <a:cxn ang="0">
                    <a:pos x="238" y="1148"/>
                  </a:cxn>
                  <a:cxn ang="0">
                    <a:pos x="309" y="1100"/>
                  </a:cxn>
                  <a:cxn ang="0">
                    <a:pos x="378" y="1062"/>
                  </a:cxn>
                  <a:cxn ang="0">
                    <a:pos x="442" y="1031"/>
                  </a:cxn>
                  <a:cxn ang="0">
                    <a:pos x="497" y="1001"/>
                  </a:cxn>
                  <a:cxn ang="0">
                    <a:pos x="536" y="969"/>
                  </a:cxn>
                  <a:cxn ang="0">
                    <a:pos x="556" y="929"/>
                  </a:cxn>
                  <a:cxn ang="0">
                    <a:pos x="515" y="0"/>
                  </a:cxn>
                </a:cxnLst>
                <a:rect l="0" t="0" r="r" b="b"/>
                <a:pathLst>
                  <a:path w="559" h="2164">
                    <a:moveTo>
                      <a:pt x="515" y="0"/>
                    </a:moveTo>
                    <a:lnTo>
                      <a:pt x="515" y="913"/>
                    </a:lnTo>
                    <a:lnTo>
                      <a:pt x="514" y="929"/>
                    </a:lnTo>
                    <a:lnTo>
                      <a:pt x="510" y="942"/>
                    </a:lnTo>
                    <a:lnTo>
                      <a:pt x="503" y="955"/>
                    </a:lnTo>
                    <a:lnTo>
                      <a:pt x="494" y="966"/>
                    </a:lnTo>
                    <a:lnTo>
                      <a:pt x="482" y="977"/>
                    </a:lnTo>
                    <a:lnTo>
                      <a:pt x="468" y="987"/>
                    </a:lnTo>
                    <a:lnTo>
                      <a:pt x="453" y="997"/>
                    </a:lnTo>
                    <a:lnTo>
                      <a:pt x="435" y="1006"/>
                    </a:lnTo>
                    <a:lnTo>
                      <a:pt x="417" y="1015"/>
                    </a:lnTo>
                    <a:lnTo>
                      <a:pt x="397" y="1024"/>
                    </a:lnTo>
                    <a:lnTo>
                      <a:pt x="376" y="1034"/>
                    </a:lnTo>
                    <a:lnTo>
                      <a:pt x="354" y="1044"/>
                    </a:lnTo>
                    <a:lnTo>
                      <a:pt x="330" y="1054"/>
                    </a:lnTo>
                    <a:lnTo>
                      <a:pt x="308" y="1065"/>
                    </a:lnTo>
                    <a:lnTo>
                      <a:pt x="284" y="1077"/>
                    </a:lnTo>
                    <a:lnTo>
                      <a:pt x="259" y="1090"/>
                    </a:lnTo>
                    <a:lnTo>
                      <a:pt x="235" y="1105"/>
                    </a:lnTo>
                    <a:lnTo>
                      <a:pt x="212" y="1120"/>
                    </a:lnTo>
                    <a:lnTo>
                      <a:pt x="188" y="1138"/>
                    </a:lnTo>
                    <a:lnTo>
                      <a:pt x="165" y="1157"/>
                    </a:lnTo>
                    <a:lnTo>
                      <a:pt x="142" y="1178"/>
                    </a:lnTo>
                    <a:lnTo>
                      <a:pt x="122" y="1202"/>
                    </a:lnTo>
                    <a:lnTo>
                      <a:pt x="102" y="1228"/>
                    </a:lnTo>
                    <a:lnTo>
                      <a:pt x="82" y="1256"/>
                    </a:lnTo>
                    <a:lnTo>
                      <a:pt x="65" y="1286"/>
                    </a:lnTo>
                    <a:lnTo>
                      <a:pt x="49" y="1319"/>
                    </a:lnTo>
                    <a:lnTo>
                      <a:pt x="36" y="1356"/>
                    </a:lnTo>
                    <a:lnTo>
                      <a:pt x="24" y="1396"/>
                    </a:lnTo>
                    <a:lnTo>
                      <a:pt x="14" y="1440"/>
                    </a:lnTo>
                    <a:lnTo>
                      <a:pt x="7" y="1487"/>
                    </a:lnTo>
                    <a:lnTo>
                      <a:pt x="2" y="1537"/>
                    </a:lnTo>
                    <a:lnTo>
                      <a:pt x="0" y="1592"/>
                    </a:lnTo>
                    <a:lnTo>
                      <a:pt x="1" y="1634"/>
                    </a:lnTo>
                    <a:lnTo>
                      <a:pt x="4" y="1674"/>
                    </a:lnTo>
                    <a:lnTo>
                      <a:pt x="8" y="1712"/>
                    </a:lnTo>
                    <a:lnTo>
                      <a:pt x="14" y="1748"/>
                    </a:lnTo>
                    <a:lnTo>
                      <a:pt x="22" y="1782"/>
                    </a:lnTo>
                    <a:lnTo>
                      <a:pt x="32" y="1814"/>
                    </a:lnTo>
                    <a:lnTo>
                      <a:pt x="43" y="1844"/>
                    </a:lnTo>
                    <a:lnTo>
                      <a:pt x="54" y="1872"/>
                    </a:lnTo>
                    <a:lnTo>
                      <a:pt x="67" y="1899"/>
                    </a:lnTo>
                    <a:lnTo>
                      <a:pt x="82" y="1923"/>
                    </a:lnTo>
                    <a:lnTo>
                      <a:pt x="98" y="1946"/>
                    </a:lnTo>
                    <a:lnTo>
                      <a:pt x="114" y="1967"/>
                    </a:lnTo>
                    <a:lnTo>
                      <a:pt x="132" y="1986"/>
                    </a:lnTo>
                    <a:lnTo>
                      <a:pt x="149" y="2004"/>
                    </a:lnTo>
                    <a:lnTo>
                      <a:pt x="168" y="2021"/>
                    </a:lnTo>
                    <a:lnTo>
                      <a:pt x="187" y="2037"/>
                    </a:lnTo>
                    <a:lnTo>
                      <a:pt x="207" y="2051"/>
                    </a:lnTo>
                    <a:lnTo>
                      <a:pt x="227" y="2064"/>
                    </a:lnTo>
                    <a:lnTo>
                      <a:pt x="246" y="2076"/>
                    </a:lnTo>
                    <a:lnTo>
                      <a:pt x="267" y="2087"/>
                    </a:lnTo>
                    <a:lnTo>
                      <a:pt x="288" y="2097"/>
                    </a:lnTo>
                    <a:lnTo>
                      <a:pt x="308" y="2106"/>
                    </a:lnTo>
                    <a:lnTo>
                      <a:pt x="328" y="2115"/>
                    </a:lnTo>
                    <a:lnTo>
                      <a:pt x="348" y="2122"/>
                    </a:lnTo>
                    <a:lnTo>
                      <a:pt x="368" y="2129"/>
                    </a:lnTo>
                    <a:lnTo>
                      <a:pt x="387" y="2135"/>
                    </a:lnTo>
                    <a:lnTo>
                      <a:pt x="406" y="2141"/>
                    </a:lnTo>
                    <a:lnTo>
                      <a:pt x="423" y="2146"/>
                    </a:lnTo>
                    <a:lnTo>
                      <a:pt x="440" y="2151"/>
                    </a:lnTo>
                    <a:lnTo>
                      <a:pt x="457" y="2155"/>
                    </a:lnTo>
                    <a:lnTo>
                      <a:pt x="473" y="2159"/>
                    </a:lnTo>
                    <a:lnTo>
                      <a:pt x="487" y="2163"/>
                    </a:lnTo>
                    <a:lnTo>
                      <a:pt x="467" y="2155"/>
                    </a:lnTo>
                    <a:lnTo>
                      <a:pt x="446" y="2147"/>
                    </a:lnTo>
                    <a:lnTo>
                      <a:pt x="425" y="2139"/>
                    </a:lnTo>
                    <a:lnTo>
                      <a:pt x="406" y="2131"/>
                    </a:lnTo>
                    <a:lnTo>
                      <a:pt x="385" y="2122"/>
                    </a:lnTo>
                    <a:lnTo>
                      <a:pt x="365" y="2113"/>
                    </a:lnTo>
                    <a:lnTo>
                      <a:pt x="345" y="2103"/>
                    </a:lnTo>
                    <a:lnTo>
                      <a:pt x="326" y="2093"/>
                    </a:lnTo>
                    <a:lnTo>
                      <a:pt x="307" y="2083"/>
                    </a:lnTo>
                    <a:lnTo>
                      <a:pt x="288" y="2071"/>
                    </a:lnTo>
                    <a:lnTo>
                      <a:pt x="269" y="2060"/>
                    </a:lnTo>
                    <a:lnTo>
                      <a:pt x="251" y="2048"/>
                    </a:lnTo>
                    <a:lnTo>
                      <a:pt x="233" y="2035"/>
                    </a:lnTo>
                    <a:lnTo>
                      <a:pt x="217" y="2021"/>
                    </a:lnTo>
                    <a:lnTo>
                      <a:pt x="201" y="2006"/>
                    </a:lnTo>
                    <a:lnTo>
                      <a:pt x="185" y="1991"/>
                    </a:lnTo>
                    <a:lnTo>
                      <a:pt x="169" y="1975"/>
                    </a:lnTo>
                    <a:lnTo>
                      <a:pt x="155" y="1958"/>
                    </a:lnTo>
                    <a:lnTo>
                      <a:pt x="141" y="1939"/>
                    </a:lnTo>
                    <a:lnTo>
                      <a:pt x="129" y="1920"/>
                    </a:lnTo>
                    <a:lnTo>
                      <a:pt x="117" y="1900"/>
                    </a:lnTo>
                    <a:lnTo>
                      <a:pt x="105" y="1878"/>
                    </a:lnTo>
                    <a:lnTo>
                      <a:pt x="95" y="1855"/>
                    </a:lnTo>
                    <a:lnTo>
                      <a:pt x="86" y="1831"/>
                    </a:lnTo>
                    <a:lnTo>
                      <a:pt x="77" y="1806"/>
                    </a:lnTo>
                    <a:lnTo>
                      <a:pt x="70" y="1779"/>
                    </a:lnTo>
                    <a:lnTo>
                      <a:pt x="64" y="1751"/>
                    </a:lnTo>
                    <a:lnTo>
                      <a:pt x="58" y="1721"/>
                    </a:lnTo>
                    <a:lnTo>
                      <a:pt x="55" y="1690"/>
                    </a:lnTo>
                    <a:lnTo>
                      <a:pt x="52" y="1657"/>
                    </a:lnTo>
                    <a:lnTo>
                      <a:pt x="51" y="1623"/>
                    </a:lnTo>
                    <a:lnTo>
                      <a:pt x="51" y="1588"/>
                    </a:lnTo>
                    <a:lnTo>
                      <a:pt x="53" y="1536"/>
                    </a:lnTo>
                    <a:lnTo>
                      <a:pt x="58" y="1487"/>
                    </a:lnTo>
                    <a:lnTo>
                      <a:pt x="66" y="1442"/>
                    </a:lnTo>
                    <a:lnTo>
                      <a:pt x="76" y="1400"/>
                    </a:lnTo>
                    <a:lnTo>
                      <a:pt x="88" y="1362"/>
                    </a:lnTo>
                    <a:lnTo>
                      <a:pt x="102" y="1326"/>
                    </a:lnTo>
                    <a:lnTo>
                      <a:pt x="118" y="1293"/>
                    </a:lnTo>
                    <a:lnTo>
                      <a:pt x="135" y="1263"/>
                    </a:lnTo>
                    <a:lnTo>
                      <a:pt x="153" y="1237"/>
                    </a:lnTo>
                    <a:lnTo>
                      <a:pt x="173" y="1211"/>
                    </a:lnTo>
                    <a:lnTo>
                      <a:pt x="194" y="1188"/>
                    </a:lnTo>
                    <a:lnTo>
                      <a:pt x="216" y="1167"/>
                    </a:lnTo>
                    <a:lnTo>
                      <a:pt x="238" y="1148"/>
                    </a:lnTo>
                    <a:lnTo>
                      <a:pt x="262" y="1130"/>
                    </a:lnTo>
                    <a:lnTo>
                      <a:pt x="285" y="1114"/>
                    </a:lnTo>
                    <a:lnTo>
                      <a:pt x="309" y="1100"/>
                    </a:lnTo>
                    <a:lnTo>
                      <a:pt x="332" y="1086"/>
                    </a:lnTo>
                    <a:lnTo>
                      <a:pt x="355" y="1074"/>
                    </a:lnTo>
                    <a:lnTo>
                      <a:pt x="378" y="1062"/>
                    </a:lnTo>
                    <a:lnTo>
                      <a:pt x="400" y="1051"/>
                    </a:lnTo>
                    <a:lnTo>
                      <a:pt x="421" y="1041"/>
                    </a:lnTo>
                    <a:lnTo>
                      <a:pt x="442" y="1031"/>
                    </a:lnTo>
                    <a:lnTo>
                      <a:pt x="462" y="1021"/>
                    </a:lnTo>
                    <a:lnTo>
                      <a:pt x="480" y="1011"/>
                    </a:lnTo>
                    <a:lnTo>
                      <a:pt x="497" y="1001"/>
                    </a:lnTo>
                    <a:lnTo>
                      <a:pt x="512" y="991"/>
                    </a:lnTo>
                    <a:lnTo>
                      <a:pt x="525" y="980"/>
                    </a:lnTo>
                    <a:lnTo>
                      <a:pt x="536" y="969"/>
                    </a:lnTo>
                    <a:lnTo>
                      <a:pt x="545" y="956"/>
                    </a:lnTo>
                    <a:lnTo>
                      <a:pt x="552" y="943"/>
                    </a:lnTo>
                    <a:lnTo>
                      <a:pt x="556" y="929"/>
                    </a:lnTo>
                    <a:lnTo>
                      <a:pt x="557" y="913"/>
                    </a:lnTo>
                    <a:lnTo>
                      <a:pt x="558" y="10"/>
                    </a:lnTo>
                    <a:lnTo>
                      <a:pt x="515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6" name="Freeform 28"/>
              <p:cNvSpPr>
                <a:spLocks/>
              </p:cNvSpPr>
              <p:nvPr/>
            </p:nvSpPr>
            <p:spPr bwMode="auto">
              <a:xfrm>
                <a:off x="4231" y="1445"/>
                <a:ext cx="31" cy="92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0"/>
                  </a:cxn>
                  <a:cxn ang="0">
                    <a:pos x="0" y="920"/>
                  </a:cxn>
                  <a:cxn ang="0">
                    <a:pos x="30" y="920"/>
                  </a:cxn>
                  <a:cxn ang="0">
                    <a:pos x="30" y="0"/>
                  </a:cxn>
                </a:cxnLst>
                <a:rect l="0" t="0" r="r" b="b"/>
                <a:pathLst>
                  <a:path w="31" h="921">
                    <a:moveTo>
                      <a:pt x="30" y="0"/>
                    </a:moveTo>
                    <a:lnTo>
                      <a:pt x="0" y="0"/>
                    </a:lnTo>
                    <a:lnTo>
                      <a:pt x="0" y="920"/>
                    </a:lnTo>
                    <a:lnTo>
                      <a:pt x="30" y="92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7" name="Freeform 29"/>
              <p:cNvSpPr>
                <a:spLocks/>
              </p:cNvSpPr>
              <p:nvPr/>
            </p:nvSpPr>
            <p:spPr bwMode="auto">
              <a:xfrm>
                <a:off x="4322" y="2829"/>
                <a:ext cx="468" cy="742"/>
              </a:xfrm>
              <a:custGeom>
                <a:avLst/>
                <a:gdLst/>
                <a:ahLst/>
                <a:cxnLst>
                  <a:cxn ang="0">
                    <a:pos x="10" y="739"/>
                  </a:cxn>
                  <a:cxn ang="0">
                    <a:pos x="32" y="734"/>
                  </a:cxn>
                  <a:cxn ang="0">
                    <a:pos x="59" y="727"/>
                  </a:cxn>
                  <a:cxn ang="0">
                    <a:pos x="91" y="717"/>
                  </a:cxn>
                  <a:cxn ang="0">
                    <a:pos x="125" y="705"/>
                  </a:cxn>
                  <a:cxn ang="0">
                    <a:pos x="163" y="689"/>
                  </a:cxn>
                  <a:cxn ang="0">
                    <a:pos x="201" y="671"/>
                  </a:cxn>
                  <a:cxn ang="0">
                    <a:pos x="241" y="646"/>
                  </a:cxn>
                  <a:cxn ang="0">
                    <a:pos x="279" y="618"/>
                  </a:cxn>
                  <a:cxn ang="0">
                    <a:pos x="317" y="584"/>
                  </a:cxn>
                  <a:cxn ang="0">
                    <a:pos x="352" y="545"/>
                  </a:cxn>
                  <a:cxn ang="0">
                    <a:pos x="385" y="499"/>
                  </a:cxn>
                  <a:cxn ang="0">
                    <a:pos x="413" y="446"/>
                  </a:cxn>
                  <a:cxn ang="0">
                    <a:pos x="436" y="388"/>
                  </a:cxn>
                  <a:cxn ang="0">
                    <a:pos x="454" y="320"/>
                  </a:cxn>
                  <a:cxn ang="0">
                    <a:pos x="464" y="245"/>
                  </a:cxn>
                  <a:cxn ang="0">
                    <a:pos x="467" y="191"/>
                  </a:cxn>
                  <a:cxn ang="0">
                    <a:pos x="466" y="167"/>
                  </a:cxn>
                  <a:cxn ang="0">
                    <a:pos x="464" y="141"/>
                  </a:cxn>
                  <a:cxn ang="0">
                    <a:pos x="459" y="115"/>
                  </a:cxn>
                  <a:cxn ang="0">
                    <a:pos x="454" y="90"/>
                  </a:cxn>
                  <a:cxn ang="0">
                    <a:pos x="447" y="64"/>
                  </a:cxn>
                  <a:cxn ang="0">
                    <a:pos x="440" y="39"/>
                  </a:cxn>
                  <a:cxn ang="0">
                    <a:pos x="432" y="13"/>
                  </a:cxn>
                  <a:cxn ang="0">
                    <a:pos x="427" y="48"/>
                  </a:cxn>
                  <a:cxn ang="0">
                    <a:pos x="426" y="145"/>
                  </a:cxn>
                  <a:cxn ang="0">
                    <a:pos x="422" y="224"/>
                  </a:cxn>
                  <a:cxn ang="0">
                    <a:pos x="415" y="283"/>
                  </a:cxn>
                  <a:cxn ang="0">
                    <a:pos x="404" y="337"/>
                  </a:cxn>
                  <a:cxn ang="0">
                    <a:pos x="389" y="387"/>
                  </a:cxn>
                  <a:cxn ang="0">
                    <a:pos x="372" y="432"/>
                  </a:cxn>
                  <a:cxn ang="0">
                    <a:pos x="352" y="474"/>
                  </a:cxn>
                  <a:cxn ang="0">
                    <a:pos x="330" y="512"/>
                  </a:cxn>
                  <a:cxn ang="0">
                    <a:pos x="304" y="547"/>
                  </a:cxn>
                  <a:cxn ang="0">
                    <a:pos x="275" y="578"/>
                  </a:cxn>
                  <a:cxn ang="0">
                    <a:pos x="245" y="607"/>
                  </a:cxn>
                  <a:cxn ang="0">
                    <a:pos x="212" y="633"/>
                  </a:cxn>
                  <a:cxn ang="0">
                    <a:pos x="178" y="657"/>
                  </a:cxn>
                  <a:cxn ang="0">
                    <a:pos x="141" y="679"/>
                  </a:cxn>
                  <a:cxn ang="0">
                    <a:pos x="103" y="698"/>
                  </a:cxn>
                  <a:cxn ang="0">
                    <a:pos x="63" y="716"/>
                  </a:cxn>
                  <a:cxn ang="0">
                    <a:pos x="22" y="733"/>
                  </a:cxn>
                </a:cxnLst>
                <a:rect l="0" t="0" r="r" b="b"/>
                <a:pathLst>
                  <a:path w="468" h="742">
                    <a:moveTo>
                      <a:pt x="0" y="741"/>
                    </a:moveTo>
                    <a:lnTo>
                      <a:pt x="10" y="739"/>
                    </a:lnTo>
                    <a:lnTo>
                      <a:pt x="20" y="737"/>
                    </a:lnTo>
                    <a:lnTo>
                      <a:pt x="32" y="734"/>
                    </a:lnTo>
                    <a:lnTo>
                      <a:pt x="44" y="731"/>
                    </a:lnTo>
                    <a:lnTo>
                      <a:pt x="59" y="727"/>
                    </a:lnTo>
                    <a:lnTo>
                      <a:pt x="74" y="722"/>
                    </a:lnTo>
                    <a:lnTo>
                      <a:pt x="91" y="717"/>
                    </a:lnTo>
                    <a:lnTo>
                      <a:pt x="108" y="711"/>
                    </a:lnTo>
                    <a:lnTo>
                      <a:pt x="125" y="705"/>
                    </a:lnTo>
                    <a:lnTo>
                      <a:pt x="144" y="697"/>
                    </a:lnTo>
                    <a:lnTo>
                      <a:pt x="163" y="689"/>
                    </a:lnTo>
                    <a:lnTo>
                      <a:pt x="182" y="680"/>
                    </a:lnTo>
                    <a:lnTo>
                      <a:pt x="201" y="671"/>
                    </a:lnTo>
                    <a:lnTo>
                      <a:pt x="221" y="659"/>
                    </a:lnTo>
                    <a:lnTo>
                      <a:pt x="241" y="646"/>
                    </a:lnTo>
                    <a:lnTo>
                      <a:pt x="261" y="633"/>
                    </a:lnTo>
                    <a:lnTo>
                      <a:pt x="279" y="618"/>
                    </a:lnTo>
                    <a:lnTo>
                      <a:pt x="298" y="601"/>
                    </a:lnTo>
                    <a:lnTo>
                      <a:pt x="317" y="584"/>
                    </a:lnTo>
                    <a:lnTo>
                      <a:pt x="335" y="565"/>
                    </a:lnTo>
                    <a:lnTo>
                      <a:pt x="352" y="545"/>
                    </a:lnTo>
                    <a:lnTo>
                      <a:pt x="369" y="523"/>
                    </a:lnTo>
                    <a:lnTo>
                      <a:pt x="385" y="499"/>
                    </a:lnTo>
                    <a:lnTo>
                      <a:pt x="400" y="474"/>
                    </a:lnTo>
                    <a:lnTo>
                      <a:pt x="413" y="446"/>
                    </a:lnTo>
                    <a:lnTo>
                      <a:pt x="426" y="418"/>
                    </a:lnTo>
                    <a:lnTo>
                      <a:pt x="436" y="388"/>
                    </a:lnTo>
                    <a:lnTo>
                      <a:pt x="446" y="355"/>
                    </a:lnTo>
                    <a:lnTo>
                      <a:pt x="454" y="320"/>
                    </a:lnTo>
                    <a:lnTo>
                      <a:pt x="460" y="284"/>
                    </a:lnTo>
                    <a:lnTo>
                      <a:pt x="464" y="245"/>
                    </a:lnTo>
                    <a:lnTo>
                      <a:pt x="467" y="204"/>
                    </a:lnTo>
                    <a:lnTo>
                      <a:pt x="467" y="191"/>
                    </a:lnTo>
                    <a:lnTo>
                      <a:pt x="467" y="179"/>
                    </a:lnTo>
                    <a:lnTo>
                      <a:pt x="466" y="167"/>
                    </a:lnTo>
                    <a:lnTo>
                      <a:pt x="465" y="154"/>
                    </a:lnTo>
                    <a:lnTo>
                      <a:pt x="464" y="141"/>
                    </a:lnTo>
                    <a:lnTo>
                      <a:pt x="462" y="128"/>
                    </a:lnTo>
                    <a:lnTo>
                      <a:pt x="459" y="115"/>
                    </a:lnTo>
                    <a:lnTo>
                      <a:pt x="457" y="102"/>
                    </a:lnTo>
                    <a:lnTo>
                      <a:pt x="454" y="90"/>
                    </a:lnTo>
                    <a:lnTo>
                      <a:pt x="451" y="77"/>
                    </a:lnTo>
                    <a:lnTo>
                      <a:pt x="447" y="64"/>
                    </a:lnTo>
                    <a:lnTo>
                      <a:pt x="444" y="52"/>
                    </a:lnTo>
                    <a:lnTo>
                      <a:pt x="440" y="39"/>
                    </a:lnTo>
                    <a:lnTo>
                      <a:pt x="436" y="26"/>
                    </a:lnTo>
                    <a:lnTo>
                      <a:pt x="432" y="13"/>
                    </a:lnTo>
                    <a:lnTo>
                      <a:pt x="428" y="0"/>
                    </a:lnTo>
                    <a:lnTo>
                      <a:pt x="427" y="48"/>
                    </a:lnTo>
                    <a:lnTo>
                      <a:pt x="427" y="96"/>
                    </a:lnTo>
                    <a:lnTo>
                      <a:pt x="426" y="145"/>
                    </a:lnTo>
                    <a:lnTo>
                      <a:pt x="424" y="192"/>
                    </a:lnTo>
                    <a:lnTo>
                      <a:pt x="422" y="224"/>
                    </a:lnTo>
                    <a:lnTo>
                      <a:pt x="418" y="254"/>
                    </a:lnTo>
                    <a:lnTo>
                      <a:pt x="415" y="283"/>
                    </a:lnTo>
                    <a:lnTo>
                      <a:pt x="409" y="310"/>
                    </a:lnTo>
                    <a:lnTo>
                      <a:pt x="404" y="337"/>
                    </a:lnTo>
                    <a:lnTo>
                      <a:pt x="397" y="362"/>
                    </a:lnTo>
                    <a:lnTo>
                      <a:pt x="389" y="387"/>
                    </a:lnTo>
                    <a:lnTo>
                      <a:pt x="381" y="410"/>
                    </a:lnTo>
                    <a:lnTo>
                      <a:pt x="372" y="432"/>
                    </a:lnTo>
                    <a:lnTo>
                      <a:pt x="362" y="453"/>
                    </a:lnTo>
                    <a:lnTo>
                      <a:pt x="352" y="474"/>
                    </a:lnTo>
                    <a:lnTo>
                      <a:pt x="342" y="493"/>
                    </a:lnTo>
                    <a:lnTo>
                      <a:pt x="330" y="512"/>
                    </a:lnTo>
                    <a:lnTo>
                      <a:pt x="317" y="530"/>
                    </a:lnTo>
                    <a:lnTo>
                      <a:pt x="304" y="547"/>
                    </a:lnTo>
                    <a:lnTo>
                      <a:pt x="290" y="562"/>
                    </a:lnTo>
                    <a:lnTo>
                      <a:pt x="275" y="578"/>
                    </a:lnTo>
                    <a:lnTo>
                      <a:pt x="261" y="593"/>
                    </a:lnTo>
                    <a:lnTo>
                      <a:pt x="245" y="607"/>
                    </a:lnTo>
                    <a:lnTo>
                      <a:pt x="229" y="620"/>
                    </a:lnTo>
                    <a:lnTo>
                      <a:pt x="212" y="633"/>
                    </a:lnTo>
                    <a:lnTo>
                      <a:pt x="195" y="646"/>
                    </a:lnTo>
                    <a:lnTo>
                      <a:pt x="178" y="657"/>
                    </a:lnTo>
                    <a:lnTo>
                      <a:pt x="160" y="668"/>
                    </a:lnTo>
                    <a:lnTo>
                      <a:pt x="141" y="679"/>
                    </a:lnTo>
                    <a:lnTo>
                      <a:pt x="122" y="688"/>
                    </a:lnTo>
                    <a:lnTo>
                      <a:pt x="103" y="698"/>
                    </a:lnTo>
                    <a:lnTo>
                      <a:pt x="83" y="707"/>
                    </a:lnTo>
                    <a:lnTo>
                      <a:pt x="63" y="716"/>
                    </a:lnTo>
                    <a:lnTo>
                      <a:pt x="42" y="725"/>
                    </a:lnTo>
                    <a:lnTo>
                      <a:pt x="22" y="733"/>
                    </a:lnTo>
                    <a:lnTo>
                      <a:pt x="0" y="741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4032" y="1393"/>
                <a:ext cx="289" cy="48"/>
                <a:chOff x="4032" y="1393"/>
                <a:chExt cx="289" cy="48"/>
              </a:xfrm>
            </p:grpSpPr>
            <p:sp>
              <p:nvSpPr>
                <p:cNvPr id="273439" name="Arc 31"/>
                <p:cNvSpPr>
                  <a:spLocks/>
                </p:cNvSpPr>
                <p:nvPr/>
              </p:nvSpPr>
              <p:spPr bwMode="auto">
                <a:xfrm rot="10800000">
                  <a:off x="4032" y="1393"/>
                  <a:ext cx="144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B760F9"/>
                </a:solidFill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40" name="Arc 32"/>
                <p:cNvSpPr>
                  <a:spLocks/>
                </p:cNvSpPr>
                <p:nvPr/>
              </p:nvSpPr>
              <p:spPr bwMode="auto">
                <a:xfrm rot="10800000">
                  <a:off x="4177" y="1393"/>
                  <a:ext cx="144" cy="48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50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28"/>
                        <a:pt x="9579" y="81"/>
                        <a:pt x="21449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28"/>
                        <a:pt x="9579" y="81"/>
                        <a:pt x="21449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B760F9"/>
                </a:solidFill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3441" name="Line 33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42" name="Line 34"/>
              <p:cNvSpPr>
                <a:spLocks noChangeShapeType="1"/>
              </p:cNvSpPr>
              <p:nvPr/>
            </p:nvSpPr>
            <p:spPr bwMode="auto">
              <a:xfrm>
                <a:off x="4224" y="1056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43" name="AutoShape 35"/>
              <p:cNvSpPr>
                <a:spLocks noChangeArrowheads="1"/>
              </p:cNvSpPr>
              <p:nvPr/>
            </p:nvSpPr>
            <p:spPr bwMode="auto">
              <a:xfrm rot="-10800000" flipH="1" flipV="1">
                <a:off x="3988" y="1252"/>
                <a:ext cx="328" cy="28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2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44" name="Rectangle 36"/>
              <p:cNvSpPr>
                <a:spLocks noChangeArrowheads="1"/>
              </p:cNvSpPr>
              <p:nvPr/>
            </p:nvSpPr>
            <p:spPr bwMode="auto">
              <a:xfrm>
                <a:off x="4036" y="2740"/>
                <a:ext cx="88" cy="568"/>
              </a:xfrm>
              <a:prstGeom prst="rect">
                <a:avLst/>
              </a:prstGeom>
              <a:solidFill>
                <a:srgbClr val="B3B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45" name="Rectangle 37"/>
              <p:cNvSpPr>
                <a:spLocks noChangeArrowheads="1"/>
              </p:cNvSpPr>
              <p:nvPr/>
            </p:nvSpPr>
            <p:spPr bwMode="auto">
              <a:xfrm>
                <a:off x="4180" y="2740"/>
                <a:ext cx="88" cy="568"/>
              </a:xfrm>
              <a:prstGeom prst="rect">
                <a:avLst/>
              </a:prstGeom>
              <a:solidFill>
                <a:srgbClr val="B3B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3446" name="Text Box 38"/>
            <p:cNvSpPr txBox="1">
              <a:spLocks noChangeArrowheads="1"/>
            </p:cNvSpPr>
            <p:nvPr/>
          </p:nvSpPr>
          <p:spPr bwMode="auto">
            <a:xfrm>
              <a:off x="2746" y="1392"/>
              <a:ext cx="1852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When exposed to ionizing radiation, the radiation knocks electrons off the</a:t>
              </a:r>
            </a:p>
            <a:p>
              <a:pPr algn="ctr"/>
              <a:r>
                <a:rPr lang="en-US" dirty="0"/>
                <a:t>air molecules, which jump onto the foils and discharge them, causing them to</a:t>
              </a:r>
            </a:p>
            <a:p>
              <a:pPr algn="ctr"/>
              <a:r>
                <a:rPr lang="en-US" dirty="0"/>
                <a:t>drop down.</a:t>
              </a:r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 bwMode="auto">
          <a:xfrm>
            <a:off x="381000" y="228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Discovery of Radioactivity –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Marie Curie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3400" y="5715000"/>
            <a:ext cx="81243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*Marie Curie discovered the radioactive elements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Radium and Polonium.</a:t>
            </a:r>
          </a:p>
        </p:txBody>
      </p:sp>
    </p:spTree>
    <p:extLst>
      <p:ext uri="{BB962C8B-B14F-4D97-AF65-F5344CB8AC3E}">
        <p14:creationId xmlns:p14="http://schemas.microsoft.com/office/powerpoint/2010/main" val="219008125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FFC1-3AC4-4D2E-BE1B-2B2AAB07546F}" type="slidenum">
              <a:rPr lang="en-US"/>
              <a:pPr/>
              <a:t>9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Rutherford’s Experiment</a:t>
            </a:r>
          </a:p>
        </p:txBody>
      </p:sp>
      <p:sp>
        <p:nvSpPr>
          <p:cNvPr id="143363" name="AutoShape 3"/>
          <p:cNvSpPr>
            <a:spLocks noChangeArrowheads="1"/>
          </p:cNvSpPr>
          <p:nvPr/>
        </p:nvSpPr>
        <p:spPr bwMode="auto">
          <a:xfrm>
            <a:off x="955675" y="2281238"/>
            <a:ext cx="6927850" cy="873125"/>
          </a:xfrm>
          <a:prstGeom prst="roundRect">
            <a:avLst>
              <a:gd name="adj" fmla="val 38014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4240213" y="2025650"/>
            <a:ext cx="2505075" cy="0"/>
          </a:xfrm>
          <a:prstGeom prst="line">
            <a:avLst/>
          </a:prstGeom>
          <a:noFill/>
          <a:ln w="76200">
            <a:solidFill>
              <a:srgbClr val="A2005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4240213" y="3411538"/>
            <a:ext cx="2505075" cy="0"/>
          </a:xfrm>
          <a:prstGeom prst="line">
            <a:avLst/>
          </a:prstGeom>
          <a:noFill/>
          <a:ln w="76200">
            <a:solidFill>
              <a:srgbClr val="A2005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V="1">
            <a:off x="5492750" y="1447800"/>
            <a:ext cx="0" cy="577850"/>
          </a:xfrm>
          <a:prstGeom prst="line">
            <a:avLst/>
          </a:prstGeom>
          <a:noFill/>
          <a:ln w="76200">
            <a:solidFill>
              <a:srgbClr val="A2005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5492750" y="3411538"/>
            <a:ext cx="0" cy="346075"/>
          </a:xfrm>
          <a:prstGeom prst="line">
            <a:avLst/>
          </a:prstGeom>
          <a:noFill/>
          <a:ln w="76200">
            <a:solidFill>
              <a:srgbClr val="A2005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4405313" y="1485900"/>
            <a:ext cx="2238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Librarian" charset="0"/>
              </a:rPr>
              <a:t>++++++++++++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4468813" y="3316288"/>
            <a:ext cx="2314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>
                <a:latin typeface="Librarian" charset="0"/>
              </a:rPr>
              <a:t>--------------</a:t>
            </a:r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>
            <a:off x="1951038" y="2371725"/>
            <a:ext cx="0" cy="693738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301750" y="2533650"/>
            <a:ext cx="368300" cy="52070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52600" y="2755900"/>
            <a:ext cx="5235575" cy="465138"/>
            <a:chOff x="1104" y="2247"/>
            <a:chExt cx="3298" cy="293"/>
          </a:xfrm>
        </p:grpSpPr>
        <p:sp>
          <p:nvSpPr>
            <p:cNvPr id="143373" name="Line 13"/>
            <p:cNvSpPr>
              <a:spLocks noChangeShapeType="1"/>
            </p:cNvSpPr>
            <p:nvPr/>
          </p:nvSpPr>
          <p:spPr bwMode="auto">
            <a:xfrm>
              <a:off x="1104" y="2304"/>
              <a:ext cx="1824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4" name="Arc 14"/>
            <p:cNvSpPr>
              <a:spLocks/>
            </p:cNvSpPr>
            <p:nvPr/>
          </p:nvSpPr>
          <p:spPr bwMode="auto">
            <a:xfrm>
              <a:off x="2928" y="2305"/>
              <a:ext cx="120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5" name="AutoShape 15"/>
            <p:cNvSpPr>
              <a:spLocks noChangeArrowheads="1"/>
            </p:cNvSpPr>
            <p:nvPr/>
          </p:nvSpPr>
          <p:spPr bwMode="auto">
            <a:xfrm>
              <a:off x="4036" y="2452"/>
              <a:ext cx="232" cy="88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6" name="Rectangle 16"/>
            <p:cNvSpPr>
              <a:spLocks noChangeArrowheads="1"/>
            </p:cNvSpPr>
            <p:nvPr/>
          </p:nvSpPr>
          <p:spPr bwMode="auto">
            <a:xfrm>
              <a:off x="4167" y="2247"/>
              <a:ext cx="23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  <a:latin typeface="Symbol" pitchFamily="18" charset="2"/>
                </a:rPr>
                <a:t>a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52600" y="2193925"/>
            <a:ext cx="6165850" cy="708025"/>
            <a:chOff x="1104" y="1854"/>
            <a:chExt cx="3884" cy="446"/>
          </a:xfrm>
        </p:grpSpPr>
        <p:sp>
          <p:nvSpPr>
            <p:cNvPr id="143378" name="Line 18"/>
            <p:cNvSpPr>
              <a:spLocks noChangeShapeType="1"/>
            </p:cNvSpPr>
            <p:nvPr/>
          </p:nvSpPr>
          <p:spPr bwMode="auto">
            <a:xfrm>
              <a:off x="1104" y="2208"/>
              <a:ext cx="384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9" name="AutoShape 19"/>
            <p:cNvSpPr>
              <a:spLocks noChangeArrowheads="1"/>
            </p:cNvSpPr>
            <p:nvPr/>
          </p:nvSpPr>
          <p:spPr bwMode="auto">
            <a:xfrm>
              <a:off x="4900" y="2116"/>
              <a:ext cx="88" cy="184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0" name="Rectangle 20"/>
            <p:cNvSpPr>
              <a:spLocks noChangeArrowheads="1"/>
            </p:cNvSpPr>
            <p:nvPr/>
          </p:nvSpPr>
          <p:spPr bwMode="auto">
            <a:xfrm>
              <a:off x="4311" y="1854"/>
              <a:ext cx="219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>
                  <a:solidFill>
                    <a:schemeClr val="folHlink"/>
                  </a:solidFill>
                  <a:latin typeface="Symbol" pitchFamily="18" charset="2"/>
                </a:rPr>
                <a:t>g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752600" y="2228850"/>
            <a:ext cx="3381375" cy="585788"/>
            <a:chOff x="1104" y="1876"/>
            <a:chExt cx="2130" cy="369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104" y="1920"/>
              <a:ext cx="1874" cy="192"/>
              <a:chOff x="1104" y="1920"/>
              <a:chExt cx="1874" cy="192"/>
            </a:xfrm>
          </p:grpSpPr>
          <p:sp>
            <p:nvSpPr>
              <p:cNvPr id="143383" name="Line 23"/>
              <p:cNvSpPr>
                <a:spLocks noChangeShapeType="1"/>
              </p:cNvSpPr>
              <p:nvPr/>
            </p:nvSpPr>
            <p:spPr bwMode="auto">
              <a:xfrm>
                <a:off x="1104" y="211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84" name="Arc 24"/>
              <p:cNvSpPr>
                <a:spLocks/>
              </p:cNvSpPr>
              <p:nvPr/>
            </p:nvSpPr>
            <p:spPr bwMode="auto">
              <a:xfrm>
                <a:off x="2064" y="1920"/>
                <a:ext cx="914" cy="192"/>
              </a:xfrm>
              <a:custGeom>
                <a:avLst/>
                <a:gdLst>
                  <a:gd name="G0" fmla="+- 24 0 0"/>
                  <a:gd name="G1" fmla="+- 0 0 0"/>
                  <a:gd name="G2" fmla="+- 21600 0 0"/>
                  <a:gd name="T0" fmla="*/ 21624 w 21624"/>
                  <a:gd name="T1" fmla="*/ 0 h 21600"/>
                  <a:gd name="T2" fmla="*/ 0 w 21624"/>
                  <a:gd name="T3" fmla="*/ 21600 h 21600"/>
                  <a:gd name="T4" fmla="*/ 24 w 216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4" h="21600" fill="none" extrusionOk="0">
                    <a:moveTo>
                      <a:pt x="21624" y="0"/>
                    </a:moveTo>
                    <a:cubicBezTo>
                      <a:pt x="21624" y="11929"/>
                      <a:pt x="11953" y="21600"/>
                      <a:pt x="24" y="21600"/>
                    </a:cubicBezTo>
                    <a:cubicBezTo>
                      <a:pt x="16" y="21600"/>
                      <a:pt x="8" y="21599"/>
                      <a:pt x="0" y="21599"/>
                    </a:cubicBezTo>
                  </a:path>
                  <a:path w="21624" h="21600" stroke="0" extrusionOk="0">
                    <a:moveTo>
                      <a:pt x="21624" y="0"/>
                    </a:moveTo>
                    <a:cubicBezTo>
                      <a:pt x="21624" y="11929"/>
                      <a:pt x="11953" y="21600"/>
                      <a:pt x="24" y="21600"/>
                    </a:cubicBezTo>
                    <a:cubicBezTo>
                      <a:pt x="16" y="21600"/>
                      <a:pt x="8" y="21599"/>
                      <a:pt x="0" y="21599"/>
                    </a:cubicBezTo>
                    <a:lnTo>
                      <a:pt x="24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385" name="AutoShape 25"/>
            <p:cNvSpPr>
              <a:spLocks noChangeArrowheads="1"/>
            </p:cNvSpPr>
            <p:nvPr/>
          </p:nvSpPr>
          <p:spPr bwMode="auto">
            <a:xfrm>
              <a:off x="2932" y="1876"/>
              <a:ext cx="136" cy="88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3015" y="1959"/>
              <a:ext cx="21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Symbol" pitchFamily="18" charset="2"/>
                </a:rPr>
                <a:t>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4800" y="4191000"/>
            <a:ext cx="8061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*Separated Alpha, Beta, and Gamma particles.</a:t>
            </a:r>
          </a:p>
        </p:txBody>
      </p:sp>
    </p:spTree>
    <p:extLst>
      <p:ext uri="{BB962C8B-B14F-4D97-AF65-F5344CB8AC3E}">
        <p14:creationId xmlns:p14="http://schemas.microsoft.com/office/powerpoint/2010/main" val="232350318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835</Words>
  <Application>Microsoft Office PowerPoint</Application>
  <PresentationFormat>On-screen Show (4:3)</PresentationFormat>
  <Paragraphs>227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Librarian</vt:lpstr>
      <vt:lpstr>Symbol</vt:lpstr>
      <vt:lpstr>Times New Roman</vt:lpstr>
      <vt:lpstr>Verdana</vt:lpstr>
      <vt:lpstr>Office Theme</vt:lpstr>
      <vt:lpstr>1_Office Theme</vt:lpstr>
      <vt:lpstr>Equation</vt:lpstr>
      <vt:lpstr>Radioactivity and Nuclear Chemistry</vt:lpstr>
      <vt:lpstr>Outline</vt:lpstr>
      <vt:lpstr>What Is Radioactivity?</vt:lpstr>
      <vt:lpstr>a Decay</vt:lpstr>
      <vt:lpstr>Common Nuclear Decay Modes</vt:lpstr>
      <vt:lpstr>Outline</vt:lpstr>
      <vt:lpstr>Discovery of Radioactivity -Becquerel</vt:lpstr>
      <vt:lpstr>PowerPoint Presentation</vt:lpstr>
      <vt:lpstr>Rutherford’s Experiment</vt:lpstr>
      <vt:lpstr>Applications of Radioactivity</vt:lpstr>
      <vt:lpstr>Outline</vt:lpstr>
      <vt:lpstr>PowerPoint Presentation</vt:lpstr>
      <vt:lpstr>Important Atomic Symbols</vt:lpstr>
      <vt:lpstr>Nuclear Equations</vt:lpstr>
      <vt:lpstr>Nuclear Equations</vt:lpstr>
      <vt:lpstr>Write a Nuclear Equation for Each of the Following:</vt:lpstr>
      <vt:lpstr>PowerPoint Presentation</vt:lpstr>
      <vt:lpstr>Write a Nuclear Equation for Each of the Following, Continued:</vt:lpstr>
      <vt:lpstr>Complete the following nuclear equation for the fusion of deuterium and tritium</vt:lpstr>
      <vt:lpstr>Complete the following nuclear equation for the fusion of deuterium and tritium</vt:lpstr>
      <vt:lpstr>Outline</vt:lpstr>
      <vt:lpstr>Nuclear Decay Rates</vt:lpstr>
      <vt:lpstr>Half Life</vt:lpstr>
      <vt:lpstr>Half Lives</vt:lpstr>
      <vt:lpstr>Outline</vt:lpstr>
      <vt:lpstr>PowerPoint Presentation</vt:lpstr>
      <vt:lpstr>PowerPoint Presentation</vt:lpstr>
      <vt:lpstr>Activity Series of Metals</vt:lpstr>
      <vt:lpstr>Predict the Products and Balance the Equation.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239</cp:revision>
  <dcterms:created xsi:type="dcterms:W3CDTF">2011-01-11T21:11:01Z</dcterms:created>
  <dcterms:modified xsi:type="dcterms:W3CDTF">2017-11-20T19:53:38Z</dcterms:modified>
</cp:coreProperties>
</file>