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567" r:id="rId2"/>
    <p:sldId id="572" r:id="rId3"/>
    <p:sldId id="638" r:id="rId4"/>
    <p:sldId id="603" r:id="rId5"/>
    <p:sldId id="604" r:id="rId6"/>
    <p:sldId id="627" r:id="rId7"/>
    <p:sldId id="607" r:id="rId8"/>
    <p:sldId id="609" r:id="rId9"/>
    <p:sldId id="628" r:id="rId10"/>
    <p:sldId id="629" r:id="rId11"/>
    <p:sldId id="639" r:id="rId12"/>
    <p:sldId id="382" r:id="rId13"/>
    <p:sldId id="369" r:id="rId14"/>
    <p:sldId id="304" r:id="rId15"/>
    <p:sldId id="308" r:id="rId16"/>
    <p:sldId id="370" r:id="rId17"/>
    <p:sldId id="339" r:id="rId18"/>
    <p:sldId id="34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EA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38ACC8-C5EF-4C01-9DC7-3274705C5AE3}" type="datetimeFigureOut">
              <a:rPr lang="en-US"/>
              <a:pPr>
                <a:defRPr/>
              </a:pPr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44DF8E-1806-4F0A-8E94-726E3583B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350130-C56B-43A7-97FD-5EBED4E7841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2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2E62C-EDCC-4017-B41F-B5943F722D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059CB-4A6C-4569-BD15-8823E7F3EE9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5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B6471E-B24F-4D12-938C-1AF0B59177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6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6BB17-2BC4-4B02-884A-24F37C5C95E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8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44F72-9A25-4B11-9132-55ED6E89C16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F8F9B-6258-48DD-A5D2-BB64EEE676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F8F9B-6258-48DD-A5D2-BB64EEE676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54E2A-BEC5-4775-8586-C8B47B1C94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3BE036-EA80-49D1-85EF-CB1EF618B0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3BE036-EA80-49D1-85EF-CB1EF618B01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A8314-A90F-4026-96EA-B9349042CF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E7E0B-7E28-4AD8-A4EB-C57F41EA45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06EBC3-28AC-45C6-B0A4-3109D83DC5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6670-D875-416E-893A-62E051D8FEC3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1B7D-6E88-46D8-BD7D-2FF0069A8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09201-A512-4EB2-AECC-37037789849F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6FAC9-E168-4E3C-B6FB-33D24372E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6DA7-B7DF-4E7E-A243-EAC2DCD419A2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F0CA9-EB49-4C5E-BD72-7CC25D0C4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7284B-CAD4-4771-A20E-B9B220AE64BF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9D29-838C-474B-8B9A-39A55B1CE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15787-5A3E-4044-8995-7E72EC1ADD39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C4D9-C79F-4F16-A17F-5212C57AA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9A1C-25B8-4777-ACA8-21B353A240FE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21FC-1B2D-4656-9FA2-F5439A422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5B86-EE30-429D-930B-85C2FF1AB4D3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75C20-5BAB-4671-B4BC-C455B68DB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816C3-A4E7-425D-9995-09CA693A8581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8B918-F883-40BF-A05E-DDC42F1CA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5E7DA-E563-4599-AC1B-E284229E8B8A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0882A-26CA-4369-82C2-C17044735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CE4DA-5302-40E4-9501-6092360D9F5D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D28F7-9B53-435B-B3AE-4949E17A9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292-2CCE-450A-92D7-E6D2489B468B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D7E55-EDBA-4893-BAE6-6475107A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EDA20D-FB83-4B14-8432-9477410694B6}" type="datetime1">
              <a:rPr lang="en-US" smtClean="0"/>
              <a:pPr>
                <a:defRPr/>
              </a:pPr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5AEBBA-C079-4189-9432-091284B63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1792580"/>
            <a:ext cx="8229600" cy="832146"/>
          </a:xfrm>
        </p:spPr>
        <p:txBody>
          <a:bodyPr/>
          <a:lstStyle/>
          <a:p>
            <a:r>
              <a:rPr lang="en-US" dirty="0">
                <a:solidFill>
                  <a:srgbClr val="820000"/>
                </a:solidFill>
              </a:rPr>
              <a:t>Toolkit- 3x5 card, add info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6700" y="2382040"/>
            <a:ext cx="8610600" cy="4166048"/>
          </a:xfrm>
        </p:spPr>
        <p:txBody>
          <a:bodyPr/>
          <a:lstStyle/>
          <a:p>
            <a:r>
              <a:rPr lang="en-US" u="sng" dirty="0"/>
              <a:t>Avogadro’s # </a:t>
            </a:r>
          </a:p>
          <a:p>
            <a:pPr lvl="1">
              <a:spcBef>
                <a:spcPts val="0"/>
              </a:spcBef>
            </a:pPr>
            <a:r>
              <a:rPr lang="en-US" sz="2400" i="1" dirty="0"/>
              <a:t>Scale from atomic scale to measurable (visible) scale</a:t>
            </a:r>
          </a:p>
          <a:p>
            <a:r>
              <a:rPr lang="en-US" dirty="0"/>
              <a:t>Molar Mass</a:t>
            </a:r>
          </a:p>
          <a:p>
            <a:pPr lvl="1">
              <a:spcBef>
                <a:spcPts val="0"/>
              </a:spcBef>
            </a:pPr>
            <a:r>
              <a:rPr lang="en-US" sz="2400" i="1" dirty="0"/>
              <a:t>Convert from masses (g) to numbers (</a:t>
            </a:r>
            <a:r>
              <a:rPr lang="en-US" sz="2400" i="1" dirty="0" err="1"/>
              <a:t>mol</a:t>
            </a:r>
            <a:r>
              <a:rPr lang="en-US" sz="2400" i="1" dirty="0"/>
              <a:t>)</a:t>
            </a:r>
          </a:p>
          <a:p>
            <a:r>
              <a:rPr lang="en-US" dirty="0"/>
              <a:t>Chemical Formula Ratios</a:t>
            </a:r>
          </a:p>
          <a:p>
            <a:pPr lvl="1">
              <a:spcBef>
                <a:spcPts val="0"/>
              </a:spcBef>
            </a:pPr>
            <a:r>
              <a:rPr lang="en-US" sz="2400" i="1" dirty="0"/>
              <a:t>Convert from numbers of one atom or molecule to numbers of another</a:t>
            </a:r>
          </a:p>
          <a:p>
            <a:r>
              <a:rPr lang="en-US" dirty="0"/>
              <a:t>Mass Percent</a:t>
            </a:r>
          </a:p>
          <a:p>
            <a:pPr lvl="1">
              <a:spcBef>
                <a:spcPts val="0"/>
              </a:spcBef>
            </a:pPr>
            <a:r>
              <a:rPr lang="en-US" sz="2400" i="1" dirty="0"/>
              <a:t>Convert from masses of one thing to masses of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B3AD66-F6C9-4E76-9594-F27929B7EB8F}"/>
              </a:ext>
            </a:extLst>
          </p:cNvPr>
          <p:cNvSpPr txBox="1"/>
          <p:nvPr/>
        </p:nvSpPr>
        <p:spPr>
          <a:xfrm>
            <a:off x="152400" y="156454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chemeClr val="accent6">
                    <a:lumMod val="75000"/>
                  </a:schemeClr>
                </a:solidFill>
                <a:latin typeface="Bodoni MT" panose="02070603080606020203" pitchFamily="18" charset="0"/>
              </a:rPr>
              <a:t>Ch 5 Goal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  <a:latin typeface="Bodoni MT" panose="02070603080606020203" pitchFamily="18" charset="0"/>
              </a:rPr>
              <a:t>: To calculate the quantities of chemicals used/needed or produced in a chemical reaction.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u="sng">
                <a:solidFill>
                  <a:srgbClr val="EA0000"/>
                </a:solidFill>
              </a:rPr>
              <a:t>Example</a:t>
            </a: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228600" y="1447800"/>
            <a:ext cx="1828800" cy="830263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Masses or Mass Ratio</a:t>
            </a:r>
          </a:p>
        </p:txBody>
      </p:sp>
      <p:sp>
        <p:nvSpPr>
          <p:cNvPr id="13316" name="TextBox 9"/>
          <p:cNvSpPr txBox="1">
            <a:spLocks noChangeArrowheads="1"/>
          </p:cNvSpPr>
          <p:nvPr/>
        </p:nvSpPr>
        <p:spPr bwMode="auto">
          <a:xfrm>
            <a:off x="2438400" y="1600200"/>
            <a:ext cx="1066800" cy="461963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Moles</a:t>
            </a:r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6096000" y="1371600"/>
            <a:ext cx="1828800" cy="1200150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Actual Whole # Ratio</a:t>
            </a: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3886200" y="1371600"/>
            <a:ext cx="1828800" cy="1200150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Simplest Whole # Ratio</a:t>
            </a:r>
          </a:p>
        </p:txBody>
      </p:sp>
      <p:sp>
        <p:nvSpPr>
          <p:cNvPr id="13319" name="TextBox 12"/>
          <p:cNvSpPr txBox="1">
            <a:spLocks noChangeArrowheads="1"/>
          </p:cNvSpPr>
          <p:nvPr/>
        </p:nvSpPr>
        <p:spPr bwMode="auto">
          <a:xfrm>
            <a:off x="3733800" y="914400"/>
            <a:ext cx="2274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(Empirical Formula)</a:t>
            </a:r>
          </a:p>
        </p:txBody>
      </p:sp>
      <p:sp>
        <p:nvSpPr>
          <p:cNvPr id="13320" name="TextBox 13"/>
          <p:cNvSpPr txBox="1">
            <a:spLocks noChangeArrowheads="1"/>
          </p:cNvSpPr>
          <p:nvPr/>
        </p:nvSpPr>
        <p:spPr bwMode="auto">
          <a:xfrm>
            <a:off x="6019800" y="914400"/>
            <a:ext cx="224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(Molecular Formula)</a:t>
            </a:r>
          </a:p>
        </p:txBody>
      </p:sp>
      <p:sp>
        <p:nvSpPr>
          <p:cNvPr id="15" name="Right Arrow 14" title="arrow"/>
          <p:cNvSpPr/>
          <p:nvPr/>
        </p:nvSpPr>
        <p:spPr>
          <a:xfrm>
            <a:off x="2133600" y="17526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6" name="Right Arrow 15" title="arrow"/>
          <p:cNvSpPr/>
          <p:nvPr/>
        </p:nvSpPr>
        <p:spPr>
          <a:xfrm>
            <a:off x="5791200" y="17526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7" name="Right Arrow 16" title="arrow"/>
          <p:cNvSpPr/>
          <p:nvPr/>
        </p:nvSpPr>
        <p:spPr>
          <a:xfrm>
            <a:off x="3581400" y="17526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04800" y="3276600"/>
            <a:ext cx="8458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Example 3.18: Find the molecular formula of </a:t>
            </a:r>
            <a:r>
              <a:rPr lang="en-US" sz="3200" dirty="0" err="1">
                <a:latin typeface="+mj-lt"/>
                <a:ea typeface="+mj-ea"/>
                <a:cs typeface="+mj-cs"/>
              </a:rPr>
              <a:t>butanedione</a:t>
            </a:r>
            <a:r>
              <a:rPr lang="en-US" sz="3200">
                <a:latin typeface="+mj-lt"/>
                <a:ea typeface="+mj-ea"/>
                <a:cs typeface="+mj-cs"/>
              </a:rPr>
              <a:t>(86.10 </a:t>
            </a:r>
            <a:r>
              <a:rPr lang="en-US" sz="3200" dirty="0">
                <a:latin typeface="+mj-lt"/>
                <a:ea typeface="+mj-ea"/>
                <a:cs typeface="+mj-cs"/>
              </a:rPr>
              <a:t>g/mol), given that it’s mass composition is 55.8% C, 7.04% H, and 37.2% O.</a:t>
            </a:r>
          </a:p>
          <a:p>
            <a:pPr eaLnBrk="0" hangingPunct="0">
              <a:defRPr/>
            </a:pPr>
            <a:endParaRPr lang="en-US" sz="3200" dirty="0">
              <a:latin typeface="+mj-lt"/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Answer: C</a:t>
            </a:r>
            <a:r>
              <a:rPr lang="en-US" sz="3200" baseline="-25000" dirty="0">
                <a:latin typeface="+mj-lt"/>
                <a:ea typeface="+mj-ea"/>
                <a:cs typeface="+mj-cs"/>
              </a:rPr>
              <a:t>4</a:t>
            </a:r>
            <a:r>
              <a:rPr lang="en-US" sz="3200" dirty="0">
                <a:latin typeface="+mj-lt"/>
                <a:ea typeface="+mj-ea"/>
                <a:cs typeface="+mj-cs"/>
              </a:rPr>
              <a:t>H</a:t>
            </a:r>
            <a:r>
              <a:rPr lang="en-US" sz="3200" baseline="-25000" dirty="0">
                <a:latin typeface="+mj-lt"/>
                <a:ea typeface="+mj-ea"/>
                <a:cs typeface="+mj-cs"/>
              </a:rPr>
              <a:t>6</a:t>
            </a:r>
            <a:r>
              <a:rPr lang="en-US" sz="3200" dirty="0">
                <a:latin typeface="+mj-lt"/>
                <a:ea typeface="+mj-ea"/>
                <a:cs typeface="+mj-cs"/>
              </a:rPr>
              <a:t>O</a:t>
            </a:r>
            <a:r>
              <a:rPr lang="en-US" sz="3200" baseline="-25000" dirty="0">
                <a:latin typeface="+mj-lt"/>
                <a:ea typeface="+mj-ea"/>
                <a:cs typeface="+mj-cs"/>
              </a:rPr>
              <a:t>2</a:t>
            </a:r>
          </a:p>
          <a:p>
            <a:pPr eaLnBrk="0" hangingPunct="0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4A45-0A4F-C936-6665-24DDE7C4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Transition Slide- Ch 6 Material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7A1C-478C-BDCE-B182-B4952E92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8B918-F883-40BF-A05E-DDC42F1CA0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EC667-C3AA-EA34-2490-0B0D395DA793}"/>
              </a:ext>
            </a:extLst>
          </p:cNvPr>
          <p:cNvSpPr txBox="1"/>
          <p:nvPr/>
        </p:nvSpPr>
        <p:spPr>
          <a:xfrm>
            <a:off x="1524000" y="1905000"/>
            <a:ext cx="6400800" cy="20621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Chapter 6 is about understanding bonding in molecular compounds and using that to predict physical properties of those molecules.</a:t>
            </a:r>
          </a:p>
        </p:txBody>
      </p:sp>
    </p:spTree>
    <p:extLst>
      <p:ext uri="{BB962C8B-B14F-4D97-AF65-F5344CB8AC3E}">
        <p14:creationId xmlns:p14="http://schemas.microsoft.com/office/powerpoint/2010/main" val="225077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53ED-FE38-44B6-9EBB-90C50E65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" y="152400"/>
            <a:ext cx="4114800" cy="1020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Gilbert Lewis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73BD-5EB0-4727-BB77-02010ECF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8" y="1191450"/>
            <a:ext cx="8229600" cy="4525963"/>
          </a:xfrm>
        </p:spPr>
        <p:txBody>
          <a:bodyPr/>
          <a:lstStyle/>
          <a:p>
            <a:r>
              <a:rPr lang="en-US" dirty="0"/>
              <a:t>1875-1946</a:t>
            </a:r>
          </a:p>
          <a:p>
            <a:r>
              <a:rPr lang="en-US" dirty="0"/>
              <a:t>Developed Lewis Structures                             and many other things.</a:t>
            </a:r>
          </a:p>
          <a:p>
            <a:r>
              <a:rPr lang="en-US" dirty="0"/>
              <a:t>Nominate for the Nobel Prize                           41 times, but never won.</a:t>
            </a:r>
          </a:p>
          <a:p>
            <a:r>
              <a:rPr lang="en-US" dirty="0"/>
              <a:t>His proteges won 5 Nobel Prizes</a:t>
            </a:r>
          </a:p>
          <a:p>
            <a:r>
              <a:rPr lang="en-US" dirty="0"/>
              <a:t>His death is a mystery- it is assumed to be a suicide because it appeared suspicious and he was very depressed after having lunch with a rival who had just been awarded a Nobel prize</a:t>
            </a:r>
          </a:p>
        </p:txBody>
      </p:sp>
      <p:pic>
        <p:nvPicPr>
          <p:cNvPr id="9" name="Picture 8" descr="Gilbert Lewis">
            <a:extLst>
              <a:ext uri="{FF2B5EF4-FFF2-40B4-BE49-F238E27FC236}">
                <a16:creationId xmlns:a16="http://schemas.microsoft.com/office/drawing/2014/main" id="{28FFE90C-024E-4F33-8165-54ED4CA1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8542"/>
            <a:ext cx="2420112" cy="30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Lewis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514600"/>
            <a:ext cx="2514600" cy="1815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Lewis 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</a:rPr>
              <a:t>Structures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(Show the bonds in a molecule)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4724400"/>
            <a:ext cx="1905000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Molecule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</a:rPr>
              <a:t>Shapes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200400"/>
            <a:ext cx="2036993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Molecular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</a:rPr>
              <a:t>Polarity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7444" y="4648200"/>
            <a:ext cx="2096556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Molecule</a:t>
            </a:r>
          </a:p>
          <a:p>
            <a:r>
              <a:rPr lang="en-US" sz="3200" dirty="0">
                <a:solidFill>
                  <a:srgbClr val="7030A0"/>
                </a:solidFill>
              </a:rPr>
              <a:t>Properties</a:t>
            </a:r>
          </a:p>
        </p:txBody>
      </p:sp>
      <p:cxnSp>
        <p:nvCxnSpPr>
          <p:cNvPr id="10" name="Straight Arrow Connector 9" descr="arrow"/>
          <p:cNvCxnSpPr/>
          <p:nvPr/>
        </p:nvCxnSpPr>
        <p:spPr>
          <a:xfrm>
            <a:off x="2667000" y="4343400"/>
            <a:ext cx="152400" cy="381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descr="arrow"/>
          <p:cNvCxnSpPr/>
          <p:nvPr/>
        </p:nvCxnSpPr>
        <p:spPr>
          <a:xfrm>
            <a:off x="7010400" y="4267200"/>
            <a:ext cx="228600" cy="381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0600" y="44196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+ EN</a:t>
            </a:r>
          </a:p>
        </p:txBody>
      </p:sp>
      <p:cxnSp>
        <p:nvCxnSpPr>
          <p:cNvPr id="17" name="Straight Arrow Connector 16" descr="arrow"/>
          <p:cNvCxnSpPr/>
          <p:nvPr/>
        </p:nvCxnSpPr>
        <p:spPr>
          <a:xfrm flipV="1">
            <a:off x="4724400" y="4267200"/>
            <a:ext cx="2286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A model showing outer shell (valence) electrons.</a:t>
            </a:r>
          </a:p>
          <a:p>
            <a:pPr eaLnBrk="1" hangingPunct="1"/>
            <a:r>
              <a:rPr lang="en-US" dirty="0"/>
              <a:t>Help us predict a molecule’s properties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16CAF2-6C36-4B44-A0CE-564B3340EC8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Lewis Symbols of Atoms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Dots around the symbol represent valence electrons.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Puts one electron on each side first, then pair.</a:t>
            </a:r>
          </a:p>
        </p:txBody>
      </p:sp>
      <p:grpSp>
        <p:nvGrpSpPr>
          <p:cNvPr id="2" name="Group 18" descr="lewis structures of atoms"/>
          <p:cNvGrpSpPr>
            <a:grpSpLocks/>
          </p:cNvGrpSpPr>
          <p:nvPr/>
        </p:nvGrpSpPr>
        <p:grpSpPr bwMode="auto">
          <a:xfrm>
            <a:off x="0" y="3505200"/>
            <a:ext cx="8510588" cy="1133475"/>
            <a:chOff x="288" y="3120"/>
            <a:chExt cx="5361" cy="714"/>
          </a:xfrm>
        </p:grpSpPr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288" y="3303"/>
              <a:ext cx="5254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dirty="0"/>
                <a:t>Li•     Be•     •B•    •C•     •N•     •O</a:t>
              </a:r>
              <a:r>
                <a:rPr lang="en-US" sz="3200" b="1" dirty="0"/>
                <a:t>:</a:t>
              </a:r>
              <a:r>
                <a:rPr lang="en-US" sz="3200" dirty="0"/>
                <a:t>     </a:t>
              </a:r>
              <a:r>
                <a:rPr lang="en-US" sz="3200" b="1" dirty="0"/>
                <a:t>:</a:t>
              </a:r>
              <a:r>
                <a:rPr lang="en-US" sz="3200" dirty="0"/>
                <a:t>F</a:t>
              </a:r>
              <a:r>
                <a:rPr lang="en-US" sz="3200" b="1" dirty="0"/>
                <a:t>:      :</a:t>
              </a:r>
              <a:r>
                <a:rPr lang="en-US" sz="3200" dirty="0"/>
                <a:t>Ne</a:t>
              </a:r>
              <a:r>
                <a:rPr lang="en-US" sz="3200" b="1" dirty="0"/>
                <a:t>:</a:t>
              </a:r>
            </a:p>
          </p:txBody>
        </p:sp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1008" y="3504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824" y="3504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2496" y="3168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1" name="Rectangle 9"/>
            <p:cNvSpPr>
              <a:spLocks noChangeArrowheads="1"/>
            </p:cNvSpPr>
            <p:nvPr/>
          </p:nvSpPr>
          <p:spPr bwMode="auto">
            <a:xfrm>
              <a:off x="2496" y="3504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2" name="Rectangle 10"/>
            <p:cNvSpPr>
              <a:spLocks noChangeArrowheads="1"/>
            </p:cNvSpPr>
            <p:nvPr/>
          </p:nvSpPr>
          <p:spPr bwMode="auto">
            <a:xfrm>
              <a:off x="3168" y="3506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3" name="Rectangle 11"/>
            <p:cNvSpPr>
              <a:spLocks noChangeArrowheads="1"/>
            </p:cNvSpPr>
            <p:nvPr/>
          </p:nvSpPr>
          <p:spPr bwMode="auto">
            <a:xfrm>
              <a:off x="3899" y="3504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4619" y="3504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3120" y="3168"/>
              <a:ext cx="38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••</a:t>
              </a: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3880" y="3168"/>
              <a:ext cx="27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••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4608" y="3120"/>
              <a:ext cx="27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••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5368" y="3120"/>
              <a:ext cx="27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••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5376" y="3506"/>
              <a:ext cx="27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••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9A3B63-96F3-4564-AA72-855AD7F6947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Ions and Ionic Compounds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err="1"/>
              <a:t>Cations</a:t>
            </a:r>
            <a:r>
              <a:rPr lang="en-US" dirty="0"/>
              <a:t>- shown without valence electrons.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Anions- shown with 8 valence electrons.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Ionic Compounds- </a:t>
            </a:r>
            <a:r>
              <a:rPr lang="en-US" dirty="0" err="1"/>
              <a:t>cations</a:t>
            </a:r>
            <a:r>
              <a:rPr lang="en-US" dirty="0"/>
              <a:t> and anions shown next to each other.</a:t>
            </a:r>
          </a:p>
          <a:p>
            <a:pPr lvl="1" eaLnBrk="1" hangingPunct="1"/>
            <a:r>
              <a:rPr lang="en-US" dirty="0"/>
              <a:t>MgF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grpSp>
        <p:nvGrpSpPr>
          <p:cNvPr id="2" name="Group 4" descr="fluoride"/>
          <p:cNvGrpSpPr>
            <a:grpSpLocks/>
          </p:cNvGrpSpPr>
          <p:nvPr/>
        </p:nvGrpSpPr>
        <p:grpSpPr bwMode="auto">
          <a:xfrm>
            <a:off x="5105400" y="2971800"/>
            <a:ext cx="2527088" cy="941388"/>
            <a:chOff x="2891" y="2870"/>
            <a:chExt cx="1646" cy="593"/>
          </a:xfrm>
        </p:grpSpPr>
        <p:sp>
          <p:nvSpPr>
            <p:cNvPr id="38919" name="Rectangle 5"/>
            <p:cNvSpPr>
              <a:spLocks noChangeArrowheads="1"/>
            </p:cNvSpPr>
            <p:nvPr/>
          </p:nvSpPr>
          <p:spPr bwMode="auto">
            <a:xfrm>
              <a:off x="2891" y="2966"/>
              <a:ext cx="1646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b="1" dirty="0"/>
                <a:t>:</a:t>
              </a:r>
              <a:r>
                <a:rPr lang="en-US" sz="3200" dirty="0"/>
                <a:t>F</a:t>
              </a:r>
              <a:r>
                <a:rPr lang="en-US" sz="3200" b="1" dirty="0"/>
                <a:t>:  →  [:</a:t>
              </a:r>
              <a:r>
                <a:rPr lang="en-US" sz="3200" dirty="0"/>
                <a:t>F</a:t>
              </a:r>
              <a:r>
                <a:rPr lang="en-US" sz="3200" b="1" dirty="0"/>
                <a:t>:]</a:t>
              </a:r>
              <a:r>
                <a:rPr lang="en-US" sz="3200" b="1" baseline="30000" dirty="0">
                  <a:cs typeface="Times New Roman" pitchFamily="18" charset="0"/>
                </a:rPr>
                <a:t>−</a:t>
              </a:r>
              <a:endParaRPr lang="en-US" sz="3200" b="1" dirty="0"/>
            </a:p>
          </p:txBody>
        </p:sp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3026" y="3177"/>
              <a:ext cx="18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•</a:t>
              </a:r>
            </a:p>
          </p:txBody>
        </p:sp>
        <p:sp>
          <p:nvSpPr>
            <p:cNvPr id="38921" name="Rectangle 7"/>
            <p:cNvSpPr>
              <a:spLocks noChangeArrowheads="1"/>
            </p:cNvSpPr>
            <p:nvPr/>
          </p:nvSpPr>
          <p:spPr bwMode="auto">
            <a:xfrm>
              <a:off x="2988" y="2880"/>
              <a:ext cx="2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/>
                <a:t>••</a:t>
              </a:r>
            </a:p>
          </p:txBody>
        </p:sp>
        <p:sp>
          <p:nvSpPr>
            <p:cNvPr id="38922" name="Rectangle 8"/>
            <p:cNvSpPr>
              <a:spLocks noChangeArrowheads="1"/>
            </p:cNvSpPr>
            <p:nvPr/>
          </p:nvSpPr>
          <p:spPr bwMode="auto">
            <a:xfrm>
              <a:off x="3983" y="2870"/>
              <a:ext cx="2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/>
                <a:t>••</a:t>
              </a:r>
            </a:p>
          </p:txBody>
        </p:sp>
        <p:sp>
          <p:nvSpPr>
            <p:cNvPr id="38923" name="Rectangle 9"/>
            <p:cNvSpPr>
              <a:spLocks noChangeArrowheads="1"/>
            </p:cNvSpPr>
            <p:nvPr/>
          </p:nvSpPr>
          <p:spPr bwMode="auto">
            <a:xfrm>
              <a:off x="3983" y="3206"/>
              <a:ext cx="29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dirty="0"/>
                <a:t>••</a:t>
              </a: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953000" y="1905000"/>
            <a:ext cx="295273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dirty="0"/>
              <a:t>Li•   →  Li</a:t>
            </a:r>
            <a:r>
              <a:rPr lang="en-US" sz="3200" baseline="30000" dirty="0"/>
              <a:t>+</a:t>
            </a:r>
            <a:r>
              <a:rPr lang="en-US" sz="3200" dirty="0"/>
              <a:t> 	</a:t>
            </a:r>
            <a:endParaRPr lang="en-US" sz="3200" b="1" dirty="0"/>
          </a:p>
        </p:txBody>
      </p:sp>
      <p:grpSp>
        <p:nvGrpSpPr>
          <p:cNvPr id="12" name="Group 4" descr="magnesium fluoride lewis structure"/>
          <p:cNvGrpSpPr>
            <a:grpSpLocks/>
          </p:cNvGrpSpPr>
          <p:nvPr/>
        </p:nvGrpSpPr>
        <p:grpSpPr bwMode="auto">
          <a:xfrm>
            <a:off x="3962400" y="5334000"/>
            <a:ext cx="3200402" cy="989013"/>
            <a:chOff x="2736" y="2870"/>
            <a:chExt cx="2016" cy="62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736" y="2966"/>
              <a:ext cx="2016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3200" b="1" dirty="0"/>
                <a:t>Mg</a:t>
              </a:r>
              <a:r>
                <a:rPr lang="en-US" sz="3200" b="1" baseline="30000" dirty="0"/>
                <a:t>2+   </a:t>
              </a:r>
              <a:r>
                <a:rPr lang="en-US" sz="3200" b="1" dirty="0"/>
                <a:t>2[:</a:t>
              </a:r>
              <a:r>
                <a:rPr lang="en-US" sz="3200" dirty="0"/>
                <a:t>F</a:t>
              </a:r>
              <a:r>
                <a:rPr lang="en-US" sz="3200" b="1" dirty="0"/>
                <a:t>:]</a:t>
              </a:r>
              <a:r>
                <a:rPr lang="en-US" sz="3200" b="1" baseline="30000" dirty="0">
                  <a:cs typeface="Times New Roman" pitchFamily="18" charset="0"/>
                </a:rPr>
                <a:t>−</a:t>
              </a:r>
              <a:endParaRPr lang="en-US" sz="3200" b="1" dirty="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765" y="2870"/>
              <a:ext cx="2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••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775" y="3207"/>
              <a:ext cx="2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••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Best Practices for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Drawing Lewis Structures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of molecular compounds &amp; polyatomic 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/>
              <a:t>Draw the molecule’s “Skeleton”</a:t>
            </a:r>
          </a:p>
          <a:p>
            <a:pPr lvl="1"/>
            <a:r>
              <a:rPr lang="en-US" sz="2000" dirty="0"/>
              <a:t>Central atom is usually least EN or “odd element” (never hydrogen)</a:t>
            </a:r>
          </a:p>
          <a:p>
            <a:r>
              <a:rPr lang="en-US" dirty="0"/>
              <a:t>Count Valence Electrons</a:t>
            </a:r>
          </a:p>
          <a:p>
            <a:r>
              <a:rPr lang="en-US" dirty="0"/>
              <a:t>Place electrons on molecule in pairs, starting with outer elements to give each atom an octet (duet for hydrogen).</a:t>
            </a:r>
          </a:p>
          <a:p>
            <a:r>
              <a:rPr lang="en-US" dirty="0"/>
              <a:t>If a central atom does not have a full octet, move lone pairs in as bonds.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914400"/>
          </a:xfrm>
          <a:noFill/>
        </p:spPr>
        <p:txBody>
          <a:bodyPr lIns="90488" tIns="44450" rIns="90488" bIns="44450"/>
          <a:lstStyle/>
          <a:p>
            <a:r>
              <a:rPr lang="en-US" sz="3600"/>
              <a:t>Practice—Lewis Structures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219200"/>
            <a:ext cx="3810000" cy="4876800"/>
          </a:xfrm>
          <a:noFill/>
        </p:spPr>
        <p:txBody>
          <a:bodyPr lIns="90488" tIns="44450" rIns="90488" bIns="44450"/>
          <a:lstStyle/>
          <a:p>
            <a:pPr>
              <a:spcBef>
                <a:spcPct val="300000"/>
              </a:spcBef>
            </a:pP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4</a:t>
            </a:r>
          </a:p>
          <a:p>
            <a:pPr>
              <a:spcBef>
                <a:spcPct val="300000"/>
              </a:spcBef>
            </a:pPr>
            <a:r>
              <a:rPr lang="en-US" sz="2800" dirty="0"/>
              <a:t>NO</a:t>
            </a:r>
            <a:r>
              <a:rPr lang="en-US" sz="2800" baseline="-25000" dirty="0"/>
              <a:t>2</a:t>
            </a:r>
            <a:r>
              <a:rPr lang="en-US" sz="2800" baseline="30000" dirty="0"/>
              <a:t>-1</a:t>
            </a:r>
          </a:p>
          <a:p>
            <a:pPr>
              <a:spcBef>
                <a:spcPct val="300000"/>
              </a:spcBef>
            </a:pP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PO</a:t>
            </a:r>
            <a:r>
              <a:rPr lang="en-US" sz="2800" baseline="-25000" dirty="0"/>
              <a:t>4</a:t>
            </a:r>
            <a:endParaRPr lang="en-US" sz="2800" dirty="0"/>
          </a:p>
          <a:p>
            <a:pPr>
              <a:spcBef>
                <a:spcPct val="300000"/>
              </a:spcBef>
            </a:pPr>
            <a:endParaRPr lang="en-US" sz="2800" baseline="30000" dirty="0"/>
          </a:p>
        </p:txBody>
      </p:sp>
      <p:sp>
        <p:nvSpPr>
          <p:cNvPr id="583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C3BE10F-A4E5-44D8-AAEA-CA763D1D9BC0}" type="slidenum">
              <a:rPr lang="en-US" sz="1400"/>
              <a:pPr algn="r"/>
              <a:t>17</a:t>
            </a:fld>
            <a:endParaRPr lang="en-US" sz="140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914400"/>
          </a:xfrm>
          <a:noFill/>
        </p:spPr>
        <p:txBody>
          <a:bodyPr lIns="90488" tIns="44450" rIns="90488" bIns="44450"/>
          <a:lstStyle/>
          <a:p>
            <a:r>
              <a:rPr lang="en-US" sz="3600"/>
              <a:t>Practice—Lewis Structures, Continued</a:t>
            </a:r>
          </a:p>
        </p:txBody>
      </p:sp>
      <p:sp>
        <p:nvSpPr>
          <p:cNvPr id="143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219200"/>
            <a:ext cx="3810000" cy="4876800"/>
          </a:xfrm>
          <a:noFill/>
        </p:spPr>
        <p:txBody>
          <a:bodyPr lIns="90488" tIns="44450" rIns="90488" bIns="44450"/>
          <a:lstStyle/>
          <a:p>
            <a:pPr>
              <a:spcBef>
                <a:spcPct val="300000"/>
              </a:spcBef>
            </a:pP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4</a:t>
            </a:r>
          </a:p>
          <a:p>
            <a:pPr>
              <a:spcBef>
                <a:spcPct val="300000"/>
              </a:spcBef>
            </a:pPr>
            <a:r>
              <a:rPr lang="en-US" sz="2800" dirty="0"/>
              <a:t>NO</a:t>
            </a:r>
            <a:r>
              <a:rPr lang="en-US" sz="2800" baseline="-25000" dirty="0"/>
              <a:t>2</a:t>
            </a:r>
            <a:r>
              <a:rPr lang="en-US" sz="2800" baseline="30000" dirty="0"/>
              <a:t>-1</a:t>
            </a:r>
          </a:p>
          <a:p>
            <a:pPr>
              <a:spcBef>
                <a:spcPct val="300000"/>
              </a:spcBef>
            </a:pP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PO</a:t>
            </a:r>
            <a:r>
              <a:rPr lang="en-US" sz="2800" baseline="-25000" dirty="0"/>
              <a:t>4</a:t>
            </a:r>
            <a:endParaRPr lang="en-US" sz="2800" dirty="0"/>
          </a:p>
          <a:p>
            <a:pPr>
              <a:spcBef>
                <a:spcPct val="300000"/>
              </a:spcBef>
            </a:pPr>
            <a:endParaRPr lang="en-US" sz="2800" baseline="30000" dirty="0"/>
          </a:p>
        </p:txBody>
      </p:sp>
      <p:graphicFrame>
        <p:nvGraphicFramePr>
          <p:cNvPr id="14338" name="Object 5" descr="phosphoric acid lewis structure"/>
          <p:cNvGraphicFramePr>
            <a:graphicFrameLocks noChangeAspect="1"/>
          </p:cNvGraphicFramePr>
          <p:nvPr/>
        </p:nvGraphicFramePr>
        <p:xfrm>
          <a:off x="3657600" y="3962400"/>
          <a:ext cx="256222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3" imgW="14889600" imgH="11455560" progId="">
                  <p:embed/>
                </p:oleObj>
              </mc:Choice>
              <mc:Fallback>
                <p:oleObj name="ISIS/Draw Sketch" r:id="rId3" imgW="14889600" imgH="11455560" progId="">
                  <p:embed/>
                  <p:pic>
                    <p:nvPicPr>
                      <p:cNvPr id="14338" name="Object 5" descr="phosphoric acid lewis structur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62400"/>
                        <a:ext cx="2562225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 descr="nitrite lewis structure"/>
          <p:cNvGraphicFramePr>
            <a:graphicFrameLocks noChangeAspect="1"/>
          </p:cNvGraphicFramePr>
          <p:nvPr/>
        </p:nvGraphicFramePr>
        <p:xfrm>
          <a:off x="4038600" y="2895600"/>
          <a:ext cx="2152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5" imgW="10497600" imgH="4978440" progId="">
                  <p:embed/>
                </p:oleObj>
              </mc:Choice>
              <mc:Fallback>
                <p:oleObj name="ISIS/Draw Sketch" r:id="rId5" imgW="10497600" imgH="4978440" progId="">
                  <p:embed/>
                  <p:pic>
                    <p:nvPicPr>
                      <p:cNvPr id="14340" name="Object 7" descr="nitrite lewis structur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95600"/>
                        <a:ext cx="21526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2" descr="lewis structure"/>
          <p:cNvGraphicFramePr>
            <a:graphicFrameLocks noChangeAspect="1"/>
          </p:cNvGraphicFramePr>
          <p:nvPr/>
        </p:nvGraphicFramePr>
        <p:xfrm>
          <a:off x="3810000" y="1219200"/>
          <a:ext cx="23717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7" imgW="11271960" imgH="6654960" progId="">
                  <p:embed/>
                </p:oleObj>
              </mc:Choice>
              <mc:Fallback>
                <p:oleObj name="ISIS/Draw Sketch" r:id="rId7" imgW="11271960" imgH="6654960" progId="">
                  <p:embed/>
                  <p:pic>
                    <p:nvPicPr>
                      <p:cNvPr id="14341" name="Object 12" descr="lewis structur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19200"/>
                        <a:ext cx="237172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C93A59-BB48-43E5-A1A5-393FDA3FDEB4}" type="slidenum">
              <a:rPr lang="en-US" sz="1400"/>
              <a:pPr algn="r"/>
              <a:t>18</a:t>
            </a:fld>
            <a:endParaRPr lang="en-US" sz="14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048A6-A936-4020-BCB5-BBA5C31CE3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571" y="98425"/>
            <a:ext cx="7772400" cy="8159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Examples done on board</a:t>
            </a:r>
          </a:p>
        </p:txBody>
      </p:sp>
      <p:sp>
        <p:nvSpPr>
          <p:cNvPr id="7" name="Rectangle 1026">
            <a:extLst>
              <a:ext uri="{FF2B5EF4-FFF2-40B4-BE49-F238E27FC236}">
                <a16:creationId xmlns:a16="http://schemas.microsoft.com/office/drawing/2014/main" id="{1164371E-5C88-4370-A3BA-DE56DE0F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72" y="1219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Calculate the Number of Atoms in 2.45 Mol of Copper.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How many moles of water have a mass of 16.2 g?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How many aluminum atoms are in an aluminum can with a mass of 16.2 g?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How many moles of hydrogen are in the moles of water from #2?</a:t>
            </a:r>
          </a:p>
          <a:p>
            <a:pPr marL="514350" indent="-514350" algn="l" eaLnBrk="1" hangingPunct="1">
              <a:buFont typeface="+mj-lt"/>
              <a:buAutoNum type="arabicParenR"/>
            </a:pPr>
            <a:endParaRPr lang="en-US" sz="3200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048A6-A936-4020-BCB5-BBA5C31CE3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571" y="98425"/>
            <a:ext cx="7772400" cy="8159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Do in Study Group</a:t>
            </a:r>
          </a:p>
        </p:txBody>
      </p:sp>
      <p:sp>
        <p:nvSpPr>
          <p:cNvPr id="7" name="Rectangle 1026">
            <a:extLst>
              <a:ext uri="{FF2B5EF4-FFF2-40B4-BE49-F238E27FC236}">
                <a16:creationId xmlns:a16="http://schemas.microsoft.com/office/drawing/2014/main" id="{1164371E-5C88-4370-A3BA-DE56DE0F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72" y="1219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Calculate the Number of moles in 2.78 x10</a:t>
            </a:r>
            <a:r>
              <a:rPr lang="en-US" sz="3200" baseline="30000" dirty="0"/>
              <a:t>24</a:t>
            </a:r>
            <a:r>
              <a:rPr lang="en-US" sz="3200" dirty="0"/>
              <a:t> atoms of Copper.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How many grams of water would 1.27 moles weigh?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What would be the mass (in g) of 2.78 x10</a:t>
            </a:r>
            <a:r>
              <a:rPr lang="en-US" sz="3200" baseline="30000" dirty="0"/>
              <a:t>24</a:t>
            </a:r>
            <a:r>
              <a:rPr lang="en-US" sz="3200" dirty="0"/>
              <a:t> atoms of aluminum?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How many moles of hydrogen are in </a:t>
            </a:r>
            <a:r>
              <a:rPr lang="en-US" sz="3200"/>
              <a:t>the 5.20 </a:t>
            </a:r>
            <a:r>
              <a:rPr lang="en-US" sz="3200" dirty="0"/>
              <a:t>moles of ammonia (NH</a:t>
            </a:r>
            <a:r>
              <a:rPr lang="en-US" sz="3200" baseline="-25000" dirty="0"/>
              <a:t>3</a:t>
            </a:r>
            <a:r>
              <a:rPr lang="en-US" sz="3200" dirty="0"/>
              <a:t>)?</a:t>
            </a:r>
          </a:p>
          <a:p>
            <a:pPr marL="514350" indent="-514350" algn="l" eaLnBrk="1" hangingPunct="1">
              <a:buFont typeface="+mj-lt"/>
              <a:buAutoNum type="arabicParenR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556528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E7EDF0-5BAE-40E6-8817-D4AAF92DF0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Mass Percent Composition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4038600"/>
          </a:xfrm>
        </p:spPr>
        <p:txBody>
          <a:bodyPr/>
          <a:lstStyle/>
          <a:p>
            <a:pPr marL="609600" indent="-609600" eaLnBrk="1" hangingPunct="1"/>
            <a:r>
              <a:rPr lang="en-US" dirty="0"/>
              <a:t>Can be determined from: </a:t>
            </a:r>
          </a:p>
          <a:p>
            <a:pPr marL="990600" lvl="1" indent="-533400" eaLnBrk="1" hangingPunct="1"/>
            <a:r>
              <a:rPr lang="en-US" dirty="0"/>
              <a:t>The formula of the compound.</a:t>
            </a:r>
          </a:p>
          <a:p>
            <a:pPr marL="990600" lvl="1" indent="-533400" eaLnBrk="1" hangingPunct="1"/>
            <a:r>
              <a:rPr lang="en-US" dirty="0"/>
              <a:t>The experimental mass analysis of the compound.</a:t>
            </a:r>
          </a:p>
          <a:p>
            <a:pPr marL="609600" indent="-609600" eaLnBrk="1" hangingPunct="1">
              <a:buFontTx/>
              <a:buNone/>
            </a:pPr>
            <a:endParaRPr lang="en-US" dirty="0"/>
          </a:p>
        </p:txBody>
      </p:sp>
      <p:graphicFrame>
        <p:nvGraphicFramePr>
          <p:cNvPr id="131076" name="Object 4" title="mass percent formul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207106"/>
              </p:ext>
            </p:extLst>
          </p:nvPr>
        </p:nvGraphicFramePr>
        <p:xfrm>
          <a:off x="2057400" y="2895600"/>
          <a:ext cx="5105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20880" imgH="927000" progId="Equation.3">
                  <p:embed/>
                </p:oleObj>
              </mc:Choice>
              <mc:Fallback>
                <p:oleObj name="Equation" r:id="rId3" imgW="452088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51054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 title="mass percent formul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773671"/>
              </p:ext>
            </p:extLst>
          </p:nvPr>
        </p:nvGraphicFramePr>
        <p:xfrm>
          <a:off x="228600" y="4648200"/>
          <a:ext cx="86868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71720" imgH="482400" progId="Equation.3">
                  <p:embed/>
                </p:oleObj>
              </mc:Choice>
              <mc:Fallback>
                <p:oleObj name="Equation" r:id="rId5" imgW="37717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68680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010400" cy="6858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Find the Mass Percent of </a:t>
            </a:r>
            <a:r>
              <a:rPr lang="en-US" sz="3200" dirty="0" err="1">
                <a:solidFill>
                  <a:srgbClr val="C00000"/>
                </a:solidFill>
              </a:rPr>
              <a:t>Cl</a:t>
            </a:r>
            <a:r>
              <a:rPr lang="en-US" sz="3200" dirty="0">
                <a:solidFill>
                  <a:srgbClr val="C00000"/>
                </a:solidFill>
              </a:rPr>
              <a:t> in C</a:t>
            </a:r>
            <a:r>
              <a:rPr lang="en-US" sz="3200" baseline="-25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Cl</a:t>
            </a:r>
            <a:r>
              <a:rPr lang="en-US" sz="3200" baseline="-25000" dirty="0">
                <a:solidFill>
                  <a:srgbClr val="C00000"/>
                </a:solidFill>
              </a:rPr>
              <a:t>4</a:t>
            </a:r>
            <a:r>
              <a:rPr lang="en-US" sz="3200" dirty="0">
                <a:solidFill>
                  <a:srgbClr val="C00000"/>
                </a:solidFill>
              </a:rPr>
              <a:t>F</a:t>
            </a:r>
            <a:r>
              <a:rPr lang="en-US" sz="3200" baseline="-25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010400" cy="6858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Find the Mass Percent of </a:t>
            </a:r>
            <a:r>
              <a:rPr lang="en-US" sz="3200" dirty="0" err="1">
                <a:solidFill>
                  <a:srgbClr val="C00000"/>
                </a:solidFill>
              </a:rPr>
              <a:t>Cl</a:t>
            </a:r>
            <a:r>
              <a:rPr lang="en-US" sz="3200" dirty="0">
                <a:solidFill>
                  <a:srgbClr val="C00000"/>
                </a:solidFill>
              </a:rPr>
              <a:t> in C</a:t>
            </a:r>
            <a:r>
              <a:rPr lang="en-US" sz="3200" baseline="-25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Cl</a:t>
            </a:r>
            <a:r>
              <a:rPr lang="en-US" sz="3200" baseline="-25000" dirty="0">
                <a:solidFill>
                  <a:srgbClr val="C00000"/>
                </a:solidFill>
              </a:rPr>
              <a:t>4</a:t>
            </a:r>
            <a:r>
              <a:rPr lang="en-US" sz="3200" dirty="0">
                <a:solidFill>
                  <a:srgbClr val="C00000"/>
                </a:solidFill>
              </a:rPr>
              <a:t>F</a:t>
            </a:r>
            <a:r>
              <a:rPr lang="en-US" sz="3200" baseline="-25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2286000" y="5399088"/>
            <a:ext cx="6705600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/>
            <a:r>
              <a:rPr lang="en-US"/>
              <a:t>Since the percentage is less than 100 and Cl is much heavier than the other atoms, the number makes sense.</a:t>
            </a:r>
          </a:p>
        </p:txBody>
      </p:sp>
      <p:sp>
        <p:nvSpPr>
          <p:cNvPr id="17415" name="Rectangle 4" title="problem soution"/>
          <p:cNvSpPr>
            <a:spLocks noChangeArrowheads="1"/>
          </p:cNvSpPr>
          <p:nvPr/>
        </p:nvSpPr>
        <p:spPr bwMode="auto">
          <a:xfrm>
            <a:off x="4724400" y="3810000"/>
            <a:ext cx="42672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2667000" y="12192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2</a:t>
            </a:r>
            <a:r>
              <a:rPr lang="en-US"/>
              <a:t>Cl</a:t>
            </a:r>
            <a:r>
              <a:rPr lang="en-US" baseline="-25000"/>
              <a:t>4</a:t>
            </a:r>
            <a:r>
              <a:rPr lang="en-US"/>
              <a:t>F</a:t>
            </a:r>
            <a:r>
              <a:rPr lang="en-US" baseline="-25000"/>
              <a:t>2</a:t>
            </a:r>
            <a:endParaRPr lang="en-US"/>
          </a:p>
          <a:p>
            <a:r>
              <a:rPr lang="en-US"/>
              <a:t>% Cl by mass</a:t>
            </a:r>
          </a:p>
        </p:txBody>
      </p:sp>
      <p:sp>
        <p:nvSpPr>
          <p:cNvPr id="17420" name="Rectangle 9"/>
          <p:cNvSpPr>
            <a:spLocks noChangeArrowheads="1"/>
          </p:cNvSpPr>
          <p:nvPr/>
        </p:nvSpPr>
        <p:spPr bwMode="auto">
          <a:xfrm>
            <a:off x="228600" y="5399088"/>
            <a:ext cx="20574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b="1"/>
              <a:t>Check:</a:t>
            </a:r>
          </a:p>
        </p:txBody>
      </p:sp>
      <p:sp>
        <p:nvSpPr>
          <p:cNvPr id="17421" name="Rectangle 10"/>
          <p:cNvSpPr>
            <a:spLocks noChangeArrowheads="1"/>
          </p:cNvSpPr>
          <p:nvPr/>
        </p:nvSpPr>
        <p:spPr bwMode="auto">
          <a:xfrm>
            <a:off x="228600" y="3810000"/>
            <a:ext cx="20574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b="1"/>
              <a:t>Solution:</a:t>
            </a:r>
          </a:p>
        </p:txBody>
      </p:sp>
      <p:sp>
        <p:nvSpPr>
          <p:cNvPr id="17422" name="Rectangle 11"/>
          <p:cNvSpPr>
            <a:spLocks noChangeArrowheads="1"/>
          </p:cNvSpPr>
          <p:nvPr/>
        </p:nvSpPr>
        <p:spPr bwMode="auto">
          <a:xfrm>
            <a:off x="228600" y="213360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b="1"/>
              <a:t>Solution Map:</a:t>
            </a:r>
          </a:p>
          <a:p>
            <a:pPr algn="r"/>
            <a:endParaRPr lang="en-US" b="1"/>
          </a:p>
          <a:p>
            <a:pPr algn="r"/>
            <a:endParaRPr lang="en-US" b="1"/>
          </a:p>
          <a:p>
            <a:pPr algn="r"/>
            <a:r>
              <a:rPr lang="en-US" b="1"/>
              <a:t>Relationships:</a:t>
            </a:r>
          </a:p>
        </p:txBody>
      </p:sp>
      <p:sp>
        <p:nvSpPr>
          <p:cNvPr id="17423" name="Rectangle 12"/>
          <p:cNvSpPr>
            <a:spLocks noChangeArrowheads="1"/>
          </p:cNvSpPr>
          <p:nvPr/>
        </p:nvSpPr>
        <p:spPr bwMode="auto">
          <a:xfrm>
            <a:off x="228600" y="1219200"/>
            <a:ext cx="205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b="1"/>
              <a:t>Given:</a:t>
            </a:r>
          </a:p>
          <a:p>
            <a:pPr algn="r"/>
            <a:r>
              <a:rPr lang="en-US" b="1"/>
              <a:t>Find:</a:t>
            </a:r>
          </a:p>
        </p:txBody>
      </p:sp>
      <p:graphicFrame>
        <p:nvGraphicFramePr>
          <p:cNvPr id="206866" name="Object 18" title="solution map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201676"/>
              </p:ext>
            </p:extLst>
          </p:nvPr>
        </p:nvGraphicFramePr>
        <p:xfrm>
          <a:off x="3048000" y="2133600"/>
          <a:ext cx="50292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77960" imgH="431640" progId="Equation.3">
                  <p:embed/>
                </p:oleObj>
              </mc:Choice>
              <mc:Fallback>
                <p:oleObj name="Equation" r:id="rId3" imgW="257796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048000" y="2133600"/>
                        <a:ext cx="50292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8" name="Object 20" title="mass percent formul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39732"/>
              </p:ext>
            </p:extLst>
          </p:nvPr>
        </p:nvGraphicFramePr>
        <p:xfrm>
          <a:off x="2667000" y="2971800"/>
          <a:ext cx="60198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14520" imgH="419040" progId="Equation.3">
                  <p:embed/>
                </p:oleObj>
              </mc:Choice>
              <mc:Fallback>
                <p:oleObj name="Equation" r:id="rId5" imgW="331452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67000" y="2971800"/>
                        <a:ext cx="60198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9" name="Object 21" title="mass percent calculatio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65602"/>
              </p:ext>
            </p:extLst>
          </p:nvPr>
        </p:nvGraphicFramePr>
        <p:xfrm>
          <a:off x="2209800" y="3886200"/>
          <a:ext cx="67786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52600" imgH="876240" progId="Equation.3">
                  <p:embed/>
                </p:oleObj>
              </mc:Choice>
              <mc:Fallback>
                <p:oleObj name="Equation" r:id="rId7" imgW="4152600" imgH="876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09800" y="3886200"/>
                        <a:ext cx="6778625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DE597C-EB03-48B3-880A-AEEF30C91C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Mass Percent as a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Conversion Factor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95800"/>
          </a:xfrm>
        </p:spPr>
        <p:txBody>
          <a:bodyPr/>
          <a:lstStyle/>
          <a:p>
            <a:pPr eaLnBrk="1" hangingPunct="1"/>
            <a:r>
              <a:rPr lang="en-US" dirty="0"/>
              <a:t>Mass % can be used as a conversion factor.</a:t>
            </a:r>
          </a:p>
          <a:p>
            <a:pPr lvl="1" eaLnBrk="1" hangingPunct="1"/>
            <a:r>
              <a:rPr lang="en-US" dirty="0" err="1"/>
              <a:t>NaCl</a:t>
            </a:r>
            <a:r>
              <a:rPr lang="en-US" dirty="0"/>
              <a:t> is 39% Na</a:t>
            </a:r>
          </a:p>
          <a:p>
            <a:pPr lvl="1" eaLnBrk="1" hangingPunct="1"/>
            <a:r>
              <a:rPr lang="en-US" dirty="0"/>
              <a:t>100 g </a:t>
            </a:r>
            <a:r>
              <a:rPr lang="en-US" dirty="0" err="1"/>
              <a:t>NaCl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: 39 g Na</a:t>
            </a:r>
          </a:p>
          <a:p>
            <a:pPr marL="0" lvl="1" indent="0" eaLnBrk="1" hangingPunct="1">
              <a:buNone/>
            </a:pPr>
            <a:endParaRPr lang="en-US" dirty="0">
              <a:sym typeface="Symbol" pitchFamily="18" charset="2"/>
            </a:endParaRPr>
          </a:p>
          <a:p>
            <a:pPr marL="0" lvl="1" indent="0" eaLnBrk="1" hangingPunct="1">
              <a:buNone/>
            </a:pPr>
            <a:r>
              <a:rPr lang="en-US" b="1" dirty="0">
                <a:solidFill>
                  <a:srgbClr val="7030A0"/>
                </a:solidFill>
                <a:sym typeface="Symbol" pitchFamily="18" charset="2"/>
              </a:rPr>
              <a:t>How many grams of sodium are in 2.4 g NaCl?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C73B23-1555-435C-AE88-9232BCE7AC0E}"/>
                  </a:ext>
                </a:extLst>
              </p:cNvPr>
              <p:cNvSpPr txBox="1"/>
              <p:nvPr/>
            </p:nvSpPr>
            <p:spPr>
              <a:xfrm>
                <a:off x="1295400" y="4973299"/>
                <a:ext cx="5428858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𝑁𝑎𝐶𝑙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39 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𝑁𝑎𝐶𝑙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=0.94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C73B23-1555-435C-AE88-9232BCE7A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973299"/>
                <a:ext cx="5428858" cy="758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B392AF-4EDB-493F-BA38-D1A0523BFC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Empirical Formulas</a:t>
            </a:r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733800" y="20574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Benzene</a:t>
            </a:r>
          </a:p>
          <a:p>
            <a:r>
              <a:rPr lang="en-US" dirty="0"/>
              <a:t>Molecular formula = 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6</a:t>
            </a:r>
          </a:p>
          <a:p>
            <a:r>
              <a:rPr lang="en-US" dirty="0"/>
              <a:t>Empirical formula = CH</a:t>
            </a:r>
          </a:p>
        </p:txBody>
      </p:sp>
      <p:sp>
        <p:nvSpPr>
          <p:cNvPr id="50181" name="Rectangle 13"/>
          <p:cNvSpPr>
            <a:spLocks noChangeArrowheads="1"/>
          </p:cNvSpPr>
          <p:nvPr/>
        </p:nvSpPr>
        <p:spPr bwMode="auto">
          <a:xfrm>
            <a:off x="381000" y="50292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Glucose</a:t>
            </a:r>
          </a:p>
          <a:p>
            <a:r>
              <a:rPr lang="en-US" dirty="0"/>
              <a:t>Molecular formula = 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12</a:t>
            </a:r>
            <a:r>
              <a:rPr lang="en-US" dirty="0"/>
              <a:t>O</a:t>
            </a:r>
            <a:r>
              <a:rPr lang="en-US" baseline="-25000" dirty="0"/>
              <a:t>6</a:t>
            </a:r>
          </a:p>
          <a:p>
            <a:r>
              <a:rPr lang="en-US" dirty="0"/>
              <a:t>Empirical formula = CH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50182" name="Rectangle 14"/>
          <p:cNvSpPr>
            <a:spLocks noChangeArrowheads="1"/>
          </p:cNvSpPr>
          <p:nvPr/>
        </p:nvSpPr>
        <p:spPr bwMode="auto">
          <a:xfrm>
            <a:off x="228600" y="19050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Hydrogen Peroxide</a:t>
            </a:r>
          </a:p>
          <a:p>
            <a:r>
              <a:rPr lang="en-US" dirty="0"/>
              <a:t>Molecular formula =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r>
              <a:rPr lang="en-US" dirty="0"/>
              <a:t>Empirical formula = HO</a:t>
            </a:r>
          </a:p>
        </p:txBody>
      </p:sp>
      <p:pic>
        <p:nvPicPr>
          <p:cNvPr id="50183" name="Picture 15" title="model of benze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981200"/>
            <a:ext cx="1978025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4" name="Picture 16" title="model of gluco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267200"/>
            <a:ext cx="29718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5" name="Picture 17" title="model of hydrogen peroxi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971800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762000"/>
            <a:ext cx="8534400" cy="13716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simplest, whole-number ratio of atoms in a molecule is called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empirical formula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29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u="sng">
                <a:solidFill>
                  <a:srgbClr val="EA0000"/>
                </a:solidFill>
              </a:rPr>
              <a:t>Finding an Empirical/Molecular Formula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6548438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chemeClr val="bg2"/>
                </a:solidFill>
              </a:rPr>
              <a:t>Tro: Chemistry: A Molecular Approach, 2/e</a:t>
            </a: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228600" y="2286000"/>
            <a:ext cx="1828800" cy="830263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Masses or Mass Ratio</a:t>
            </a:r>
          </a:p>
        </p:txBody>
      </p:sp>
      <p:sp>
        <p:nvSpPr>
          <p:cNvPr id="12293" name="TextBox 9"/>
          <p:cNvSpPr txBox="1">
            <a:spLocks noChangeArrowheads="1"/>
          </p:cNvSpPr>
          <p:nvPr/>
        </p:nvSpPr>
        <p:spPr bwMode="auto">
          <a:xfrm>
            <a:off x="2438400" y="2438400"/>
            <a:ext cx="1066800" cy="461963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Moles</a:t>
            </a:r>
          </a:p>
        </p:txBody>
      </p:sp>
      <p:sp>
        <p:nvSpPr>
          <p:cNvPr id="12294" name="TextBox 10"/>
          <p:cNvSpPr txBox="1">
            <a:spLocks noChangeArrowheads="1"/>
          </p:cNvSpPr>
          <p:nvPr/>
        </p:nvSpPr>
        <p:spPr bwMode="auto">
          <a:xfrm>
            <a:off x="6096000" y="2209800"/>
            <a:ext cx="1828800" cy="1200150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Actual Whole # Ratio</a:t>
            </a:r>
          </a:p>
        </p:txBody>
      </p:sp>
      <p:sp>
        <p:nvSpPr>
          <p:cNvPr id="12295" name="TextBox 11"/>
          <p:cNvSpPr txBox="1">
            <a:spLocks noChangeArrowheads="1"/>
          </p:cNvSpPr>
          <p:nvPr/>
        </p:nvSpPr>
        <p:spPr bwMode="auto">
          <a:xfrm>
            <a:off x="3886200" y="2209800"/>
            <a:ext cx="1828800" cy="1200150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Simplest Whole # Ratio</a:t>
            </a:r>
          </a:p>
        </p:txBody>
      </p:sp>
      <p:sp>
        <p:nvSpPr>
          <p:cNvPr id="12296" name="TextBox 12"/>
          <p:cNvSpPr txBox="1">
            <a:spLocks noChangeArrowheads="1"/>
          </p:cNvSpPr>
          <p:nvPr/>
        </p:nvSpPr>
        <p:spPr bwMode="auto">
          <a:xfrm>
            <a:off x="3733800" y="1752600"/>
            <a:ext cx="2274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(Empirical Formula)</a:t>
            </a:r>
          </a:p>
        </p:txBody>
      </p:sp>
      <p:sp>
        <p:nvSpPr>
          <p:cNvPr id="12297" name="TextBox 13"/>
          <p:cNvSpPr txBox="1">
            <a:spLocks noChangeArrowheads="1"/>
          </p:cNvSpPr>
          <p:nvPr/>
        </p:nvSpPr>
        <p:spPr bwMode="auto">
          <a:xfrm>
            <a:off x="6019800" y="1752600"/>
            <a:ext cx="224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(Molecular Formula)</a:t>
            </a:r>
          </a:p>
        </p:txBody>
      </p:sp>
      <p:sp>
        <p:nvSpPr>
          <p:cNvPr id="15" name="Right Arrow 14" title="arrow"/>
          <p:cNvSpPr/>
          <p:nvPr/>
        </p:nvSpPr>
        <p:spPr>
          <a:xfrm>
            <a:off x="2133600" y="25908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6" name="Right Arrow 15" title="arrow"/>
          <p:cNvSpPr/>
          <p:nvPr/>
        </p:nvSpPr>
        <p:spPr>
          <a:xfrm>
            <a:off x="5791200" y="25908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7" name="Right Arrow 16" title="arrow"/>
          <p:cNvSpPr/>
          <p:nvPr/>
        </p:nvSpPr>
        <p:spPr>
          <a:xfrm>
            <a:off x="3581400" y="25908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2301" name="TextBox 17"/>
          <p:cNvSpPr txBox="1">
            <a:spLocks noChangeArrowheads="1"/>
          </p:cNvSpPr>
          <p:nvPr/>
        </p:nvSpPr>
        <p:spPr bwMode="auto">
          <a:xfrm>
            <a:off x="3962400" y="3581400"/>
            <a:ext cx="4495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 </a:t>
            </a:r>
            <a:r>
              <a:rPr lang="en-US" u="sng"/>
              <a:t>Ionic Compounds</a:t>
            </a:r>
            <a:r>
              <a:rPr lang="en-US"/>
              <a:t> are always written using the simplest whole # ratio, so you will stop with the empirical formula.</a:t>
            </a:r>
          </a:p>
          <a:p>
            <a:r>
              <a:rPr lang="en-US"/>
              <a:t>- </a:t>
            </a:r>
            <a:r>
              <a:rPr lang="en-US" u="sng"/>
              <a:t>Molecular Compounds</a:t>
            </a:r>
            <a:r>
              <a:rPr lang="en-US"/>
              <a:t> can have different ratios, but the chemical formula will always be some multiple of the Empirical Formula.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:p="http://schemas.openxmlformats.org/presentationml/2006/main" xmlns:r="http://schemas.openxmlformats.org/officeDocument/2006/relationships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:p="http://schemas.openxmlformats.org/presentationml/2006/main" xmlns:r="http://schemas.openxmlformats.org/officeDocument/2006/relationships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/>
      <a:lstStyle>
        <a:defPPr algn="ctr">
          <a:defRPr sz="4000" dirty="0">
            <a:solidFill>
              <a:srgbClr val="820000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869</Words>
  <Application>Microsoft Office PowerPoint</Application>
  <PresentationFormat>On-screen Show (4:3)</PresentationFormat>
  <Paragraphs>171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Bodoni MT</vt:lpstr>
      <vt:lpstr>Calibri</vt:lpstr>
      <vt:lpstr>Cambria Math</vt:lpstr>
      <vt:lpstr>Symbol</vt:lpstr>
      <vt:lpstr>Times New Roman</vt:lpstr>
      <vt:lpstr>Office Theme</vt:lpstr>
      <vt:lpstr>Equation</vt:lpstr>
      <vt:lpstr>ISIS/Draw Sketch</vt:lpstr>
      <vt:lpstr>Toolkit- 3x5 card, add info</vt:lpstr>
      <vt:lpstr>Examples done on board</vt:lpstr>
      <vt:lpstr>Do in Study Group</vt:lpstr>
      <vt:lpstr>Mass Percent Composition</vt:lpstr>
      <vt:lpstr>Find the Mass Percent of Cl in C2Cl4F2.</vt:lpstr>
      <vt:lpstr>Find the Mass Percent of Cl in C2Cl4F2.</vt:lpstr>
      <vt:lpstr>Mass Percent as a  Conversion Factor</vt:lpstr>
      <vt:lpstr>Empirical Formulas</vt:lpstr>
      <vt:lpstr>Finding an Empirical/Molecular Formula</vt:lpstr>
      <vt:lpstr>Example</vt:lpstr>
      <vt:lpstr>Transition Slide- Ch 6 Material</vt:lpstr>
      <vt:lpstr>Gilbert Lewis</vt:lpstr>
      <vt:lpstr>Lewis Structures</vt:lpstr>
      <vt:lpstr>Lewis Symbols of Atoms</vt:lpstr>
      <vt:lpstr>Ions and Ionic Compounds</vt:lpstr>
      <vt:lpstr>Best Practices for  Drawing Lewis Structures of molecular compounds &amp; polyatomic ions</vt:lpstr>
      <vt:lpstr>Practice—Lewis Structures</vt:lpstr>
      <vt:lpstr>Practice—Lewis Structures,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214</cp:revision>
  <dcterms:created xsi:type="dcterms:W3CDTF">2011-01-11T21:11:01Z</dcterms:created>
  <dcterms:modified xsi:type="dcterms:W3CDTF">2024-02-05T22:28:04Z</dcterms:modified>
</cp:coreProperties>
</file>