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01" r:id="rId4"/>
    <p:sldId id="314" r:id="rId5"/>
    <p:sldId id="305" r:id="rId6"/>
    <p:sldId id="311" r:id="rId7"/>
    <p:sldId id="310" r:id="rId8"/>
    <p:sldId id="359" r:id="rId9"/>
    <p:sldId id="312" r:id="rId10"/>
    <p:sldId id="360" r:id="rId11"/>
    <p:sldId id="340" r:id="rId12"/>
    <p:sldId id="342" r:id="rId13"/>
    <p:sldId id="34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3" autoAdjust="0"/>
    <p:restoredTop sz="86397" autoAdjust="0"/>
  </p:normalViewPr>
  <p:slideViewPr>
    <p:cSldViewPr>
      <p:cViewPr varScale="1">
        <p:scale>
          <a:sx n="74" d="100"/>
          <a:sy n="74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78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52A72F-667E-4CD1-9BF7-1E4F7F4BFB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F4616-E848-4E06-98A7-1432EC12389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EB9BFD-CF3A-4E0C-A2A4-9CB2ED3B33D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94C497-0663-4FA7-8F8C-4D80FEEA09C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7D4B6-78A1-492F-B634-24D4712D643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2A69B-F4BE-4C96-9F43-5374F580E7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2A69B-F4BE-4C96-9F43-5374F580E71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B2FD1-60A5-4E7D-812C-E2CEE7C302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9E25B1-9741-4448-A3BC-BC46B38FFEB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Solutions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9" name="Picture 3" descr="wa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190999"/>
            <a:ext cx="3352800" cy="25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FA51FA-DEB3-42C6-921E-6E8A91B9B0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Molarity and Dissociation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95600"/>
          </a:xfrm>
        </p:spPr>
        <p:txBody>
          <a:bodyPr/>
          <a:lstStyle/>
          <a:p>
            <a:pPr eaLnBrk="1" hangingPunct="1"/>
            <a:r>
              <a:rPr lang="en-US" dirty="0"/>
              <a:t>When strong electrolytes dissolve, all the solute particles dissociate into ions.</a:t>
            </a:r>
          </a:p>
          <a:p>
            <a:pPr eaLnBrk="1" hangingPunct="1"/>
            <a:r>
              <a:rPr lang="en-US" dirty="0"/>
              <a:t>By knowing the formula of the compound, it is easy to determine the molarity of each dissociated ion.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191000"/>
            <a:ext cx="268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0.32 M CaBr</a:t>
            </a:r>
            <a:r>
              <a:rPr lang="en-US" sz="3200" b="1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cxnSp>
        <p:nvCxnSpPr>
          <p:cNvPr id="9" name="Straight Arrow Connector 8" descr="arrow"/>
          <p:cNvCxnSpPr/>
          <p:nvPr/>
        </p:nvCxnSpPr>
        <p:spPr>
          <a:xfrm>
            <a:off x="2209800" y="4648200"/>
            <a:ext cx="1752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05600" y="4648200"/>
            <a:ext cx="2438400" cy="1405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0.32 M Ca</a:t>
            </a:r>
            <a:r>
              <a:rPr lang="en-US" sz="3200" b="1" baseline="5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0.64 M Br</a:t>
            </a:r>
            <a:r>
              <a:rPr lang="en-US" sz="3200" b="1" baseline="50000" dirty="0">
                <a:solidFill>
                  <a:schemeClr val="accent6">
                    <a:lumMod val="75000"/>
                  </a:schemeClr>
                </a:solidFill>
              </a:rPr>
              <a:t>- </a:t>
            </a:r>
          </a:p>
          <a:p>
            <a:endParaRPr lang="en-US" sz="32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Oval 14" descr="mouth of beaker"/>
          <p:cNvSpPr/>
          <p:nvPr/>
        </p:nvSpPr>
        <p:spPr>
          <a:xfrm>
            <a:off x="3276600" y="3733800"/>
            <a:ext cx="33528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 descr="side of beaker"/>
          <p:cNvCxnSpPr>
            <a:stCxn id="15" idx="2"/>
          </p:cNvCxnSpPr>
          <p:nvPr/>
        </p:nvCxnSpPr>
        <p:spPr>
          <a:xfrm>
            <a:off x="3276600" y="3962400"/>
            <a:ext cx="0" cy="2590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 descr="side of beaker"/>
          <p:cNvCxnSpPr/>
          <p:nvPr/>
        </p:nvCxnSpPr>
        <p:spPr>
          <a:xfrm>
            <a:off x="6629400" y="3962400"/>
            <a:ext cx="0" cy="2590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 descr="bottom of beaker"/>
          <p:cNvSpPr/>
          <p:nvPr/>
        </p:nvSpPr>
        <p:spPr>
          <a:xfrm>
            <a:off x="3276600" y="6324600"/>
            <a:ext cx="3352800" cy="4572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038600" y="4724400"/>
            <a:ext cx="1905000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  Ca</a:t>
            </a:r>
            <a:r>
              <a:rPr lang="en-US" sz="3200" b="1" baseline="5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Br</a:t>
            </a:r>
            <a:r>
              <a:rPr lang="en-US" sz="3200" b="1" baseline="50000" dirty="0">
                <a:solidFill>
                  <a:schemeClr val="accent6">
                    <a:lumMod val="75000"/>
                  </a:schemeClr>
                </a:solidFill>
              </a:rPr>
              <a:t>-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         Br</a:t>
            </a:r>
            <a:r>
              <a:rPr lang="en-US" sz="3200" b="1" baseline="5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</a:p>
          <a:p>
            <a:endParaRPr lang="en-US" sz="32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 descr="water in beaker"/>
          <p:cNvSpPr/>
          <p:nvPr/>
        </p:nvSpPr>
        <p:spPr>
          <a:xfrm>
            <a:off x="3310128" y="6248400"/>
            <a:ext cx="3300984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BD3002-CC0A-4F4C-B334-8C664BB91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Molarity of All Ions in the Given Solutions of Strong Electrolytes.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200000"/>
              </a:spcBef>
            </a:pPr>
            <a:r>
              <a:rPr lang="en-US" dirty="0"/>
              <a:t>0.33 M Na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).</a:t>
            </a:r>
          </a:p>
          <a:p>
            <a:pPr eaLnBrk="1" hangingPunct="1">
              <a:spcBef>
                <a:spcPct val="200000"/>
              </a:spcBef>
            </a:pPr>
            <a:r>
              <a:rPr lang="en-US" dirty="0"/>
              <a:t>0.0750 M Fe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6927DB-1B35-4519-8D05-DC30F348B78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Find the Molarity of All Ions in the Given Solutions of Strong Electrolytes, Continued.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0"/>
              </a:spcBef>
            </a:pPr>
            <a:r>
              <a:rPr lang="en-US" dirty="0"/>
              <a:t>Na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 → 2 Na</a:t>
            </a:r>
            <a:r>
              <a:rPr lang="en-US" baseline="30000" dirty="0"/>
              <a:t>+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 + CO</a:t>
            </a:r>
            <a:r>
              <a:rPr lang="en-US" baseline="-25000" dirty="0"/>
              <a:t>3</a:t>
            </a:r>
            <a:r>
              <a:rPr lang="en-US" baseline="30000" dirty="0"/>
              <a:t>2-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hlink"/>
                </a:solidFill>
              </a:rPr>
              <a:t>0.33 M	  0.66 M	    0.33 M</a:t>
            </a:r>
            <a:endParaRPr lang="en-US" dirty="0"/>
          </a:p>
          <a:p>
            <a:pPr eaLnBrk="1" hangingPunct="1">
              <a:spcBef>
                <a:spcPct val="100000"/>
              </a:spcBef>
            </a:pPr>
            <a:r>
              <a:rPr lang="en-US" dirty="0"/>
              <a:t>Fe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 → 2 Fe</a:t>
            </a:r>
            <a:r>
              <a:rPr lang="en-US" baseline="30000" dirty="0"/>
              <a:t>3+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 + 3 SO</a:t>
            </a:r>
            <a:r>
              <a:rPr lang="en-US" baseline="-25000" dirty="0"/>
              <a:t>4</a:t>
            </a:r>
            <a:r>
              <a:rPr lang="en-US" baseline="30000" dirty="0"/>
              <a:t>2-</a:t>
            </a:r>
            <a:r>
              <a:rPr lang="en-US" dirty="0"/>
              <a:t>(</a:t>
            </a:r>
            <a:r>
              <a:rPr lang="en-US" i="1" dirty="0"/>
              <a:t>aq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chemeClr val="hlink"/>
                </a:solidFill>
              </a:rPr>
              <a:t>0.0750 M	     0.150 M       0.225 M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876300"/>
            <a:ext cx="8534400" cy="5105400"/>
          </a:xfrm>
        </p:spPr>
        <p:txBody>
          <a:bodyPr/>
          <a:lstStyle/>
          <a:p>
            <a:pPr eaLnBrk="1" hangingPunct="1"/>
            <a:r>
              <a:rPr lang="en-US" dirty="0"/>
              <a:t>You have watched videos on solution definitions (solvent, solute, saturated, etc.)</a:t>
            </a:r>
          </a:p>
          <a:p>
            <a:pPr eaLnBrk="1" hangingPunct="1"/>
            <a:r>
              <a:rPr lang="en-US" dirty="0"/>
              <a:t>We have practiced making solutions, calculating molarity and doing dilutions (in lab)</a:t>
            </a:r>
          </a:p>
          <a:p>
            <a:pPr marL="0" indent="0" eaLnBrk="1" hangingPunct="1">
              <a:buNone/>
            </a:pPr>
            <a:r>
              <a:rPr lang="en-US" dirty="0"/>
              <a:t>Today</a:t>
            </a:r>
          </a:p>
          <a:p>
            <a:pPr eaLnBrk="1" hangingPunct="1"/>
            <a:r>
              <a:rPr lang="en-US" u="sng" dirty="0"/>
              <a:t>Brief Review- Solubility and Dissociation</a:t>
            </a:r>
          </a:p>
          <a:p>
            <a:pPr eaLnBrk="1" hangingPunct="1"/>
            <a:r>
              <a:rPr lang="en-US" dirty="0"/>
              <a:t>Practice Exam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97FFF7-6CC1-4C42-9186-6B7887CC1D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Supersaturated Solution</a:t>
            </a:r>
          </a:p>
        </p:txBody>
      </p:sp>
      <p:pic>
        <p:nvPicPr>
          <p:cNvPr id="27654" name="Picture 7" descr="13_02-01U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717925"/>
            <a:ext cx="6248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304800"/>
            <a:ext cx="8686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Heat solution and dissolve as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much solute as possible.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</a:pPr>
            <a:r>
              <a:rPr lang="en-US" sz="2800" noProof="0" dirty="0">
                <a:latin typeface="+mn-lt"/>
                <a:cs typeface="+mn-cs"/>
              </a:rPr>
              <a:t>  </a:t>
            </a:r>
            <a:r>
              <a:rPr lang="en-US" sz="2000" i="1" noProof="0" dirty="0">
                <a:latin typeface="+mn-lt"/>
                <a:cs typeface="+mn-cs"/>
              </a:rPr>
              <a:t>-At 100 °C ~160g of NaC</a:t>
            </a:r>
            <a:r>
              <a:rPr lang="en-US" sz="2000" i="1" baseline="-25000" noProof="0" dirty="0">
                <a:latin typeface="+mn-lt"/>
                <a:cs typeface="+mn-cs"/>
              </a:rPr>
              <a:t>2</a:t>
            </a:r>
            <a:r>
              <a:rPr lang="en-US" sz="2000" i="1" noProof="0" dirty="0">
                <a:latin typeface="+mn-lt"/>
                <a:cs typeface="+mn-cs"/>
              </a:rPr>
              <a:t>H</a:t>
            </a:r>
            <a:r>
              <a:rPr lang="en-US" sz="2000" i="1" baseline="-25000" noProof="0" dirty="0">
                <a:latin typeface="+mn-lt"/>
                <a:cs typeface="+mn-cs"/>
              </a:rPr>
              <a:t>3</a:t>
            </a:r>
            <a:r>
              <a:rPr lang="en-US" sz="2000" i="1" noProof="0" dirty="0">
                <a:latin typeface="+mn-lt"/>
                <a:cs typeface="+mn-cs"/>
              </a:rPr>
              <a:t>O</a:t>
            </a:r>
            <a:r>
              <a:rPr lang="en-US" sz="2000" i="1" baseline="-25000" noProof="0" dirty="0">
                <a:latin typeface="+mn-lt"/>
                <a:cs typeface="+mn-cs"/>
              </a:rPr>
              <a:t>2</a:t>
            </a:r>
            <a:r>
              <a:rPr lang="en-US" sz="2000" i="1" noProof="0" dirty="0">
                <a:latin typeface="+mn-lt"/>
                <a:cs typeface="+mn-cs"/>
              </a:rPr>
              <a:t> can be dissolved in 100 mL of water.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>
                <a:latin typeface="+mn-lt"/>
                <a:cs typeface="+mn-cs"/>
              </a:rPr>
              <a:t>Cool solution carefully, so that solute does not begin to recrystallize.</a:t>
            </a:r>
          </a:p>
          <a:p>
            <a:pPr marL="514350" indent="-514350">
              <a:lnSpc>
                <a:spcPct val="90000"/>
              </a:lnSpc>
              <a:spcBef>
                <a:spcPct val="20000"/>
              </a:spcBef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-At 20 °C ~120g of NaC</a:t>
            </a:r>
            <a:r>
              <a:rPr lang="en-US" sz="2000" i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H</a:t>
            </a:r>
            <a:r>
              <a:rPr lang="en-US" sz="2000" i="1" baseline="-25000" dirty="0">
                <a:solidFill>
                  <a:prstClr val="black"/>
                </a:solidFill>
                <a:latin typeface="Calibri"/>
              </a:rPr>
              <a:t>3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O</a:t>
            </a:r>
            <a:r>
              <a:rPr lang="en-US" sz="2000" i="1" baseline="-25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US" sz="2000" i="1" dirty="0">
                <a:solidFill>
                  <a:prstClr val="black"/>
                </a:solidFill>
                <a:latin typeface="Calibri"/>
              </a:rPr>
              <a:t> can be dissolved in 100 mL of water. If the solution is still holding 160 g, it is said to be supersaturated until something causes it to recrystallize.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baseline="0" dirty="0">
              <a:latin typeface="+mn-lt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7A26E0-102F-4B3F-919D-9F5C7BA57DA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Will It Dissolve?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410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Chemist’s rule of thumb: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i="1" dirty="0"/>
              <a:t>Like dissolves like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/>
              <a:t>*Similar IMFs</a:t>
            </a:r>
          </a:p>
        </p:txBody>
      </p:sp>
      <p:pic>
        <p:nvPicPr>
          <p:cNvPr id="7" name="Picture 7" descr="13_01b"/>
          <p:cNvPicPr>
            <a:picLocks noChangeAspect="1" noChangeArrowheads="1"/>
          </p:cNvPicPr>
          <p:nvPr/>
        </p:nvPicPr>
        <p:blipFill>
          <a:blip r:embed="rId3" cstate="print"/>
          <a:srcRect b="6779"/>
          <a:stretch>
            <a:fillRect/>
          </a:stretch>
        </p:blipFill>
        <p:spPr bwMode="auto">
          <a:xfrm>
            <a:off x="4797425" y="2057400"/>
            <a:ext cx="43465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2743200"/>
            <a:ext cx="4800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*Reminder: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latin typeface="+mn-lt"/>
                <a:cs typeface="+mn-cs"/>
              </a:rPr>
              <a:t>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Ionic Compounds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dissolve in polar, hydrogen bonding solvents.</a:t>
            </a: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A58EE4-B731-471A-81CE-6280FFFE20C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600" name="Rectangle 17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7620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Simple Ionic Compound Solubility Rules</a:t>
            </a:r>
            <a:br>
              <a:rPr lang="en-US" sz="3600" dirty="0"/>
            </a:br>
            <a:r>
              <a:rPr lang="en-US" sz="3600" dirty="0">
                <a:solidFill>
                  <a:srgbClr val="C00000"/>
                </a:solidFill>
              </a:rPr>
              <a:t>(I recommend memorizing these)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" y="1676400"/>
            <a:ext cx="792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Soluble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n-lt"/>
                <a:cs typeface="+mn-cs"/>
              </a:rPr>
              <a:t>   NO</a:t>
            </a:r>
            <a:r>
              <a:rPr lang="en-US" sz="2800" baseline="-25000" dirty="0">
                <a:latin typeface="+mn-lt"/>
                <a:cs typeface="+mn-cs"/>
              </a:rPr>
              <a:t>3</a:t>
            </a:r>
            <a:r>
              <a:rPr lang="en-US" sz="2800" baseline="30000" dirty="0">
                <a:latin typeface="+mn-lt"/>
                <a:cs typeface="+mn-cs"/>
              </a:rPr>
              <a:t>-</a:t>
            </a:r>
            <a:r>
              <a:rPr lang="en-US" sz="2800" dirty="0">
                <a:latin typeface="+mn-lt"/>
                <a:cs typeface="+mn-cs"/>
              </a:rPr>
              <a:t>, Na</a:t>
            </a:r>
            <a:r>
              <a:rPr lang="en-US" sz="2800" baseline="30000" dirty="0">
                <a:latin typeface="+mn-lt"/>
                <a:cs typeface="+mn-cs"/>
              </a:rPr>
              <a:t>+</a:t>
            </a:r>
            <a:r>
              <a:rPr lang="en-US" sz="2800" dirty="0">
                <a:latin typeface="+mn-lt"/>
                <a:cs typeface="+mn-cs"/>
              </a:rPr>
              <a:t>, K</a:t>
            </a:r>
            <a:r>
              <a:rPr lang="en-US" sz="2800" baseline="30000" dirty="0">
                <a:latin typeface="+mn-lt"/>
                <a:cs typeface="+mn-cs"/>
              </a:rPr>
              <a:t>+</a:t>
            </a:r>
            <a:r>
              <a:rPr lang="en-US" sz="2800" dirty="0">
                <a:latin typeface="+mn-lt"/>
                <a:cs typeface="+mn-cs"/>
              </a:rPr>
              <a:t>, NH</a:t>
            </a:r>
            <a:r>
              <a:rPr lang="en-US" sz="2800" baseline="-25000" dirty="0">
                <a:latin typeface="+mn-lt"/>
                <a:cs typeface="+mn-cs"/>
              </a:rPr>
              <a:t>4</a:t>
            </a:r>
            <a:r>
              <a:rPr lang="en-US" sz="2800" baseline="30000" dirty="0">
                <a:latin typeface="+mn-lt"/>
                <a:cs typeface="+mn-cs"/>
              </a:rPr>
              <a:t>+</a:t>
            </a:r>
            <a:endParaRPr kumimoji="0" lang="en-US" sz="2800" b="0" i="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800" baseline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Usually Insoluble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n-lt"/>
                <a:cs typeface="+mn-cs"/>
              </a:rPr>
              <a:t>   - Combinations of ions &gt; 2+ or 2-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+mn-lt"/>
                <a:cs typeface="+mn-cs"/>
              </a:rPr>
              <a:t>   - Ag</a:t>
            </a:r>
            <a:r>
              <a:rPr lang="en-US" sz="2800" baseline="30000" dirty="0">
                <a:latin typeface="+mn-lt"/>
                <a:cs typeface="+mn-cs"/>
              </a:rPr>
              <a:t>+</a:t>
            </a:r>
            <a:r>
              <a:rPr lang="en-US" sz="2800" dirty="0">
                <a:latin typeface="+mn-lt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01161-BD83-4317-A97C-110B105D55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Practice—Decide if Each of the Following Will Be Significantly Soluble in Water.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potassium iodide, KI</a:t>
            </a:r>
          </a:p>
          <a:p>
            <a:pPr eaLnBrk="1" hangingPunct="1"/>
            <a:r>
              <a:rPr lang="en-US"/>
              <a:t>octane, C</a:t>
            </a:r>
            <a:r>
              <a:rPr lang="en-US" baseline="-25000"/>
              <a:t>8</a:t>
            </a:r>
            <a:r>
              <a:rPr lang="en-US"/>
              <a:t>H</a:t>
            </a:r>
            <a:r>
              <a:rPr lang="en-US" baseline="-25000"/>
              <a:t>18</a:t>
            </a:r>
            <a:endParaRPr lang="en-US"/>
          </a:p>
          <a:p>
            <a:pPr eaLnBrk="1" hangingPunct="1"/>
            <a:r>
              <a:rPr lang="en-US"/>
              <a:t>methanol, CH</a:t>
            </a:r>
            <a:r>
              <a:rPr lang="en-US" baseline="-25000"/>
              <a:t>3</a:t>
            </a:r>
            <a:r>
              <a:rPr lang="en-US"/>
              <a:t>OH</a:t>
            </a:r>
          </a:p>
          <a:p>
            <a:pPr eaLnBrk="1" hangingPunct="1"/>
            <a:r>
              <a:rPr lang="en-US"/>
              <a:t>copper, Cu</a:t>
            </a:r>
          </a:p>
          <a:p>
            <a:pPr eaLnBrk="1" hangingPunct="1"/>
            <a:r>
              <a:rPr lang="en-US"/>
              <a:t>cetyl alcohol, CH</a:t>
            </a:r>
            <a:r>
              <a:rPr lang="en-US" baseline="-25000"/>
              <a:t>3</a:t>
            </a:r>
            <a:r>
              <a:rPr lang="en-US"/>
              <a:t>(CH</a:t>
            </a:r>
            <a:r>
              <a:rPr lang="en-US" baseline="-25000"/>
              <a:t>2</a:t>
            </a:r>
            <a:r>
              <a:rPr lang="en-US"/>
              <a:t>)</a:t>
            </a:r>
            <a:r>
              <a:rPr lang="en-US" baseline="-25000"/>
              <a:t>14</a:t>
            </a:r>
            <a:r>
              <a:rPr lang="en-US"/>
              <a:t>CH</a:t>
            </a:r>
            <a:r>
              <a:rPr lang="en-US" baseline="-25000"/>
              <a:t>2</a:t>
            </a:r>
            <a:r>
              <a:rPr lang="en-US"/>
              <a:t>OH</a:t>
            </a:r>
          </a:p>
          <a:p>
            <a:pPr eaLnBrk="1" hangingPunct="1"/>
            <a:r>
              <a:rPr lang="en-US"/>
              <a:t>iron(III) sulfide, Fe</a:t>
            </a:r>
            <a:r>
              <a:rPr lang="en-US" baseline="-25000"/>
              <a:t>2</a:t>
            </a:r>
            <a:r>
              <a:rPr lang="en-US"/>
              <a:t>S</a:t>
            </a:r>
            <a:r>
              <a:rPr lang="en-US" baseline="-25000"/>
              <a:t>3</a:t>
            </a:r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A01161-BD83-4317-A97C-110B105D55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Practice—Decide if Each of the Following Will Be Significantly Soluble in Water.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potassium iodide, KI</a:t>
            </a:r>
          </a:p>
          <a:p>
            <a:pPr eaLnBrk="1" hangingPunct="1"/>
            <a:r>
              <a:rPr lang="en-US" dirty="0"/>
              <a:t>octane, C</a:t>
            </a:r>
            <a:r>
              <a:rPr lang="en-US" baseline="-25000" dirty="0"/>
              <a:t>8</a:t>
            </a:r>
            <a:r>
              <a:rPr lang="en-US" dirty="0"/>
              <a:t>H</a:t>
            </a:r>
            <a:r>
              <a:rPr lang="en-US" baseline="-25000" dirty="0"/>
              <a:t>18</a:t>
            </a:r>
            <a:endParaRPr lang="en-US" dirty="0"/>
          </a:p>
          <a:p>
            <a:pPr eaLnBrk="1" hangingPunct="1"/>
            <a:r>
              <a:rPr lang="en-US" dirty="0"/>
              <a:t>methanol, CH</a:t>
            </a:r>
            <a:r>
              <a:rPr lang="en-US" baseline="-25000" dirty="0"/>
              <a:t>3</a:t>
            </a:r>
            <a:r>
              <a:rPr lang="en-US" dirty="0"/>
              <a:t>OH</a:t>
            </a:r>
          </a:p>
          <a:p>
            <a:pPr eaLnBrk="1" hangingPunct="1"/>
            <a:r>
              <a:rPr lang="en-US" dirty="0"/>
              <a:t>copper, Cu</a:t>
            </a:r>
          </a:p>
          <a:p>
            <a:pPr eaLnBrk="1" hangingPunct="1"/>
            <a:r>
              <a:rPr lang="en-US" dirty="0"/>
              <a:t>iron(III) sulfide, Fe</a:t>
            </a:r>
            <a:r>
              <a:rPr lang="en-US" baseline="-25000" dirty="0"/>
              <a:t>2</a:t>
            </a:r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2B3285-AC01-4827-8AB2-5F7EC21B6BF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Practice—Decide if Each of the Following Will Be Significantly Soluble in Water.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533400" y="17526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potassium iodide, KI  </a:t>
            </a:r>
            <a:r>
              <a:rPr lang="en-US" sz="3200" dirty="0">
                <a:solidFill>
                  <a:schemeClr val="hlink"/>
                </a:solidFill>
              </a:rPr>
              <a:t>soluble.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octane, C</a:t>
            </a:r>
            <a:r>
              <a:rPr lang="en-US" sz="3200" baseline="-25000" dirty="0"/>
              <a:t>8</a:t>
            </a:r>
            <a:r>
              <a:rPr lang="en-US" sz="3200" dirty="0"/>
              <a:t>H</a:t>
            </a:r>
            <a:r>
              <a:rPr lang="en-US" sz="3200" baseline="-25000" dirty="0"/>
              <a:t>18</a:t>
            </a:r>
            <a:r>
              <a:rPr lang="en-US" sz="3200" dirty="0"/>
              <a:t>  </a:t>
            </a:r>
            <a:r>
              <a:rPr lang="en-US" sz="3200" dirty="0">
                <a:solidFill>
                  <a:schemeClr val="hlink"/>
                </a:solidFill>
              </a:rPr>
              <a:t>insoluble.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methanol, CH</a:t>
            </a:r>
            <a:r>
              <a:rPr lang="en-US" sz="3200" baseline="-25000" dirty="0"/>
              <a:t>3</a:t>
            </a:r>
            <a:r>
              <a:rPr lang="en-US" sz="3200" dirty="0"/>
              <a:t>OH  </a:t>
            </a:r>
            <a:r>
              <a:rPr lang="en-US" sz="3200" dirty="0">
                <a:solidFill>
                  <a:schemeClr val="hlink"/>
                </a:solidFill>
              </a:rPr>
              <a:t>soluble.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copper, Cu  </a:t>
            </a:r>
            <a:r>
              <a:rPr lang="en-US" sz="3200" dirty="0">
                <a:solidFill>
                  <a:schemeClr val="hlink"/>
                </a:solidFill>
              </a:rPr>
              <a:t>insoluble.</a:t>
            </a:r>
            <a:endParaRPr lang="en-US" sz="3200" dirty="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iron(III) sulfide, Fe</a:t>
            </a:r>
            <a:r>
              <a:rPr lang="en-US" sz="3200" baseline="-25000" dirty="0"/>
              <a:t>2</a:t>
            </a:r>
            <a:r>
              <a:rPr lang="en-US" sz="3200" dirty="0"/>
              <a:t>S</a:t>
            </a:r>
            <a:r>
              <a:rPr lang="en-US" sz="3200" baseline="-25000" dirty="0"/>
              <a:t>3</a:t>
            </a:r>
            <a:r>
              <a:rPr lang="en-US" sz="3200" dirty="0"/>
              <a:t>  </a:t>
            </a:r>
            <a:r>
              <a:rPr lang="en-US" sz="3200" dirty="0">
                <a:solidFill>
                  <a:schemeClr val="hlink"/>
                </a:solidFill>
              </a:rPr>
              <a:t>insoluble.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54DA-3FEC-DDE4-14CA-DC3122AA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Electrolytes (Ions)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757BB-713B-6861-8EE4-4B920E1C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Strong Electrolytes (fully dissociate into ions)</a:t>
            </a:r>
          </a:p>
          <a:p>
            <a:pPr lvl="1"/>
            <a:r>
              <a:rPr lang="en-US" dirty="0"/>
              <a:t>Soluble Ionic</a:t>
            </a:r>
          </a:p>
          <a:p>
            <a:pPr lvl="1"/>
            <a:r>
              <a:rPr lang="en-US" dirty="0"/>
              <a:t>Strong Acids</a:t>
            </a:r>
          </a:p>
          <a:p>
            <a:r>
              <a:rPr lang="en-US" u="sng" dirty="0"/>
              <a:t>Weak Electrolytes (partially dissociate)</a:t>
            </a:r>
          </a:p>
          <a:p>
            <a:pPr lvl="1"/>
            <a:r>
              <a:rPr lang="en-US" dirty="0"/>
              <a:t>Weak Acids/Bases</a:t>
            </a:r>
          </a:p>
          <a:p>
            <a:r>
              <a:rPr lang="en-US" u="sng" dirty="0"/>
              <a:t>Non-Electrolytes</a:t>
            </a:r>
          </a:p>
          <a:p>
            <a:pPr lvl="1"/>
            <a:r>
              <a:rPr lang="en-US" dirty="0"/>
              <a:t>Molecular Compounds</a:t>
            </a:r>
          </a:p>
        </p:txBody>
      </p:sp>
    </p:spTree>
    <p:extLst>
      <p:ext uri="{BB962C8B-B14F-4D97-AF65-F5344CB8AC3E}">
        <p14:creationId xmlns:p14="http://schemas.microsoft.com/office/powerpoint/2010/main" val="25088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521</Words>
  <Application>Microsoft Office PowerPoint</Application>
  <PresentationFormat>On-screen Show (4:3)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Solutions</vt:lpstr>
      <vt:lpstr>Outline</vt:lpstr>
      <vt:lpstr>Supersaturated Solution</vt:lpstr>
      <vt:lpstr>Will It Dissolve?</vt:lpstr>
      <vt:lpstr>Simple Ionic Compound Solubility Rules (I recommend memorizing these)</vt:lpstr>
      <vt:lpstr>Practice—Decide if Each of the Following Will Be Significantly Soluble in Water.</vt:lpstr>
      <vt:lpstr>Practice—Decide if Each of the Following Will Be Significantly Soluble in Water.</vt:lpstr>
      <vt:lpstr>Practice—Decide if Each of the Following Will Be Significantly Soluble in Water.</vt:lpstr>
      <vt:lpstr>Electrolytes (Ions)</vt:lpstr>
      <vt:lpstr>Molarity and Dissociation</vt:lpstr>
      <vt:lpstr>Find the Molarity of All Ions in the Given Solutions of Strong Electrolytes.</vt:lpstr>
      <vt:lpstr>Find the Molarity of All Ions in the Given Solutions of Strong Electrolytes, 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199</cp:revision>
  <dcterms:created xsi:type="dcterms:W3CDTF">2011-01-11T21:11:01Z</dcterms:created>
  <dcterms:modified xsi:type="dcterms:W3CDTF">2023-03-13T20:30:45Z</dcterms:modified>
</cp:coreProperties>
</file>