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369" r:id="rId4"/>
    <p:sldId id="371" r:id="rId5"/>
    <p:sldId id="309" r:id="rId6"/>
    <p:sldId id="375" r:id="rId7"/>
    <p:sldId id="373" r:id="rId8"/>
    <p:sldId id="374" r:id="rId9"/>
    <p:sldId id="312" r:id="rId10"/>
    <p:sldId id="313" r:id="rId11"/>
    <p:sldId id="315" r:id="rId12"/>
    <p:sldId id="365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68" r:id="rId24"/>
    <p:sldId id="334" r:id="rId25"/>
    <p:sldId id="362" r:id="rId26"/>
    <p:sldId id="336" r:id="rId27"/>
    <p:sldId id="338" r:id="rId28"/>
    <p:sldId id="339" r:id="rId29"/>
    <p:sldId id="363" r:id="rId30"/>
    <p:sldId id="366" r:id="rId31"/>
    <p:sldId id="367" r:id="rId32"/>
    <p:sldId id="340" r:id="rId33"/>
    <p:sldId id="341" r:id="rId34"/>
    <p:sldId id="343" r:id="rId35"/>
    <p:sldId id="344" r:id="rId36"/>
    <p:sldId id="345" r:id="rId37"/>
    <p:sldId id="364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5" r:id="rId46"/>
    <p:sldId id="356" r:id="rId47"/>
    <p:sldId id="35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7E1066"/>
    <a:srgbClr val="820000"/>
    <a:srgbClr val="D60093"/>
    <a:srgbClr val="C3D3EF"/>
    <a:srgbClr val="FFFF00"/>
    <a:srgbClr val="CC9B00"/>
    <a:srgbClr val="CC3399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7ED4B-82F9-4C07-B299-11DFF83534A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F420B-2CE4-4D91-9D73-9F30627981C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04AEA-EAB8-4149-8BA3-D4711F20E2C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7194B-8B46-482A-8B8E-DBAF08A9F45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8FEDA-F331-49DE-B110-69F374CACB9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E3EDA-8A1B-4F27-97FE-97638B67BFC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A1125-E1AF-4807-B5E3-D6576C5E1A9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EA39A-128A-43E2-B5A8-9E167AB4D7A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6C18-AFD8-4778-9271-15533C9BBC0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3D78C-13C0-413D-9342-4E2CC4F2CDE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8D609-00C8-4FDD-B23C-00ED8156BC8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41024-6A8F-458C-A332-2328342EC89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7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0C07E-0ABB-40E7-B5D5-481093F1DF2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277BE-3DCE-4FBC-A9FF-B3A0C7D9022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12948-2D83-46AD-85D6-FCC2E431CB0D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B58CB-AC91-4445-AE35-A214ADF2CBE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89716-3111-4CE5-BCC0-D8C774AD129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BE575-4B7C-4CA7-A16C-C452D53BBE37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0D4F-DB89-478F-BC80-54BF0573C9F8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AFD81-3148-4087-899D-1094099AB04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193E4-73D9-4DC3-92B1-0691629B2CC8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F0EC-174D-4938-B522-6E9E8A7DABE4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1FC0D-BE6E-4ADD-9802-DCCA4EE091A6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50B36-4E18-4893-94A8-103141F9053D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CEE8-369D-4717-B082-591E468280F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F719-63FE-4A76-B974-16F2889BCAA2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7E062-DBB6-470B-914D-14BFAC9F0E24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4D052-374F-4BDA-81AA-A7BD316B8286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E7DD5-9A90-4F5B-9F33-CAC4224F637A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D0C24-7C2F-4A7F-9D94-2F7D4932DE5B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21D3-FE7B-431F-BE46-DEB3BACF0E4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Acids &amp; Bases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base,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acid,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00B0F0"/>
                </a:solidFill>
              </a:rPr>
              <a:t>base</a:t>
            </a:r>
            <a:r>
              <a:rPr lang="en-US" sz="2400" dirty="0"/>
              <a:t>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00B0F0"/>
                </a:solidFill>
              </a:rPr>
              <a:t>H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r>
              <a:rPr lang="en-US" sz="2800" b="1" dirty="0">
                <a:solidFill>
                  <a:srgbClr val="00B0F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FF0000"/>
                </a:solidFill>
              </a:rPr>
              <a:t>acid</a:t>
            </a:r>
            <a:r>
              <a:rPr lang="en-US" sz="2400" dirty="0"/>
              <a:t>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03629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AB0E4-B657-4794-96E8-CEB375BB95A1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4648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HC</a:t>
            </a:r>
            <a:r>
              <a:rPr lang="en-US" sz="2800">
                <a:cs typeface="Times New Roman" pitchFamily="18" charset="0"/>
              </a:rPr>
              <a:t>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  + 	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O	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>
                <a:cs typeface="Times New Roman" pitchFamily="18" charset="0"/>
              </a:rPr>
              <a:t>	 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CO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>
                <a:cs typeface="Times New Roman" pitchFamily="18" charset="0"/>
              </a:rPr>
              <a:t> 	+	HO</a:t>
            </a:r>
            <a:r>
              <a:rPr lang="en-US" sz="2800" baseline="30000">
                <a:cs typeface="Times New Roman" pitchFamily="18" charset="0"/>
              </a:rPr>
              <a:t>–</a:t>
            </a:r>
          </a:p>
          <a:p>
            <a:r>
              <a:rPr lang="en-US" sz="2800">
                <a:cs typeface="Times New Roman" pitchFamily="18" charset="0"/>
              </a:rPr>
              <a:t> Base		 Acid		Conjugate	      Conjugate</a:t>
            </a:r>
          </a:p>
          <a:p>
            <a:r>
              <a:rPr lang="en-US" sz="2800">
                <a:cs typeface="Times New Roman" pitchFamily="18" charset="0"/>
              </a:rPr>
              <a:t>				    acid		 base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>
                <a:cs typeface="Times New Roman" pitchFamily="18" charset="0"/>
              </a:rPr>
              <a:t>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   + 	 H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O	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dirty="0">
                <a:cs typeface="Times New Roman" pitchFamily="18" charset="0"/>
              </a:rPr>
              <a:t>	  HSO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>
                <a:cs typeface="Times New Roman" pitchFamily="18" charset="0"/>
              </a:rPr>
              <a:t> 	+	H</a:t>
            </a:r>
            <a:r>
              <a:rPr lang="en-US" sz="2800" baseline="-25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O</a:t>
            </a:r>
            <a:r>
              <a:rPr lang="en-US" sz="2800" baseline="30000" dirty="0">
                <a:cs typeface="Times New Roman" pitchFamily="18" charset="0"/>
              </a:rPr>
              <a:t>+</a:t>
            </a:r>
          </a:p>
          <a:p>
            <a:r>
              <a:rPr lang="en-US" sz="2800" dirty="0">
                <a:cs typeface="Times New Roman" pitchFamily="18" charset="0"/>
              </a:rPr>
              <a:t> Acid		 Base		Conjugate	      </a:t>
            </a:r>
            <a:r>
              <a:rPr lang="en-US" sz="2800" dirty="0" err="1">
                <a:cs typeface="Times New Roman" pitchFamily="18" charset="0"/>
              </a:rPr>
              <a:t>Conjugate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				    base		 acid</a:t>
            </a:r>
            <a:endParaRPr lang="en-US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A73E6D-0910-45C1-B8C0-25B17E960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Conjugate Pairs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BE00D4C-A6F7-411C-8312-AD99E25745BE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The original base becomes the conjugate acid; the original acid becomes the conjugate base.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BE74D-21E2-4746-8BAA-4746771B0346}" type="slidenum">
              <a:rPr lang="en-US"/>
              <a:pPr/>
              <a:t>13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Following: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ED1BB-A25F-4924-9A8D-B049D8B1353E}" type="slidenum">
              <a:rPr lang="en-US"/>
              <a:pPr/>
              <a:t>14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Following, Continued: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4495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>
                <a:solidFill>
                  <a:schemeClr val="hlink"/>
                </a:solidFill>
              </a:rPr>
              <a:t>O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4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 baseline="-250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800">
                <a:solidFill>
                  <a:schemeClr val="hlink"/>
                </a:solidFill>
              </a:rPr>
              <a:t>HCO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endParaRPr lang="en-US" sz="2800" baseline="30000">
              <a:solidFill>
                <a:schemeClr val="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EA92C-B68B-4F5F-B8CF-8432FBABD67E}" type="slidenum">
              <a:rPr lang="en-US"/>
              <a:pPr/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Practice—Write the Formula for the Conjugate Base of the Following: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78E96-335E-462A-B6FD-1FDA9666B4AD}" type="slidenum">
              <a:rPr lang="en-US"/>
              <a:pPr/>
              <a:t>16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Base of the Following, Continued: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458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HO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2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-25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300">
                <a:solidFill>
                  <a:schemeClr val="hlink"/>
                </a:solidFill>
              </a:rPr>
              <a:t>Since CO</a:t>
            </a:r>
            <a:r>
              <a:rPr lang="en-US" sz="2300" baseline="-25000">
                <a:solidFill>
                  <a:schemeClr val="hlink"/>
                </a:solidFill>
              </a:rPr>
              <a:t>3</a:t>
            </a:r>
            <a:r>
              <a:rPr lang="en-US" sz="2300" baseline="30000">
                <a:solidFill>
                  <a:schemeClr val="hlink"/>
                </a:solidFill>
              </a:rPr>
              <a:t>2</a:t>
            </a:r>
            <a:r>
              <a:rPr lang="en-US" sz="23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2300">
                <a:solidFill>
                  <a:schemeClr val="hlink"/>
                </a:solidFill>
                <a:cs typeface="Times New Roman" pitchFamily="18" charset="0"/>
              </a:rPr>
              <a:t> does not have an H, it cannot be an acid.</a:t>
            </a:r>
            <a:endParaRPr lang="en-US" sz="23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2−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0E740-4693-4F9D-BFCD-C3B919DDC031}" type="slidenum">
              <a:rPr lang="en-US"/>
              <a:pPr/>
              <a:t>17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/>
              <a:t>HSO</a:t>
            </a:r>
            <a:r>
              <a:rPr lang="en-US" baseline="-25000"/>
              <a:t>4</a:t>
            </a:r>
            <a:r>
              <a:rPr lang="en-US" baseline="30000"/>
              <a:t>-1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280CC-EA93-44E3-B8B8-CC9DBF9A1C1D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5867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HSO</a:t>
            </a:r>
            <a:r>
              <a:rPr lang="en-US" baseline="-25000" dirty="0"/>
              <a:t>4</a:t>
            </a:r>
            <a:r>
              <a:rPr lang="en-US" baseline="30000" dirty="0"/>
              <a:t>-1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981200" y="2133600"/>
            <a:ext cx="7086600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HBr  +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Br</a:t>
            </a:r>
            <a:r>
              <a:rPr lang="en-US" sz="3200" baseline="30000" dirty="0">
                <a:solidFill>
                  <a:schemeClr val="hlink"/>
                </a:solidFill>
              </a:rPr>
              <a:t>-1</a:t>
            </a:r>
            <a:r>
              <a:rPr lang="en-US" sz="3200" dirty="0">
                <a:solidFill>
                  <a:schemeClr val="hlink"/>
                </a:solidFill>
              </a:rPr>
              <a:t>  +  H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O</a:t>
            </a:r>
            <a:r>
              <a:rPr lang="en-US" sz="3200" baseline="30000" dirty="0">
                <a:solidFill>
                  <a:schemeClr val="hlink"/>
                </a:solidFill>
              </a:rPr>
              <a:t>+1</a:t>
            </a:r>
            <a:endParaRPr lang="en-US" sz="32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Acid       Base       Conjugate  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	 	  base      	acid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362200" y="4114800"/>
            <a:ext cx="65230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HSO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-1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-2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>
                <a:solidFill>
                  <a:schemeClr val="hlink"/>
                </a:solidFill>
              </a:rPr>
              <a:t>O</a:t>
            </a:r>
            <a:r>
              <a:rPr lang="en-US" sz="3200" baseline="30000">
                <a:solidFill>
                  <a:schemeClr val="hlink"/>
                </a:solidFill>
              </a:rPr>
              <a:t>+1</a:t>
            </a:r>
            <a:endParaRPr lang="en-US" sz="3200">
              <a:solidFill>
                <a:schemeClr val="hlink"/>
              </a:solidFill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Acid           Base       Conjugate 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	     	      base             acid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F84DCC-F42A-41D7-8980-FCC16A1D6F2A}" type="slidenum">
              <a:rPr lang="en-US"/>
              <a:pPr/>
              <a:t>19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I</a:t>
            </a:r>
            <a:r>
              <a:rPr lang="en-US" baseline="30000" dirty="0">
                <a:cs typeface="Times New Roman" pitchFamily="18" charset="0"/>
              </a:rPr>
              <a:t>−</a:t>
            </a:r>
            <a:endParaRPr lang="en-US" dirty="0"/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baseline="30000" dirty="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Things You Already Know -pH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3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Taste Sour                                           Taste Bitter </a:t>
            </a:r>
          </a:p>
          <a:p>
            <a:pPr marL="0" indent="0">
              <a:buNone/>
            </a:pPr>
            <a:r>
              <a:rPr lang="en-US" sz="2400" dirty="0"/>
              <a:t>-Fruit Juice (i.e. citrus)</a:t>
            </a:r>
            <a:r>
              <a:rPr lang="en-US" dirty="0"/>
              <a:t>          			  -baking soda                        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6D46883B-7F6D-4C94-AE6F-6A7F724C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02" y="2187197"/>
            <a:ext cx="855279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438912" y="1318953"/>
            <a:ext cx="846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		           	 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</p:spTree>
    <p:extLst>
      <p:ext uri="{BB962C8B-B14F-4D97-AF65-F5344CB8AC3E}">
        <p14:creationId xmlns:p14="http://schemas.microsoft.com/office/powerpoint/2010/main" val="284714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120D9-9576-4B5A-A6F0-083E2E14541C}" type="slidenum">
              <a:rPr lang="en-US"/>
              <a:pPr/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I</a:t>
            </a:r>
            <a:r>
              <a:rPr lang="en-US" baseline="30000">
                <a:cs typeface="Times New Roman" pitchFamily="18" charset="0"/>
              </a:rPr>
              <a:t>−</a:t>
            </a:r>
            <a:endParaRPr lang="en-US"/>
          </a:p>
          <a:p>
            <a:pPr eaLnBrk="1" hangingPunct="1">
              <a:spcBef>
                <a:spcPct val="300000"/>
              </a:spcBef>
            </a:pPr>
            <a:r>
              <a:rPr lang="en-US"/>
              <a:t>CO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 baseline="30000">
                <a:cs typeface="Times New Roman" pitchFamily="18" charset="0"/>
              </a:rPr>
              <a:t>−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362199" y="2286000"/>
            <a:ext cx="6841761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I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chemeClr val="hlink"/>
                </a:solidFill>
              </a:rPr>
              <a:t>  + 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 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   HI  +  OH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 dirty="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Base    Acid         Conjugate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</a:t>
            </a:r>
            <a:r>
              <a:rPr lang="en-US" sz="2800">
                <a:solidFill>
                  <a:schemeClr val="hlink"/>
                </a:solidFill>
              </a:rPr>
              <a:t>                        </a:t>
            </a:r>
            <a:r>
              <a:rPr lang="en-US" sz="2800" dirty="0">
                <a:solidFill>
                  <a:schemeClr val="hlink"/>
                </a:solidFill>
              </a:rPr>
              <a:t>acid          base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362200" y="4343400"/>
            <a:ext cx="63452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</a:rPr>
              <a:t>2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 HCO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OH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Base         Acid        Conjugate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             	      acid             base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AE9BF-51BB-4499-81DE-12447366A2F2}" type="slidenum">
              <a:rPr lang="en-US"/>
              <a:pPr/>
              <a:t>21</a:t>
            </a:fld>
            <a:endParaRPr 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or Weak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strong acid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acid molecules ionize,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strong base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acid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molecules ionize, </a:t>
            </a:r>
            <a:r>
              <a:rPr lang="en-US" sz="2400" dirty="0">
                <a:sym typeface="Symbol" pitchFamily="18" charset="2"/>
              </a:rPr>
              <a:t>.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base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</a:t>
            </a:r>
            <a:r>
              <a:rPr lang="en-US" sz="2400" dirty="0">
                <a:sym typeface="Symbol" pitchFamily="18" charset="2"/>
              </a:rPr>
              <a:t>.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EA68-70CF-4615-B013-49C51983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74638"/>
            <a:ext cx="8229599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Strong Acids               Weak Acids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9D0D-8AB8-485C-A5C1-4B2CFE01087E}"/>
              </a:ext>
            </a:extLst>
          </p:cNvPr>
          <p:cNvSpPr txBox="1"/>
          <p:nvPr/>
        </p:nvSpPr>
        <p:spPr>
          <a:xfrm>
            <a:off x="152401" y="1590713"/>
            <a:ext cx="4038600" cy="383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Hydrochloric acid,  HCl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Hydrobromic acid,  HBr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Hydroiodic acid,  HI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Nitric acid,  HNO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Perchloric acid,  HClO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Sulfuric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BFE1-3E6E-4AFE-9759-E94D95560151}"/>
              </a:ext>
            </a:extLst>
          </p:cNvPr>
          <p:cNvSpPr txBox="1"/>
          <p:nvPr/>
        </p:nvSpPr>
        <p:spPr>
          <a:xfrm>
            <a:off x="4953000" y="1590713"/>
            <a:ext cx="4038600" cy="426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Hydrofluoric acid,  HF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Acetic acid, 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Formic acid,  HCHO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Sulfurous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Carbonic acid,  H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Phosphoric acid,  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03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1.5 M HCl </a:t>
            </a:r>
          </a:p>
          <a:p>
            <a:pPr marL="990600" lvl="1" indent="-533400" eaLnBrk="1" hangingPunct="1"/>
            <a:r>
              <a:rPr lang="en-US" dirty="0"/>
              <a:t>Strong Acid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dirty="0"/>
              <a:t>3.0 M HC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pPr marL="990600" lvl="1" indent="-533400" eaLnBrk="1" hangingPunct="1"/>
            <a:r>
              <a:rPr lang="en-US" dirty="0"/>
              <a:t>Weak Acid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24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/>
              <a:t>1.5 M HCl </a:t>
            </a:r>
          </a:p>
          <a:p>
            <a:pPr marL="990600" lvl="1" indent="-533400" eaLnBrk="1" hangingPunct="1"/>
            <a:r>
              <a:rPr lang="en-US"/>
              <a:t>Since HCl is a strong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[HCl] = 1.5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/>
              <a:t>3.0 M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</a:p>
          <a:p>
            <a:pPr marL="990600" lvl="1" indent="-533400" eaLnBrk="1" hangingPunct="1"/>
            <a:r>
              <a:rPr lang="en-US"/>
              <a:t>Since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 is a weak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[HC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].</a:t>
            </a:r>
          </a:p>
          <a:p>
            <a:pPr marL="990600" lvl="1" indent="-533400" eaLnBrk="1" hangingPunct="1"/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3.0 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65EE9-59C9-4B48-9DBE-D9D301F29350}" type="slidenum">
              <a:rPr lang="en-US"/>
              <a:pPr/>
              <a:t>25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Bases (Soluble Hydroxides)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6BF02-D249-4F3A-A5AB-E3509E5BED19}"/>
              </a:ext>
            </a:extLst>
          </p:cNvPr>
          <p:cNvSpPr txBox="1"/>
          <p:nvPr/>
        </p:nvSpPr>
        <p:spPr>
          <a:xfrm>
            <a:off x="2095200" y="1640225"/>
            <a:ext cx="495360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Lithium hydroxide,  </a:t>
            </a:r>
            <a:r>
              <a:rPr lang="en-US" sz="2800" dirty="0" err="1"/>
              <a:t>LiOH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Sodium hydroxide,  NaOH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Potassium hydroxide,  KOH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Calcium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Strontium hydroxide,  Sr(OH)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Barium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BD7B-406F-4297-AA09-15DFB0F511D0}" type="slidenum">
              <a:rPr lang="en-US"/>
              <a:pPr/>
              <a:t>26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Some Weak 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954A8-357E-4498-A4B1-10EBD268EAC9}"/>
              </a:ext>
            </a:extLst>
          </p:cNvPr>
          <p:cNvSpPr txBox="1"/>
          <p:nvPr/>
        </p:nvSpPr>
        <p:spPr>
          <a:xfrm>
            <a:off x="152400" y="1027609"/>
            <a:ext cx="8839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725">
              <a:spcAft>
                <a:spcPts val="1200"/>
              </a:spcAft>
            </a:pPr>
            <a:r>
              <a:rPr lang="en-US" sz="2400" dirty="0"/>
              <a:t>Ammonia: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NH</a:t>
            </a:r>
            <a:r>
              <a:rPr lang="en-US" sz="2400" baseline="-25000" dirty="0"/>
              <a:t>3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Pyridine: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Methyl amine: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Ethyl amine: 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Bicarbonate: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HCO</a:t>
            </a:r>
            <a:r>
              <a:rPr lang="en-US" sz="2400" baseline="-25000" dirty="0"/>
              <a:t>3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H</a:t>
            </a:r>
            <a:r>
              <a:rPr lang="en-US" sz="2400" baseline="-25000" dirty="0"/>
              <a:t>2</a:t>
            </a:r>
            <a:r>
              <a:rPr lang="en-US" sz="2400" dirty="0"/>
              <a:t>CO</a:t>
            </a:r>
            <a:r>
              <a:rPr lang="en-US" sz="2400" baseline="-25000" dirty="0"/>
              <a:t>3</a:t>
            </a:r>
            <a:r>
              <a:rPr lang="en-US" sz="2400" baseline="30000" dirty="0"/>
              <a:t> 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 dirty="0"/>
              <a:t>2.25 M KOH 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0.35 M CH</a:t>
            </a:r>
            <a:r>
              <a:rPr lang="en-US" sz="2800" baseline="-25000" dirty="0"/>
              <a:t>3</a:t>
            </a:r>
            <a:r>
              <a:rPr lang="en-US" sz="2800" dirty="0"/>
              <a:t>NH</a:t>
            </a:r>
            <a:r>
              <a:rPr lang="en-US" sz="2800" baseline="-25000" dirty="0"/>
              <a:t>2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0.025 M </a:t>
            </a:r>
            <a:r>
              <a:rPr lang="en-US" sz="2800" dirty="0" err="1"/>
              <a:t>Sr</a:t>
            </a:r>
            <a:r>
              <a:rPr lang="en-US" sz="2800" dirty="0"/>
              <a:t>(OH)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/>
              <a:t>2.25 M KOH </a:t>
            </a:r>
          </a:p>
          <a:p>
            <a:pPr marL="990600" lvl="1" indent="-533400" eaLnBrk="1" hangingPunct="1"/>
            <a:r>
              <a:rPr lang="en-US" sz="2200"/>
              <a:t>Since KOH is a strong base, 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= [KOH] x 1 = 2.25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0.35 M CH</a:t>
            </a:r>
            <a:r>
              <a:rPr lang="en-US" sz="2800" baseline="-25000"/>
              <a:t>3</a:t>
            </a:r>
            <a:r>
              <a:rPr lang="en-US" sz="2800"/>
              <a:t>NH</a:t>
            </a:r>
            <a:r>
              <a:rPr lang="en-US" sz="2800" baseline="-25000"/>
              <a:t>2</a:t>
            </a:r>
          </a:p>
          <a:p>
            <a:pPr marL="990600" lvl="1" indent="-533400" eaLnBrk="1" hangingPunct="1"/>
            <a:r>
              <a:rPr lang="en-US" sz="2400"/>
              <a:t>Since 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 is a weak base, </a:t>
            </a:r>
            <a:r>
              <a:rPr lang="en-US" sz="2200"/>
              <a:t>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</a:t>
            </a:r>
            <a:r>
              <a:rPr lang="en-US" sz="2400"/>
              <a:t>&lt;&lt; [CH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].</a:t>
            </a:r>
          </a:p>
          <a:p>
            <a:pPr marL="990600" lvl="1" indent="-533400" eaLnBrk="1" hangingPunct="1"/>
            <a:r>
              <a:rPr lang="en-US" sz="2400"/>
              <a:t>Therefore,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&lt;&lt; 0.35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0.025 M Sr(OH)</a:t>
            </a:r>
            <a:r>
              <a:rPr lang="en-US" sz="2800" baseline="-25000"/>
              <a:t>2</a:t>
            </a:r>
            <a:endParaRPr lang="en-US" sz="2800"/>
          </a:p>
          <a:p>
            <a:pPr marL="990600" lvl="1" indent="-533400" eaLnBrk="1" hangingPunct="1"/>
            <a:r>
              <a:rPr lang="en-US" sz="2400"/>
              <a:t>Since Sr(OH)</a:t>
            </a:r>
            <a:r>
              <a:rPr lang="en-US" sz="2400" baseline="-25000"/>
              <a:t>2</a:t>
            </a:r>
            <a:r>
              <a:rPr lang="en-US" sz="2400"/>
              <a:t> is a strong base,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= [Sr(OH)</a:t>
            </a:r>
            <a:r>
              <a:rPr lang="en-US" sz="2400" baseline="-25000"/>
              <a:t>2</a:t>
            </a:r>
            <a:r>
              <a:rPr lang="en-US" sz="2400"/>
              <a:t>] x 2 = 0.050 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01304-A0C9-477A-8639-560AB4721D5A}" type="slidenum">
              <a:rPr lang="en-US"/>
              <a:pPr/>
              <a:t>29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Buffers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Buffers- Resist Changes in pH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They neutralizing added acid or base.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Buffers are made by mixing together a weak acid and its conjugate 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Or weak base and its conjugate acid.</a:t>
            </a:r>
          </a:p>
        </p:txBody>
      </p:sp>
    </p:spTree>
    <p:extLst>
      <p:ext uri="{BB962C8B-B14F-4D97-AF65-F5344CB8AC3E}">
        <p14:creationId xmlns:p14="http://schemas.microsoft.com/office/powerpoint/2010/main" val="350084585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0" y="274638"/>
            <a:ext cx="8680812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Early on when studying Chemistry…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92947"/>
            <a:ext cx="6858000" cy="1630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Have H</a:t>
            </a:r>
            <a:r>
              <a:rPr lang="en-US" u="sng" baseline="30000" dirty="0"/>
              <a:t>+</a:t>
            </a:r>
            <a:r>
              <a:rPr lang="en-US" dirty="0"/>
              <a:t>				</a:t>
            </a:r>
            <a:r>
              <a:rPr lang="en-US" u="sng" dirty="0"/>
              <a:t>Have OH</a:t>
            </a:r>
            <a:r>
              <a:rPr lang="en-US" u="sng" baseline="30000" dirty="0"/>
              <a:t>-</a:t>
            </a:r>
          </a:p>
          <a:p>
            <a:pPr marL="0" indent="0">
              <a:buNone/>
            </a:pPr>
            <a:r>
              <a:rPr lang="en-US" sz="2400" dirty="0"/>
              <a:t>-HCl, 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4			</a:t>
            </a:r>
            <a:r>
              <a:rPr lang="en-US" sz="2400" dirty="0"/>
              <a:t>	   -NaOH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-HC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-25000" dirty="0"/>
              <a:t>2				   </a:t>
            </a:r>
            <a:r>
              <a:rPr lang="en-US" sz="2400" dirty="0"/>
              <a:t> -Ca(OH)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1295400" y="1318953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          	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07E43-1217-438A-AF0E-1FB4481D7668}"/>
              </a:ext>
            </a:extLst>
          </p:cNvPr>
          <p:cNvSpPr txBox="1"/>
          <p:nvPr/>
        </p:nvSpPr>
        <p:spPr>
          <a:xfrm>
            <a:off x="225498" y="435410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…essentially </a:t>
            </a:r>
            <a:r>
              <a:rPr lang="en-US" sz="2400" b="1" i="1" dirty="0">
                <a:solidFill>
                  <a:srgbClr val="7030A0"/>
                </a:solidFill>
              </a:rPr>
              <a:t>a theory by </a:t>
            </a:r>
          </a:p>
          <a:p>
            <a:r>
              <a:rPr lang="en-US" sz="2400" b="1" i="1" dirty="0">
                <a:solidFill>
                  <a:srgbClr val="7030A0"/>
                </a:solidFill>
              </a:rPr>
              <a:t>Svante Arrhenius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78802-538A-48EB-8E60-5EAF9ED7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925569"/>
            <a:ext cx="1238250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1D6B2-CED3-4B5D-BED9-DB277FA640D6}"/>
              </a:ext>
            </a:extLst>
          </p:cNvPr>
          <p:cNvSpPr txBox="1"/>
          <p:nvPr/>
        </p:nvSpPr>
        <p:spPr>
          <a:xfrm>
            <a:off x="4756841" y="5549754"/>
            <a:ext cx="439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For which, he won the Nobel Prize in Chemistry in 1903</a:t>
            </a:r>
          </a:p>
        </p:txBody>
      </p:sp>
    </p:spTree>
    <p:extLst>
      <p:ext uri="{BB962C8B-B14F-4D97-AF65-F5344CB8AC3E}">
        <p14:creationId xmlns:p14="http://schemas.microsoft.com/office/powerpoint/2010/main" val="39550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CF210-50B4-446E-911A-7760BD0738CF}" type="slidenum">
              <a:rPr lang="en-US"/>
              <a:pPr/>
              <a:t>30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7"/>
            <a:ext cx="8229600" cy="70802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How Buffers Work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98" y="892174"/>
            <a:ext cx="4267200" cy="2192745"/>
          </a:xfrm>
        </p:spPr>
        <p:txBody>
          <a:bodyPr/>
          <a:lstStyle/>
          <a:p>
            <a:pPr eaLnBrk="1" hangingPunct="1"/>
            <a:r>
              <a:rPr lang="en-US" dirty="0"/>
              <a:t>The weak acid present in the buffer mixture can neutralize added base.</a:t>
            </a:r>
          </a:p>
        </p:txBody>
      </p:sp>
      <p:pic>
        <p:nvPicPr>
          <p:cNvPr id="5" name="Picture 7" descr="Drawing showing acetate ion neutralizing added protons and acetic acid neutralizing added hydroxide.">
            <a:extLst>
              <a:ext uri="{FF2B5EF4-FFF2-40B4-BE49-F238E27FC236}">
                <a16:creationId xmlns:a16="http://schemas.microsoft.com/office/drawing/2014/main" id="{3386F620-37AA-4517-A584-7572648D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31878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503AF76-3F2E-41C6-B0CB-4F5443FF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902" y="915322"/>
            <a:ext cx="4267200" cy="216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The conjugate base present in the buffer mixture can neutralize added acid.</a:t>
            </a:r>
          </a:p>
        </p:txBody>
      </p:sp>
    </p:spTree>
    <p:extLst>
      <p:ext uri="{BB962C8B-B14F-4D97-AF65-F5344CB8AC3E}">
        <p14:creationId xmlns:p14="http://schemas.microsoft.com/office/powerpoint/2010/main" val="2464665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C447E-FF20-4826-9819-FD09FF098CC6}" type="slidenum">
              <a:rPr lang="en-US"/>
              <a:pPr/>
              <a:t>31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Autoionization</a:t>
            </a:r>
            <a:r>
              <a:rPr lang="en-US" dirty="0">
                <a:solidFill>
                  <a:srgbClr val="C00000"/>
                </a:solidFill>
              </a:rPr>
              <a:t> of Water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143000"/>
            <a:ext cx="86868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About 1 out of every 10 million water molecules form ions through a process called </a:t>
            </a:r>
            <a:r>
              <a:rPr lang="en-US" sz="2800" b="1" dirty="0" err="1"/>
              <a:t>autoionization</a:t>
            </a:r>
            <a:r>
              <a:rPr lang="en-US" sz="2800" dirty="0"/>
              <a:t>.</a:t>
            </a:r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endParaRPr lang="en-US" sz="2800" dirty="0"/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+ 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</a:p>
          <a:p>
            <a:pPr algn="ctr" eaLnBrk="1" hangingPunct="1">
              <a:buFontTx/>
              <a:buNone/>
            </a:pPr>
            <a:endParaRPr lang="en-US" sz="2800" baseline="30000" dirty="0"/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All aqueous solutions contain </a:t>
            </a:r>
            <a:r>
              <a:rPr lang="en-US" sz="2800" b="1" dirty="0"/>
              <a:t>both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and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400" dirty="0"/>
              <a:t>[H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] = [OH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dirty="0"/>
              <a:t>] = 1 x 10</a:t>
            </a:r>
            <a:r>
              <a:rPr lang="en-US" sz="2400" baseline="30000" dirty="0"/>
              <a:t>-7</a:t>
            </a:r>
            <a:r>
              <a:rPr lang="en-US" sz="2400" dirty="0"/>
              <a:t>M at 25 °C in pure water.</a:t>
            </a: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5AC46-A990-43BD-8B98-F15E17EE108C}" type="slidenum">
              <a:rPr lang="en-US"/>
              <a:pPr/>
              <a:t>32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 Product(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i="1" baseline="-25000" dirty="0" err="1">
                <a:solidFill>
                  <a:srgbClr val="C00000"/>
                </a:solidFill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) of Water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product of the 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 and 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>
                <a:cs typeface="Times New Roman" pitchFamily="18" charset="0"/>
              </a:rPr>
              <a:t> concentrations is always the same number.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] x [OH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/>
              <a:t>] = 1 x 10</a:t>
            </a:r>
            <a:r>
              <a:rPr lang="en-US" baseline="30000" dirty="0"/>
              <a:t>-14</a:t>
            </a:r>
            <a:r>
              <a:rPr lang="en-US" dirty="0"/>
              <a:t> = </a:t>
            </a:r>
            <a:r>
              <a:rPr lang="en-US" i="1" dirty="0" err="1"/>
              <a:t>K</a:t>
            </a:r>
            <a:r>
              <a:rPr lang="en-US" i="1" baseline="-25000" dirty="0" err="1"/>
              <a:t>w</a:t>
            </a:r>
            <a:r>
              <a:rPr lang="en-US" dirty="0">
                <a:cs typeface="Times New Roman" pitchFamily="18" charset="0"/>
              </a:rPr>
              <a:t>.</a:t>
            </a:r>
            <a:endParaRPr lang="en-US" baseline="30000" dirty="0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5EC9D-BD4B-41B0-AF27-BAA1AD98330B}" type="slidenum">
              <a:rPr lang="en-US"/>
              <a:pPr/>
              <a:t>33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Following: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48B58-C8DA-4D92-87F0-7084F7C22074}" type="slidenum">
              <a:rPr lang="en-US"/>
              <a:pPr/>
              <a:t>34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Following, Continued: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113" y="2424113"/>
            <a:ext cx="4433887" cy="819150"/>
            <a:chOff x="327" y="1527"/>
            <a:chExt cx="2793" cy="516"/>
          </a:xfrm>
        </p:grpSpPr>
        <p:sp>
          <p:nvSpPr>
            <p:cNvPr id="46094" name="Rectangle 5"/>
            <p:cNvSpPr>
              <a:spLocks noChangeArrowheads="1"/>
            </p:cNvSpPr>
            <p:nvPr/>
          </p:nvSpPr>
          <p:spPr bwMode="auto">
            <a:xfrm>
              <a:off x="327" y="1623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5" name="Rectangle 6"/>
            <p:cNvSpPr>
              <a:spLocks noChangeArrowheads="1"/>
            </p:cNvSpPr>
            <p:nvPr/>
          </p:nvSpPr>
          <p:spPr bwMode="auto">
            <a:xfrm>
              <a:off x="1047" y="1527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2.50 x 10</a:t>
              </a:r>
              <a:r>
                <a:rPr lang="en-US" baseline="30000"/>
                <a:t>-4</a:t>
              </a:r>
            </a:p>
          </p:txBody>
        </p:sp>
        <p:sp>
          <p:nvSpPr>
            <p:cNvPr id="46096" name="Rectangle 7"/>
            <p:cNvSpPr>
              <a:spLocks noChangeArrowheads="1"/>
            </p:cNvSpPr>
            <p:nvPr/>
          </p:nvSpPr>
          <p:spPr bwMode="auto">
            <a:xfrm>
              <a:off x="1959" y="1623"/>
              <a:ext cx="11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4.00 x 10</a:t>
              </a:r>
              <a:r>
                <a:rPr lang="en-US" baseline="30000"/>
                <a:t>-11</a:t>
              </a:r>
            </a:p>
          </p:txBody>
        </p:sp>
      </p:grp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091113" y="2576513"/>
            <a:ext cx="4025900" cy="439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" y="4495800"/>
            <a:ext cx="4281488" cy="819150"/>
            <a:chOff x="327" y="3591"/>
            <a:chExt cx="2697" cy="51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27" y="3687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1047" y="3591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4.0 x 10</a:t>
              </a:r>
              <a:r>
                <a:rPr lang="en-US" baseline="30000"/>
                <a:t>-1</a:t>
              </a:r>
            </a:p>
          </p:txBody>
        </p:sp>
        <p:sp>
          <p:nvSpPr>
            <p:cNvPr id="46093" name="Rectangle 17"/>
            <p:cNvSpPr>
              <a:spLocks noChangeArrowheads="1"/>
            </p:cNvSpPr>
            <p:nvPr/>
          </p:nvSpPr>
          <p:spPr bwMode="auto">
            <a:xfrm>
              <a:off x="1959" y="3687"/>
              <a:ext cx="10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2.5 x 10</a:t>
              </a:r>
              <a:r>
                <a:rPr lang="en-US" baseline="30000"/>
                <a:t>-14</a:t>
              </a:r>
            </a:p>
          </p:txBody>
        </p:sp>
      </p:grp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4876800" y="4648200"/>
            <a:ext cx="4025900" cy="43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sp>
        <p:nvSpPr>
          <p:cNvPr id="46090" name="Rectangle 19"/>
          <p:cNvSpPr>
            <a:spLocks noChangeArrowheads="1"/>
          </p:cNvSpPr>
          <p:nvPr/>
        </p:nvSpPr>
        <p:spPr bwMode="auto">
          <a:xfrm>
            <a:off x="4724400" y="4038600"/>
            <a:ext cx="3514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[OH</a:t>
            </a:r>
            <a:r>
              <a:rPr lang="en-US" baseline="30000"/>
              <a:t>-1</a:t>
            </a:r>
            <a:r>
              <a:rPr lang="en-US"/>
              <a:t>] = 2 x 0.20 = 0.40 M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5CBC1-7204-4C01-956B-0344A5D27FC7}" type="slidenum">
              <a:rPr lang="en-US"/>
              <a:pPr/>
              <a:t>35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pH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─</a:t>
            </a:r>
            <a:r>
              <a:rPr lang="en-US" sz="2800" dirty="0"/>
              <a:t>log[H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endParaRPr lang="en-US" sz="2800" baseline="300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pH &lt; 7 is acidic; pH &gt; 7 is basic; pH = 7 is neutral.</a:t>
            </a:r>
          </a:p>
        </p:txBody>
      </p:sp>
      <p:pic>
        <p:nvPicPr>
          <p:cNvPr id="6" name="Picture 7" descr="Figure showing pH scale. below 7 is acidic, above 7 is basic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70104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36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37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28800" y="3048000"/>
            <a:ext cx="5705475" cy="942975"/>
            <a:chOff x="1152" y="1920"/>
            <a:chExt cx="3594" cy="594"/>
          </a:xfrm>
        </p:grpSpPr>
        <p:sp>
          <p:nvSpPr>
            <p:cNvPr id="49161" name="Rectangle 4"/>
            <p:cNvSpPr>
              <a:spLocks noChangeArrowheads="1"/>
            </p:cNvSpPr>
            <p:nvPr/>
          </p:nvSpPr>
          <p:spPr bwMode="auto">
            <a:xfrm>
              <a:off x="1152" y="2064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</a:t>
              </a:r>
              <a:r>
                <a:rPr lang="en-US" sz="2800">
                  <a:solidFill>
                    <a:schemeClr val="hlink"/>
                  </a:solidFill>
                </a:rPr>
                <a:t> 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08" y="1920"/>
              <a:ext cx="1056" cy="594"/>
              <a:chOff x="2016" y="1930"/>
              <a:chExt cx="1056" cy="594"/>
            </a:xfrm>
          </p:grpSpPr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2067" y="1930"/>
                <a:ext cx="969" cy="5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800"/>
                  <a:t>1 x 10</a:t>
                </a:r>
                <a:r>
                  <a:rPr lang="en-US" sz="2800" baseline="30000"/>
                  <a:t>-14</a:t>
                </a:r>
                <a:endParaRPr lang="en-US" sz="2800"/>
              </a:p>
              <a:p>
                <a:pPr algn="ctr" eaLnBrk="0" hangingPunct="0"/>
                <a:r>
                  <a:rPr lang="en-US" sz="2800"/>
                  <a:t>2.0 x 10</a:t>
                </a:r>
                <a:r>
                  <a:rPr lang="en-US" sz="2800" baseline="30000"/>
                  <a:t>-3</a:t>
                </a: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3264" y="2064"/>
              <a:ext cx="14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 = 5.0 x 10</a:t>
              </a:r>
              <a:r>
                <a:rPr lang="en-US" sz="2800" baseline="30000"/>
                <a:t>-12</a:t>
              </a:r>
              <a:r>
                <a:rPr lang="en-US" sz="2800"/>
                <a:t>M</a:t>
              </a:r>
            </a:p>
          </p:txBody>
        </p:sp>
      </p:grp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basic.</a:t>
            </a: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1296988" y="2073275"/>
            <a:ext cx="6459537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2+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/>
              <a:t>-</a:t>
            </a:r>
            <a:r>
              <a:rPr lang="en-US" sz="2800"/>
              <a:t>] = 2 x 0.0010 = 0.0020 = 2.0 x 10</a:t>
            </a:r>
            <a:r>
              <a:rPr lang="en-US" sz="2800" baseline="30000"/>
              <a:t>-3 </a:t>
            </a:r>
            <a:r>
              <a:rPr lang="en-US" sz="2800"/>
              <a:t>M.</a:t>
            </a: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743039" y="4130675"/>
            <a:ext cx="591668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(5.0 x 10</a:t>
            </a:r>
            <a:r>
              <a:rPr lang="en-US" sz="2800" baseline="30000" dirty="0"/>
              <a:t>-12</a:t>
            </a:r>
            <a:r>
              <a:rPr lang="en-US" sz="2800" dirty="0"/>
              <a:t>)</a:t>
            </a:r>
          </a:p>
          <a:p>
            <a:pPr algn="ctr" eaLnBrk="0" hangingPunct="0"/>
            <a:r>
              <a:rPr lang="en-US" sz="2800" u="sng" dirty="0"/>
              <a:t>pH = 11.3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4C065-CA33-4BFC-8EBB-F44F73525435}" type="slidenum">
              <a:rPr lang="en-US"/>
              <a:pPr/>
              <a:t>38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Solutions.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302CB-8446-40C8-8147-BB599F27C11B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3657600"/>
            <a:ext cx="4456113" cy="942975"/>
            <a:chOff x="231" y="2448"/>
            <a:chExt cx="2807" cy="594"/>
          </a:xfrm>
        </p:grpSpPr>
        <p:sp>
          <p:nvSpPr>
            <p:cNvPr id="51210" name="Rectangle 8"/>
            <p:cNvSpPr>
              <a:spLocks noChangeArrowheads="1"/>
            </p:cNvSpPr>
            <p:nvPr/>
          </p:nvSpPr>
          <p:spPr bwMode="auto">
            <a:xfrm>
              <a:off x="231" y="2535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 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950" y="2448"/>
              <a:ext cx="1122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u="sng"/>
                <a:t>  1 x 10</a:t>
              </a:r>
              <a:r>
                <a:rPr lang="en-US" baseline="30000"/>
                <a:t>−</a:t>
              </a:r>
              <a:r>
                <a:rPr lang="en-US" sz="2800" baseline="30000"/>
                <a:t>14</a:t>
              </a:r>
              <a:r>
                <a:rPr lang="en-US" sz="2800"/>
                <a:t> </a:t>
              </a:r>
              <a:r>
                <a:rPr lang="en-US" sz="2800" u="sng"/>
                <a:t> </a:t>
              </a:r>
            </a:p>
            <a:p>
              <a:pPr algn="ctr" eaLnBrk="0" hangingPunct="0"/>
              <a:r>
                <a:rPr lang="en-US" sz="2800"/>
                <a:t>1 x 10</a:t>
              </a:r>
              <a:r>
                <a:rPr lang="en-US" baseline="30000"/>
                <a:t>−</a:t>
              </a:r>
              <a:r>
                <a:rPr lang="en-US" sz="2800" baseline="30000"/>
                <a:t>2</a:t>
              </a:r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1776" y="2544"/>
              <a:ext cx="126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= 1.0 x 10</a:t>
              </a:r>
              <a:r>
                <a:rPr lang="en-US" sz="2800" baseline="30000">
                  <a:cs typeface="Times New Roman" pitchFamily="18" charset="0"/>
                </a:rPr>
                <a:t>−</a:t>
              </a:r>
              <a:r>
                <a:rPr lang="en-US" sz="2800" baseline="30000"/>
                <a:t>12</a:t>
              </a:r>
            </a:p>
          </p:txBody>
        </p: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Solutions, Continued.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  <a:r>
              <a:rPr lang="en-US">
                <a:solidFill>
                  <a:srgbClr val="8901F3"/>
                </a:solidFill>
              </a:rPr>
              <a:t>  </a:t>
            </a:r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1976438" y="2119313"/>
            <a:ext cx="433228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</p:txBody>
      </p:sp>
      <p:sp>
        <p:nvSpPr>
          <p:cNvPr id="51208" name="Rectangle 5"/>
          <p:cNvSpPr>
            <a:spLocks noChangeArrowheads="1"/>
          </p:cNvSpPr>
          <p:nvPr/>
        </p:nvSpPr>
        <p:spPr bwMode="auto">
          <a:xfrm>
            <a:off x="1882775" y="4419600"/>
            <a:ext cx="4349750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/>
              <a:t>pH = </a:t>
            </a:r>
            <a:r>
              <a:rPr lang="en-US" sz="2600">
                <a:cs typeface="Times New Roman" pitchFamily="18" charset="0"/>
              </a:rPr>
              <a:t>−</a:t>
            </a:r>
            <a:r>
              <a:rPr lang="en-US" sz="2600"/>
              <a:t>log (1.0 x 10</a:t>
            </a:r>
            <a:r>
              <a:rPr lang="en-US" sz="2600" baseline="30000">
                <a:cs typeface="Times New Roman" pitchFamily="18" charset="0"/>
              </a:rPr>
              <a:t>−</a:t>
            </a:r>
            <a:r>
              <a:rPr lang="en-US" sz="2600" baseline="30000"/>
              <a:t>12</a:t>
            </a:r>
            <a:r>
              <a:rPr lang="en-US" sz="2600"/>
              <a:t>) = 12.00</a:t>
            </a:r>
          </a:p>
        </p:txBody>
      </p:sp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2033588" y="5486400"/>
            <a:ext cx="4387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1</a:t>
            </a:r>
            <a:r>
              <a:rPr lang="en-US" sz="2800"/>
              <a:t>) = 0.60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BBD22-A7CB-4366-ACEC-8E2AA6992190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Arrhenius Theory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Bases </a:t>
            </a:r>
            <a:r>
              <a:rPr lang="en-US" sz="2800" b="1" dirty="0"/>
              <a:t>dissociate</a:t>
            </a:r>
            <a:r>
              <a:rPr lang="en-US" sz="2800" dirty="0"/>
              <a:t> in water to produce OH</a:t>
            </a:r>
            <a:r>
              <a:rPr lang="en-US" sz="2800" baseline="30000" dirty="0"/>
              <a:t>-</a:t>
            </a:r>
            <a:r>
              <a:rPr lang="en-US" sz="2800" dirty="0"/>
              <a:t> ions and cations.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err="1"/>
              <a:t>NaOH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→ Na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Acids </a:t>
            </a:r>
            <a:r>
              <a:rPr lang="en-US" sz="2800" b="1"/>
              <a:t>dissociate</a:t>
            </a:r>
            <a:r>
              <a:rPr lang="en-US" sz="2800"/>
              <a:t> </a:t>
            </a:r>
            <a:r>
              <a:rPr lang="en-US" sz="2800" dirty="0"/>
              <a:t>in water to produce H</a:t>
            </a:r>
            <a:r>
              <a:rPr lang="en-US" sz="2800" baseline="30000" dirty="0"/>
              <a:t>+</a:t>
            </a:r>
            <a:r>
              <a:rPr lang="en-US" sz="2800" dirty="0"/>
              <a:t> ions and anions.</a:t>
            </a:r>
            <a:r>
              <a:rPr lang="en-US" sz="2400" dirty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→ H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dirty="0" err="1"/>
              <a:t>Cl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pic>
        <p:nvPicPr>
          <p:cNvPr id="6" name="Picture 3" descr="A drawing of HCl ioniz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43200"/>
            <a:ext cx="28487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 drawing of NaOH dissoci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667000"/>
            <a:ext cx="264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93068-07C8-411B-8884-758931A6B13C}" type="slidenum">
              <a:rPr lang="en-US"/>
              <a:pPr/>
              <a:t>40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Concentration of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a Solution with pH 3.7.</a:t>
            </a: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3490913" y="1981200"/>
            <a:ext cx="300196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-pH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909763" y="2971800"/>
            <a:ext cx="57943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-3.7</a:t>
            </a:r>
            <a:endParaRPr lang="en-US" sz="3600"/>
          </a:p>
          <a:p>
            <a:pPr algn="ctr" eaLnBrk="0" hangingPunct="0"/>
            <a:r>
              <a:rPr lang="en-US" sz="3600"/>
              <a:t>means 0.0001 &lt; [H</a:t>
            </a:r>
            <a:r>
              <a:rPr lang="en-US" sz="3600" baseline="30000"/>
              <a:t>+1</a:t>
            </a:r>
            <a:r>
              <a:rPr lang="en-US" sz="3600"/>
              <a:t>] &lt; 0.001.</a:t>
            </a: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1966913" y="4572000"/>
            <a:ext cx="6365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2 x 10</a:t>
            </a:r>
            <a:r>
              <a:rPr lang="en-US" sz="3600" baseline="30000"/>
              <a:t>-4</a:t>
            </a:r>
            <a:r>
              <a:rPr lang="en-US" sz="3600"/>
              <a:t> M = 0.0002 M.</a:t>
            </a: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AEAFA-A7DB-430E-96E1-53CA133D88D0}" type="slidenum">
              <a:rPr lang="en-US"/>
              <a:pPr/>
              <a:t>41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Following: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1D8D0-EB90-42B6-B98E-7853545957C4}" type="slidenum">
              <a:rPr lang="en-US"/>
              <a:pPr/>
              <a:t>42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Following, Continued: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514600" y="5486400"/>
            <a:ext cx="49244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0.60</a:t>
            </a:r>
            <a:r>
              <a:rPr lang="en-US" sz="3600"/>
              <a:t> = 0.25 M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509713" y="2438400"/>
            <a:ext cx="7435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2.7</a:t>
            </a:r>
            <a:r>
              <a:rPr lang="en-US" sz="3600"/>
              <a:t> = 2 x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3 </a:t>
            </a:r>
            <a:r>
              <a:rPr lang="en-US" sz="3600"/>
              <a:t>M = 0.002 M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2424113" y="4114800"/>
            <a:ext cx="5445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12</a:t>
            </a:r>
            <a:r>
              <a:rPr lang="en-US" sz="3600"/>
              <a:t> = 1 x 10</a:t>
            </a:r>
            <a:r>
              <a:rPr lang="en-US" sz="3600" baseline="30000"/>
              <a:t>-12</a:t>
            </a:r>
            <a:r>
              <a:rPr lang="en-US" sz="3600"/>
              <a:t> M</a:t>
            </a: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5EFA5-7341-4C0F-B85D-B681713BF73C}" type="slidenum">
              <a:rPr lang="en-US"/>
              <a:pPr/>
              <a:t>43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pOH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pH = </a:t>
            </a:r>
            <a:r>
              <a:rPr lang="en-US" dirty="0">
                <a:cs typeface="Times New Roman" pitchFamily="18" charset="0"/>
              </a:rPr>
              <a:t>─</a:t>
            </a:r>
            <a:r>
              <a:rPr lang="en-US" dirty="0"/>
              <a:t>log[OH</a:t>
            </a:r>
            <a:r>
              <a:rPr lang="en-US" baseline="30000" dirty="0">
                <a:cs typeface="Times New Roman" pitchFamily="18" charset="0"/>
              </a:rPr>
              <a:t>−</a:t>
            </a:r>
            <a:r>
              <a:rPr lang="en-US" dirty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pOH &lt; 7 is acidic; pOH &gt; 7 is basic, pOH = 7 is neutral.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pH + pOH = 14.00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59D7B-1A3A-4B05-BB8B-F679F6E41189}" type="slidenum">
              <a:rPr lang="en-US"/>
              <a:pPr/>
              <a:t>44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</a:t>
            </a:r>
            <a:r>
              <a:rPr lang="en-US" sz="2800"/>
              <a:t>.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41425" y="2073275"/>
            <a:ext cx="657066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+2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2 x 0.0010 = 0.0020 = 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 </a:t>
            </a:r>
            <a:r>
              <a:rPr lang="en-US" sz="2800"/>
              <a:t>M.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663700" y="3352800"/>
            <a:ext cx="5492750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-log 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-log (2.0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</a:t>
            </a:r>
            <a:r>
              <a:rPr lang="en-US" sz="2800"/>
              <a:t>)</a:t>
            </a:r>
          </a:p>
          <a:p>
            <a:pPr algn="ctr" eaLnBrk="0" hangingPunct="0"/>
            <a:r>
              <a:rPr lang="en-US" sz="2800"/>
              <a:t>pOH = 2.70</a:t>
            </a:r>
          </a:p>
          <a:p>
            <a:pPr algn="ctr" eaLnBrk="0" hangingPunct="0"/>
            <a:r>
              <a:rPr lang="en-US" sz="2800"/>
              <a:t>pH = 14.00 - pOH = 14.00 - 2.70</a:t>
            </a:r>
          </a:p>
          <a:p>
            <a:pPr algn="ctr" eaLnBrk="0" hangingPunct="0"/>
            <a:r>
              <a:rPr lang="en-US" sz="2800"/>
              <a:t>pH = 11.30</a:t>
            </a: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6DDE32-FDD5-4964-8CB8-E0C4CA6F32BA}" type="slidenum">
              <a:rPr lang="en-US"/>
              <a:pPr/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Solutions.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F14E4-C086-4377-888F-02942988C508}" type="slidenum">
              <a:rPr lang="en-US"/>
              <a:pPr/>
              <a:t>46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Solutions, Continued.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216150" y="37338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(1.0 x 10</a:t>
            </a:r>
            <a:r>
              <a:rPr lang="en-US" sz="2800" baseline="30000"/>
              <a:t>-2</a:t>
            </a:r>
            <a:r>
              <a:rPr lang="en-US" sz="2800"/>
              <a:t>) = 2.00</a:t>
            </a:r>
          </a:p>
          <a:p>
            <a:pPr algn="ctr" eaLnBrk="0" hangingPunct="0"/>
            <a:r>
              <a:rPr lang="en-US" sz="2800"/>
              <a:t>pH = 14.00 – 2.00 = 12.00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212975" y="5334000"/>
            <a:ext cx="43322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/>
              <a:t>-1</a:t>
            </a:r>
            <a:r>
              <a:rPr lang="en-US" sz="2800"/>
              <a:t>) = 0.60</a:t>
            </a:r>
          </a:p>
          <a:p>
            <a:pPr algn="ctr" eaLnBrk="0" hangingPunct="0"/>
            <a:r>
              <a:rPr lang="en-US" sz="2800"/>
              <a:t>pOH = 14.00 – 0.60 = 13.40</a:t>
            </a:r>
          </a:p>
        </p:txBody>
      </p:sp>
      <p:sp>
        <p:nvSpPr>
          <p:cNvPr id="59400" name="Rectangle 11"/>
          <p:cNvSpPr>
            <a:spLocks noChangeArrowheads="1"/>
          </p:cNvSpPr>
          <p:nvPr/>
        </p:nvSpPr>
        <p:spPr bwMode="auto">
          <a:xfrm>
            <a:off x="2139950" y="21336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  <a:p>
            <a:pPr algn="ctr" eaLnBrk="0" hangingPunct="0"/>
            <a:r>
              <a:rPr lang="en-US" sz="2800"/>
              <a:t>pH = 14.00 – 2.70 = 11.30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479-0EDF-4AF6-BAA0-0AE73CD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Acids-Base theory is about water</a:t>
            </a:r>
          </a:p>
        </p:txBody>
      </p:sp>
    </p:spTree>
    <p:extLst>
      <p:ext uri="{BB962C8B-B14F-4D97-AF65-F5344CB8AC3E}">
        <p14:creationId xmlns:p14="http://schemas.microsoft.com/office/powerpoint/2010/main" val="3424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1674B942-B42E-4A3F-8B0D-7660595C6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235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4AE8B-A8F1-4595-A60D-D2018FDDA28E}"/>
              </a:ext>
            </a:extLst>
          </p:cNvPr>
          <p:cNvSpPr txBox="1"/>
          <p:nvPr/>
        </p:nvSpPr>
        <p:spPr>
          <a:xfrm>
            <a:off x="543379" y="1295400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Molarity of H</a:t>
            </a:r>
            <a:r>
              <a:rPr lang="en-US" sz="2400" baseline="30000" dirty="0"/>
              <a:t>+</a:t>
            </a:r>
            <a:r>
              <a:rPr lang="en-US" sz="2400" dirty="0"/>
              <a:t> ions in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4B78-2076-4234-A9B0-3B0D939B26EB}"/>
              </a:ext>
            </a:extLst>
          </p:cNvPr>
          <p:cNvSpPr txBox="1"/>
          <p:nvPr/>
        </p:nvSpPr>
        <p:spPr>
          <a:xfrm>
            <a:off x="643681" y="201309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 H</a:t>
            </a:r>
            <a:r>
              <a:rPr lang="en-US" baseline="30000" dirty="0"/>
              <a:t>+</a:t>
            </a:r>
            <a:r>
              <a:rPr lang="en-US" dirty="0"/>
              <a:t>                                            10-7 M H</a:t>
            </a:r>
            <a:r>
              <a:rPr lang="en-US" baseline="30000" dirty="0"/>
              <a:t>+</a:t>
            </a:r>
            <a:r>
              <a:rPr lang="en-US" dirty="0"/>
              <a:t>                                 10</a:t>
            </a:r>
            <a:r>
              <a:rPr lang="en-US" baseline="30000" dirty="0"/>
              <a:t>-14</a:t>
            </a:r>
            <a:r>
              <a:rPr lang="en-US" dirty="0"/>
              <a:t> M H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547031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7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3941064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pOH = - log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58498-F673-4508-B25A-360B299E93DD}"/>
              </a:ext>
            </a:extLst>
          </p:cNvPr>
          <p:cNvSpPr txBox="1"/>
          <p:nvPr/>
        </p:nvSpPr>
        <p:spPr>
          <a:xfrm>
            <a:off x="3729461" y="304800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B253-1CCE-4C2D-BE2B-F344D48AAF10}"/>
              </a:ext>
            </a:extLst>
          </p:cNvPr>
          <p:cNvSpPr txBox="1"/>
          <p:nvPr/>
        </p:nvSpPr>
        <p:spPr>
          <a:xfrm>
            <a:off x="3581400" y="2228606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 = 10</a:t>
            </a:r>
            <a:r>
              <a:rPr lang="en-US" sz="2800" b="1" baseline="30000" dirty="0">
                <a:solidFill>
                  <a:srgbClr val="7030A0"/>
                </a:solidFill>
              </a:rPr>
              <a:t>-14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9FB9A-9068-4F04-AC68-730A9DEF81B7}"/>
              </a:ext>
            </a:extLst>
          </p:cNvPr>
          <p:cNvSpPr txBox="1"/>
          <p:nvPr/>
        </p:nvSpPr>
        <p:spPr>
          <a:xfrm>
            <a:off x="3581400" y="495300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</a:t>
            </a:r>
            <a:r>
              <a:rPr lang="en-US" sz="2800" b="1">
                <a:solidFill>
                  <a:srgbClr val="7030A0"/>
                </a:solidFill>
              </a:rPr>
              <a:t>pH] + </a:t>
            </a:r>
            <a:r>
              <a:rPr lang="en-US" sz="2800" b="1" dirty="0">
                <a:solidFill>
                  <a:srgbClr val="7030A0"/>
                </a:solidFill>
              </a:rPr>
              <a:t>[pOH] = 14</a:t>
            </a:r>
            <a:endParaRPr lang="en-US" sz="2800" b="1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BA384-2273-4C29-BA2F-E86AA5BF7CA1}" type="slidenum">
              <a:rPr lang="en-US"/>
              <a:pPr/>
              <a:t>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Problems with Arrhenius Theory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why molecular substances, like NH</a:t>
            </a:r>
            <a:r>
              <a:rPr lang="en-US" sz="2800" baseline="-25000" dirty="0"/>
              <a:t>3</a:t>
            </a:r>
            <a:r>
              <a:rPr lang="en-US" sz="2800" dirty="0"/>
              <a:t>, dissolve in water to form basic solutions—even though they do not contain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 ions.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acid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base reactions that do not take place in aqueous solution.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</a:t>
            </a:r>
            <a:r>
              <a:rPr lang="en-US" sz="2800" baseline="30000" dirty="0"/>
              <a:t>+</a:t>
            </a:r>
            <a:r>
              <a:rPr lang="en-US" sz="2800" dirty="0"/>
              <a:t> ions do not exist in water.  Acid solutions contain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 = </a:t>
            </a:r>
            <a:r>
              <a:rPr lang="en-US" sz="2400" b="1" dirty="0" err="1"/>
              <a:t>hydronium</a:t>
            </a:r>
            <a:r>
              <a:rPr lang="en-US" sz="2400" b="1" dirty="0"/>
              <a:t> ions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3E3D8-3103-49E6-B28A-B5E4F2AE54C6}" type="slidenum">
              <a:rPr lang="en-US"/>
              <a:pPr/>
              <a:t>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771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Brønsted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rgbClr val="C00000"/>
                </a:solidFill>
              </a:rPr>
              <a:t>Lowry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7717"/>
            <a:ext cx="8229600" cy="4953000"/>
          </a:xfrm>
          <a:noFill/>
        </p:spPr>
        <p:txBody>
          <a:bodyPr lIns="90488" tIns="44450" rIns="90488" bIns="44450"/>
          <a:lstStyle/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 </a:t>
            </a:r>
            <a:r>
              <a:rPr lang="en-US" sz="2800" dirty="0" err="1"/>
              <a:t>Br</a:t>
            </a:r>
            <a:r>
              <a:rPr lang="en-US" sz="2800" dirty="0" err="1">
                <a:cs typeface="Times New Roman" pitchFamily="18" charset="0"/>
              </a:rPr>
              <a:t>ønsted</a:t>
            </a:r>
            <a:r>
              <a:rPr lang="en-US" sz="2800" dirty="0">
                <a:cs typeface="Times New Roman" pitchFamily="18" charset="0"/>
              </a:rPr>
              <a:t>-Lowry–</a:t>
            </a:r>
            <a:r>
              <a:rPr lang="en-US" sz="2800" dirty="0"/>
              <a:t> transfer of H</a:t>
            </a:r>
            <a:r>
              <a:rPr lang="en-US" sz="2800" baseline="30000" dirty="0"/>
              <a:t>+</a:t>
            </a:r>
            <a:r>
              <a:rPr lang="en-US" sz="2800" dirty="0"/>
              <a:t>. (*H</a:t>
            </a:r>
            <a:r>
              <a:rPr lang="en-US" sz="2800" baseline="30000" dirty="0"/>
              <a:t>+</a:t>
            </a:r>
            <a:r>
              <a:rPr lang="en-US" sz="2800" dirty="0"/>
              <a:t> is a proton)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Acid is H</a:t>
            </a:r>
            <a:r>
              <a:rPr lang="en-US" sz="2800" baseline="30000" dirty="0"/>
              <a:t>+</a:t>
            </a:r>
            <a:r>
              <a:rPr lang="en-US" sz="2800" dirty="0"/>
              <a:t> donor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Base is H</a:t>
            </a:r>
            <a:r>
              <a:rPr lang="en-US" sz="2800" baseline="30000" dirty="0"/>
              <a:t>+</a:t>
            </a:r>
            <a:r>
              <a:rPr lang="en-US" sz="2800" dirty="0"/>
              <a:t> acceptor.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HCl(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 Cl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 (acid)          (base)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 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OH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cs typeface="Times New Roman" pitchFamily="18" charset="0"/>
                <a:sym typeface="Symbol" pitchFamily="18" charset="2"/>
              </a:rPr>
              <a:t> (base)          (acid)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80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2800" dirty="0"/>
              <a:t>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2565</Words>
  <Application>Microsoft Office PowerPoint</Application>
  <PresentationFormat>On-screen Show (4:3)</PresentationFormat>
  <Paragraphs>377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Office Theme</vt:lpstr>
      <vt:lpstr>1_Office Theme</vt:lpstr>
      <vt:lpstr>Acids &amp; Bases</vt:lpstr>
      <vt:lpstr>Things You Already Know -pH</vt:lpstr>
      <vt:lpstr>Early on when studying Chemistry…</vt:lpstr>
      <vt:lpstr>Arrhenius Theory</vt:lpstr>
      <vt:lpstr>Acids-Base theory is about water</vt:lpstr>
      <vt:lpstr>Quantifying Acid/Base Properties</vt:lpstr>
      <vt:lpstr>Quantifying Acid/Base Properties</vt:lpstr>
      <vt:lpstr>Problems with Arrhenius Theory</vt:lpstr>
      <vt:lpstr>Brønsted–Lowry Theory</vt:lpstr>
      <vt:lpstr>Amphoteric Substances</vt:lpstr>
      <vt:lpstr>Amphoteric Substances</vt:lpstr>
      <vt:lpstr>Conjugate Pairs</vt:lpstr>
      <vt:lpstr>Practice—Write the Formula for the Conjugate Acid of the Following:</vt:lpstr>
      <vt:lpstr>Practice—Write the Formula for the Conjugate Acid of the Following, Continued:</vt:lpstr>
      <vt:lpstr>Practice—Write the Formula for the Conjugate Base of the Following:</vt:lpstr>
      <vt:lpstr>Practice—Write the Formula for the Conjugate Base of the Following, Continued:</vt:lpstr>
      <vt:lpstr>Practice—Write the Equations for the Following Reacting with Water and Acting as a Monoprotic Acid.   Label the Conjugate Acid and Base.</vt:lpstr>
      <vt:lpstr>Practice—Write the Equations for the Following Reacting with Water and Acting as a Monoprotic Acid.   Label the Conjugate Acid and Base, Continued.</vt:lpstr>
      <vt:lpstr>Practice—Write the Equations for the Following Reacting with Water and Acting as a Monoprotic-Accepting Base.   Label the Conjugate Acid and Base.</vt:lpstr>
      <vt:lpstr>Practice—Write the Equations for the Following Reacting with Water and Acting as a Monoprotic-Accepting Base.   Label the Conjugate Acid and Base, Continued.</vt:lpstr>
      <vt:lpstr>Strong or Weak</vt:lpstr>
      <vt:lpstr>Strong Acids               Weak Acids</vt:lpstr>
      <vt:lpstr>Determine the [H3O+] in the Following Solutions:</vt:lpstr>
      <vt:lpstr>Determine the [H3O+] in the Following Solutions:</vt:lpstr>
      <vt:lpstr>Strong Bases (Soluble Hydroxides)</vt:lpstr>
      <vt:lpstr>Some Weak Bases</vt:lpstr>
      <vt:lpstr>Determine the [OH−] in the Following Solutions:</vt:lpstr>
      <vt:lpstr>Determine the [OH−] in the Following Solutions:</vt:lpstr>
      <vt:lpstr>Buffers</vt:lpstr>
      <vt:lpstr>How Buffers Work</vt:lpstr>
      <vt:lpstr>Autoionization of Water</vt:lpstr>
      <vt:lpstr>Ion Product(Kw) of Water</vt:lpstr>
      <vt:lpstr>Practice—Determine the [H3O+] Concentration and Whether the Solution Is Acidic, Basic, or Neutral for the Following:</vt:lpstr>
      <vt:lpstr>Practice—Determine the [H3O+] Concentration and Whether the Solution Is Acidic, Basic, or Neutral for the Following, Continued:</vt:lpstr>
      <vt:lpstr>pH</vt:lpstr>
      <vt:lpstr>Example—Calculate the pH of a 0.0010 M Ba(OH)2 Solution and Determine if It Is Acidic, Basic, or Neutral.</vt:lpstr>
      <vt:lpstr>Example—Calculate the pH of a 0.0010 M Ba(OH)2 Solution and Determine if It Is Acidic, Basic, or Neutral.</vt:lpstr>
      <vt:lpstr>Practice—Calculate the pH of the Following Strong Acid or Base Solutions.</vt:lpstr>
      <vt:lpstr>Practice—Calculate the pH of the Following Strong Acid or Base Solutions, Continued.</vt:lpstr>
      <vt:lpstr>Example—Calculate the Concentration of [H3O+] for a Solution with pH 3.7.</vt:lpstr>
      <vt:lpstr>Practice—Determine the [H3O+] for Each of the Following:</vt:lpstr>
      <vt:lpstr>Practice—Determine the [H3O+] for Each of the Following, Continued:</vt:lpstr>
      <vt:lpstr>pOH</vt:lpstr>
      <vt:lpstr>Example—Calculate the pH of a 0.0010 M Ba(OH)2 Solution and Determine if It Is Acidic, Basic, or Neutral.</vt:lpstr>
      <vt:lpstr>Practice—Calculate the pOH and pH of the Following Strong Acid or Base Solutions.</vt:lpstr>
      <vt:lpstr>Practice—Calculate the pOH and pH of the Following Strong Acid or Base Solutions, 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216</cp:revision>
  <dcterms:created xsi:type="dcterms:W3CDTF">2011-01-11T21:11:01Z</dcterms:created>
  <dcterms:modified xsi:type="dcterms:W3CDTF">2024-04-15T21:02:23Z</dcterms:modified>
</cp:coreProperties>
</file>