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11"/>
  </p:notesMasterIdLst>
  <p:sldIdLst>
    <p:sldId id="608" r:id="rId2"/>
    <p:sldId id="609" r:id="rId3"/>
    <p:sldId id="616" r:id="rId4"/>
    <p:sldId id="881" r:id="rId5"/>
    <p:sldId id="613" r:id="rId6"/>
    <p:sldId id="610" r:id="rId7"/>
    <p:sldId id="882" r:id="rId8"/>
    <p:sldId id="883" r:id="rId9"/>
    <p:sldId id="612" r:id="rId1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26" d="100"/>
          <a:sy n="126" d="100"/>
        </p:scale>
        <p:origin x="150" y="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4CB21-8540-E34E-99D5-DBB61C460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62CC9-4E20-A957-5604-1237F17B2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7691" y="63649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baseline="0">
                <a:solidFill>
                  <a:schemeClr val="bg1"/>
                </a:solidFill>
              </a:defRPr>
            </a:lvl1pPr>
          </a:lstStyle>
          <a:p>
            <a:fld id="{061D2053-A9F4-4414-A3FB-98959FE1F8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6a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Modeling</a:t>
            </a:r>
            <a:endParaRPr lang="en-US" sz="60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34315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065312"/>
            <a:ext cx="8387645" cy="5215465"/>
          </a:xfrm>
        </p:spPr>
        <p:txBody>
          <a:bodyPr/>
          <a:lstStyle/>
          <a:p>
            <a:r>
              <a:rPr lang="en-US" dirty="0"/>
              <a:t>Molecules which include polyatomic ions can be represented with Lewis structures and ball-and-stick models</a:t>
            </a:r>
          </a:p>
          <a:p>
            <a:r>
              <a:rPr lang="en-US" dirty="0"/>
              <a:t>A difference between Lewis structures and the ball-and-stick models is that latter can show molecular geometry</a:t>
            </a:r>
          </a:p>
          <a:p>
            <a:r>
              <a:rPr lang="en-US" dirty="0"/>
              <a:t>This experiment will</a:t>
            </a:r>
          </a:p>
          <a:p>
            <a:pPr lvl="1"/>
            <a:r>
              <a:rPr lang="en-US" dirty="0"/>
              <a:t>Use ball and stick to represent molecules three-dimensionally</a:t>
            </a:r>
          </a:p>
          <a:p>
            <a:pPr lvl="1"/>
            <a:r>
              <a:rPr lang="en-US" dirty="0"/>
              <a:t>Use electron dot Lewis structures to represent molecules two-dimensionally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3358-0AC6-6F5D-A7AD-F52C1EAA5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1"/>
            <a:ext cx="8387645" cy="2333610"/>
          </a:xfrm>
        </p:spPr>
        <p:txBody>
          <a:bodyPr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dirty="0"/>
              <a:t>Model kits will build molecules in 3-D with balls of different colors for different atoms, and gray connectors</a:t>
            </a:r>
          </a:p>
          <a:p>
            <a:pPr marL="465138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Single bonds have short, rigid connectors</a:t>
            </a:r>
          </a:p>
          <a:p>
            <a:pPr marL="465138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Double &amp; triple bonds have longer flexible connectors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0D6CE-DB59-6AF9-075B-052E914B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37" y="3665700"/>
            <a:ext cx="6992326" cy="29531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06AE-8CB9-D92A-1F0C-ADFA4D2559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22249-F86D-2606-EEA1-849D0A41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08E5-977D-D4AC-8AA4-5D34FB800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107748"/>
            <a:ext cx="8421512" cy="830997"/>
          </a:xfrm>
        </p:spPr>
        <p:txBody>
          <a:bodyPr/>
          <a:lstStyle/>
          <a:p>
            <a:r>
              <a:rPr lang="en-US" dirty="0"/>
              <a:t>Shape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0E8DEE-FE90-37D4-543B-61558BA29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31868"/>
              </p:ext>
            </p:extLst>
          </p:nvPr>
        </p:nvGraphicFramePr>
        <p:xfrm>
          <a:off x="217438" y="1000267"/>
          <a:ext cx="8844012" cy="551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1359">
                  <a:extLst>
                    <a:ext uri="{9D8B030D-6E8A-4147-A177-3AD203B41FA5}">
                      <a16:colId xmlns:a16="http://schemas.microsoft.com/office/drawing/2014/main" val="996526161"/>
                    </a:ext>
                  </a:extLst>
                </a:gridCol>
                <a:gridCol w="1838394">
                  <a:extLst>
                    <a:ext uri="{9D8B030D-6E8A-4147-A177-3AD203B41FA5}">
                      <a16:colId xmlns:a16="http://schemas.microsoft.com/office/drawing/2014/main" val="1906569574"/>
                    </a:ext>
                  </a:extLst>
                </a:gridCol>
                <a:gridCol w="1100174">
                  <a:extLst>
                    <a:ext uri="{9D8B030D-6E8A-4147-A177-3AD203B41FA5}">
                      <a16:colId xmlns:a16="http://schemas.microsoft.com/office/drawing/2014/main" val="2090934411"/>
                    </a:ext>
                  </a:extLst>
                </a:gridCol>
                <a:gridCol w="1685543">
                  <a:extLst>
                    <a:ext uri="{9D8B030D-6E8A-4147-A177-3AD203B41FA5}">
                      <a16:colId xmlns:a16="http://schemas.microsoft.com/office/drawing/2014/main" val="1534403288"/>
                    </a:ext>
                  </a:extLst>
                </a:gridCol>
                <a:gridCol w="1583610">
                  <a:extLst>
                    <a:ext uri="{9D8B030D-6E8A-4147-A177-3AD203B41FA5}">
                      <a16:colId xmlns:a16="http://schemas.microsoft.com/office/drawing/2014/main" val="2032961260"/>
                    </a:ext>
                  </a:extLst>
                </a:gridCol>
                <a:gridCol w="1574932">
                  <a:extLst>
                    <a:ext uri="{9D8B030D-6E8A-4147-A177-3AD203B41FA5}">
                      <a16:colId xmlns:a16="http://schemas.microsoft.com/office/drawing/2014/main" val="1314389017"/>
                    </a:ext>
                  </a:extLst>
                </a:gridCol>
              </a:tblGrid>
              <a:tr h="36280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# of Electron Groups</a:t>
                      </a:r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Electron Group Symmetry</a:t>
                      </a:r>
                    </a:p>
                  </a:txBody>
                  <a:tcPr anchor="b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Ideal Bond Angle</a:t>
                      </a:r>
                    </a:p>
                  </a:txBody>
                  <a:tcPr anchor="b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Molecular Geometry</a:t>
                      </a:r>
                    </a:p>
                  </a:txBody>
                  <a:tcPr anchor="b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359639"/>
                  </a:ext>
                </a:extLst>
              </a:tr>
              <a:tr h="38519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 lone pairs</a:t>
                      </a: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 lone pair</a:t>
                      </a: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lone pairs</a:t>
                      </a:r>
                    </a:p>
                  </a:txBody>
                  <a:tcPr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13099"/>
                  </a:ext>
                </a:extLst>
              </a:tr>
              <a:tr h="864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</a:t>
                      </a:r>
                    </a:p>
                    <a:p>
                      <a:pPr algn="ctr"/>
                      <a:br>
                        <a:rPr lang="en-US" dirty="0"/>
                      </a:br>
                      <a:endParaRPr lang="en-US" b="1" dirty="0">
                        <a:solidFill>
                          <a:srgbClr val="33993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180°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538612"/>
                  </a:ext>
                </a:extLst>
              </a:tr>
              <a:tr h="16699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Trigonal Planar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Trigonal Planar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669133"/>
                  </a:ext>
                </a:extLst>
              </a:tr>
              <a:tr h="19979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Tetrahedral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109.5°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Tetrahedral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Trigonal Pyramidal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655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D2036-2185-AB85-0729-0AA2B2482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04050" y="64135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5B6962B3-FD4C-44AA-AB11-79423C828F3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81DE54-F9B6-F8E8-9732-1883A6E3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20" y="2173871"/>
            <a:ext cx="1323975" cy="371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FF0249-6443-CB6A-5487-65615EAC6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245" y="3211020"/>
            <a:ext cx="1276350" cy="1095375"/>
          </a:xfrm>
          <a:prstGeom prst="rect">
            <a:avLst/>
          </a:prstGeom>
        </p:spPr>
      </p:pic>
      <p:pic>
        <p:nvPicPr>
          <p:cNvPr id="22" name="Picture 21" descr="A green symbol with letters and numbers&#10;&#10;AI-generated content may be incorrect.">
            <a:extLst>
              <a:ext uri="{FF2B5EF4-FFF2-40B4-BE49-F238E27FC236}">
                <a16:creationId xmlns:a16="http://schemas.microsoft.com/office/drawing/2014/main" id="{6847C163-A06E-D5D2-DC9A-24831F84C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86" y="4860925"/>
            <a:ext cx="1704975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350CE4-0660-1FE0-932E-E7BD60FE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42" y="2256317"/>
            <a:ext cx="1323975" cy="371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F02F9C-B45A-6E8D-D3CE-623A281C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567" y="3373174"/>
            <a:ext cx="1276350" cy="1095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E4C79BA-2960-6983-A1C6-669357CEE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093" y="3672165"/>
            <a:ext cx="1424590" cy="661867"/>
          </a:xfrm>
          <a:prstGeom prst="rect">
            <a:avLst/>
          </a:prstGeom>
        </p:spPr>
      </p:pic>
      <p:pic>
        <p:nvPicPr>
          <p:cNvPr id="33" name="Picture 32" descr="A green symbol with letters and numbers&#10;&#10;AI-generated content may be incorrect.">
            <a:extLst>
              <a:ext uri="{FF2B5EF4-FFF2-40B4-BE49-F238E27FC236}">
                <a16:creationId xmlns:a16="http://schemas.microsoft.com/office/drawing/2014/main" id="{A27F2F0B-748B-078B-8FF8-1E4F1FC24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54" y="4860925"/>
            <a:ext cx="1704975" cy="1552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62D90DF-A456-2036-9471-F5EEA78CA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2585" y="5346445"/>
            <a:ext cx="1437980" cy="9158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F1FDD22-3265-C4C9-EB48-F10BB129FD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4922" y="5111808"/>
            <a:ext cx="1437980" cy="12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CB47-2ED6-F129-56DC-E0ADE3F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1026" name="Picture 2" descr="Molymod Organic Chemistry Student Edition Molecular Model Set, Set of 112">
            <a:extLst>
              <a:ext uri="{FF2B5EF4-FFF2-40B4-BE49-F238E27FC236}">
                <a16:creationId xmlns:a16="http://schemas.microsoft.com/office/drawing/2014/main" id="{56586DEB-E6C1-5910-F4CC-F9DE4D88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27" y="2648396"/>
            <a:ext cx="4602094" cy="272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AB865-43B2-3388-0728-B0AEE4F02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Chemistry set pencils can turn life-saving tests into child's play">
            <a:extLst>
              <a:ext uri="{FF2B5EF4-FFF2-40B4-BE49-F238E27FC236}">
                <a16:creationId xmlns:a16="http://schemas.microsoft.com/office/drawing/2014/main" id="{D01034F9-E0E0-5C08-D8AD-DB947206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" y="2859252"/>
            <a:ext cx="3588329" cy="23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Drawing Lewis Structures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table with 10 rows representing 10 different molecules will have the Lewis structure drawn first in the lab report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the molecular model kit, use the correct colored ball and connectors to construct what Lewis structure shows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colored pencils to sketch the model and color it in in lab report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electron groups and indicate the geometry of electron groups and molecule. Use appropriate terms to indicate geometry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15DB0-26F5-DB42-3093-C567F97A2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CE41-318B-5787-CBEA-916EC1A8C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2ACA-6A5F-3356-7491-3DD5299D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F09CA-0628-EE93-CEB9-64B98944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Constructing Molecular Models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table with 8 rows representing 8 different molecules requires the construction of molecules using modeling kit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Complete the lab report with a sketch of molecule from kit components, indicate valence electrons, draw Lewis dot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Indicate number of electron groups, the geometry of electron groups, and geometry of molecule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B8F85-4768-0264-9585-C36B9A425F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8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E85B-DA5F-83B2-B9C0-435AFE9E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ED9F-B6F5-8F29-4138-2CED9A461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BDC5A-409C-D4AE-F7F7-4F8E8D06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Unknown Molecules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Models of five molecules will be presented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each, there are entries to be made in the lab report as follows:</a:t>
            </a:r>
          </a:p>
          <a:p>
            <a:pPr marL="693738" lvl="1" indent="-457200">
              <a:buFont typeface="+mj-lt"/>
              <a:buAutoNum type="alphaLcPeriod"/>
            </a:pPr>
            <a:r>
              <a:rPr lang="en-US" sz="2400" dirty="0"/>
              <a:t>Sketch the model with colored pencils</a:t>
            </a:r>
          </a:p>
          <a:p>
            <a:pPr marL="693738" lvl="1" indent="-457200">
              <a:buFont typeface="+mj-lt"/>
              <a:buAutoNum type="alphaLcPeriod"/>
            </a:pPr>
            <a:r>
              <a:rPr lang="en-US" sz="2400" dirty="0"/>
              <a:t>Determine valence electrons</a:t>
            </a:r>
          </a:p>
          <a:p>
            <a:pPr marL="693738" lvl="1" indent="-457200">
              <a:buFont typeface="+mj-lt"/>
              <a:buAutoNum type="alphaLcPeriod"/>
            </a:pPr>
            <a:r>
              <a:rPr lang="en-US" sz="2400" dirty="0"/>
              <a:t>Draw the Lewis structure</a:t>
            </a:r>
          </a:p>
          <a:p>
            <a:pPr marL="693738" lvl="1" indent="-457200">
              <a:buFont typeface="+mj-lt"/>
              <a:buAutoNum type="alphaLcPeriod"/>
            </a:pPr>
            <a:r>
              <a:rPr lang="en-US" sz="2400" dirty="0"/>
              <a:t>Enter the chemical formula in the 1</a:t>
            </a:r>
            <a:r>
              <a:rPr lang="en-US" sz="2400" baseline="30000" dirty="0"/>
              <a:t>st</a:t>
            </a:r>
            <a:r>
              <a:rPr lang="en-US" sz="2400" dirty="0"/>
              <a:t> column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6A869-3E30-8FA5-7A00-865E4C0D5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6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parts to modeling kits</a:t>
            </a:r>
          </a:p>
          <a:p>
            <a:r>
              <a:rPr lang="en-US" dirty="0"/>
              <a:t>Organize colored pencils back in storage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B13AE-8953-3B88-D10E-95186ADD6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2053-A9F4-4414-A3FB-98959FE1F8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30452</TotalTime>
  <Words>353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</vt:lpstr>
      <vt:lpstr>Shape Summary</vt:lpstr>
      <vt:lpstr>Equipment You Will Use</vt:lpstr>
      <vt:lpstr>Procedure</vt:lpstr>
      <vt:lpstr>Procedure</vt:lpstr>
      <vt:lpstr>Procedure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1047</cp:revision>
  <cp:lastPrinted>2016-03-14T04:22:58Z</cp:lastPrinted>
  <dcterms:created xsi:type="dcterms:W3CDTF">2005-12-08T13:54:14Z</dcterms:created>
  <dcterms:modified xsi:type="dcterms:W3CDTF">2025-09-29T07:19:13Z</dcterms:modified>
</cp:coreProperties>
</file>