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28"/>
  </p:notesMasterIdLst>
  <p:sldIdLst>
    <p:sldId id="608" r:id="rId2"/>
    <p:sldId id="796" r:id="rId3"/>
    <p:sldId id="797" r:id="rId4"/>
    <p:sldId id="798" r:id="rId5"/>
    <p:sldId id="799" r:id="rId6"/>
    <p:sldId id="800" r:id="rId7"/>
    <p:sldId id="801" r:id="rId8"/>
    <p:sldId id="802" r:id="rId9"/>
    <p:sldId id="732" r:id="rId10"/>
    <p:sldId id="733" r:id="rId11"/>
    <p:sldId id="716" r:id="rId12"/>
    <p:sldId id="717" r:id="rId13"/>
    <p:sldId id="718" r:id="rId14"/>
    <p:sldId id="719" r:id="rId15"/>
    <p:sldId id="720" r:id="rId16"/>
    <p:sldId id="706" r:id="rId17"/>
    <p:sldId id="765" r:id="rId18"/>
    <p:sldId id="768" r:id="rId19"/>
    <p:sldId id="769" r:id="rId20"/>
    <p:sldId id="791" r:id="rId21"/>
    <p:sldId id="789" r:id="rId22"/>
    <p:sldId id="790" r:id="rId23"/>
    <p:sldId id="783" r:id="rId24"/>
    <p:sldId id="729" r:id="rId25"/>
    <p:sldId id="757" r:id="rId26"/>
    <p:sldId id="758" r:id="rId27"/>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40" d="100"/>
          <a:sy n="140" d="100"/>
        </p:scale>
        <p:origin x="786" y="132"/>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Scientific Method</a:t>
            </a:r>
          </a:p>
          <a:p>
            <a:r>
              <a:rPr lang="en-US" sz="2800" dirty="0"/>
              <a:t>Atomic Theory</a:t>
            </a:r>
          </a:p>
          <a:p>
            <a:r>
              <a:rPr lang="en-US" sz="2800" dirty="0"/>
              <a:t>Subatomic Structure: protons, electrons, neutrons</a:t>
            </a:r>
          </a:p>
          <a:p>
            <a:r>
              <a:rPr lang="en-US" sz="2800" dirty="0"/>
              <a:t>Atomic Properties</a:t>
            </a:r>
          </a:p>
          <a:p>
            <a:r>
              <a:rPr lang="en-US" sz="2800" dirty="0"/>
              <a:t>Patterns of matter: Periodic Table</a:t>
            </a:r>
          </a:p>
          <a:p>
            <a:r>
              <a:rPr lang="en-US" sz="2800" dirty="0"/>
              <a:t>Electric properties of atoms: ions</a:t>
            </a:r>
          </a:p>
          <a:p>
            <a:r>
              <a:rPr lang="en-US" sz="2800" dirty="0"/>
              <a:t>Neutrons and isotopes</a:t>
            </a:r>
          </a:p>
          <a:p>
            <a:r>
              <a:rPr lang="en-US" sz="2800" dirty="0"/>
              <a:t>Atomic mass: weight average of atoms</a:t>
            </a:r>
          </a:p>
          <a:p>
            <a:r>
              <a:rPr lang="en-US" sz="2800" dirty="0"/>
              <a:t>Review</a:t>
            </a:r>
          </a:p>
          <a:p>
            <a:pPr lvl="1"/>
            <a:endParaRPr lang="en-US" dirty="0"/>
          </a:p>
        </p:txBody>
      </p:sp>
    </p:spTree>
    <p:extLst>
      <p:ext uri="{BB962C8B-B14F-4D97-AF65-F5344CB8AC3E}">
        <p14:creationId xmlns:p14="http://schemas.microsoft.com/office/powerpoint/2010/main" val="338814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D75F5-D9C4-58AB-5B44-C7698FD0CCCD}"/>
              </a:ext>
            </a:extLst>
          </p:cNvPr>
          <p:cNvSpPr>
            <a:spLocks noGrp="1"/>
          </p:cNvSpPr>
          <p:nvPr>
            <p:ph type="title"/>
          </p:nvPr>
        </p:nvSpPr>
        <p:spPr/>
        <p:txBody>
          <a:bodyPr/>
          <a:lstStyle/>
          <a:p>
            <a:r>
              <a:rPr lang="en-US" dirty="0"/>
              <a:t>Scientific Method</a:t>
            </a:r>
          </a:p>
        </p:txBody>
      </p:sp>
      <p:sp>
        <p:nvSpPr>
          <p:cNvPr id="3" name="Content Placeholder 2">
            <a:extLst>
              <a:ext uri="{FF2B5EF4-FFF2-40B4-BE49-F238E27FC236}">
                <a16:creationId xmlns:a16="http://schemas.microsoft.com/office/drawing/2014/main" id="{736B2AC6-7AD8-E98B-CC7D-D3AFD9571F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013561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991ED-2D71-1A6D-F727-EB4947018088}"/>
              </a:ext>
            </a:extLst>
          </p:cNvPr>
          <p:cNvSpPr>
            <a:spLocks noGrp="1"/>
          </p:cNvSpPr>
          <p:nvPr>
            <p:ph type="title"/>
          </p:nvPr>
        </p:nvSpPr>
        <p:spPr/>
        <p:txBody>
          <a:bodyPr/>
          <a:lstStyle/>
          <a:p>
            <a:r>
              <a:rPr lang="en-US" dirty="0"/>
              <a:t>Atomic Theory</a:t>
            </a:r>
          </a:p>
        </p:txBody>
      </p:sp>
      <p:sp>
        <p:nvSpPr>
          <p:cNvPr id="3" name="Content Placeholder 2">
            <a:extLst>
              <a:ext uri="{FF2B5EF4-FFF2-40B4-BE49-F238E27FC236}">
                <a16:creationId xmlns:a16="http://schemas.microsoft.com/office/drawing/2014/main" id="{C0A2659B-98D3-1FE7-5A8C-2927CD12649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0439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4359F-E123-2A9F-20CD-EA9BE931733F}"/>
              </a:ext>
            </a:extLst>
          </p:cNvPr>
          <p:cNvSpPr>
            <a:spLocks noGrp="1"/>
          </p:cNvSpPr>
          <p:nvPr>
            <p:ph type="title"/>
          </p:nvPr>
        </p:nvSpPr>
        <p:spPr/>
        <p:txBody>
          <a:bodyPr/>
          <a:lstStyle/>
          <a:p>
            <a:r>
              <a:rPr lang="en-US" dirty="0"/>
              <a:t>Subatomic Structure</a:t>
            </a:r>
          </a:p>
        </p:txBody>
      </p:sp>
      <p:sp>
        <p:nvSpPr>
          <p:cNvPr id="3" name="Content Placeholder 2">
            <a:extLst>
              <a:ext uri="{FF2B5EF4-FFF2-40B4-BE49-F238E27FC236}">
                <a16:creationId xmlns:a16="http://schemas.microsoft.com/office/drawing/2014/main" id="{CDF16042-2EEC-145F-B636-8EBB073EE9AA}"/>
              </a:ext>
            </a:extLst>
          </p:cNvPr>
          <p:cNvSpPr>
            <a:spLocks noGrp="1"/>
          </p:cNvSpPr>
          <p:nvPr>
            <p:ph idx="1"/>
          </p:nvPr>
        </p:nvSpPr>
        <p:spPr/>
        <p:txBody>
          <a:bodyPr/>
          <a:lstStyle/>
          <a:p>
            <a:r>
              <a:rPr lang="en-US" dirty="0"/>
              <a:t>Protons, electrons, neutrons</a:t>
            </a:r>
          </a:p>
        </p:txBody>
      </p:sp>
    </p:spTree>
    <p:extLst>
      <p:ext uri="{BB962C8B-B14F-4D97-AF65-F5344CB8AC3E}">
        <p14:creationId xmlns:p14="http://schemas.microsoft.com/office/powerpoint/2010/main" val="3665259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44C2E-D02F-F4E9-0B8F-E104799ACA37}"/>
              </a:ext>
            </a:extLst>
          </p:cNvPr>
          <p:cNvSpPr>
            <a:spLocks noGrp="1"/>
          </p:cNvSpPr>
          <p:nvPr>
            <p:ph type="title"/>
          </p:nvPr>
        </p:nvSpPr>
        <p:spPr/>
        <p:txBody>
          <a:bodyPr/>
          <a:lstStyle/>
          <a:p>
            <a:r>
              <a:rPr lang="en-US" dirty="0"/>
              <a:t>Atomic Properties</a:t>
            </a:r>
          </a:p>
        </p:txBody>
      </p:sp>
      <p:sp>
        <p:nvSpPr>
          <p:cNvPr id="3" name="Content Placeholder 2">
            <a:extLst>
              <a:ext uri="{FF2B5EF4-FFF2-40B4-BE49-F238E27FC236}">
                <a16:creationId xmlns:a16="http://schemas.microsoft.com/office/drawing/2014/main" id="{E5306C1D-D1FD-9FEA-3401-CFCB7F65125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354391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1732A3-A72F-ABA2-3D28-A6FEE716A7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41DF3-FABD-BA52-7666-129D7CA818B7}"/>
              </a:ext>
            </a:extLst>
          </p:cNvPr>
          <p:cNvSpPr>
            <a:spLocks noGrp="1"/>
          </p:cNvSpPr>
          <p:nvPr>
            <p:ph type="title"/>
          </p:nvPr>
        </p:nvSpPr>
        <p:spPr>
          <a:xfrm>
            <a:off x="349955" y="425344"/>
            <a:ext cx="8421512" cy="707886"/>
          </a:xfrm>
        </p:spPr>
        <p:txBody>
          <a:bodyPr/>
          <a:lstStyle/>
          <a:p>
            <a:r>
              <a:rPr lang="en-US" sz="4000" dirty="0"/>
              <a:t>Patterns of Matter: Periodic Table</a:t>
            </a:r>
          </a:p>
        </p:txBody>
      </p:sp>
      <p:sp>
        <p:nvSpPr>
          <p:cNvPr id="3" name="Content Placeholder 2">
            <a:extLst>
              <a:ext uri="{FF2B5EF4-FFF2-40B4-BE49-F238E27FC236}">
                <a16:creationId xmlns:a16="http://schemas.microsoft.com/office/drawing/2014/main" id="{FAB46681-796D-31F4-1900-C9F15D135035}"/>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000822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6114C-4608-366E-1C2A-13ECB09438B1}"/>
              </a:ext>
            </a:extLst>
          </p:cNvPr>
          <p:cNvSpPr>
            <a:spLocks noGrp="1"/>
          </p:cNvSpPr>
          <p:nvPr>
            <p:ph type="title"/>
          </p:nvPr>
        </p:nvSpPr>
        <p:spPr>
          <a:xfrm>
            <a:off x="349955" y="240375"/>
            <a:ext cx="8421512" cy="769441"/>
          </a:xfrm>
        </p:spPr>
        <p:txBody>
          <a:bodyPr/>
          <a:lstStyle/>
          <a:p>
            <a:r>
              <a:rPr lang="en-US" sz="4400" dirty="0"/>
              <a:t>Electric properties of atoms: ions</a:t>
            </a:r>
          </a:p>
        </p:txBody>
      </p:sp>
      <p:sp>
        <p:nvSpPr>
          <p:cNvPr id="3" name="Content Placeholder 2">
            <a:extLst>
              <a:ext uri="{FF2B5EF4-FFF2-40B4-BE49-F238E27FC236}">
                <a16:creationId xmlns:a16="http://schemas.microsoft.com/office/drawing/2014/main" id="{743A57D0-8459-AC89-3202-991055C254D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263138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28610</TotalTime>
  <Words>1881</Words>
  <Application>Microsoft Office PowerPoint</Application>
  <PresentationFormat>On-screen Show (4:3)</PresentationFormat>
  <Paragraphs>188</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Cambria</vt:lpstr>
      <vt:lpstr>Courier New</vt:lpstr>
      <vt:lpstr>Script MT Bold</vt:lpstr>
      <vt:lpstr>Tahoma</vt:lpstr>
      <vt:lpstr>Times New Roman</vt:lpstr>
      <vt:lpstr>Verdana</vt:lpstr>
      <vt:lpstr>Wingdings</vt:lpstr>
      <vt:lpstr>Light-on-dark-standard-presentation</vt:lpstr>
      <vt:lpstr>Introductory General Chemistry</vt:lpstr>
      <vt:lpstr>PowerPoint Presentation</vt:lpstr>
      <vt:lpstr>Scientific Method</vt:lpstr>
      <vt:lpstr>Atomic Theory</vt:lpstr>
      <vt:lpstr>Subatomic Structure</vt:lpstr>
      <vt:lpstr>Atomic Properties</vt:lpstr>
      <vt:lpstr>Patterns of Matter: Periodic Table</vt:lpstr>
      <vt:lpstr>Electric properties of atoms: ions</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Periodic Table of Elements</vt:lpstr>
      <vt:lpstr>Shells of Electrons &amp; Periodic Table</vt:lpstr>
      <vt:lpstr>Empirical Formula from Percent Composition</vt:lpstr>
      <vt:lpstr>Empirical Formula from Percent Composition</vt:lpstr>
      <vt:lpstr>Empirical Formula from Percent Composition</vt:lpstr>
      <vt:lpstr>Balancing Mass &amp; Charge</vt:lpstr>
      <vt:lpstr>Atomic Weight Explained</vt:lpstr>
      <vt:lpstr>Ions</vt:lpstr>
      <vt:lpstr>The Molecule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980</cp:revision>
  <cp:lastPrinted>2016-03-14T04:22:58Z</cp:lastPrinted>
  <dcterms:created xsi:type="dcterms:W3CDTF">2005-12-08T13:54:14Z</dcterms:created>
  <dcterms:modified xsi:type="dcterms:W3CDTF">2025-08-13T22:28:34Z</dcterms:modified>
</cp:coreProperties>
</file>