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8"/>
  </p:notesMasterIdLst>
  <p:sldIdLst>
    <p:sldId id="256" r:id="rId2"/>
    <p:sldId id="519" r:id="rId3"/>
    <p:sldId id="414" r:id="rId4"/>
    <p:sldId id="520" r:id="rId5"/>
    <p:sldId id="521" r:id="rId6"/>
    <p:sldId id="522" r:id="rId7"/>
    <p:sldId id="525" r:id="rId8"/>
    <p:sldId id="526" r:id="rId9"/>
    <p:sldId id="500" r:id="rId10"/>
    <p:sldId id="504" r:id="rId11"/>
    <p:sldId id="501" r:id="rId12"/>
    <p:sldId id="502" r:id="rId13"/>
    <p:sldId id="503" r:id="rId14"/>
    <p:sldId id="527" r:id="rId15"/>
    <p:sldId id="505" r:id="rId16"/>
    <p:sldId id="528" r:id="rId17"/>
    <p:sldId id="531" r:id="rId18"/>
    <p:sldId id="512" r:id="rId19"/>
    <p:sldId id="535" r:id="rId20"/>
    <p:sldId id="532" r:id="rId21"/>
    <p:sldId id="534" r:id="rId22"/>
    <p:sldId id="445" r:id="rId23"/>
    <p:sldId id="472" r:id="rId24"/>
    <p:sldId id="489" r:id="rId25"/>
    <p:sldId id="533" r:id="rId26"/>
    <p:sldId id="412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665" autoAdjust="0"/>
    <p:restoredTop sz="94095" autoAdjust="0"/>
  </p:normalViewPr>
  <p:slideViewPr>
    <p:cSldViewPr>
      <p:cViewPr>
        <p:scale>
          <a:sx n="73" d="100"/>
          <a:sy n="73" d="100"/>
        </p:scale>
        <p:origin x="1085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38ACC8-C5EF-4C01-9DC7-3274705C5AE3}" type="datetimeFigureOut">
              <a:rPr lang="en-US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4DF8E-1806-4F0A-8E94-726E3583B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181BE6-2412-4170-A516-1FD3150585A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DDDB0-01C6-4F41-8781-33A841E3F1DB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0DDDB0-01C6-4F41-8781-33A841E3F1DB}" type="slidenum">
              <a:rPr lang="en-US" smtClean="0">
                <a:solidFill>
                  <a:srgbClr val="000000"/>
                </a:solidFill>
              </a:rPr>
              <a:pPr/>
              <a:t>16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4588" y="685800"/>
            <a:ext cx="4570412" cy="3429000"/>
          </a:xfrm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432" tIns="45716" rIns="91432" bIns="45716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70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6843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2EC40E-01A5-46F9-94D0-CCE0BC327561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025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6244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4867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523ED5-FC22-48BD-BCCB-43549314CE79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89DE7-AA82-4617-94A9-97F336A7631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9354EF-172E-4D1A-A204-A97691883859}" type="slidenum">
              <a:rPr 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23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C29354EF-172E-4D1A-A204-A97691883859}" type="slidenum">
              <a:rPr lang="en-US" sz="130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sz="13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384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508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121236C-C7AA-4812-B0F3-0BCFD6B429CD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B9FF5-71ED-4F78-A5C7-28BA8BA574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A456BE-E0AB-4BF3-A125-32AE3C8AE3C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60E43-994E-4C57-8AD0-C2DCC15DCB5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60E43-994E-4C57-8AD0-C2DCC15DCB5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6CB9FF5-71ED-4F78-A5C7-28BA8BA574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5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6670-D875-416E-893A-62E051D8FEC3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1B7D-6E88-46D8-BD7D-2FF0069A8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09201-A512-4EB2-AECC-37037789849F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6FAC9-E168-4E3C-B6FB-33D24372E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6DA7-B7DF-4E7E-A243-EAC2DCD419A2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0CA9-EB49-4C5E-BD72-7CC25D0C4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Tro's "Introductory Chemistry", Chapter 2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E83906-B1B6-4C65-8813-B616986BDE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786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284B-CAD4-4771-A20E-B9B220AE64BF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9D29-838C-474B-8B9A-39A55B1C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5787-5A3E-4044-8995-7E72EC1ADD39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C4D9-C79F-4F16-A17F-5212C57AA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9A1C-25B8-4777-ACA8-21B353A240FE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21FC-1B2D-4656-9FA2-F5439A422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5B86-EE30-429D-930B-85C2FF1AB4D3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5C20-5BAB-4671-B4BC-C455B68D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816C3-A4E7-425D-9995-09CA693A8581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B918-F883-40BF-A05E-DDC42F1C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E7DA-E563-4599-AC1B-E284229E8B8A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882A-26CA-4369-82C2-C17044735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E4DA-5302-40E4-9501-6092360D9F5D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28F7-9B53-435B-B3AE-4949E17A9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292-2CCE-450A-92D7-E6D2489B468B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7E55-EDBA-4893-BAE6-6475107A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EDA20D-FB83-4B14-8432-9477410694B6}" type="datetime1">
              <a:rPr lang="en-US" smtClean="0"/>
              <a:pPr>
                <a:defRPr/>
              </a:pPr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5AEBBA-C079-4189-9432-091284B63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76200" y="304800"/>
            <a:ext cx="62484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Welcome to Day 1!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820000"/>
                </a:solidFill>
              </a:rPr>
              <a:t>Chem</a:t>
            </a:r>
            <a:r>
              <a:rPr lang="en-US" dirty="0">
                <a:solidFill>
                  <a:srgbClr val="820000"/>
                </a:solidFill>
              </a:rPr>
              <a:t>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1E9B5-2356-4633-820B-3E0F09922B9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C00000"/>
                </a:solidFill>
              </a:rPr>
              <a:t>Rounding Answers from Calculations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/>
              <a:t>Addition/Subtraction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place as the least precise measurement.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Multiplication/Division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# of significant figures as least # of significant figures in problem.</a:t>
            </a:r>
          </a:p>
        </p:txBody>
      </p:sp>
    </p:spTree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8153400" cy="9906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Counting Significant Figures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0" y="762000"/>
            <a:ext cx="9144000" cy="4114800"/>
          </a:xfrm>
        </p:spPr>
        <p:txBody>
          <a:bodyPr/>
          <a:lstStyle/>
          <a:p>
            <a:pPr eaLnBrk="1" hangingPunct="1"/>
            <a:r>
              <a:rPr lang="en-US"/>
              <a:t>All non-zero digits are significant.</a:t>
            </a:r>
          </a:p>
          <a:p>
            <a:pPr eaLnBrk="1" hangingPunct="1"/>
            <a:r>
              <a:rPr lang="en-US"/>
              <a:t>“Sandwiched” zeros are significant.</a:t>
            </a:r>
          </a:p>
          <a:p>
            <a:pPr lvl="1" eaLnBrk="1" hangingPunct="1"/>
            <a:r>
              <a:rPr lang="en-US">
                <a:solidFill>
                  <a:srgbClr val="6600CC"/>
                </a:solidFill>
              </a:rPr>
              <a:t>1.05 has 3 significant figures.</a:t>
            </a:r>
          </a:p>
          <a:p>
            <a:pPr eaLnBrk="1" hangingPunct="1"/>
            <a:r>
              <a:rPr lang="en-US"/>
              <a:t>Trailing zeros after a decimal point are significant.</a:t>
            </a:r>
          </a:p>
          <a:p>
            <a:pPr lvl="1" eaLnBrk="1" hangingPunct="1"/>
            <a:r>
              <a:rPr lang="en-US">
                <a:solidFill>
                  <a:srgbClr val="6600CC"/>
                </a:solidFill>
              </a:rPr>
              <a:t>1.050 has 4 significant figures.</a:t>
            </a:r>
          </a:p>
          <a:p>
            <a:pPr eaLnBrk="1" hangingPunct="1"/>
            <a:r>
              <a:rPr lang="en-US"/>
              <a:t>Leading zeros are NOT significant.</a:t>
            </a:r>
          </a:p>
          <a:p>
            <a:pPr lvl="1" eaLnBrk="1" hangingPunct="1"/>
            <a:r>
              <a:rPr lang="en-US">
                <a:solidFill>
                  <a:srgbClr val="6600CC"/>
                </a:solidFill>
              </a:rPr>
              <a:t>0.001050 has 4 significant figures.</a:t>
            </a:r>
          </a:p>
          <a:p>
            <a:pPr eaLnBrk="1" hangingPunct="1"/>
            <a:r>
              <a:rPr lang="en-US"/>
              <a:t>Trailing zeros before a decimal point </a:t>
            </a:r>
          </a:p>
          <a:p>
            <a:pPr lvl="1" eaLnBrk="1" hangingPunct="1"/>
            <a:r>
              <a:rPr lang="en-US"/>
              <a:t>are significant if decimal is shown   </a:t>
            </a:r>
            <a:r>
              <a:rPr lang="en-US" u="sng">
                <a:solidFill>
                  <a:srgbClr val="6600CC"/>
                </a:solidFill>
              </a:rPr>
              <a:t>120. 3 s.f</a:t>
            </a:r>
            <a:r>
              <a:rPr lang="en-US" u="sng"/>
              <a:t>. </a:t>
            </a:r>
          </a:p>
          <a:p>
            <a:pPr lvl="1" eaLnBrk="1" hangingPunct="1"/>
            <a:r>
              <a:rPr lang="en-US"/>
              <a:t>are not significant if decimal is not shown </a:t>
            </a:r>
            <a:r>
              <a:rPr lang="en-US">
                <a:solidFill>
                  <a:srgbClr val="6600CC"/>
                </a:solidFill>
              </a:rPr>
              <a:t>120 2 s.f. </a:t>
            </a:r>
          </a:p>
          <a:p>
            <a:pPr lvl="1" eaLnBrk="1" hangingPunct="1"/>
            <a:endParaRPr lang="en-US"/>
          </a:p>
          <a:p>
            <a:pPr eaLnBrk="1" hangingPunct="1"/>
            <a:endParaRPr lang="en-US"/>
          </a:p>
          <a:p>
            <a:pPr lvl="1" eaLnBrk="1" hangingPunct="1"/>
            <a:endParaRPr lang="en-US">
              <a:solidFill>
                <a:srgbClr val="6600CC"/>
              </a:solidFill>
            </a:endParaRPr>
          </a:p>
        </p:txBody>
      </p:sp>
    </p:spTree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BE4C9-3AD3-4A29-9EAE-A1A3E055F519}" type="slidenum">
              <a:rPr lang="en-US"/>
              <a:pPr/>
              <a:t>12</a:t>
            </a:fld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Determine the Number of Sig Figs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0.0035 m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1.080 g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2371 L</a:t>
            </a:r>
          </a:p>
          <a:p>
            <a:pPr>
              <a:spcAft>
                <a:spcPts val="600"/>
              </a:spcAft>
              <a:buFontTx/>
              <a:buNone/>
            </a:pPr>
            <a:r>
              <a:rPr lang="en-US" sz="2800" dirty="0"/>
              <a:t>1 dozen = 12</a:t>
            </a:r>
          </a:p>
        </p:txBody>
      </p:sp>
    </p:spTree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8321DD-3C5C-415C-9169-E7CBE2BCC53F}" type="slidenum">
              <a:rPr lang="en-US"/>
              <a:pPr/>
              <a:t>13</a:t>
            </a:fld>
            <a:endParaRPr lang="en-US"/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077200" cy="4495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0.0035 m		</a:t>
            </a:r>
            <a:r>
              <a:rPr lang="en-US" sz="2400" dirty="0">
                <a:solidFill>
                  <a:schemeClr val="hlink"/>
                </a:solidFill>
              </a:rPr>
              <a:t>2 significant figures—leading zeros are 			not significant.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1.080	g		</a:t>
            </a:r>
            <a:r>
              <a:rPr lang="en-US" sz="2400" dirty="0">
                <a:solidFill>
                  <a:schemeClr val="hlink"/>
                </a:solidFill>
              </a:rPr>
              <a:t>4 significant figures—trailing and interior 			zeros are significant.</a:t>
            </a: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2371 L		</a:t>
            </a:r>
            <a:r>
              <a:rPr lang="en-US" sz="2400" dirty="0">
                <a:solidFill>
                  <a:schemeClr val="hlink"/>
                </a:solidFill>
              </a:rPr>
              <a:t>4 significant figures—All digits are 				significant.</a:t>
            </a:r>
            <a:endParaRPr lang="en-US" sz="2800" dirty="0"/>
          </a:p>
          <a:p>
            <a:pPr>
              <a:lnSpc>
                <a:spcPct val="90000"/>
              </a:lnSpc>
              <a:buFontTx/>
              <a:buNone/>
            </a:pPr>
            <a:endParaRPr lang="en-US" sz="24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dirty="0"/>
              <a:t>1 dozen = 12	</a:t>
            </a:r>
            <a:r>
              <a:rPr lang="en-US" sz="2400" dirty="0">
                <a:solidFill>
                  <a:schemeClr val="hlink"/>
                </a:solidFill>
              </a:rPr>
              <a:t>Unlimited significant figures—Definition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400" dirty="0">
              <a:solidFill>
                <a:schemeClr val="hlink"/>
              </a:solidFill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7772400" cy="1143000"/>
          </a:xfrm>
        </p:spPr>
        <p:txBody>
          <a:bodyPr/>
          <a:lstStyle/>
          <a:p>
            <a:r>
              <a:rPr lang="en-US" sz="3200" dirty="0">
                <a:solidFill>
                  <a:srgbClr val="C00000"/>
                </a:solidFill>
              </a:rPr>
              <a:t>Determine the Number of Sig Figs</a:t>
            </a:r>
          </a:p>
        </p:txBody>
      </p:sp>
    </p:spTree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DF1E9B5-2356-4633-820B-3E0F09922B9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sz="3600">
                <a:solidFill>
                  <a:srgbClr val="C00000"/>
                </a:solidFill>
              </a:rPr>
              <a:t>Rounding Answers from Calculations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915400" cy="4495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u="sng" dirty="0"/>
              <a:t>Addition/Subtraction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place as the least precise measurement.</a:t>
            </a:r>
          </a:p>
          <a:p>
            <a:pPr lvl="1" eaLnBrk="1" hangingPunct="1">
              <a:lnSpc>
                <a:spcPct val="90000"/>
              </a:lnSpc>
            </a:pPr>
            <a:endParaRPr lang="en-US" sz="1100" dirty="0"/>
          </a:p>
          <a:p>
            <a:pPr eaLnBrk="1" hangingPunct="1">
              <a:lnSpc>
                <a:spcPct val="90000"/>
              </a:lnSpc>
            </a:pPr>
            <a:r>
              <a:rPr lang="en-US" u="sng" dirty="0"/>
              <a:t>Multiplication/Division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Round to the same # of significant figures as least # of significant figures in problem.</a:t>
            </a:r>
          </a:p>
        </p:txBody>
      </p:sp>
    </p:spTree>
    <p:extLst>
      <p:ext uri="{BB962C8B-B14F-4D97-AF65-F5344CB8AC3E}">
        <p14:creationId xmlns:p14="http://schemas.microsoft.com/office/powerpoint/2010/main" val="2652714653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422635" y="1387786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35.45 mL  –  30.5 mL   = 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103.37 g/20.5 mL 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AC430-DBFD-426D-941F-FA1242B1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Problems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Text Box 8"/>
          <p:cNvSpPr txBox="1">
            <a:spLocks noChangeArrowheads="1"/>
          </p:cNvSpPr>
          <p:nvPr/>
        </p:nvSpPr>
        <p:spPr bwMode="auto">
          <a:xfrm>
            <a:off x="422635" y="1387786"/>
            <a:ext cx="8458200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35.45 mL  –  30.5 mL   =   4.</a:t>
            </a:r>
            <a:r>
              <a:rPr lang="en-US" sz="2800" u="sng" dirty="0">
                <a:solidFill>
                  <a:srgbClr val="000000"/>
                </a:solidFill>
              </a:rPr>
              <a:t>9</a:t>
            </a:r>
            <a:r>
              <a:rPr lang="en-US" sz="2800" dirty="0">
                <a:solidFill>
                  <a:srgbClr val="000000"/>
                </a:solidFill>
              </a:rPr>
              <a:t>5 mL  = 5.0 mL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r>
              <a:rPr lang="en-US" sz="2800" dirty="0">
                <a:solidFill>
                  <a:srgbClr val="000000"/>
                </a:solidFill>
              </a:rPr>
              <a:t>103.37 g/20.5 mL  = 5.0</a:t>
            </a:r>
            <a:r>
              <a:rPr lang="en-US" sz="2800" u="sng" dirty="0">
                <a:solidFill>
                  <a:srgbClr val="000000"/>
                </a:solidFill>
              </a:rPr>
              <a:t>4</a:t>
            </a:r>
            <a:r>
              <a:rPr lang="en-US" sz="2800" dirty="0">
                <a:solidFill>
                  <a:srgbClr val="000000"/>
                </a:solidFill>
              </a:rPr>
              <a:t>2439 g/mL  = 5.04 g/mL</a:t>
            </a: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  <a:p>
            <a:pPr eaLnBrk="0" hangingPunct="0">
              <a:tabLst>
                <a:tab pos="457200" algn="l"/>
                <a:tab pos="914400" algn="l"/>
                <a:tab pos="3200400" algn="l"/>
                <a:tab pos="3657600" algn="l"/>
              </a:tabLst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FAC430-DBFD-426D-941F-FA1242B11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Problem Answers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C6390F-A3ED-FC0A-7E08-2F24EFFB68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00800" y="1387786"/>
            <a:ext cx="1143000" cy="593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0BD4D64-9188-5DB3-D629-C130DB6F77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53200" y="3886200"/>
            <a:ext cx="1752600" cy="5934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063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u="sng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42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A22036-FFCD-4668-A033-E6DA3B9607D2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Scientific Notation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(Do on board)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077200" cy="4114800"/>
          </a:xfrm>
        </p:spPr>
        <p:txBody>
          <a:bodyPr/>
          <a:lstStyle/>
          <a:p>
            <a:pPr eaLnBrk="1" hangingPunct="1"/>
            <a:r>
              <a:rPr lang="en-US" dirty="0"/>
              <a:t>Key- Remember that:</a:t>
            </a:r>
          </a:p>
          <a:p>
            <a:pPr lvl="1" eaLnBrk="1" hangingPunct="1"/>
            <a:r>
              <a:rPr lang="en-US" dirty="0"/>
              <a:t>Large exponents are for numbers bigger than 1</a:t>
            </a:r>
          </a:p>
          <a:p>
            <a:pPr lvl="1" eaLnBrk="1" hangingPunct="1">
              <a:buNone/>
            </a:pPr>
            <a:r>
              <a:rPr lang="en-US" dirty="0"/>
              <a:t>			500   =   5 x 10</a:t>
            </a:r>
            <a:r>
              <a:rPr lang="en-US" baseline="30000" dirty="0"/>
              <a:t>2</a:t>
            </a:r>
          </a:p>
          <a:p>
            <a:pPr lvl="1" eaLnBrk="1" hangingPunct="1"/>
            <a:r>
              <a:rPr lang="en-US" dirty="0"/>
              <a:t>Small exponents are for numbers smaller than 1</a:t>
            </a:r>
          </a:p>
          <a:p>
            <a:pPr lvl="1" eaLnBrk="1" hangingPunct="1">
              <a:buNone/>
            </a:pPr>
            <a:r>
              <a:rPr lang="en-US" dirty="0"/>
              <a:t>			 0.005   =   5 x 10</a:t>
            </a:r>
            <a:r>
              <a:rPr lang="en-US" baseline="30000" dirty="0"/>
              <a:t>-3</a:t>
            </a:r>
            <a:r>
              <a:rPr lang="en-US" dirty="0"/>
              <a:t> </a:t>
            </a:r>
          </a:p>
        </p:txBody>
      </p:sp>
    </p:spTree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u="sng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93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u="sng" dirty="0"/>
              <a:t>Demo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Density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pPr marL="0" indent="0" algn="ctr">
              <a:buNone/>
            </a:pPr>
            <a:r>
              <a:rPr lang="en-US"/>
              <a:t>Done </a:t>
            </a:r>
            <a:r>
              <a:rPr lang="en-US" dirty="0"/>
              <a:t>in lab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191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u="sng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669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168812B-7ED3-4767-A01D-44E112B51C7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Unit Conv./Dimensional Analysis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534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Conversion factors are relationships between two units, generated from equivalence statements.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e.g., 1 inch = 2.54 cm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Arrange conversion factors so the starting unit cancels.</a:t>
            </a:r>
          </a:p>
        </p:txBody>
      </p:sp>
      <p:pic>
        <p:nvPicPr>
          <p:cNvPr id="3" name="Picture 2" descr="conversion steps from starting unit to related unit to desired unit">
            <a:extLst>
              <a:ext uri="{FF2B5EF4-FFF2-40B4-BE49-F238E27FC236}">
                <a16:creationId xmlns:a16="http://schemas.microsoft.com/office/drawing/2014/main" id="{8F302B6B-36B9-16B7-3294-FED23040572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132"/>
          <a:stretch/>
        </p:blipFill>
        <p:spPr>
          <a:xfrm>
            <a:off x="756421" y="3657600"/>
            <a:ext cx="7631158" cy="839602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EA67F9-065D-46AD-881E-E94EC60206D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Common Prefixes in the SI System</a:t>
            </a:r>
          </a:p>
        </p:txBody>
      </p:sp>
      <p:graphicFrame>
        <p:nvGraphicFramePr>
          <p:cNvPr id="63491" name="Group 3"/>
          <p:cNvGraphicFramePr>
            <a:graphicFrameLocks noGrp="1"/>
          </p:cNvGraphicFramePr>
          <p:nvPr>
            <p:ph type="tbl" idx="1"/>
          </p:nvPr>
        </p:nvGraphicFramePr>
        <p:xfrm>
          <a:off x="685800" y="1524000"/>
          <a:ext cx="7924800" cy="4182239"/>
        </p:xfrm>
        <a:graphic>
          <a:graphicData uri="http://schemas.openxmlformats.org/drawingml/2006/table">
            <a:tbl>
              <a:tblPr firstRow="1"/>
              <a:tblGrid>
                <a:gridCol w="15541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6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289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53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Prefix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Symbol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Decimal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Equivalent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Power of 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mega-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1,000,000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</a:rPr>
                        <a:t>6</a:t>
                      </a:r>
                      <a:endParaRPr kumimoji="0" 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kilo-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1,000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centi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-2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milli</a:t>
                      </a: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-3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micro-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Symbol" pitchFamily="18" charset="2"/>
                        </a:rPr>
                        <a:t>m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0.000 001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-6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76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nano-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              0.000 000 001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Base x 10</a:t>
                      </a:r>
                      <a:r>
                        <a:rPr kumimoji="0" lang="en-US" sz="2400" b="0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Times New Roman" pitchFamily="18" charset="0"/>
                        </a:rPr>
                        <a:t>-9</a:t>
                      </a: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Times New Roman" pitchFamily="18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2" name="TextBox 51"/>
          <p:cNvSpPr txBox="1"/>
          <p:nvPr/>
        </p:nvSpPr>
        <p:spPr>
          <a:xfrm>
            <a:off x="685800" y="5791200"/>
            <a:ext cx="444224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70C0"/>
                </a:solidFill>
              </a:rPr>
              <a:t>*The prefixes in blue must be memorized.</a:t>
            </a:r>
          </a:p>
        </p:txBody>
      </p:sp>
    </p:spTree>
  </p:cSld>
  <p:clrMapOvr>
    <a:masterClrMapping/>
  </p:clrMapOvr>
  <p:transition>
    <p:fade thruBlk="1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569"/>
            <a:ext cx="8229600" cy="90183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Example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DF720-0048-8B35-97BA-681DAA627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066800"/>
            <a:ext cx="88392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800" b="1" i="1" dirty="0">
                <a:solidFill>
                  <a:schemeClr val="accent6">
                    <a:lumMod val="75000"/>
                  </a:schemeClr>
                </a:solidFill>
              </a:rPr>
              <a:t>Convert 3.2 gallons to milliliters (mL)</a:t>
            </a:r>
          </a:p>
          <a:p>
            <a:pPr marL="0" indent="0">
              <a:buNone/>
            </a:pPr>
            <a:r>
              <a:rPr lang="en-US" sz="2400" i="1" dirty="0"/>
              <a:t>Step 1: Write starting number and unit on left and desired on right.</a:t>
            </a:r>
          </a:p>
          <a:p>
            <a:pPr marL="0" indent="0">
              <a:buNone/>
            </a:pPr>
            <a:r>
              <a:rPr lang="en-US" sz="2400" i="1" dirty="0"/>
              <a:t>Step 2: look up conversions involving gallons and </a:t>
            </a:r>
            <a:r>
              <a:rPr lang="en-US" sz="2400" i="1" dirty="0" err="1"/>
              <a:t>mL.</a:t>
            </a:r>
            <a:r>
              <a:rPr lang="en-US" sz="2400" i="1" dirty="0"/>
              <a:t> (For now, write them separately first.)</a:t>
            </a:r>
          </a:p>
          <a:p>
            <a:pPr marL="0" indent="0">
              <a:buNone/>
            </a:pPr>
            <a:r>
              <a:rPr lang="en-US" sz="2400" i="1" dirty="0"/>
              <a:t>Step 3: Put the conversions into the problem in steps so that the starting unit cancels and you end up with the final unit you want.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541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2569"/>
            <a:ext cx="8229600" cy="901831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cs typeface="Times New Roman" panose="02020603050405020304" pitchFamily="18" charset="0"/>
              </a:rPr>
              <a:t>Do In-Class Worksheet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1610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A098E-A438-465A-899A-70172904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Chemistry Joke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F7894-E5E8-4B16-9E4F-800920735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7" name="Picture 6" descr="Chemistry Joke- I tell chemistry joke, periodially.">
            <a:extLst>
              <a:ext uri="{FF2B5EF4-FFF2-40B4-BE49-F238E27FC236}">
                <a16:creationId xmlns:a16="http://schemas.microsoft.com/office/drawing/2014/main" id="{7ABA5C9F-700A-4B3A-A1E5-EBFFAC5CF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21566"/>
            <a:ext cx="6934200" cy="684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453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1B573-CAE0-8C7F-9A7C-5F8AB5563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Learning Communities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B7204-B04F-1862-133D-7B5F8A6EB2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/>
          <a:lstStyle/>
          <a:p>
            <a:r>
              <a:rPr lang="en-US" dirty="0"/>
              <a:t>One of, if not THE, most important factors in student success in College.</a:t>
            </a:r>
          </a:p>
          <a:p>
            <a:r>
              <a:rPr lang="en-US" dirty="0"/>
              <a:t>Groups of people working together toward a shared goal.</a:t>
            </a:r>
          </a:p>
          <a:p>
            <a:r>
              <a:rPr lang="en-US" dirty="0"/>
              <a:t>Your Learning Community will likely include</a:t>
            </a:r>
          </a:p>
          <a:p>
            <a:pPr lvl="1"/>
            <a:r>
              <a:rPr lang="en-US" dirty="0"/>
              <a:t>Faculty</a:t>
            </a:r>
          </a:p>
          <a:p>
            <a:pPr lvl="1"/>
            <a:r>
              <a:rPr lang="en-US" dirty="0"/>
              <a:t>Students (Peers)</a:t>
            </a:r>
          </a:p>
          <a:p>
            <a:pPr lvl="1"/>
            <a:r>
              <a:rPr lang="en-US" dirty="0"/>
              <a:t>Tutors</a:t>
            </a:r>
          </a:p>
          <a:p>
            <a:pPr lvl="1"/>
            <a:r>
              <a:rPr lang="en-US" dirty="0"/>
              <a:t>Counselors</a:t>
            </a:r>
          </a:p>
          <a:p>
            <a:pPr lvl="1"/>
            <a:r>
              <a:rPr lang="en-US" dirty="0"/>
              <a:t>Other College Staff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C7A42C-5EAA-8078-0E15-5FF0EE07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805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D7FA1-18E2-5E91-A928-B5F83C518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700" y="59109"/>
            <a:ext cx="8610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I’m hoping I can convince you that…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AC2107-A4F5-896A-A413-4C8F96AF3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Reaching out to me, tutors, study group members, etc. when you need help understanding a concept (which you will), </a:t>
            </a:r>
            <a:r>
              <a:rPr lang="en-US" u="sng" dirty="0"/>
              <a:t>is not an option if you want to succeed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I’ve structured the class to make many of these things required, so as not to give you the impression that they are optional.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200" i="1" dirty="0"/>
              <a:t>*I may allow small adjustment to some of these requirements in specific cases, but only if you show me that you are doing what’s necessary to succeed.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42520-4466-F633-0090-D0A711EE8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98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9DBA4-EDD1-FD6A-96A0-F658E8B39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6F2CD-D87A-30E7-49F5-3AC37B18BD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7620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i="1" dirty="0"/>
              <a:t>Because I want you all to be successful!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4EBCF4-8A62-43A3-FAF3-22CD10F13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60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899C-9419-5826-53B1-438FC17E3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Support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38992-9D0A-BE14-37D8-DB2AE76A6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32718"/>
            <a:ext cx="8763000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Office Hours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Tu: 2:30 – 3:20 am (NS-301)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Fri 8:00 – 10:50 am (GRASP, Location TBD)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GRASP (Faculty-Led Tutoring)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8:00 am – 2:00 pm, Every Friday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Location: TBD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Tutorial Center (Link to hours on Canvas)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Your Study Group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A5B4E-44E9-00AE-2686-6C640FC31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2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181EB-FD9B-B270-92A5-C6677356A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Study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F4CFD-1D96-2156-D937-ADAC8AFBCA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945" y="1203544"/>
            <a:ext cx="8229600" cy="4892456"/>
          </a:xfrm>
        </p:spPr>
        <p:txBody>
          <a:bodyPr/>
          <a:lstStyle/>
          <a:p>
            <a:r>
              <a:rPr lang="en-US" dirty="0"/>
              <a:t>We will get to know each other in lab this week.</a:t>
            </a:r>
          </a:p>
          <a:p>
            <a:pPr lvl="1"/>
            <a:r>
              <a:rPr lang="en-US" dirty="0"/>
              <a:t>You can text each other reminders about due dates, etc.</a:t>
            </a:r>
          </a:p>
          <a:p>
            <a:pPr lvl="1"/>
            <a:r>
              <a:rPr lang="en-US" dirty="0"/>
              <a:t>Reach out when you’re struggling (AI can be great, but we all still need human community- they complement each other, not replace.)</a:t>
            </a:r>
          </a:p>
          <a:p>
            <a:pPr lvl="1"/>
            <a:r>
              <a:rPr lang="en-US" dirty="0"/>
              <a:t>Meet together to work on problems and discuss strategies.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D92EC-0390-EF27-D774-365828376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69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Stories &amp; Introduction to Class Plan</a:t>
            </a:r>
          </a:p>
          <a:p>
            <a:r>
              <a:rPr lang="en-US" u="sng" dirty="0"/>
              <a:t>Measurements, Precision, Significant Figures</a:t>
            </a:r>
          </a:p>
          <a:p>
            <a:r>
              <a:rPr lang="en-US" dirty="0"/>
              <a:t>Scientific Notation</a:t>
            </a:r>
          </a:p>
          <a:p>
            <a:r>
              <a:rPr lang="en-US" dirty="0"/>
              <a:t>Density</a:t>
            </a:r>
          </a:p>
          <a:p>
            <a:r>
              <a:rPr lang="en-US" dirty="0"/>
              <a:t>Unit Conversions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E555BE4-F950-4DF7-87AF-80597367A4B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Significant Figures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1752600"/>
            <a:ext cx="8534400" cy="17526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1"/>
                </a:solidFill>
              </a:rPr>
              <a:t>Bathroom Scale </a:t>
            </a:r>
            <a:r>
              <a:rPr lang="en-US" sz="3600" b="1" dirty="0" err="1">
                <a:solidFill>
                  <a:schemeClr val="tx1"/>
                </a:solidFill>
              </a:rPr>
              <a:t>vs</a:t>
            </a:r>
            <a:r>
              <a:rPr lang="en-US" sz="3600" b="1" dirty="0">
                <a:solidFill>
                  <a:schemeClr val="tx1"/>
                </a:solidFill>
              </a:rPr>
              <a:t> Lab Balance Example</a:t>
            </a:r>
          </a:p>
          <a:p>
            <a:pPr eaLnBrk="1" hangingPunct="1"/>
            <a:r>
              <a:rPr lang="en-US" sz="2800" i="1" dirty="0">
                <a:solidFill>
                  <a:schemeClr val="tx1"/>
                </a:solidFill>
              </a:rPr>
              <a:t>(Dealing with measurement precision in </a:t>
            </a:r>
          </a:p>
          <a:p>
            <a:pPr eaLnBrk="1" hangingPunct="1"/>
            <a:r>
              <a:rPr lang="en-US" sz="2800" i="1" dirty="0">
                <a:solidFill>
                  <a:schemeClr val="tx1"/>
                </a:solidFill>
              </a:rPr>
              <a:t>addition and subtraction)</a:t>
            </a:r>
          </a:p>
        </p:txBody>
      </p:sp>
    </p:spTree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:p="http://schemas.openxmlformats.org/presentationml/2006/main" xmlns:r="http://schemas.openxmlformats.org/officeDocument/2006/relationships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:p="http://schemas.openxmlformats.org/presentationml/2006/main" xmlns:r="http://schemas.openxmlformats.org/officeDocument/2006/relationships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>
          <a:defRPr sz="4000" dirty="0">
            <a:solidFill>
              <a:srgbClr val="82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938</Words>
  <Application>Microsoft Office PowerPoint</Application>
  <PresentationFormat>On-screen Show (4:3)</PresentationFormat>
  <Paragraphs>220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Symbol</vt:lpstr>
      <vt:lpstr>Times New Roman</vt:lpstr>
      <vt:lpstr>Wingdings</vt:lpstr>
      <vt:lpstr>Office Theme</vt:lpstr>
      <vt:lpstr>Welcome to Day 1!</vt:lpstr>
      <vt:lpstr>Outline</vt:lpstr>
      <vt:lpstr>Learning Communities</vt:lpstr>
      <vt:lpstr>I’m hoping I can convince you that…</vt:lpstr>
      <vt:lpstr>Why?</vt:lpstr>
      <vt:lpstr>Support Options</vt:lpstr>
      <vt:lpstr>Study Groups</vt:lpstr>
      <vt:lpstr>Outline</vt:lpstr>
      <vt:lpstr>Significant Figures</vt:lpstr>
      <vt:lpstr>Rounding Answers from Calculations</vt:lpstr>
      <vt:lpstr>Counting Significant Figures</vt:lpstr>
      <vt:lpstr>Determine the Number of Sig Figs</vt:lpstr>
      <vt:lpstr>Determine the Number of Sig Figs</vt:lpstr>
      <vt:lpstr>Rounding Answers from Calculations</vt:lpstr>
      <vt:lpstr>Example Problems </vt:lpstr>
      <vt:lpstr>Example Problem Answers </vt:lpstr>
      <vt:lpstr>Outline</vt:lpstr>
      <vt:lpstr>Scientific Notation (Do on board)</vt:lpstr>
      <vt:lpstr>Outline</vt:lpstr>
      <vt:lpstr>Density</vt:lpstr>
      <vt:lpstr>Outline</vt:lpstr>
      <vt:lpstr>Unit Conv./Dimensional Analysis</vt:lpstr>
      <vt:lpstr>Common Prefixes in the SI System</vt:lpstr>
      <vt:lpstr>Example</vt:lpstr>
      <vt:lpstr>Do In-Class Worksheet</vt:lpstr>
      <vt:lpstr>Chemistry Joke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193</cp:revision>
  <dcterms:created xsi:type="dcterms:W3CDTF">2011-01-11T21:11:01Z</dcterms:created>
  <dcterms:modified xsi:type="dcterms:W3CDTF">2025-07-30T19:39:26Z</dcterms:modified>
</cp:coreProperties>
</file>