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19" r:id="rId2"/>
    <p:sldId id="502" r:id="rId3"/>
    <p:sldId id="503" r:id="rId4"/>
    <p:sldId id="504" r:id="rId5"/>
    <p:sldId id="501" r:id="rId6"/>
    <p:sldId id="509" r:id="rId7"/>
    <p:sldId id="510" r:id="rId8"/>
    <p:sldId id="511" r:id="rId9"/>
    <p:sldId id="516" r:id="rId10"/>
    <p:sldId id="517" r:id="rId11"/>
    <p:sldId id="540" r:id="rId12"/>
    <p:sldId id="532" r:id="rId13"/>
    <p:sldId id="533" r:id="rId14"/>
    <p:sldId id="536" r:id="rId15"/>
    <p:sldId id="538" r:id="rId16"/>
    <p:sldId id="539" r:id="rId17"/>
    <p:sldId id="53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D60093"/>
    <a:srgbClr val="CC3399"/>
    <a:srgbClr val="820000"/>
    <a:srgbClr val="EA0000"/>
    <a:srgbClr val="E7EDF9"/>
    <a:srgbClr val="C3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12" autoAdjust="0"/>
  </p:normalViewPr>
  <p:slideViewPr>
    <p:cSldViewPr>
      <p:cViewPr varScale="1">
        <p:scale>
          <a:sx n="78" d="100"/>
          <a:sy n="78" d="100"/>
        </p:scale>
        <p:origin x="149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F1555E-6FEC-47C3-96A8-E5DA7E8B4CCA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25B5C-C7BF-4338-8DDF-8F694E74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44DF8E-1806-4F0A-8E94-726E3583BA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4A17E-8C13-4D03-B66E-7C2E0829E40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ECBC0B-2C3B-405E-A78D-F9357E35BAC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B91C9-791B-4815-BE15-2C326BB9B6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4A17E-8C13-4D03-B66E-7C2E0829E40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32D3AA-1FF8-4238-A221-DF6C28A1C30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52036-E7B6-4C19-8821-EBFDBF7B010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52036-E7B6-4C19-8821-EBFDBF7B010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52036-E7B6-4C19-8821-EBFDBF7B010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52036-E7B6-4C19-8821-EBFDBF7B010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AC34-65E0-4F9E-B512-71D1D1455BC9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DC7A-AB38-4955-8FDB-0096450E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249F-5D7A-4706-90D6-22EB5027329F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DC07-7AAE-4C31-96D0-8AEB60C9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EA3E-2DB3-4F28-888F-1F7E2A64E16D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6085-037B-4BD4-A640-EF9B0122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Tro's "Introductory Chemistry", Chapter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57AFC-A228-49AA-BBA7-90B7E9340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0D5F-B026-44D4-A78D-9C8937DF9C72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765F8-D133-4599-95D1-D202619FB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69-6D31-47D7-9C83-6DE340403BD2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01A5-B821-493F-9356-F24D1A8E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09CB-714A-49E4-9568-1BF4636AF396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5B89-9D36-4EA5-AD9B-97CB2138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5E1C-CEE9-497B-910F-54CD315351F7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A8B8-566C-4649-AC4D-4B1D5A92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D619-8395-474C-BF30-EAA2E88F2484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C6FD-AA9D-49BF-9F66-7CC62274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2F34-57A3-4991-8E66-D1F75E718E77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184B-6B39-45E7-8E04-61246900A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C50D-60FC-4218-84E7-BD860C4211DD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B982-F65B-4D87-8250-DBE87967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A77C-10E0-4EEC-B3B2-057D4D0E6679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3DDB-BE56-4A01-B6B2-361E3578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92CB4C-A6ED-4CF7-9BF3-D1F80E33601C}" type="datetimeFigureOut">
              <a:rPr lang="en-US"/>
              <a:pPr>
                <a:defRPr/>
              </a:pPr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BB14CE-103D-4A58-8C92-D3F34BC87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71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 3: 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u="sng" dirty="0"/>
              <a:t>Matter</a:t>
            </a:r>
          </a:p>
          <a:p>
            <a:pPr lvl="1"/>
            <a:r>
              <a:rPr lang="en-US" dirty="0"/>
              <a:t>Classifying Matter</a:t>
            </a:r>
            <a:endParaRPr lang="en-US" u="sng" dirty="0"/>
          </a:p>
          <a:p>
            <a:pPr lvl="1"/>
            <a:r>
              <a:rPr lang="en-US" dirty="0"/>
              <a:t>States of Matter</a:t>
            </a:r>
          </a:p>
          <a:p>
            <a:r>
              <a:rPr lang="en-US"/>
              <a:t>Class Exercises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Stuff to Memorize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4800" dirty="0">
                <a:solidFill>
                  <a:srgbClr val="C00000"/>
                </a:solidFill>
              </a:rPr>
              <a:t>Diatomic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O</a:t>
            </a:r>
            <a:r>
              <a:rPr lang="en-US" baseline="-25000" dirty="0"/>
              <a:t>2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Cl</a:t>
            </a:r>
            <a:r>
              <a:rPr lang="en-US" baseline="-25000" dirty="0"/>
              <a:t>2</a:t>
            </a:r>
            <a:r>
              <a:rPr lang="en-US" dirty="0"/>
              <a:t>, Br</a:t>
            </a:r>
            <a:r>
              <a:rPr lang="en-US" baseline="-25000" dirty="0"/>
              <a:t>2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H</a:t>
            </a:r>
            <a:r>
              <a:rPr lang="en-US" dirty="0"/>
              <a:t>orses </a:t>
            </a:r>
            <a:r>
              <a:rPr lang="en-US" b="1" dirty="0"/>
              <a:t>N</a:t>
            </a:r>
            <a:r>
              <a:rPr lang="en-US" dirty="0"/>
              <a:t>eed </a:t>
            </a:r>
            <a:r>
              <a:rPr lang="en-US" b="1" dirty="0"/>
              <a:t>O</a:t>
            </a:r>
            <a:r>
              <a:rPr lang="en-US" dirty="0"/>
              <a:t>ats </a:t>
            </a:r>
            <a:r>
              <a:rPr lang="en-US" b="1" dirty="0"/>
              <a:t>F</a:t>
            </a:r>
            <a:r>
              <a:rPr lang="en-US" dirty="0"/>
              <a:t>or </a:t>
            </a:r>
            <a:r>
              <a:rPr lang="en-US" b="1" dirty="0"/>
              <a:t>Cl</a:t>
            </a:r>
            <a:r>
              <a:rPr lang="en-US" dirty="0"/>
              <a:t>ear </a:t>
            </a:r>
            <a:r>
              <a:rPr lang="en-US" b="1" dirty="0"/>
              <a:t>B</a:t>
            </a:r>
            <a:r>
              <a:rPr lang="en-US" dirty="0"/>
              <a:t>rown </a:t>
            </a:r>
            <a:r>
              <a:rPr lang="en-US" b="1" dirty="0"/>
              <a:t>I</a:t>
            </a:r>
            <a:r>
              <a:rPr lang="en-US" dirty="0"/>
              <a:t>’s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r>
              <a:rPr lang="en-US" dirty="0"/>
              <a:t>Form diatomic molecules when they are by themselves.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3F6A-870B-0E31-E209-21BDB820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Checkpoints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5FD9-EF82-1369-9BFA-F49359243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Oxygen, Oxide, etc.</a:t>
            </a:r>
          </a:p>
          <a:p>
            <a:r>
              <a:rPr lang="en-US" dirty="0"/>
              <a:t>Chlorine, , -ide, </a:t>
            </a:r>
            <a:r>
              <a:rPr lang="en-US" dirty="0" err="1"/>
              <a:t>ite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2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849A04-07B3-49CF-9256-469E070E86F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States of Matter</a:t>
            </a:r>
          </a:p>
        </p:txBody>
      </p:sp>
      <p:pic>
        <p:nvPicPr>
          <p:cNvPr id="13316" name="Picture 1029" descr="03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95400"/>
            <a:ext cx="4343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2590800" y="5334000"/>
            <a:ext cx="4203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u="sng">
                <a:solidFill>
                  <a:schemeClr val="accent2"/>
                </a:solidFill>
              </a:rPr>
              <a:t>Solid</a:t>
            </a:r>
            <a:r>
              <a:rPr lang="en-US" sz="4000">
                <a:solidFill>
                  <a:schemeClr val="accent2"/>
                </a:solidFill>
              </a:rPr>
              <a:t>,  </a:t>
            </a:r>
            <a:r>
              <a:rPr lang="en-US" sz="4000" u="sng">
                <a:solidFill>
                  <a:schemeClr val="accent2"/>
                </a:solidFill>
              </a:rPr>
              <a:t>Liquid</a:t>
            </a:r>
            <a:r>
              <a:rPr lang="en-US" sz="4000">
                <a:solidFill>
                  <a:schemeClr val="accent2"/>
                </a:solidFill>
              </a:rPr>
              <a:t>,  </a:t>
            </a:r>
            <a:r>
              <a:rPr lang="en-US" sz="4000" u="sng">
                <a:solidFill>
                  <a:schemeClr val="accent2"/>
                </a:solidFill>
              </a:rPr>
              <a:t>Gas</a:t>
            </a: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 3: 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Matter</a:t>
            </a:r>
          </a:p>
          <a:p>
            <a:pPr lvl="1"/>
            <a:r>
              <a:rPr lang="en-US" dirty="0"/>
              <a:t>Classifying Matter</a:t>
            </a:r>
            <a:endParaRPr lang="en-US" u="sng" dirty="0"/>
          </a:p>
          <a:p>
            <a:pPr lvl="1"/>
            <a:r>
              <a:rPr lang="en-US" dirty="0"/>
              <a:t>States of Matter</a:t>
            </a:r>
          </a:p>
          <a:p>
            <a:r>
              <a:rPr lang="en-US" u="sng" dirty="0"/>
              <a:t>Nomenclature &amp; Writing Chemical Formulas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85563-7828-D63F-1AF9-8E749997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Memorization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3AFA83-1BCD-7ADD-DB57-81F35AC5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6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00FD-70B4-8D42-53A7-3FAF0696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91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Group Activity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2AF9-3BFC-D181-FFC6-D1D5777DB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495300"/>
            <a:ext cx="8610600" cy="5867400"/>
          </a:xfrm>
        </p:spPr>
        <p:txBody>
          <a:bodyPr/>
          <a:lstStyle/>
          <a:p>
            <a:r>
              <a:rPr lang="en-US" dirty="0"/>
              <a:t>Write formulas and names for one example of each of the following</a:t>
            </a:r>
          </a:p>
          <a:p>
            <a:pPr lvl="1"/>
            <a:r>
              <a:rPr lang="en-US" dirty="0"/>
              <a:t>Monatomic Anion</a:t>
            </a:r>
          </a:p>
          <a:p>
            <a:pPr lvl="1"/>
            <a:r>
              <a:rPr lang="en-US" dirty="0"/>
              <a:t>Monatomic Cation</a:t>
            </a:r>
          </a:p>
          <a:p>
            <a:pPr lvl="1"/>
            <a:r>
              <a:rPr lang="en-US" dirty="0"/>
              <a:t>Polyatomic Anion</a:t>
            </a:r>
          </a:p>
          <a:p>
            <a:pPr lvl="1"/>
            <a:r>
              <a:rPr lang="en-US" dirty="0"/>
              <a:t>Polyatomic Cation</a:t>
            </a:r>
          </a:p>
          <a:p>
            <a:pPr lvl="1"/>
            <a:r>
              <a:rPr lang="en-US" dirty="0"/>
              <a:t>Ionic Compound (with Type I Metal)</a:t>
            </a:r>
          </a:p>
          <a:p>
            <a:pPr lvl="1"/>
            <a:r>
              <a:rPr lang="en-US" dirty="0"/>
              <a:t>Ionic Compound (with Type II Metal)</a:t>
            </a:r>
          </a:p>
          <a:p>
            <a:pPr lvl="1"/>
            <a:r>
              <a:rPr lang="en-US" dirty="0"/>
              <a:t>Ionic Compound with polyatomic ion (if not above)</a:t>
            </a:r>
          </a:p>
          <a:p>
            <a:pPr lvl="1"/>
            <a:r>
              <a:rPr lang="en-US" dirty="0"/>
              <a:t>Acid</a:t>
            </a:r>
          </a:p>
          <a:p>
            <a:pPr lvl="1"/>
            <a:r>
              <a:rPr lang="en-US" dirty="0"/>
              <a:t>Binary Molecular Compound</a:t>
            </a:r>
          </a:p>
          <a:p>
            <a:pPr lvl="1"/>
            <a:r>
              <a:rPr lang="en-US" dirty="0"/>
              <a:t>Diatomic element</a:t>
            </a:r>
          </a:p>
        </p:txBody>
      </p:sp>
    </p:spTree>
    <p:extLst>
      <p:ext uri="{BB962C8B-B14F-4D97-AF65-F5344CB8AC3E}">
        <p14:creationId xmlns:p14="http://schemas.microsoft.com/office/powerpoint/2010/main" val="250331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DA2A-190C-73CA-9FDC-6A824438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Group Activity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F8A2-E6B2-94CE-F005-440B69AA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old Exam</a:t>
            </a:r>
          </a:p>
        </p:txBody>
      </p:sp>
    </p:spTree>
    <p:extLst>
      <p:ext uri="{BB962C8B-B14F-4D97-AF65-F5344CB8AC3E}">
        <p14:creationId xmlns:p14="http://schemas.microsoft.com/office/powerpoint/2010/main" val="212898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DFF5-788F-4141-B9BC-3D3A24E7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97" y="798513"/>
            <a:ext cx="8229600" cy="1143000"/>
          </a:xfrm>
        </p:spPr>
        <p:txBody>
          <a:bodyPr/>
          <a:lstStyle/>
          <a:p>
            <a:r>
              <a:rPr lang="en-US" dirty="0"/>
              <a:t>Cat joke</a:t>
            </a:r>
          </a:p>
        </p:txBody>
      </p:sp>
      <p:pic>
        <p:nvPicPr>
          <p:cNvPr id="6" name="Content Placeholder 5" descr="cat joke">
            <a:extLst>
              <a:ext uri="{FF2B5EF4-FFF2-40B4-BE49-F238E27FC236}">
                <a16:creationId xmlns:a16="http://schemas.microsoft.com/office/drawing/2014/main" id="{EBB0814B-6876-44F4-BE39-BB55FBB3F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8" y="0"/>
            <a:ext cx="6946084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79A8-C321-4BFD-AC23-0AD7332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97ADF7-3710-4041-87DB-1A88C2C2444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What Is Matter?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001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b="1" dirty="0">
                <a:solidFill>
                  <a:schemeClr val="hlink"/>
                </a:solidFill>
              </a:rPr>
              <a:t>Matter</a:t>
            </a:r>
            <a:r>
              <a:rPr lang="en-US" dirty="0"/>
              <a:t> -anything that occupies space and has mass.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Composed of a lot of tiny little pieces we call </a:t>
            </a:r>
            <a:r>
              <a:rPr lang="en-US" b="1" dirty="0">
                <a:solidFill>
                  <a:schemeClr val="hlink"/>
                </a:solidFill>
              </a:rPr>
              <a:t>atoms</a:t>
            </a:r>
            <a:r>
              <a:rPr lang="en-US" dirty="0"/>
              <a:t> and </a:t>
            </a:r>
            <a:r>
              <a:rPr lang="en-US" b="1" dirty="0">
                <a:solidFill>
                  <a:schemeClr val="hlink"/>
                </a:solidFill>
              </a:rPr>
              <a:t>molecules/compounds</a:t>
            </a:r>
            <a:r>
              <a:rPr lang="en-US" b="1" dirty="0"/>
              <a:t>.</a:t>
            </a:r>
          </a:p>
        </p:txBody>
      </p:sp>
      <p:pic>
        <p:nvPicPr>
          <p:cNvPr id="11269" name="Picture 4099" descr="Aluminum C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352800"/>
            <a:ext cx="328215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AD175F-A5C0-4752-B566-B8E33A822FB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Structure Determines Properties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4582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properties of matter are determined by the atoms and molecules that compose it.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grpSp>
        <p:nvGrpSpPr>
          <p:cNvPr id="2" name="Group 4" descr="carbon dioxide molecule"/>
          <p:cNvGrpSpPr>
            <a:grpSpLocks/>
          </p:cNvGrpSpPr>
          <p:nvPr/>
        </p:nvGrpSpPr>
        <p:grpSpPr bwMode="auto">
          <a:xfrm>
            <a:off x="4659313" y="1676400"/>
            <a:ext cx="4267200" cy="4845050"/>
            <a:chOff x="2935" y="1056"/>
            <a:chExt cx="2688" cy="3052"/>
          </a:xfrm>
        </p:grpSpPr>
        <p:pic>
          <p:nvPicPr>
            <p:cNvPr id="12299" name="Picture 5" descr="carbon dioxide molecule"/>
            <p:cNvPicPr>
              <a:picLocks noChangeAspect="1" noChangeArrowheads="1"/>
            </p:cNvPicPr>
            <p:nvPr/>
          </p:nvPicPr>
          <p:blipFill>
            <a:blip r:embed="rId3" cstate="print"/>
            <a:srcRect t="16000" b="5000"/>
            <a:stretch>
              <a:fillRect/>
            </a:stretch>
          </p:blipFill>
          <p:spPr bwMode="auto">
            <a:xfrm>
              <a:off x="3360" y="2558"/>
              <a:ext cx="1824" cy="1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0" name="Text Box 6"/>
            <p:cNvSpPr txBox="1">
              <a:spLocks noChangeArrowheads="1"/>
            </p:cNvSpPr>
            <p:nvPr/>
          </p:nvSpPr>
          <p:spPr bwMode="auto">
            <a:xfrm>
              <a:off x="2935" y="1392"/>
              <a:ext cx="2688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</a:pPr>
              <a:r>
                <a:rPr lang="en-US" dirty="0"/>
                <a:t>Composed of one carbon atom and two oxygen atoms.</a:t>
              </a:r>
            </a:p>
            <a:p>
              <a:pPr marL="342900" indent="-342900">
                <a:buFontTx/>
                <a:buAutoNum type="arabicPeriod"/>
              </a:pPr>
              <a:r>
                <a:rPr lang="en-US" dirty="0"/>
                <a:t>Colorless, odorless gas.</a:t>
              </a:r>
            </a:p>
            <a:p>
              <a:pPr marL="342900" indent="-342900">
                <a:buFontTx/>
                <a:buAutoNum type="arabicPeriod"/>
              </a:pPr>
              <a:r>
                <a:rPr lang="en-US" dirty="0"/>
                <a:t>Incombustible.</a:t>
              </a:r>
            </a:p>
            <a:p>
              <a:pPr marL="342900" indent="-342900">
                <a:buFontTx/>
                <a:buAutoNum type="arabicPeriod"/>
              </a:pPr>
              <a:r>
                <a:rPr lang="en-US" dirty="0"/>
                <a:t>Does not bind to hemoglobin.</a:t>
              </a:r>
            </a:p>
          </p:txBody>
        </p:sp>
        <p:sp>
          <p:nvSpPr>
            <p:cNvPr id="12301" name="Text Box 7"/>
            <p:cNvSpPr txBox="1">
              <a:spLocks noChangeArrowheads="1"/>
            </p:cNvSpPr>
            <p:nvPr/>
          </p:nvSpPr>
          <p:spPr bwMode="auto">
            <a:xfrm>
              <a:off x="3504" y="1056"/>
              <a:ext cx="145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hlink"/>
                  </a:solidFill>
                </a:rPr>
                <a:t>Carbon Dioxide</a:t>
              </a:r>
            </a:p>
          </p:txBody>
        </p:sp>
      </p:grpSp>
      <p:grpSp>
        <p:nvGrpSpPr>
          <p:cNvPr id="3" name="Group 8" descr="carbon monoxide molecule"/>
          <p:cNvGrpSpPr>
            <a:grpSpLocks/>
          </p:cNvGrpSpPr>
          <p:nvPr/>
        </p:nvGrpSpPr>
        <p:grpSpPr bwMode="auto">
          <a:xfrm>
            <a:off x="304800" y="1752600"/>
            <a:ext cx="4267200" cy="4264025"/>
            <a:chOff x="192" y="1104"/>
            <a:chExt cx="2688" cy="2686"/>
          </a:xfrm>
        </p:grpSpPr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92" y="1104"/>
              <a:ext cx="2688" cy="1496"/>
              <a:chOff x="192" y="1296"/>
              <a:chExt cx="2688" cy="1496"/>
            </a:xfrm>
          </p:grpSpPr>
          <p:sp>
            <p:nvSpPr>
              <p:cNvPr id="12297" name="Text Box 10"/>
              <p:cNvSpPr txBox="1">
                <a:spLocks noChangeArrowheads="1"/>
              </p:cNvSpPr>
              <p:nvPr/>
            </p:nvSpPr>
            <p:spPr bwMode="auto">
              <a:xfrm>
                <a:off x="192" y="1584"/>
                <a:ext cx="2688" cy="1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:r>
                  <a:rPr lang="en-US"/>
                  <a:t>Composed of one carbon atom and one oxygen atom.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/>
                  <a:t>Colorless, odorless gas.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/>
                  <a:t>Burns with a blue flame.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/>
                  <a:t>Binds to hemoglobin.</a:t>
                </a:r>
              </a:p>
            </p:txBody>
          </p:sp>
          <p:sp>
            <p:nvSpPr>
              <p:cNvPr id="12298" name="Text Box 11"/>
              <p:cNvSpPr txBox="1">
                <a:spLocks noChangeArrowheads="1"/>
              </p:cNvSpPr>
              <p:nvPr/>
            </p:nvSpPr>
            <p:spPr bwMode="auto">
              <a:xfrm>
                <a:off x="672" y="1296"/>
                <a:ext cx="164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hlink"/>
                    </a:solidFill>
                  </a:rPr>
                  <a:t>Carbon Monoxide</a:t>
                </a:r>
              </a:p>
            </p:txBody>
          </p:sp>
        </p:grpSp>
        <p:pic>
          <p:nvPicPr>
            <p:cNvPr id="12296" name="Picture 12" descr="01_01-01UNa"/>
            <p:cNvPicPr>
              <a:picLocks noChangeAspect="1" noChangeArrowheads="1"/>
            </p:cNvPicPr>
            <p:nvPr/>
          </p:nvPicPr>
          <p:blipFill>
            <a:blip r:embed="rId4" cstate="print"/>
            <a:srcRect t="21001" b="3708"/>
            <a:stretch>
              <a:fillRect/>
            </a:stretch>
          </p:blipFill>
          <p:spPr bwMode="auto">
            <a:xfrm>
              <a:off x="528" y="2688"/>
              <a:ext cx="1728" cy="1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849A04-07B3-49CF-9256-469E070E86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States of Matter</a:t>
            </a:r>
          </a:p>
        </p:txBody>
      </p:sp>
      <p:pic>
        <p:nvPicPr>
          <p:cNvPr id="13316" name="Picture 1029" descr="03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95400"/>
            <a:ext cx="43434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2590800" y="5334000"/>
            <a:ext cx="42037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u="sng">
                <a:solidFill>
                  <a:schemeClr val="accent2"/>
                </a:solidFill>
              </a:rPr>
              <a:t>Solid</a:t>
            </a:r>
            <a:r>
              <a:rPr lang="en-US" sz="4000">
                <a:solidFill>
                  <a:schemeClr val="accent2"/>
                </a:solidFill>
              </a:rPr>
              <a:t>,  </a:t>
            </a:r>
            <a:r>
              <a:rPr lang="en-US" sz="4000" u="sng">
                <a:solidFill>
                  <a:schemeClr val="accent2"/>
                </a:solidFill>
              </a:rPr>
              <a:t>Liquid</a:t>
            </a:r>
            <a:r>
              <a:rPr lang="en-US" sz="4000">
                <a:solidFill>
                  <a:schemeClr val="accent2"/>
                </a:solidFill>
              </a:rPr>
              <a:t>,  </a:t>
            </a:r>
            <a:r>
              <a:rPr lang="en-US" sz="4000" u="sng">
                <a:solidFill>
                  <a:schemeClr val="accent2"/>
                </a:solidFill>
              </a:rPr>
              <a:t>Gas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F8D729-1BC9-4011-AD40-AFD36B59D27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Classifying Matter</a:t>
            </a:r>
          </a:p>
        </p:txBody>
      </p:sp>
      <p:pic>
        <p:nvPicPr>
          <p:cNvPr id="14340" name="Picture 1029" descr="03_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896938"/>
            <a:ext cx="69342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FD018-8B57-49FB-B731-199599187F7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Classifying Matter</a:t>
            </a:r>
          </a:p>
        </p:txBody>
      </p:sp>
      <p:pic>
        <p:nvPicPr>
          <p:cNvPr id="15364" name="Picture 1029" descr="03_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896938"/>
            <a:ext cx="69342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 descr="highlight pure substances and mixtures"/>
          <p:cNvSpPr/>
          <p:nvPr/>
        </p:nvSpPr>
        <p:spPr>
          <a:xfrm>
            <a:off x="1752600" y="1524000"/>
            <a:ext cx="5486400" cy="533400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FD018-8B57-49FB-B731-199599187F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Classifying Matter</a:t>
            </a:r>
          </a:p>
        </p:txBody>
      </p:sp>
      <p:pic>
        <p:nvPicPr>
          <p:cNvPr id="15364" name="Picture 1029" descr="03_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896938"/>
            <a:ext cx="69342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 descr="highlight homogenous vs heterogenous"/>
          <p:cNvSpPr/>
          <p:nvPr/>
        </p:nvSpPr>
        <p:spPr>
          <a:xfrm>
            <a:off x="4724400" y="2590800"/>
            <a:ext cx="3352800" cy="533400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FD018-8B57-49FB-B731-199599187F7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Classifying Matter</a:t>
            </a:r>
          </a:p>
        </p:txBody>
      </p:sp>
      <p:pic>
        <p:nvPicPr>
          <p:cNvPr id="15364" name="Picture 1029" descr="03_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896938"/>
            <a:ext cx="6934200" cy="585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 descr="highlight elements vs compounds&#10;"/>
          <p:cNvSpPr/>
          <p:nvPr/>
        </p:nvSpPr>
        <p:spPr>
          <a:xfrm>
            <a:off x="1219200" y="2590800"/>
            <a:ext cx="3352800" cy="533400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FD018-8B57-49FB-B731-199599187F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Classifying Matter</a:t>
            </a:r>
          </a:p>
        </p:txBody>
      </p:sp>
      <p:pic>
        <p:nvPicPr>
          <p:cNvPr id="6" name="Picture 1029" descr="03_08"/>
          <p:cNvPicPr>
            <a:picLocks noChangeAspect="1" noChangeArrowheads="1"/>
          </p:cNvPicPr>
          <p:nvPr/>
        </p:nvPicPr>
        <p:blipFill>
          <a:blip r:embed="rId3" cstate="print"/>
          <a:srcRect t="19507" r="52747" b="52885"/>
          <a:stretch>
            <a:fillRect/>
          </a:stretch>
        </p:blipFill>
        <p:spPr bwMode="auto">
          <a:xfrm>
            <a:off x="2569464" y="32004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19400" y="3962400"/>
            <a:ext cx="10668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Atomic Element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0" y="3962400"/>
            <a:ext cx="10668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Molecular Element</a:t>
            </a:r>
          </a:p>
        </p:txBody>
      </p:sp>
      <p:sp>
        <p:nvSpPr>
          <p:cNvPr id="5" name="Rectangle 4" descr="highlight atomic element vs molecular element"/>
          <p:cNvSpPr/>
          <p:nvPr/>
        </p:nvSpPr>
        <p:spPr>
          <a:xfrm>
            <a:off x="2438400" y="3810000"/>
            <a:ext cx="3657600" cy="83820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3" descr="01_04-01_1"/>
          <p:cNvPicPr>
            <a:picLocks noChangeAspect="1" noChangeArrowheads="1"/>
          </p:cNvPicPr>
          <p:nvPr/>
        </p:nvPicPr>
        <p:blipFill>
          <a:blip r:embed="rId4" cstate="print"/>
          <a:srcRect t="35488" r="75592" b="4750"/>
          <a:stretch>
            <a:fillRect/>
          </a:stretch>
        </p:blipFill>
        <p:spPr bwMode="auto">
          <a:xfrm>
            <a:off x="381000" y="2971800"/>
            <a:ext cx="1981200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eft Arrow 13" descr="arrow"/>
          <p:cNvSpPr/>
          <p:nvPr/>
        </p:nvSpPr>
        <p:spPr bwMode="auto">
          <a:xfrm>
            <a:off x="2286000" y="4876800"/>
            <a:ext cx="1143000" cy="228600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 anchor="ctr"/>
          <a:lstStyle/>
          <a:p>
            <a:pPr algn="ctr"/>
            <a:endParaRPr lang="en-US" sz="4000" dirty="0">
              <a:solidFill>
                <a:srgbClr val="820000"/>
              </a:solidFill>
            </a:endParaRPr>
          </a:p>
        </p:txBody>
      </p:sp>
      <p:sp>
        <p:nvSpPr>
          <p:cNvPr id="15" name="Left Arrow 14" descr="arrow"/>
          <p:cNvSpPr/>
          <p:nvPr/>
        </p:nvSpPr>
        <p:spPr bwMode="auto">
          <a:xfrm rot="10800000">
            <a:off x="5181600" y="4876800"/>
            <a:ext cx="1143000" cy="228600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tlCol="0" anchor="ctr"/>
          <a:lstStyle/>
          <a:p>
            <a:pPr algn="ctr"/>
            <a:endParaRPr lang="en-US" sz="4000" dirty="0">
              <a:solidFill>
                <a:srgbClr val="820000"/>
              </a:solidFill>
            </a:endParaRPr>
          </a:p>
        </p:txBody>
      </p:sp>
      <p:pic>
        <p:nvPicPr>
          <p:cNvPr id="16" name="Picture 9" descr="11_19"/>
          <p:cNvPicPr>
            <a:picLocks noChangeAspect="1" noChangeArrowheads="1"/>
          </p:cNvPicPr>
          <p:nvPr/>
        </p:nvPicPr>
        <p:blipFill>
          <a:blip r:embed="rId5" cstate="print"/>
          <a:srcRect r="31100"/>
          <a:stretch>
            <a:fillRect/>
          </a:stretch>
        </p:blipFill>
        <p:spPr bwMode="auto">
          <a:xfrm>
            <a:off x="6400800" y="2971800"/>
            <a:ext cx="2743200" cy="3533775"/>
          </a:xfrm>
          <a:prstGeom prst="rect">
            <a:avLst/>
          </a:prstGeom>
          <a:noFill/>
        </p:spPr>
      </p:pic>
      <p:pic>
        <p:nvPicPr>
          <p:cNvPr id="15364" name="Picture 1029" descr="03_08"/>
          <p:cNvPicPr>
            <a:picLocks noChangeAspect="1" noChangeArrowheads="1"/>
          </p:cNvPicPr>
          <p:nvPr/>
        </p:nvPicPr>
        <p:blipFill>
          <a:blip r:embed="rId3" cstate="print"/>
          <a:srcRect r="51648" b="52885"/>
          <a:stretch>
            <a:fillRect/>
          </a:stretch>
        </p:blipFill>
        <p:spPr bwMode="auto">
          <a:xfrm>
            <a:off x="3505200" y="838200"/>
            <a:ext cx="3352800" cy="276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438400" y="579120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0" y="5791200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O</a:t>
            </a:r>
            <a:r>
              <a:rPr lang="en-US" sz="2800" b="1" baseline="-25000" dirty="0">
                <a:solidFill>
                  <a:srgbClr val="C00000"/>
                </a:solidFill>
              </a:rPr>
              <a:t>2</a:t>
            </a:r>
            <a:r>
              <a:rPr lang="en-US" sz="2800" b="1" dirty="0">
                <a:solidFill>
                  <a:srgbClr val="C00000"/>
                </a:solidFill>
              </a:rPr>
              <a:t> &amp; N</a:t>
            </a:r>
            <a:r>
              <a:rPr lang="en-US" sz="2800" b="1" baseline="-25000" dirty="0">
                <a:solidFill>
                  <a:srgbClr val="C00000"/>
                </a:solidFill>
              </a:rPr>
              <a:t>2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305</Words>
  <Application>Microsoft Office PowerPoint</Application>
  <PresentationFormat>On-screen Show (4:3)</PresentationFormat>
  <Paragraphs>88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1_Office Theme</vt:lpstr>
      <vt:lpstr>Lecture 3: Outline</vt:lpstr>
      <vt:lpstr>What Is Matter?</vt:lpstr>
      <vt:lpstr>Structure Determines Properties</vt:lpstr>
      <vt:lpstr>States of Matter</vt:lpstr>
      <vt:lpstr>Classifying Matter</vt:lpstr>
      <vt:lpstr>Classifying Matter</vt:lpstr>
      <vt:lpstr>Classifying Matter</vt:lpstr>
      <vt:lpstr>Classifying Matter</vt:lpstr>
      <vt:lpstr>Classifying Matter</vt:lpstr>
      <vt:lpstr>Stuff to Memorize Diatomic Elements</vt:lpstr>
      <vt:lpstr>Checkpoints</vt:lpstr>
      <vt:lpstr>States of Matter</vt:lpstr>
      <vt:lpstr>Lecture 3: Outline</vt:lpstr>
      <vt:lpstr>Memorization</vt:lpstr>
      <vt:lpstr>Group Activity #1</vt:lpstr>
      <vt:lpstr>Group Activity #2</vt:lpstr>
      <vt:lpstr>Cat joke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151</cp:revision>
  <dcterms:created xsi:type="dcterms:W3CDTF">2011-01-11T21:11:01Z</dcterms:created>
  <dcterms:modified xsi:type="dcterms:W3CDTF">2024-01-17T21:04:32Z</dcterms:modified>
</cp:coreProperties>
</file>