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385" r:id="rId4"/>
    <p:sldId id="382" r:id="rId5"/>
    <p:sldId id="361" r:id="rId6"/>
    <p:sldId id="383" r:id="rId7"/>
    <p:sldId id="357" r:id="rId8"/>
    <p:sldId id="384" r:id="rId9"/>
    <p:sldId id="363" r:id="rId10"/>
    <p:sldId id="364" r:id="rId11"/>
    <p:sldId id="386" r:id="rId12"/>
    <p:sldId id="375" r:id="rId13"/>
    <p:sldId id="387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CC3399"/>
    <a:srgbClr val="008000"/>
    <a:srgbClr val="C3D3EF"/>
    <a:srgbClr val="FFFF00"/>
    <a:srgbClr val="CC9B00"/>
    <a:srgbClr val="820000"/>
    <a:srgbClr val="EA0000"/>
    <a:srgbClr val="E7E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013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6F1555E-6FEC-47C3-96A8-E5DA7E8B4CCA}" type="datetimeFigureOut">
              <a:rPr lang="en-US"/>
              <a:pPr>
                <a:defRPr/>
              </a:pPr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C825B5C-C7BF-4338-8DDF-8F694E74D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D43388-7DC3-4711-B26C-4041A5C23672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740210-FB00-42E7-8F3B-D91925BE701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740210-FB00-42E7-8F3B-D91925BE701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4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57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825B5C-C7BF-4338-8DDF-8F694E74DDC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825B5C-C7BF-4338-8DDF-8F694E74DDC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76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825B5C-C7BF-4338-8DDF-8F694E74DDC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09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B6AF70-371C-46BC-AD44-D3C2D1E9072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0CD9D8-5F19-4B5D-89EF-3AE636EA891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7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33E68-DA88-45FB-BEE5-133CBE0FFFD7}" type="datetimeFigureOut">
              <a:rPr lang="en-US"/>
              <a:pPr>
                <a:defRPr/>
              </a:pPr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D5999-FFDA-4F4D-8630-5898B21B3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AFF2E-0193-43F7-8C78-C86CB3901E7C}" type="datetimeFigureOut">
              <a:rPr lang="en-US"/>
              <a:pPr>
                <a:defRPr/>
              </a:pPr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4D47A-CD31-4A85-8DEE-CCB2A3B88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C89E9-BEEA-42F5-BCB3-336934B3E159}" type="datetimeFigureOut">
              <a:rPr lang="en-US"/>
              <a:pPr>
                <a:defRPr/>
              </a:pPr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D5466-D95B-4AA7-968E-C9B3EBFF6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AAC34-65E0-4F9E-B512-71D1D1455BC9}" type="datetimeFigureOut">
              <a:rPr lang="en-US"/>
              <a:pPr>
                <a:defRPr/>
              </a:pPr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9DC7A-AB38-4955-8FDB-0096450E2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20D5F-B026-44D4-A78D-9C8937DF9C72}" type="datetimeFigureOut">
              <a:rPr lang="en-US"/>
              <a:pPr>
                <a:defRPr/>
              </a:pPr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765F8-D133-4599-95D1-D202619FB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EE969-6D31-47D7-9C83-6DE340403BD2}" type="datetimeFigureOut">
              <a:rPr lang="en-US"/>
              <a:pPr>
                <a:defRPr/>
              </a:pPr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101A5-B821-493F-9356-F24D1A8E2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109CB-714A-49E4-9568-1BF4636AF396}" type="datetimeFigureOut">
              <a:rPr lang="en-US"/>
              <a:pPr>
                <a:defRPr/>
              </a:pPr>
              <a:t>3/18/2024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65B89-9D36-4EA5-AD9B-97CB21389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A5E1C-CEE9-497B-910F-54CD315351F7}" type="datetimeFigureOut">
              <a:rPr lang="en-US"/>
              <a:pPr>
                <a:defRPr/>
              </a:pPr>
              <a:t>3/18/2024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3A8B8-566C-4649-AC4D-4B1D5A924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BD619-8395-474C-BF30-EAA2E88F2484}" type="datetimeFigureOut">
              <a:rPr lang="en-US"/>
              <a:pPr>
                <a:defRPr/>
              </a:pPr>
              <a:t>3/18/2024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CC6FD-AA9D-49BF-9F66-7CC622740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02F34-57A3-4991-8E66-D1F75E718E77}" type="datetimeFigureOut">
              <a:rPr lang="en-US"/>
              <a:pPr>
                <a:defRPr/>
              </a:pPr>
              <a:t>3/18/2024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7184B-6B39-45E7-8E04-61246900A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0C50D-60FC-4218-84E7-BD860C4211DD}" type="datetimeFigureOut">
              <a:rPr lang="en-US"/>
              <a:pPr>
                <a:defRPr/>
              </a:pPr>
              <a:t>3/18/2024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3B982-F65B-4D87-8250-DBE879679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53F3F-4CBB-4F77-87EA-170889AFAD33}" type="datetimeFigureOut">
              <a:rPr lang="en-US"/>
              <a:pPr>
                <a:defRPr/>
              </a:pPr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9F153-E666-4417-9630-E5D4608648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5A77C-10E0-4EEC-B3B2-057D4D0E6679}" type="datetimeFigureOut">
              <a:rPr lang="en-US"/>
              <a:pPr>
                <a:defRPr/>
              </a:pPr>
              <a:t>3/18/2024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D3DDB-BE56-4A01-B6B2-361E35784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7249F-5D7A-4706-90D6-22EB5027329F}" type="datetimeFigureOut">
              <a:rPr lang="en-US"/>
              <a:pPr>
                <a:defRPr/>
              </a:pPr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0DC07-7AAE-4C31-96D0-8AEB60C96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7EA3E-2DB3-4F28-888F-1F7E2A64E16D}" type="datetimeFigureOut">
              <a:rPr lang="en-US"/>
              <a:pPr>
                <a:defRPr/>
              </a:pPr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6085-037B-4BD4-A640-EF9B01222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22AA3-2DCE-4486-886F-9D6A64D003FC}" type="datetimeFigureOut">
              <a:rPr lang="en-US"/>
              <a:pPr>
                <a:defRPr/>
              </a:pPr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310E8-B2AC-4F18-9B2C-9BE15C445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C8045-6330-4376-A9CB-EEA7D58903C8}" type="datetimeFigureOut">
              <a:rPr lang="en-US"/>
              <a:pPr>
                <a:defRPr/>
              </a:pPr>
              <a:t>3/18/2024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9A7B7-62E2-4D35-9B72-0146183B9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DAC89-0C41-4BB9-B3CC-A31F78CCB8D0}" type="datetimeFigureOut">
              <a:rPr lang="en-US"/>
              <a:pPr>
                <a:defRPr/>
              </a:pPr>
              <a:t>3/18/2024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54B3A-E4DD-487A-93E1-1A216D356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18FA4-5020-4753-A710-D5E1C54C6160}" type="datetimeFigureOut">
              <a:rPr lang="en-US"/>
              <a:pPr>
                <a:defRPr/>
              </a:pPr>
              <a:t>3/18/2024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804A7-9C6F-4CB9-A173-0C68615E0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D70BE-6C29-4649-B5E3-DD28C5268576}" type="datetimeFigureOut">
              <a:rPr lang="en-US"/>
              <a:pPr>
                <a:defRPr/>
              </a:pPr>
              <a:t>3/18/2024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37DCF-1F6E-4DFF-9481-0D9A1C26E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2D843-A078-447B-8296-E67FD3E6BA44}" type="datetimeFigureOut">
              <a:rPr lang="en-US"/>
              <a:pPr>
                <a:defRPr/>
              </a:pPr>
              <a:t>3/18/2024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26706-D117-4921-A786-2D148F5D8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331ED-A361-4FAF-800A-756811898559}" type="datetimeFigureOut">
              <a:rPr lang="en-US"/>
              <a:pPr>
                <a:defRPr/>
              </a:pPr>
              <a:t>3/18/2024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D47B0-049A-4EBC-AB2F-15DABF796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BFBCF2-46FE-4E35-A4A6-579D31EF44D9}" type="datetimeFigureOut">
              <a:rPr lang="en-US"/>
              <a:pPr>
                <a:defRPr/>
              </a:pPr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1E24768-3DFD-464E-A805-204EE2DD4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92CB4C-A6ED-4CF7-9BF3-D1F80E33601C}" type="datetimeFigureOut">
              <a:rPr lang="en-US"/>
              <a:pPr>
                <a:defRPr/>
              </a:pPr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BB14CE-103D-4A58-8C92-D3F34BC87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5867400" cy="152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EA0000"/>
                </a:solidFill>
              </a:rPr>
              <a:t>Oxidation and Reduction</a:t>
            </a:r>
            <a:br>
              <a:rPr lang="en-US" dirty="0">
                <a:solidFill>
                  <a:srgbClr val="EA0000"/>
                </a:solidFill>
              </a:rPr>
            </a:br>
            <a:r>
              <a:rPr lang="en-US" dirty="0">
                <a:solidFill>
                  <a:srgbClr val="EA0000"/>
                </a:solidFill>
              </a:rPr>
              <a:t>(</a:t>
            </a:r>
            <a:r>
              <a:rPr lang="en-US" i="1" dirty="0" err="1">
                <a:solidFill>
                  <a:srgbClr val="EA0000"/>
                </a:solidFill>
              </a:rPr>
              <a:t>RedOx</a:t>
            </a:r>
            <a:r>
              <a:rPr lang="en-US" dirty="0">
                <a:solidFill>
                  <a:srgbClr val="EA0000"/>
                </a:solidFill>
              </a:rPr>
              <a:t>)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990600" y="2209800"/>
            <a:ext cx="4114800" cy="1752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820000"/>
                </a:solidFill>
              </a:rPr>
              <a:t>Chem 3A- Yates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pPr eaLnBrk="1" hangingPunct="1"/>
            <a:r>
              <a:rPr lang="en-US" dirty="0"/>
              <a:t>Reactions Experiment Questions </a:t>
            </a:r>
          </a:p>
          <a:p>
            <a:pPr eaLnBrk="1" hangingPunct="1"/>
            <a:r>
              <a:rPr lang="en-US" dirty="0" err="1"/>
              <a:t>RedOx</a:t>
            </a:r>
            <a:r>
              <a:rPr lang="en-US" dirty="0"/>
              <a:t> / Determining Oxidation States</a:t>
            </a:r>
          </a:p>
          <a:p>
            <a:pPr eaLnBrk="1" hangingPunct="1"/>
            <a:r>
              <a:rPr lang="en-US" u="sng" dirty="0"/>
              <a:t>The Activity Series </a:t>
            </a:r>
            <a:r>
              <a:rPr lang="en-US" sz="2600" i="1" u="sng" dirty="0"/>
              <a:t>(Predicting if a reaction will happen.)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4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362200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C00000"/>
                </a:solidFill>
              </a:rPr>
              <a:t>      Activity Series </a:t>
            </a:r>
            <a:br>
              <a:rPr lang="en-US" sz="4000" b="1" dirty="0">
                <a:solidFill>
                  <a:srgbClr val="C00000"/>
                </a:solidFill>
              </a:rPr>
            </a:br>
            <a:r>
              <a:rPr lang="en-US" sz="2800" b="1" i="1" dirty="0">
                <a:solidFill>
                  <a:srgbClr val="C00000"/>
                </a:solidFill>
              </a:rPr>
              <a:t>Neutral Atoms Higher on the chart</a:t>
            </a:r>
            <a:br>
              <a:rPr lang="en-US" sz="2800" b="1" i="1" dirty="0">
                <a:solidFill>
                  <a:srgbClr val="C00000"/>
                </a:solidFill>
              </a:rPr>
            </a:br>
            <a:r>
              <a:rPr lang="en-US" sz="2800" b="1" i="1" dirty="0">
                <a:solidFill>
                  <a:srgbClr val="C00000"/>
                </a:solidFill>
              </a:rPr>
              <a:t>tend to give electrons to ions lower.</a:t>
            </a:r>
            <a:br>
              <a:rPr lang="en-US" sz="2800" b="1" i="1" dirty="0">
                <a:solidFill>
                  <a:srgbClr val="C00000"/>
                </a:solidFill>
              </a:rPr>
            </a:br>
            <a:r>
              <a:rPr lang="en-US" sz="2800" b="1" i="1" dirty="0">
                <a:solidFill>
                  <a:srgbClr val="C00000"/>
                </a:solidFill>
              </a:rPr>
              <a:t>*In other words, the lower element </a:t>
            </a:r>
            <a:br>
              <a:rPr lang="en-US" sz="2800" b="1" i="1" dirty="0">
                <a:solidFill>
                  <a:srgbClr val="C00000"/>
                </a:solidFill>
              </a:rPr>
            </a:br>
            <a:r>
              <a:rPr lang="en-US" sz="2800" b="1" i="1" dirty="0">
                <a:solidFill>
                  <a:srgbClr val="C00000"/>
                </a:solidFill>
              </a:rPr>
              <a:t>wants electrons most.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438400"/>
            <a:ext cx="6324600" cy="4648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u="sng" dirty="0">
                <a:sym typeface="Symbol" pitchFamily="18" charset="2"/>
              </a:rPr>
              <a:t>Determine if the following reactions will occur.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ym typeface="Symbol" pitchFamily="18" charset="2"/>
              </a:rPr>
              <a:t>   Cu(s) + NaCl (aq) </a:t>
            </a:r>
            <a:r>
              <a:rPr lang="en-US" sz="2400" b="1" dirty="0">
                <a:latin typeface="Symbol" pitchFamily="18" charset="2"/>
              </a:rPr>
              <a:t>®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ym typeface="Symbol" pitchFamily="18" charset="2"/>
              </a:rPr>
              <a:t>   Cu(s) + HCl (aq) </a:t>
            </a:r>
            <a:r>
              <a:rPr lang="en-US" sz="2400" b="1" dirty="0">
                <a:latin typeface="Symbol" pitchFamily="18" charset="2"/>
              </a:rPr>
              <a:t>®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b="1" dirty="0">
              <a:latin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latin typeface="Symbol" pitchFamily="18" charset="2"/>
              </a:rPr>
              <a:t>   </a:t>
            </a:r>
            <a:r>
              <a:rPr lang="en-US" sz="2400" dirty="0">
                <a:sym typeface="Symbol" pitchFamily="18" charset="2"/>
              </a:rPr>
              <a:t>Cu(s) + AgNO</a:t>
            </a:r>
            <a:r>
              <a:rPr lang="en-US" sz="2400" baseline="-25000" dirty="0">
                <a:sym typeface="Symbol" pitchFamily="18" charset="2"/>
              </a:rPr>
              <a:t>3</a:t>
            </a:r>
            <a:r>
              <a:rPr lang="en-US" sz="2400" dirty="0">
                <a:sym typeface="Symbol" pitchFamily="18" charset="2"/>
              </a:rPr>
              <a:t> (aq) </a:t>
            </a:r>
            <a:r>
              <a:rPr lang="en-US" sz="2400" b="1" dirty="0">
                <a:latin typeface="Symbol" pitchFamily="18" charset="2"/>
              </a:rPr>
              <a:t>®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b="1" dirty="0">
              <a:latin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ym typeface="Symbol" pitchFamily="18" charset="2"/>
              </a:rPr>
              <a:t>   Mg(s) + NaCl (aq) </a:t>
            </a:r>
            <a:r>
              <a:rPr lang="en-US" sz="2400" b="1" dirty="0">
                <a:latin typeface="Symbol" pitchFamily="18" charset="2"/>
              </a:rPr>
              <a:t>®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b="1" dirty="0">
              <a:latin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ym typeface="Symbol" pitchFamily="18" charset="2"/>
              </a:rPr>
              <a:t>   Mg(s) + HCl (aq) </a:t>
            </a:r>
            <a:r>
              <a:rPr lang="en-US" sz="2400" b="1" dirty="0">
                <a:latin typeface="Symbol" pitchFamily="18" charset="2"/>
              </a:rPr>
              <a:t>®  </a:t>
            </a:r>
          </a:p>
        </p:txBody>
      </p:sp>
      <p:pic>
        <p:nvPicPr>
          <p:cNvPr id="7" name="Picture 1030" descr="16_T01"/>
          <p:cNvPicPr>
            <a:picLocks noChangeAspect="1" noChangeArrowheads="1"/>
          </p:cNvPicPr>
          <p:nvPr/>
        </p:nvPicPr>
        <p:blipFill>
          <a:blip r:embed="rId3" cstate="print"/>
          <a:srcRect t="5000" r="58272" b="5000"/>
          <a:stretch>
            <a:fillRect/>
          </a:stretch>
        </p:blipFill>
        <p:spPr bwMode="auto">
          <a:xfrm>
            <a:off x="6569075" y="837066"/>
            <a:ext cx="2574925" cy="6020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362200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C00000"/>
                </a:solidFill>
              </a:rPr>
              <a:t>      Activity Series </a:t>
            </a:r>
            <a:br>
              <a:rPr lang="en-US" sz="4000" b="1" dirty="0">
                <a:solidFill>
                  <a:srgbClr val="C00000"/>
                </a:solidFill>
              </a:rPr>
            </a:br>
            <a:r>
              <a:rPr lang="en-US" sz="2800" b="1" i="1" dirty="0">
                <a:solidFill>
                  <a:srgbClr val="C00000"/>
                </a:solidFill>
              </a:rPr>
              <a:t>Neutral Atoms Higher on the chart</a:t>
            </a:r>
            <a:br>
              <a:rPr lang="en-US" sz="2800" b="1" i="1" dirty="0">
                <a:solidFill>
                  <a:srgbClr val="C00000"/>
                </a:solidFill>
              </a:rPr>
            </a:br>
            <a:r>
              <a:rPr lang="en-US" sz="2800" b="1" i="1" dirty="0">
                <a:solidFill>
                  <a:srgbClr val="C00000"/>
                </a:solidFill>
              </a:rPr>
              <a:t>tend to give electrons to ions lower.</a:t>
            </a:r>
            <a:br>
              <a:rPr lang="en-US" sz="2800" b="1" i="1" dirty="0">
                <a:solidFill>
                  <a:srgbClr val="C00000"/>
                </a:solidFill>
              </a:rPr>
            </a:br>
            <a:r>
              <a:rPr lang="en-US" sz="2800" b="1" i="1" dirty="0">
                <a:solidFill>
                  <a:srgbClr val="C00000"/>
                </a:solidFill>
              </a:rPr>
              <a:t>*In other words, the lower element </a:t>
            </a:r>
            <a:br>
              <a:rPr lang="en-US" sz="2800" b="1" i="1" dirty="0">
                <a:solidFill>
                  <a:srgbClr val="C00000"/>
                </a:solidFill>
              </a:rPr>
            </a:br>
            <a:r>
              <a:rPr lang="en-US" sz="2800" b="1" i="1" dirty="0">
                <a:solidFill>
                  <a:srgbClr val="C00000"/>
                </a:solidFill>
              </a:rPr>
              <a:t>wants electrons most.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438400"/>
            <a:ext cx="6324600" cy="4648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u="sng" dirty="0">
                <a:sym typeface="Symbol" pitchFamily="18" charset="2"/>
              </a:rPr>
              <a:t>Determine if the following reactions will occur.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ym typeface="Symbol" pitchFamily="18" charset="2"/>
              </a:rPr>
              <a:t>   Cu(s) + NaCl (aq) </a:t>
            </a:r>
            <a:r>
              <a:rPr lang="en-US" sz="2400" b="1" dirty="0">
                <a:latin typeface="Symbol" pitchFamily="18" charset="2"/>
              </a:rPr>
              <a:t>® 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X</a:t>
            </a:r>
            <a:endParaRPr lang="en-US" sz="2400" b="1" dirty="0">
              <a:latin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ym typeface="Symbol" pitchFamily="18" charset="2"/>
              </a:rPr>
              <a:t>   Cu(s) + HCl (aq) </a:t>
            </a:r>
            <a:r>
              <a:rPr lang="en-US" sz="2400" b="1" dirty="0">
                <a:latin typeface="Symbol" pitchFamily="18" charset="2"/>
              </a:rPr>
              <a:t>®  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X</a:t>
            </a:r>
            <a:endParaRPr lang="en-US" sz="2400" b="1" dirty="0">
              <a:latin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1" dirty="0">
              <a:latin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latin typeface="Symbol" pitchFamily="18" charset="2"/>
              </a:rPr>
              <a:t>   </a:t>
            </a:r>
            <a:r>
              <a:rPr lang="en-US" sz="2400" dirty="0">
                <a:sym typeface="Symbol" pitchFamily="18" charset="2"/>
              </a:rPr>
              <a:t>Cu(s) + AgNO</a:t>
            </a:r>
            <a:r>
              <a:rPr lang="en-US" sz="2400" baseline="-25000" dirty="0">
                <a:sym typeface="Symbol" pitchFamily="18" charset="2"/>
              </a:rPr>
              <a:t>3</a:t>
            </a:r>
            <a:r>
              <a:rPr lang="en-US" sz="2400" dirty="0">
                <a:sym typeface="Symbol" pitchFamily="18" charset="2"/>
              </a:rPr>
              <a:t> (aq) </a:t>
            </a:r>
            <a:r>
              <a:rPr lang="en-US" sz="2400" b="1" dirty="0">
                <a:latin typeface="Symbol" pitchFamily="18" charset="2"/>
              </a:rPr>
              <a:t>® </a:t>
            </a:r>
            <a:r>
              <a:rPr lang="en-US" sz="2400" b="1" dirty="0"/>
              <a:t>Ag (s) + Cu(NO</a:t>
            </a:r>
            <a:r>
              <a:rPr lang="en-US" sz="2400" b="1" baseline="-25000" dirty="0"/>
              <a:t>3</a:t>
            </a:r>
            <a:r>
              <a:rPr lang="en-US" sz="2400" b="1" dirty="0"/>
              <a:t>)</a:t>
            </a:r>
            <a:r>
              <a:rPr lang="en-US" sz="2400" b="1" baseline="-25000" dirty="0"/>
              <a:t>2</a:t>
            </a:r>
            <a:endParaRPr lang="en-US" sz="2400" b="1" baseline="-25000" dirty="0">
              <a:latin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1" dirty="0">
              <a:latin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ym typeface="Symbol" pitchFamily="18" charset="2"/>
              </a:rPr>
              <a:t>   Mg(s) + NaCl (aq) </a:t>
            </a:r>
            <a:r>
              <a:rPr lang="en-US" sz="2400" b="1" dirty="0">
                <a:latin typeface="Symbol" pitchFamily="18" charset="2"/>
              </a:rPr>
              <a:t>® 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X</a:t>
            </a:r>
            <a:endParaRPr lang="en-US" sz="2400" b="1" dirty="0">
              <a:latin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1" dirty="0">
              <a:latin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ym typeface="Symbol" pitchFamily="18" charset="2"/>
              </a:rPr>
              <a:t>   Mg(s) + HCl (aq) </a:t>
            </a:r>
            <a:r>
              <a:rPr lang="en-US" sz="2400" b="1" dirty="0">
                <a:latin typeface="Symbol" pitchFamily="18" charset="2"/>
              </a:rPr>
              <a:t>®  </a:t>
            </a:r>
            <a:r>
              <a:rPr lang="en-US" sz="2400" b="1" dirty="0"/>
              <a:t>H</a:t>
            </a:r>
            <a:r>
              <a:rPr lang="en-US" sz="2400" b="1" baseline="-25000" dirty="0"/>
              <a:t>2</a:t>
            </a:r>
            <a:r>
              <a:rPr lang="en-US" sz="2400" b="1" dirty="0"/>
              <a:t> (g) + MgCl</a:t>
            </a:r>
            <a:r>
              <a:rPr lang="en-US" sz="2400" b="1" baseline="-25000" dirty="0"/>
              <a:t>2 </a:t>
            </a:r>
          </a:p>
        </p:txBody>
      </p:sp>
      <p:pic>
        <p:nvPicPr>
          <p:cNvPr id="7" name="Picture 1030" descr="16_T01"/>
          <p:cNvPicPr>
            <a:picLocks noChangeAspect="1" noChangeArrowheads="1"/>
          </p:cNvPicPr>
          <p:nvPr/>
        </p:nvPicPr>
        <p:blipFill>
          <a:blip r:embed="rId3" cstate="print"/>
          <a:srcRect t="5000" r="58272" b="5000"/>
          <a:stretch>
            <a:fillRect/>
          </a:stretch>
        </p:blipFill>
        <p:spPr bwMode="auto">
          <a:xfrm>
            <a:off x="6569075" y="837066"/>
            <a:ext cx="2574925" cy="6020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34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pPr eaLnBrk="1" hangingPunct="1"/>
            <a:r>
              <a:rPr lang="en-US" dirty="0"/>
              <a:t>Reactions Experiment Questions (20 min)</a:t>
            </a:r>
          </a:p>
          <a:p>
            <a:pPr eaLnBrk="1" hangingPunct="1"/>
            <a:r>
              <a:rPr lang="en-US" dirty="0" err="1"/>
              <a:t>RedOx</a:t>
            </a:r>
            <a:r>
              <a:rPr lang="en-US" dirty="0"/>
              <a:t> / Determining Oxidation States</a:t>
            </a:r>
          </a:p>
          <a:p>
            <a:pPr eaLnBrk="1" hangingPunct="1"/>
            <a:r>
              <a:rPr lang="en-US" u="sng" dirty="0"/>
              <a:t>The Activity Series </a:t>
            </a:r>
            <a:r>
              <a:rPr lang="en-US" sz="2600" i="1" u="sng" dirty="0"/>
              <a:t>(Predicting if a reaction will happen.)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9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5250-749C-EB53-AA1C-06330B8F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0510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Chemical Reactions</a:t>
            </a:r>
          </a:p>
        </p:txBody>
      </p:sp>
      <p:pic>
        <p:nvPicPr>
          <p:cNvPr id="5" name="Picture 4" descr="Reaction types">
            <a:extLst>
              <a:ext uri="{FF2B5EF4-FFF2-40B4-BE49-F238E27FC236}">
                <a16:creationId xmlns:a16="http://schemas.microsoft.com/office/drawing/2014/main" id="{2314F5EE-5249-4C64-BB3A-FF0FE16D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05704"/>
            <a:ext cx="8534400" cy="508357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B12711-5E7E-B934-E910-167A84BB7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57200" y="3276600"/>
            <a:ext cx="32766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8A2D75-AE31-6945-A501-605DDD15B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4800" y="4495800"/>
            <a:ext cx="32766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4B9395-E624-1608-0673-496E56D6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0" y="4114800"/>
            <a:ext cx="146685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A8955E-05E4-0F1C-CF63-821D131F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10100" y="3505200"/>
            <a:ext cx="16383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F0F258-6C14-0987-A4CF-F69322ED2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10100" y="2895600"/>
            <a:ext cx="28575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CED1C5-0862-90E9-36EF-E1C4D688E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72000" y="2362200"/>
            <a:ext cx="1676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2AAA33-BA57-ADD0-8FDB-DFDD25139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1000" y="5791200"/>
            <a:ext cx="21717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E40A0E-ABF2-631A-1303-5CD2ED5D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1000" y="5181600"/>
            <a:ext cx="18669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4B20C51-9255-476B-6F30-52DB42DDA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52900" y="4681210"/>
            <a:ext cx="4533900" cy="971086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30F189-CEFF-7EED-6394-E3F2960E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105400" y="5791200"/>
            <a:ext cx="15240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00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909" y="2566491"/>
            <a:ext cx="148630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Oxidation</a:t>
            </a:r>
          </a:p>
          <a:p>
            <a:pPr algn="ctr"/>
            <a:r>
              <a:rPr lang="en-US" sz="2400" dirty="0"/>
              <a:t>States</a:t>
            </a:r>
          </a:p>
          <a:p>
            <a:pPr algn="ctr"/>
            <a:r>
              <a:rPr lang="en-US" sz="2400" dirty="0"/>
              <a:t>+4</a:t>
            </a:r>
          </a:p>
          <a:p>
            <a:pPr algn="ctr"/>
            <a:r>
              <a:rPr lang="en-US" sz="2400" dirty="0"/>
              <a:t>+3</a:t>
            </a:r>
          </a:p>
          <a:p>
            <a:pPr algn="ctr"/>
            <a:r>
              <a:rPr lang="en-US" sz="2400" dirty="0"/>
              <a:t>+2</a:t>
            </a:r>
          </a:p>
          <a:p>
            <a:pPr algn="ctr"/>
            <a:r>
              <a:rPr lang="en-US" sz="2400" dirty="0"/>
              <a:t>+1</a:t>
            </a:r>
          </a:p>
          <a:p>
            <a:pPr algn="ctr"/>
            <a:r>
              <a:rPr lang="en-US" sz="2400" dirty="0"/>
              <a:t>0</a:t>
            </a:r>
          </a:p>
          <a:p>
            <a:pPr algn="ctr"/>
            <a:r>
              <a:rPr lang="en-US" sz="2400" dirty="0"/>
              <a:t>-1</a:t>
            </a:r>
          </a:p>
          <a:p>
            <a:pPr algn="ctr"/>
            <a:r>
              <a:rPr lang="en-US" sz="2400" dirty="0"/>
              <a:t>-2</a:t>
            </a:r>
          </a:p>
          <a:p>
            <a:pPr algn="ctr"/>
            <a:r>
              <a:rPr lang="en-US" sz="2400" dirty="0"/>
              <a:t>-3</a:t>
            </a:r>
          </a:p>
          <a:p>
            <a:pPr algn="ctr"/>
            <a:r>
              <a:rPr lang="en-US" sz="2400" dirty="0"/>
              <a:t>-4</a:t>
            </a:r>
          </a:p>
        </p:txBody>
      </p:sp>
      <p:cxnSp>
        <p:nvCxnSpPr>
          <p:cNvPr id="8" name="Straight Arrow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286000" y="3505200"/>
            <a:ext cx="0" cy="30919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68767" y="3220063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Reduced (Element)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3044" y="5130720"/>
            <a:ext cx="241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Oxidizing (Reactant)</a:t>
            </a:r>
          </a:p>
          <a:p>
            <a:r>
              <a:rPr lang="en-US" b="1" dirty="0"/>
              <a:t>  Agent</a:t>
            </a:r>
          </a:p>
        </p:txBody>
      </p:sp>
      <p:cxnSp>
        <p:nvCxnSpPr>
          <p:cNvPr id="11" name="Straight Arrow Connecto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791200" y="3705884"/>
            <a:ext cx="0" cy="26949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19800" y="3254407"/>
            <a:ext cx="227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Oxidized (Element)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45424" y="5327939"/>
            <a:ext cx="241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Reducing (Reactant)</a:t>
            </a:r>
          </a:p>
          <a:p>
            <a:r>
              <a:rPr lang="en-US" b="1" dirty="0"/>
              <a:t>  Agent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84589" y="3544511"/>
            <a:ext cx="52770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30000" dirty="0">
                <a:solidFill>
                  <a:schemeClr val="accent6">
                    <a:lumMod val="75000"/>
                  </a:schemeClr>
                </a:solidFill>
              </a:rPr>
              <a:t>+</a:t>
            </a:r>
          </a:p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400" b="1" baseline="30000" dirty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27884" y="5695368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Zn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(s)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67689" y="5589408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HCl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(aq)</a:t>
            </a:r>
            <a:endParaRPr lang="en-US" sz="2400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7D0DF6E4-EDD8-31F4-DF51-DB645C42C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6" y="1037759"/>
            <a:ext cx="67169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ctr">
              <a:spcAft>
                <a:spcPts val="1200"/>
              </a:spcAft>
              <a:tabLst>
                <a:tab pos="120650" algn="l"/>
                <a:tab pos="3717925" algn="l"/>
              </a:tabLst>
            </a:pPr>
            <a:r>
              <a:rPr lang="en-US" sz="2800" dirty="0"/>
              <a:t>Zn</a:t>
            </a:r>
            <a:r>
              <a:rPr lang="en-US" sz="2800" i="1" dirty="0"/>
              <a:t>(s)</a:t>
            </a:r>
            <a:r>
              <a:rPr lang="en-US" sz="2800" dirty="0"/>
              <a:t> + 2 HCl(</a:t>
            </a:r>
            <a:r>
              <a:rPr lang="en-US" sz="2800" i="1" dirty="0"/>
              <a:t>aq</a:t>
            </a:r>
            <a:r>
              <a:rPr lang="en-US" sz="2800" dirty="0"/>
              <a:t>) → H</a:t>
            </a:r>
            <a:r>
              <a:rPr lang="en-US" sz="2800" baseline="-25000" dirty="0"/>
              <a:t>2</a:t>
            </a:r>
            <a:r>
              <a:rPr lang="en-US" sz="2800" i="1" dirty="0"/>
              <a:t>(g)</a:t>
            </a:r>
            <a:r>
              <a:rPr lang="en-US" sz="2800" dirty="0"/>
              <a:t> + ZnCl</a:t>
            </a:r>
            <a:r>
              <a:rPr lang="en-US" sz="2800" baseline="-25000" dirty="0"/>
              <a:t>2</a:t>
            </a:r>
            <a:r>
              <a:rPr lang="en-US" sz="2800" i="1" dirty="0"/>
              <a:t>(aq)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276EF37-A0F2-B10C-3B61-334197B0E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36525"/>
            <a:ext cx="7772400" cy="862013"/>
          </a:xfrm>
        </p:spPr>
        <p:txBody>
          <a:bodyPr/>
          <a:lstStyle/>
          <a:p>
            <a:pPr eaLnBrk="1" hangingPunct="1"/>
            <a:r>
              <a:rPr lang="en-US" dirty="0" err="1">
                <a:solidFill>
                  <a:srgbClr val="C00000"/>
                </a:solidFill>
              </a:rPr>
              <a:t>RedOx</a:t>
            </a:r>
            <a:r>
              <a:rPr lang="en-US" dirty="0">
                <a:solidFill>
                  <a:srgbClr val="C00000"/>
                </a:solidFill>
              </a:rPr>
              <a:t> -&gt; </a:t>
            </a:r>
            <a:r>
              <a:rPr lang="en-US" i="1" dirty="0">
                <a:solidFill>
                  <a:srgbClr val="C00000"/>
                </a:solidFill>
              </a:rPr>
              <a:t>Electron Transfers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CE48C9-C01A-05B0-A0DB-8253BA5099A8}"/>
              </a:ext>
            </a:extLst>
          </p:cNvPr>
          <p:cNvSpPr txBox="1"/>
          <p:nvPr/>
        </p:nvSpPr>
        <p:spPr>
          <a:xfrm>
            <a:off x="1798792" y="1677818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C3399"/>
                </a:solidFill>
              </a:rPr>
              <a:t>Zn</a:t>
            </a:r>
            <a:r>
              <a:rPr lang="en-US" sz="2000" b="1" baseline="30000" dirty="0">
                <a:solidFill>
                  <a:srgbClr val="CC3399"/>
                </a:solidFill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AF58C-1B6B-552E-C7D9-43CC764FA613}"/>
              </a:ext>
            </a:extLst>
          </p:cNvPr>
          <p:cNvSpPr txBox="1"/>
          <p:nvPr/>
        </p:nvSpPr>
        <p:spPr>
          <a:xfrm>
            <a:off x="6543181" y="1640057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C3399"/>
                </a:solidFill>
              </a:rPr>
              <a:t>Zn</a:t>
            </a:r>
            <a:r>
              <a:rPr lang="en-US" sz="2000" b="1" baseline="30000" dirty="0">
                <a:solidFill>
                  <a:srgbClr val="CC3399"/>
                </a:solidFill>
              </a:rPr>
              <a:t>2+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C54C3B-53AC-37C4-7B68-D7B4996D3575}"/>
              </a:ext>
            </a:extLst>
          </p:cNvPr>
          <p:cNvSpPr txBox="1"/>
          <p:nvPr/>
        </p:nvSpPr>
        <p:spPr>
          <a:xfrm>
            <a:off x="3527884" y="159784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H</a:t>
            </a:r>
            <a:r>
              <a:rPr lang="en-US" sz="2000" b="1" baseline="300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254B33-777C-511F-9F2E-D7749EA5BF3E}"/>
              </a:ext>
            </a:extLst>
          </p:cNvPr>
          <p:cNvSpPr txBox="1"/>
          <p:nvPr/>
        </p:nvSpPr>
        <p:spPr>
          <a:xfrm>
            <a:off x="4870284" y="1554277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H</a:t>
            </a:r>
            <a:r>
              <a:rPr lang="en-US" sz="2000" b="1" baseline="30000" dirty="0">
                <a:solidFill>
                  <a:srgbClr val="00B050"/>
                </a:solidFill>
              </a:rPr>
              <a:t>0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70379A3A-6F09-5515-AC1D-ADCB568E4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4" idx="2"/>
            <a:endCxn id="25" idx="2"/>
          </p:cNvCxnSpPr>
          <p:nvPr/>
        </p:nvCxnSpPr>
        <p:spPr>
          <a:xfrm rot="5400000" flipH="1" flipV="1">
            <a:off x="4411099" y="1306172"/>
            <a:ext cx="43566" cy="1339996"/>
          </a:xfrm>
          <a:prstGeom prst="curvedConnector3">
            <a:avLst>
              <a:gd name="adj1" fmla="val -524721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E9D994BC-0409-9272-6943-47039E7A7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2" idx="2"/>
            <a:endCxn id="23" idx="2"/>
          </p:cNvCxnSpPr>
          <p:nvPr/>
        </p:nvCxnSpPr>
        <p:spPr>
          <a:xfrm rot="5400000" flipH="1" flipV="1">
            <a:off x="4473668" y="-337993"/>
            <a:ext cx="37761" cy="4794082"/>
          </a:xfrm>
          <a:prstGeom prst="curvedConnector3">
            <a:avLst>
              <a:gd name="adj1" fmla="val -1703824"/>
            </a:avLst>
          </a:prstGeom>
          <a:ln w="28575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3A3795-7A21-12F2-020D-103EEFD378AF}"/>
              </a:ext>
            </a:extLst>
          </p:cNvPr>
          <p:cNvSpPr txBox="1"/>
          <p:nvPr/>
        </p:nvSpPr>
        <p:spPr>
          <a:xfrm>
            <a:off x="7053642" y="3538333"/>
            <a:ext cx="79380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Zn</a:t>
            </a:r>
            <a:r>
              <a:rPr lang="en-US" sz="2400" b="1" baseline="30000" dirty="0">
                <a:solidFill>
                  <a:schemeClr val="accent6">
                    <a:lumMod val="75000"/>
                  </a:schemeClr>
                </a:solidFill>
              </a:rPr>
              <a:t>2+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Zn</a:t>
            </a:r>
            <a:r>
              <a:rPr lang="en-US" sz="2400" b="1" baseline="30000" dirty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909" y="2566491"/>
            <a:ext cx="148630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Oxidation</a:t>
            </a:r>
          </a:p>
          <a:p>
            <a:pPr algn="ctr"/>
            <a:r>
              <a:rPr lang="en-US" sz="2400" dirty="0"/>
              <a:t>States</a:t>
            </a:r>
          </a:p>
          <a:p>
            <a:pPr algn="ctr"/>
            <a:r>
              <a:rPr lang="en-US" sz="2400" dirty="0"/>
              <a:t>+4</a:t>
            </a:r>
          </a:p>
          <a:p>
            <a:pPr algn="ctr"/>
            <a:r>
              <a:rPr lang="en-US" sz="2400" dirty="0"/>
              <a:t>+3</a:t>
            </a:r>
          </a:p>
          <a:p>
            <a:pPr algn="ctr"/>
            <a:r>
              <a:rPr lang="en-US" sz="2400" dirty="0"/>
              <a:t>+2</a:t>
            </a:r>
          </a:p>
          <a:p>
            <a:pPr algn="ctr"/>
            <a:r>
              <a:rPr lang="en-US" sz="2400" dirty="0"/>
              <a:t>+1</a:t>
            </a:r>
          </a:p>
          <a:p>
            <a:pPr algn="ctr"/>
            <a:r>
              <a:rPr lang="en-US" sz="2400" dirty="0"/>
              <a:t>0</a:t>
            </a:r>
          </a:p>
          <a:p>
            <a:pPr algn="ctr"/>
            <a:r>
              <a:rPr lang="en-US" sz="2400" dirty="0"/>
              <a:t>-1</a:t>
            </a:r>
          </a:p>
          <a:p>
            <a:pPr algn="ctr"/>
            <a:r>
              <a:rPr lang="en-US" sz="2400" dirty="0"/>
              <a:t>-2</a:t>
            </a:r>
          </a:p>
          <a:p>
            <a:pPr algn="ctr"/>
            <a:r>
              <a:rPr lang="en-US" sz="2400" dirty="0"/>
              <a:t>-3</a:t>
            </a:r>
          </a:p>
          <a:p>
            <a:pPr algn="ctr"/>
            <a:r>
              <a:rPr lang="en-US" sz="2400" dirty="0"/>
              <a:t>-4</a:t>
            </a:r>
          </a:p>
        </p:txBody>
      </p:sp>
      <p:cxnSp>
        <p:nvCxnSpPr>
          <p:cNvPr id="8" name="Straight Arrow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286000" y="3505200"/>
            <a:ext cx="0" cy="30919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68767" y="3220063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Reduced (Element)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3044" y="5130720"/>
            <a:ext cx="241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Oxidizing (Reactant)</a:t>
            </a:r>
          </a:p>
          <a:p>
            <a:r>
              <a:rPr lang="en-US" b="1" dirty="0"/>
              <a:t>  Agent</a:t>
            </a:r>
          </a:p>
        </p:txBody>
      </p:sp>
      <p:cxnSp>
        <p:nvCxnSpPr>
          <p:cNvPr id="11" name="Straight Arrow Connecto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791200" y="3705884"/>
            <a:ext cx="0" cy="26949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19800" y="3254407"/>
            <a:ext cx="227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Oxidized (Element)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45424" y="5327939"/>
            <a:ext cx="241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Reducing (Reactant)</a:t>
            </a:r>
          </a:p>
          <a:p>
            <a:r>
              <a:rPr lang="en-US" b="1" dirty="0"/>
              <a:t>  Agent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276EF37-A0F2-B10C-3B61-334197B0E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36525"/>
            <a:ext cx="9143999" cy="862013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</a:rPr>
              <a:t>What about the combustion of butane?</a:t>
            </a:r>
            <a:endParaRPr lang="en-US" sz="4000" i="1" dirty="0">
              <a:solidFill>
                <a:srgbClr val="C00000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1D385F7-F284-05B2-AC5D-F4A2E4308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77836"/>
            <a:ext cx="762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ctr">
              <a:spcAft>
                <a:spcPts val="1200"/>
              </a:spcAft>
              <a:tabLst>
                <a:tab pos="120650" algn="l"/>
                <a:tab pos="3717925" algn="l"/>
              </a:tabLst>
            </a:pPr>
            <a:r>
              <a:rPr lang="en-US" sz="2800" dirty="0"/>
              <a:t>CH</a:t>
            </a:r>
            <a:r>
              <a:rPr lang="en-US" sz="2800" baseline="-25000" dirty="0"/>
              <a:t>4</a:t>
            </a:r>
            <a:r>
              <a:rPr lang="en-US" sz="2800" i="1" dirty="0"/>
              <a:t>(g)</a:t>
            </a:r>
            <a:r>
              <a:rPr lang="en-US" sz="2800" dirty="0"/>
              <a:t> + 2 O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i="1" dirty="0"/>
              <a:t>g</a:t>
            </a:r>
            <a:r>
              <a:rPr lang="en-US" sz="2800" dirty="0"/>
              <a:t>) →  CO</a:t>
            </a:r>
            <a:r>
              <a:rPr lang="en-US" sz="2800" baseline="-25000" dirty="0"/>
              <a:t>2</a:t>
            </a:r>
            <a:r>
              <a:rPr lang="en-US" sz="2800" i="1" dirty="0"/>
              <a:t>(g)</a:t>
            </a:r>
            <a:r>
              <a:rPr lang="en-US" sz="2800" dirty="0"/>
              <a:t> + 2 H</a:t>
            </a:r>
            <a:r>
              <a:rPr lang="en-US" sz="2800" baseline="-25000" dirty="0"/>
              <a:t>2</a:t>
            </a:r>
            <a:r>
              <a:rPr lang="en-US" sz="2800" dirty="0"/>
              <a:t>O</a:t>
            </a:r>
            <a:r>
              <a:rPr lang="en-US" sz="2800" i="1" dirty="0"/>
              <a:t>(g)</a:t>
            </a:r>
          </a:p>
        </p:txBody>
      </p:sp>
    </p:spTree>
    <p:extLst>
      <p:ext uri="{BB962C8B-B14F-4D97-AF65-F5344CB8AC3E}">
        <p14:creationId xmlns:p14="http://schemas.microsoft.com/office/powerpoint/2010/main" val="321725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Determining Oxidation States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(pseudo charges)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 eaLnBrk="1" hangingPunct="1"/>
            <a:r>
              <a:rPr lang="en-US" dirty="0"/>
              <a:t>If an ionic compound, separate ions.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Give the most EN element the “charge” it wants.</a:t>
            </a:r>
          </a:p>
          <a:p>
            <a:pPr eaLnBrk="1" hangingPunct="1">
              <a:buNone/>
            </a:pPr>
            <a:r>
              <a:rPr lang="en-US" dirty="0"/>
              <a:t>         </a:t>
            </a:r>
            <a:r>
              <a:rPr lang="en-US" sz="2400" i="1" dirty="0"/>
              <a:t>*If H is bonded to more EN element, start by giving it a +1</a:t>
            </a:r>
          </a:p>
          <a:p>
            <a:pPr eaLnBrk="1" hangingPunct="1">
              <a:buNone/>
            </a:pPr>
            <a:r>
              <a:rPr lang="en-US" dirty="0"/>
              <a:t> </a:t>
            </a:r>
          </a:p>
          <a:p>
            <a:pPr eaLnBrk="1" hangingPunct="1"/>
            <a:r>
              <a:rPr lang="en-US" dirty="0"/>
              <a:t>Solve for other element so that.</a:t>
            </a:r>
          </a:p>
          <a:p>
            <a:pPr lvl="1" eaLnBrk="1" hangingPunct="1"/>
            <a:r>
              <a:rPr lang="en-US" dirty="0"/>
              <a:t>Neutral compounds = 0</a:t>
            </a:r>
          </a:p>
          <a:p>
            <a:pPr lvl="1" eaLnBrk="1" hangingPunct="1"/>
            <a:r>
              <a:rPr lang="en-US" dirty="0"/>
              <a:t>Polyatomic Ions = charge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909" y="2566491"/>
            <a:ext cx="148630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Oxidation</a:t>
            </a:r>
          </a:p>
          <a:p>
            <a:pPr algn="ctr"/>
            <a:r>
              <a:rPr lang="en-US" sz="2400" dirty="0"/>
              <a:t>States</a:t>
            </a:r>
          </a:p>
          <a:p>
            <a:pPr algn="ctr"/>
            <a:r>
              <a:rPr lang="en-US" sz="2400" dirty="0"/>
              <a:t>+4</a:t>
            </a:r>
          </a:p>
          <a:p>
            <a:pPr algn="ctr"/>
            <a:r>
              <a:rPr lang="en-US" sz="2400" dirty="0"/>
              <a:t>+3</a:t>
            </a:r>
          </a:p>
          <a:p>
            <a:pPr algn="ctr"/>
            <a:r>
              <a:rPr lang="en-US" sz="2400" dirty="0"/>
              <a:t>+2</a:t>
            </a:r>
          </a:p>
          <a:p>
            <a:pPr algn="ctr"/>
            <a:r>
              <a:rPr lang="en-US" sz="2400" dirty="0"/>
              <a:t>+1</a:t>
            </a:r>
          </a:p>
          <a:p>
            <a:pPr algn="ctr"/>
            <a:r>
              <a:rPr lang="en-US" sz="2400" dirty="0"/>
              <a:t>0</a:t>
            </a:r>
          </a:p>
          <a:p>
            <a:pPr algn="ctr"/>
            <a:r>
              <a:rPr lang="en-US" sz="2400" dirty="0"/>
              <a:t>-1</a:t>
            </a:r>
          </a:p>
          <a:p>
            <a:pPr algn="ctr"/>
            <a:r>
              <a:rPr lang="en-US" sz="2400" dirty="0"/>
              <a:t>-2</a:t>
            </a:r>
          </a:p>
          <a:p>
            <a:pPr algn="ctr"/>
            <a:r>
              <a:rPr lang="en-US" sz="2400" dirty="0"/>
              <a:t>-3</a:t>
            </a:r>
          </a:p>
          <a:p>
            <a:pPr algn="ctr"/>
            <a:r>
              <a:rPr lang="en-US" sz="2400" dirty="0"/>
              <a:t>-4</a:t>
            </a:r>
          </a:p>
        </p:txBody>
      </p:sp>
      <p:cxnSp>
        <p:nvCxnSpPr>
          <p:cNvPr id="8" name="Straight Arrow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286000" y="3505200"/>
            <a:ext cx="0" cy="30919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68767" y="3220063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Reduced (Element)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3044" y="5130720"/>
            <a:ext cx="241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Oxidizing (Reactant)</a:t>
            </a:r>
          </a:p>
          <a:p>
            <a:r>
              <a:rPr lang="en-US" b="1" dirty="0"/>
              <a:t>  Agent</a:t>
            </a:r>
          </a:p>
        </p:txBody>
      </p:sp>
      <p:cxnSp>
        <p:nvCxnSpPr>
          <p:cNvPr id="11" name="Straight Arrow Connecto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791200" y="3705884"/>
            <a:ext cx="0" cy="26949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19800" y="3254407"/>
            <a:ext cx="227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Oxidized (Element)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45424" y="5327939"/>
            <a:ext cx="241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Reducing (Reactant)</a:t>
            </a:r>
          </a:p>
          <a:p>
            <a:r>
              <a:rPr lang="en-US" b="1" dirty="0"/>
              <a:t>  Agent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7D0DF6E4-EDD8-31F4-DF51-DB645C42C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749" y="1177836"/>
            <a:ext cx="762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ctr">
              <a:spcAft>
                <a:spcPts val="1200"/>
              </a:spcAft>
              <a:tabLst>
                <a:tab pos="120650" algn="l"/>
                <a:tab pos="3717925" algn="l"/>
              </a:tabLst>
            </a:pPr>
            <a:r>
              <a:rPr lang="en-US" sz="2800" dirty="0"/>
              <a:t>CH</a:t>
            </a:r>
            <a:r>
              <a:rPr lang="en-US" sz="2800" baseline="-25000" dirty="0"/>
              <a:t>4</a:t>
            </a:r>
            <a:r>
              <a:rPr lang="en-US" sz="2800" i="1" dirty="0"/>
              <a:t>(g)</a:t>
            </a:r>
            <a:r>
              <a:rPr lang="en-US" sz="2800" dirty="0"/>
              <a:t> + 2 O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i="1" dirty="0"/>
              <a:t>g</a:t>
            </a:r>
            <a:r>
              <a:rPr lang="en-US" sz="2800" dirty="0"/>
              <a:t>) →  CO</a:t>
            </a:r>
            <a:r>
              <a:rPr lang="en-US" sz="2800" baseline="-25000" dirty="0"/>
              <a:t>2</a:t>
            </a:r>
            <a:r>
              <a:rPr lang="en-US" sz="2800" i="1" dirty="0"/>
              <a:t>(g)</a:t>
            </a:r>
            <a:r>
              <a:rPr lang="en-US" sz="2800" dirty="0"/>
              <a:t> + 2 H</a:t>
            </a:r>
            <a:r>
              <a:rPr lang="en-US" sz="2800" baseline="-25000" dirty="0"/>
              <a:t>2</a:t>
            </a:r>
            <a:r>
              <a:rPr lang="en-US" sz="2800" dirty="0"/>
              <a:t>O</a:t>
            </a:r>
            <a:r>
              <a:rPr lang="en-US" sz="2800" i="1" dirty="0"/>
              <a:t>(g)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276EF37-A0F2-B10C-3B61-334197B0E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36525"/>
            <a:ext cx="9143999" cy="862013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</a:rPr>
              <a:t>What about the combustion of butene?</a:t>
            </a:r>
            <a:endParaRPr lang="en-US" sz="4000" i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AFD90-F72B-5878-7667-E617D5C5150B}"/>
              </a:ext>
            </a:extLst>
          </p:cNvPr>
          <p:cNvSpPr txBox="1"/>
          <p:nvPr/>
        </p:nvSpPr>
        <p:spPr>
          <a:xfrm>
            <a:off x="2895600" y="384048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7A3C6-66DF-A390-71AF-BE83C7CAB422}"/>
              </a:ext>
            </a:extLst>
          </p:cNvPr>
          <p:cNvSpPr txBox="1"/>
          <p:nvPr/>
        </p:nvSpPr>
        <p:spPr>
          <a:xfrm>
            <a:off x="7013698" y="382323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75D7CF14-D883-7608-2118-EA6DC47C6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626" y="5916402"/>
            <a:ext cx="21409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ctr">
              <a:spcAft>
                <a:spcPts val="1200"/>
              </a:spcAft>
              <a:tabLst>
                <a:tab pos="120650" algn="l"/>
                <a:tab pos="3717925" algn="l"/>
              </a:tabLst>
            </a:pPr>
            <a:r>
              <a:rPr lang="en-US" sz="2800" dirty="0"/>
              <a:t>CH</a:t>
            </a:r>
            <a:r>
              <a:rPr lang="en-US" sz="2800" baseline="-25000" dirty="0"/>
              <a:t>4</a:t>
            </a:r>
            <a:endParaRPr lang="en-US" sz="2800" i="1" dirty="0"/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63054B0F-B1C7-F6FA-12E1-CB2F4DF48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0930" y="5987341"/>
            <a:ext cx="26516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ctr">
              <a:spcAft>
                <a:spcPts val="1200"/>
              </a:spcAft>
              <a:tabLst>
                <a:tab pos="120650" algn="l"/>
                <a:tab pos="3717925" algn="l"/>
              </a:tabLst>
            </a:pPr>
            <a:r>
              <a:rPr lang="en-US" sz="2800" dirty="0"/>
              <a:t>O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i="1" dirty="0"/>
              <a:t>g</a:t>
            </a:r>
            <a:r>
              <a:rPr lang="en-US" sz="2800" dirty="0"/>
              <a:t>) 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95141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A469EB-B613-4C10-B67A-433954D3F74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Assign an Oxidation State to Each Element in the Following: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657600"/>
          </a:xfrm>
        </p:spPr>
        <p:txBody>
          <a:bodyPr/>
          <a:lstStyle/>
          <a:p>
            <a:pPr eaLnBrk="1" hangingPunct="1"/>
            <a:r>
              <a:rPr lang="en-US" sz="2800" dirty="0"/>
              <a:t>F</a:t>
            </a:r>
            <a:r>
              <a:rPr lang="en-US" sz="2800" baseline="-25000" dirty="0"/>
              <a:t>2</a:t>
            </a:r>
            <a:endParaRPr lang="en-US" sz="2800" dirty="0"/>
          </a:p>
          <a:p>
            <a:pPr eaLnBrk="1" hangingPunct="1">
              <a:spcBef>
                <a:spcPct val="40000"/>
              </a:spcBef>
            </a:pPr>
            <a:r>
              <a:rPr lang="en-US" sz="2800" dirty="0"/>
              <a:t>Mg</a:t>
            </a:r>
            <a:r>
              <a:rPr lang="en-US" sz="2800" baseline="30000" dirty="0"/>
              <a:t>2+</a:t>
            </a:r>
            <a:endParaRPr lang="en-US" sz="2800" dirty="0"/>
          </a:p>
          <a:p>
            <a:pPr eaLnBrk="1" hangingPunct="1">
              <a:spcBef>
                <a:spcPct val="40000"/>
              </a:spcBef>
            </a:pPr>
            <a:r>
              <a:rPr lang="en-US" sz="2800" dirty="0"/>
              <a:t>PO</a:t>
            </a:r>
            <a:r>
              <a:rPr lang="en-US" sz="2800" baseline="-25000" dirty="0"/>
              <a:t>4</a:t>
            </a:r>
            <a:r>
              <a:rPr lang="en-US" sz="2800" baseline="30000" dirty="0"/>
              <a:t>3</a:t>
            </a:r>
            <a:r>
              <a:rPr lang="en-US" sz="2800" baseline="30000" dirty="0">
                <a:cs typeface="Times New Roman" pitchFamily="18" charset="0"/>
              </a:rPr>
              <a:t>−</a:t>
            </a:r>
            <a:endParaRPr lang="en-US" sz="2800" dirty="0">
              <a:cs typeface="Times New Roman" pitchFamily="18" charset="0"/>
            </a:endParaRPr>
          </a:p>
          <a:p>
            <a:pPr eaLnBrk="1" hangingPunct="1">
              <a:spcBef>
                <a:spcPct val="40000"/>
              </a:spcBef>
            </a:pPr>
            <a:r>
              <a:rPr lang="en-US" sz="2800" dirty="0"/>
              <a:t>Na</a:t>
            </a:r>
            <a:r>
              <a:rPr lang="en-US" sz="2800" baseline="-25000" dirty="0"/>
              <a:t>2</a:t>
            </a:r>
            <a:r>
              <a:rPr lang="en-US" sz="2800" dirty="0"/>
              <a:t>SO</a:t>
            </a:r>
            <a:r>
              <a:rPr lang="en-US" sz="2800" baseline="-25000" dirty="0"/>
              <a:t>3</a:t>
            </a:r>
            <a:endParaRPr lang="en-US" sz="2800" dirty="0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0C91FF-4684-4418-BC01-777F7C2FD28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Assign an Oxidation State to Each Element in the Following, 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F</a:t>
            </a:r>
            <a:r>
              <a:rPr lang="en-US" sz="2800" baseline="-25000" dirty="0"/>
              <a:t>2</a:t>
            </a:r>
            <a:r>
              <a:rPr lang="en-US" sz="2800" dirty="0"/>
              <a:t> 		</a:t>
            </a:r>
            <a:r>
              <a:rPr lang="en-US" sz="2800" dirty="0">
                <a:solidFill>
                  <a:schemeClr val="hlink"/>
                </a:solidFill>
              </a:rPr>
              <a:t>F = 0</a:t>
            </a:r>
            <a:endParaRPr lang="en-US" sz="2800" dirty="0"/>
          </a:p>
          <a:p>
            <a:pPr eaLnBrk="1" hangingPunct="1">
              <a:spcBef>
                <a:spcPct val="40000"/>
              </a:spcBef>
            </a:pPr>
            <a:r>
              <a:rPr lang="en-US" sz="2800" dirty="0"/>
              <a:t>Mg</a:t>
            </a:r>
            <a:r>
              <a:rPr lang="en-US" sz="2800" baseline="30000" dirty="0"/>
              <a:t>2+	</a:t>
            </a:r>
            <a:r>
              <a:rPr lang="en-US" sz="2800" dirty="0">
                <a:solidFill>
                  <a:schemeClr val="hlink"/>
                </a:solidFill>
              </a:rPr>
              <a:t>Mg = +2</a:t>
            </a:r>
            <a:endParaRPr lang="en-US" sz="2800" dirty="0"/>
          </a:p>
          <a:p>
            <a:pPr eaLnBrk="1" hangingPunct="1">
              <a:spcBef>
                <a:spcPct val="40000"/>
              </a:spcBef>
            </a:pPr>
            <a:r>
              <a:rPr lang="en-US" sz="2800" dirty="0" err="1"/>
              <a:t>KCl</a:t>
            </a:r>
            <a:r>
              <a:rPr lang="en-US" sz="2800" dirty="0"/>
              <a:t>		</a:t>
            </a:r>
            <a:r>
              <a:rPr lang="en-US" sz="2800" dirty="0">
                <a:solidFill>
                  <a:schemeClr val="hlink"/>
                </a:solidFill>
              </a:rPr>
              <a:t>K = +1,   </a:t>
            </a:r>
            <a:r>
              <a:rPr lang="en-US" sz="2800" dirty="0" err="1">
                <a:solidFill>
                  <a:schemeClr val="hlink"/>
                </a:solidFill>
              </a:rPr>
              <a:t>Cl</a:t>
            </a:r>
            <a:r>
              <a:rPr lang="en-US" sz="2800" dirty="0">
                <a:solidFill>
                  <a:schemeClr val="hlink"/>
                </a:solidFill>
              </a:rPr>
              <a:t> = -1</a:t>
            </a:r>
            <a:endParaRPr lang="en-US" sz="2800" dirty="0"/>
          </a:p>
          <a:p>
            <a:pPr eaLnBrk="1" hangingPunct="1">
              <a:spcBef>
                <a:spcPct val="40000"/>
              </a:spcBef>
            </a:pPr>
            <a:r>
              <a:rPr lang="en-US" sz="2800" dirty="0"/>
              <a:t>Na</a:t>
            </a:r>
            <a:r>
              <a:rPr lang="en-US" sz="2800" baseline="-25000" dirty="0"/>
              <a:t>2</a:t>
            </a:r>
            <a:r>
              <a:rPr lang="en-US" sz="2800" dirty="0"/>
              <a:t>SO</a:t>
            </a:r>
            <a:r>
              <a:rPr lang="en-US" sz="2800" baseline="-25000" dirty="0"/>
              <a:t>3	 </a:t>
            </a:r>
            <a:r>
              <a:rPr lang="en-US" sz="2800" dirty="0">
                <a:solidFill>
                  <a:schemeClr val="hlink"/>
                </a:solidFill>
              </a:rPr>
              <a:t>Na = +1,    S = +4,    O = -2</a:t>
            </a: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638</Words>
  <Application>Microsoft Office PowerPoint</Application>
  <PresentationFormat>On-screen Show (4:3)</PresentationFormat>
  <Paragraphs>138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Office Theme</vt:lpstr>
      <vt:lpstr>1_Office Theme</vt:lpstr>
      <vt:lpstr>Oxidation and Reduction (RedOx)</vt:lpstr>
      <vt:lpstr>Outline</vt:lpstr>
      <vt:lpstr>Chemical Reactions</vt:lpstr>
      <vt:lpstr>RedOx -&gt; Electron Transfers</vt:lpstr>
      <vt:lpstr>What about the combustion of butane?</vt:lpstr>
      <vt:lpstr>Determining Oxidation States (pseudo charges)</vt:lpstr>
      <vt:lpstr>What about the combustion of butene?</vt:lpstr>
      <vt:lpstr>Assign an Oxidation State to Each Element in the Following:</vt:lpstr>
      <vt:lpstr>Assign an Oxidation State to Each Element in the Following, </vt:lpstr>
      <vt:lpstr>Outline</vt:lpstr>
      <vt:lpstr>      Activity Series  Neutral Atoms Higher on the chart tend to give electrons to ions lower. *In other words, the lower element  wants electrons most.</vt:lpstr>
      <vt:lpstr>      Activity Series  Neutral Atoms Higher on the chart tend to give electrons to ions lower. *In other words, the lower element  wants electrons most.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Seth Yates</dc:creator>
  <cp:lastModifiedBy>Seth Yates</cp:lastModifiedBy>
  <cp:revision>237</cp:revision>
  <dcterms:created xsi:type="dcterms:W3CDTF">2011-01-11T21:11:01Z</dcterms:created>
  <dcterms:modified xsi:type="dcterms:W3CDTF">2024-03-18T21:26:36Z</dcterms:modified>
</cp:coreProperties>
</file>