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01" r:id="rId4"/>
    <p:sldId id="283" r:id="rId5"/>
    <p:sldId id="354" r:id="rId6"/>
    <p:sldId id="364" r:id="rId7"/>
    <p:sldId id="287" r:id="rId8"/>
    <p:sldId id="288" r:id="rId9"/>
    <p:sldId id="304" r:id="rId10"/>
    <p:sldId id="307" r:id="rId11"/>
    <p:sldId id="310" r:id="rId12"/>
    <p:sldId id="311" r:id="rId13"/>
    <p:sldId id="312" r:id="rId14"/>
    <p:sldId id="324" r:id="rId15"/>
    <p:sldId id="365" r:id="rId16"/>
    <p:sldId id="366" r:id="rId17"/>
    <p:sldId id="367" r:id="rId18"/>
    <p:sldId id="368" r:id="rId19"/>
    <p:sldId id="369" r:id="rId20"/>
    <p:sldId id="370" r:id="rId21"/>
    <p:sldId id="373" r:id="rId22"/>
    <p:sldId id="375" r:id="rId23"/>
    <p:sldId id="376" r:id="rId24"/>
    <p:sldId id="379" r:id="rId25"/>
    <p:sldId id="374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60093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5" autoAdjust="0"/>
    <p:restoredTop sz="86449" autoAdjust="0"/>
  </p:normalViewPr>
  <p:slideViewPr>
    <p:cSldViewPr>
      <p:cViewPr varScale="1">
        <p:scale>
          <a:sx n="74" d="100"/>
          <a:sy n="74" d="100"/>
        </p:scale>
        <p:origin x="3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71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32C9E-F36B-44F6-9BDE-D950E4474CC6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A31709-A2A7-4518-9A23-1C2808FA537E}" type="slidenum">
              <a:rPr lang="en-US" sz="1200">
                <a:latin typeface="Times New Roman" pitchFamily="18" charset="0"/>
              </a:rPr>
              <a:pPr algn="r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9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A6093-0C2F-4057-B9B8-30C8DCF9E2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0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F262-9402-4253-89BA-37F2CAD4B4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2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00F11-CEAF-47CA-B767-647130786CA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53324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00F11-CEAF-47CA-B767-647130786CA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43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A6093-0C2F-4057-B9B8-30C8DCF9E2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3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D0EA1-48D3-4728-BB65-2BE22A2E5A3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18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522D3-C745-4D1B-887B-00AE1FA17EE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5DBF-2439-45F3-A516-C25CC390F3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4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A8B3BA-3514-49D7-85E7-7D1452886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99C22-A54A-4BB5-B899-498AC67E1D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15D7E-A8BE-4DA0-B0C0-777396A2F1E2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Reaction Stoichiometry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04800"/>
            <a:ext cx="8305800" cy="1524000"/>
          </a:xfrm>
        </p:spPr>
        <p:txBody>
          <a:bodyPr/>
          <a:lstStyle/>
          <a:p>
            <a:pPr eaLnBrk="1" hangingPunct="1"/>
            <a:r>
              <a:rPr lang="en-US" sz="3200">
                <a:latin typeface="Arial" pitchFamily="34" charset="0"/>
              </a:rPr>
              <a:t>Practice — How many moles of Si</a:t>
            </a:r>
            <a:r>
              <a:rPr lang="en-US" sz="3200" baseline="-25000">
                <a:latin typeface="Arial" pitchFamily="34" charset="0"/>
              </a:rPr>
              <a:t>3</a:t>
            </a:r>
            <a:r>
              <a:rPr lang="en-US" sz="3200">
                <a:latin typeface="Arial" pitchFamily="34" charset="0"/>
              </a:rPr>
              <a:t>N</a:t>
            </a:r>
            <a:r>
              <a:rPr lang="en-US" sz="3200" baseline="-25000">
                <a:latin typeface="Arial" pitchFamily="34" charset="0"/>
              </a:rPr>
              <a:t>4</a:t>
            </a:r>
            <a:r>
              <a:rPr lang="en-US" sz="3200">
                <a:latin typeface="Arial" pitchFamily="34" charset="0"/>
              </a:rPr>
              <a:t> can be made from 1.20 moles of Si and 1.00 moles of N</a:t>
            </a:r>
            <a:r>
              <a:rPr lang="en-US" sz="3200" baseline="-25000">
                <a:latin typeface="Arial" pitchFamily="34" charset="0"/>
              </a:rPr>
              <a:t>2</a:t>
            </a:r>
            <a:r>
              <a:rPr lang="en-US" sz="3200">
                <a:latin typeface="Arial" pitchFamily="34" charset="0"/>
              </a:rPr>
              <a:t> in the reaction 3 Si + 2 N</a:t>
            </a:r>
            <a:r>
              <a:rPr lang="en-US" sz="3200" baseline="-25000">
                <a:latin typeface="Arial" pitchFamily="34" charset="0"/>
              </a:rPr>
              <a:t>2</a:t>
            </a:r>
            <a:r>
              <a:rPr lang="en-US" sz="3200">
                <a:latin typeface="Arial" pitchFamily="34" charset="0"/>
              </a:rPr>
              <a:t> </a:t>
            </a:r>
            <a:r>
              <a:rPr lang="en-US" sz="3200">
                <a:latin typeface="Arial" pitchFamily="34" charset="0"/>
                <a:sym typeface="Symbol" pitchFamily="18" charset="2"/>
              </a:rPr>
              <a:t> Si</a:t>
            </a:r>
            <a:r>
              <a:rPr lang="en-US" sz="3200" baseline="-25000">
                <a:latin typeface="Arial" pitchFamily="34" charset="0"/>
                <a:sym typeface="Symbol" pitchFamily="18" charset="2"/>
              </a:rPr>
              <a:t>3</a:t>
            </a:r>
            <a:r>
              <a:rPr lang="en-US" sz="3200">
                <a:latin typeface="Arial" pitchFamily="34" charset="0"/>
                <a:sym typeface="Symbol" pitchFamily="18" charset="2"/>
              </a:rPr>
              <a:t>N</a:t>
            </a:r>
            <a:r>
              <a:rPr lang="en-US" sz="3200" baseline="-25000">
                <a:latin typeface="Arial" pitchFamily="34" charset="0"/>
                <a:sym typeface="Symbol" pitchFamily="18" charset="2"/>
              </a:rPr>
              <a:t>4</a:t>
            </a:r>
            <a:r>
              <a:rPr lang="en-US" sz="3200">
                <a:latin typeface="Arial" pitchFamily="34" charset="0"/>
                <a:sym typeface="Symbol" pitchFamily="18" charset="2"/>
              </a:rPr>
              <a:t>?</a:t>
            </a: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0" name="Text Box 40"/>
          <p:cNvSpPr txBox="1">
            <a:spLocks noChangeArrowheads="1"/>
          </p:cNvSpPr>
          <p:nvPr/>
        </p:nvSpPr>
        <p:spPr bwMode="auto">
          <a:xfrm>
            <a:off x="1600200" y="4722813"/>
            <a:ext cx="1285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Limiting</a:t>
            </a:r>
          </a:p>
          <a:p>
            <a:r>
              <a:rPr lang="en-US" sz="2400">
                <a:solidFill>
                  <a:schemeClr val="accent1"/>
                </a:solidFill>
              </a:rPr>
              <a:t>reactant</a:t>
            </a:r>
          </a:p>
        </p:txBody>
      </p:sp>
      <p:pic>
        <p:nvPicPr>
          <p:cNvPr id="46" name="Picture 45" descr="moles to moles conversio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724400"/>
            <a:ext cx="276066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pitchFamily="34" charset="0"/>
              </a:rPr>
              <a:t>Practice — How many moles of Si</a:t>
            </a:r>
            <a:r>
              <a:rPr lang="en-US" sz="2800" baseline="-25000">
                <a:latin typeface="Arial" pitchFamily="34" charset="0"/>
              </a:rPr>
              <a:t>3</a:t>
            </a:r>
            <a:r>
              <a:rPr lang="en-US" sz="2800">
                <a:latin typeface="Arial" pitchFamily="34" charset="0"/>
              </a:rPr>
              <a:t>N</a:t>
            </a:r>
            <a:r>
              <a:rPr lang="en-US" sz="2800" baseline="-25000">
                <a:latin typeface="Arial" pitchFamily="34" charset="0"/>
              </a:rPr>
              <a:t>4</a:t>
            </a:r>
            <a:r>
              <a:rPr lang="en-US" sz="2800">
                <a:latin typeface="Arial" pitchFamily="34" charset="0"/>
              </a:rPr>
              <a:t> can be made from 1.20 moles of Si and 1.00 moles of N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in the reaction 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3 Si + 2 N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  <a:sym typeface="Symbol" pitchFamily="18" charset="2"/>
              </a:rPr>
              <a:t> Si</a:t>
            </a:r>
            <a:r>
              <a:rPr lang="en-US" sz="2800" baseline="-25000">
                <a:latin typeface="Arial" pitchFamily="34" charset="0"/>
                <a:sym typeface="Symbol" pitchFamily="18" charset="2"/>
              </a:rPr>
              <a:t>3</a:t>
            </a:r>
            <a:r>
              <a:rPr lang="en-US" sz="2800">
                <a:latin typeface="Arial" pitchFamily="34" charset="0"/>
                <a:sym typeface="Symbol" pitchFamily="18" charset="2"/>
              </a:rPr>
              <a:t>N</a:t>
            </a:r>
            <a:r>
              <a:rPr lang="en-US" sz="2800" baseline="-25000">
                <a:latin typeface="Arial" pitchFamily="34" charset="0"/>
                <a:sym typeface="Symbol" pitchFamily="18" charset="2"/>
              </a:rPr>
              <a:t>4</a:t>
            </a:r>
            <a:r>
              <a:rPr lang="en-US" sz="2800">
                <a:latin typeface="Arial" pitchFamily="34" charset="0"/>
                <a:sym typeface="Symbol" pitchFamily="18" charset="2"/>
              </a:rPr>
              <a:t>?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362200" y="2133600"/>
            <a:ext cx="662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>
              <a:lnSpc>
                <a:spcPct val="75000"/>
              </a:lnSpc>
            </a:pPr>
            <a:r>
              <a:rPr lang="en-US" sz="2000"/>
              <a:t>2 mol N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:</a:t>
            </a:r>
            <a:r>
              <a:rPr lang="en-US" sz="2000"/>
              <a:t> 1 Si</a:t>
            </a:r>
            <a:r>
              <a:rPr lang="en-US" sz="2000" baseline="-25000"/>
              <a:t>3</a:t>
            </a:r>
            <a:r>
              <a:rPr lang="en-US" sz="2000"/>
              <a:t>N</a:t>
            </a:r>
            <a:r>
              <a:rPr lang="en-US" sz="2000" baseline="-25000"/>
              <a:t>4</a:t>
            </a:r>
            <a:r>
              <a:rPr lang="en-US" sz="2000"/>
              <a:t>; 3 mol Si </a:t>
            </a:r>
            <a:r>
              <a:rPr lang="en-US" sz="2000">
                <a:sym typeface="Symbol" pitchFamily="18" charset="2"/>
              </a:rPr>
              <a:t>: </a:t>
            </a:r>
            <a:r>
              <a:rPr lang="en-US" sz="2000"/>
              <a:t>1 Si</a:t>
            </a:r>
            <a:r>
              <a:rPr lang="en-US" sz="2000" baseline="-25000"/>
              <a:t>3</a:t>
            </a:r>
            <a:r>
              <a:rPr lang="en-US" sz="2000"/>
              <a:t>N</a:t>
            </a:r>
            <a:r>
              <a:rPr lang="en-US" sz="2000" baseline="-25000"/>
              <a:t>4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590800" y="1219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1.20 mol Si, 1.00 mol N</a:t>
            </a:r>
            <a:r>
              <a:rPr lang="en-US" sz="2400" baseline="-25000"/>
              <a:t>2</a:t>
            </a:r>
            <a:endParaRPr lang="en-US" sz="2400"/>
          </a:p>
          <a:p>
            <a:r>
              <a:rPr lang="en-US" sz="2400"/>
              <a:t>mol Si</a:t>
            </a:r>
            <a:r>
              <a:rPr lang="en-US" sz="2400" baseline="-25000"/>
              <a:t>3</a:t>
            </a:r>
            <a:r>
              <a:rPr lang="en-US" sz="2400"/>
              <a:t>N</a:t>
            </a:r>
            <a:r>
              <a:rPr lang="en-US" sz="2400" baseline="-25000"/>
              <a:t>4</a:t>
            </a:r>
            <a:endParaRPr lang="en-US" sz="2400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28600" y="46482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/>
              <a:t>Solution: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228600" y="2133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r"/>
            <a:r>
              <a:rPr lang="en-US" sz="2400" b="1"/>
              <a:t>Conceptual Plan:</a:t>
            </a:r>
          </a:p>
          <a:p>
            <a:pPr algn="r"/>
            <a:endParaRPr lang="en-US" sz="2400" b="1"/>
          </a:p>
          <a:p>
            <a:pPr algn="r"/>
            <a:endParaRPr lang="en-US" sz="2400" b="1"/>
          </a:p>
          <a:p>
            <a:pPr algn="r"/>
            <a:r>
              <a:rPr lang="en-US" sz="2300" b="1"/>
              <a:t>Relationships: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28600" y="12192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Given:</a:t>
            </a:r>
          </a:p>
          <a:p>
            <a:pPr algn="r"/>
            <a:r>
              <a:rPr lang="en-US" sz="2400" b="1"/>
              <a:t>Find:</a:t>
            </a:r>
          </a:p>
        </p:txBody>
      </p:sp>
      <p:grpSp>
        <p:nvGrpSpPr>
          <p:cNvPr id="2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200400"/>
            <a:ext cx="3200400" cy="457200"/>
            <a:chOff x="2832" y="1392"/>
            <a:chExt cx="2016" cy="336"/>
          </a:xfrm>
          <a:solidFill>
            <a:srgbClr val="FFFF00"/>
          </a:solidFill>
        </p:grpSpPr>
        <p:sp>
          <p:nvSpPr>
            <p:cNvPr id="11304" name="AutoShape 20"/>
            <p:cNvSpPr>
              <a:spLocks noChangeArrowheads="1"/>
            </p:cNvSpPr>
            <p:nvPr/>
          </p:nvSpPr>
          <p:spPr bwMode="auto">
            <a:xfrm>
              <a:off x="2832" y="1392"/>
              <a:ext cx="733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N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6600CC"/>
                </a:solidFill>
                <a:latin typeface="Arial" charset="0"/>
              </a:endParaRPr>
            </a:p>
          </p:txBody>
        </p:sp>
        <p:sp>
          <p:nvSpPr>
            <p:cNvPr id="11305" name="AutoShape 21"/>
            <p:cNvSpPr>
              <a:spLocks noChangeArrowheads="1"/>
            </p:cNvSpPr>
            <p:nvPr/>
          </p:nvSpPr>
          <p:spPr bwMode="auto">
            <a:xfrm flipV="1">
              <a:off x="3600" y="1536"/>
              <a:ext cx="344" cy="101"/>
            </a:xfrm>
            <a:prstGeom prst="rightArrow">
              <a:avLst>
                <a:gd name="adj1" fmla="val 50000"/>
                <a:gd name="adj2" fmla="val 85149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306" name="AutoShape 22"/>
            <p:cNvSpPr>
              <a:spLocks noChangeArrowheads="1"/>
            </p:cNvSpPr>
            <p:nvPr/>
          </p:nvSpPr>
          <p:spPr bwMode="auto">
            <a:xfrm>
              <a:off x="3981" y="1392"/>
              <a:ext cx="867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Si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3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N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6600CC"/>
                </a:solidFill>
                <a:latin typeface="Arial" charset="0"/>
              </a:endParaRPr>
            </a:p>
          </p:txBody>
        </p:sp>
      </p:grpSp>
      <p:grpSp>
        <p:nvGrpSpPr>
          <p:cNvPr id="3" name="Group 23" descr="moles to moles conversion"/>
          <p:cNvGrpSpPr>
            <a:grpSpLocks/>
          </p:cNvGrpSpPr>
          <p:nvPr/>
        </p:nvGrpSpPr>
        <p:grpSpPr bwMode="auto">
          <a:xfrm>
            <a:off x="2438400" y="2209800"/>
            <a:ext cx="3200400" cy="457200"/>
            <a:chOff x="2832" y="1392"/>
            <a:chExt cx="2016" cy="336"/>
          </a:xfrm>
          <a:solidFill>
            <a:srgbClr val="FFFF00"/>
          </a:solidFill>
        </p:grpSpPr>
        <p:sp>
          <p:nvSpPr>
            <p:cNvPr id="11301" name="AutoShape 20"/>
            <p:cNvSpPr>
              <a:spLocks noChangeArrowheads="1"/>
            </p:cNvSpPr>
            <p:nvPr/>
          </p:nvSpPr>
          <p:spPr bwMode="auto">
            <a:xfrm>
              <a:off x="2832" y="1392"/>
              <a:ext cx="733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Si</a:t>
              </a:r>
            </a:p>
          </p:txBody>
        </p:sp>
        <p:sp>
          <p:nvSpPr>
            <p:cNvPr id="11302" name="AutoShape 21"/>
            <p:cNvSpPr>
              <a:spLocks noChangeArrowheads="1"/>
            </p:cNvSpPr>
            <p:nvPr/>
          </p:nvSpPr>
          <p:spPr bwMode="auto">
            <a:xfrm flipV="1">
              <a:off x="3600" y="1536"/>
              <a:ext cx="344" cy="101"/>
            </a:xfrm>
            <a:prstGeom prst="rightArrow">
              <a:avLst>
                <a:gd name="adj1" fmla="val 50000"/>
                <a:gd name="adj2" fmla="val 85149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303" name="AutoShape 22"/>
            <p:cNvSpPr>
              <a:spLocks noChangeArrowheads="1"/>
            </p:cNvSpPr>
            <p:nvPr/>
          </p:nvSpPr>
          <p:spPr bwMode="auto">
            <a:xfrm>
              <a:off x="3981" y="1392"/>
              <a:ext cx="867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Si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3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N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6600CC"/>
                </a:solidFill>
                <a:latin typeface="Arial" charset="0"/>
              </a:endParaRPr>
            </a:p>
          </p:txBody>
        </p:sp>
      </p:grpSp>
      <p:grpSp>
        <p:nvGrpSpPr>
          <p:cNvPr id="6" name="Group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86000"/>
            <a:ext cx="3308350" cy="1646238"/>
            <a:chOff x="3552" y="1440"/>
            <a:chExt cx="2084" cy="1037"/>
          </a:xfrm>
          <a:solidFill>
            <a:srgbClr val="FFFF00"/>
          </a:solidFill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552" y="1440"/>
              <a:ext cx="929" cy="818"/>
              <a:chOff x="3552" y="1390"/>
              <a:chExt cx="1029" cy="818"/>
            </a:xfrm>
            <a:grpFill/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3552" y="1536"/>
                <a:ext cx="960" cy="672"/>
                <a:chOff x="3552" y="1536"/>
                <a:chExt cx="576" cy="672"/>
              </a:xfrm>
              <a:grpFill/>
            </p:grpSpPr>
            <p:sp>
              <p:nvSpPr>
                <p:cNvPr id="11298" name="Line 31"/>
                <p:cNvSpPr>
                  <a:spLocks noChangeShapeType="1"/>
                </p:cNvSpPr>
                <p:nvPr/>
              </p:nvSpPr>
              <p:spPr bwMode="auto">
                <a:xfrm>
                  <a:off x="3552" y="1536"/>
                  <a:ext cx="240" cy="33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29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240" cy="33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300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1297" name="Text Box 34"/>
              <p:cNvSpPr txBox="1">
                <a:spLocks noChangeArrowheads="1"/>
              </p:cNvSpPr>
              <p:nvPr/>
            </p:nvSpPr>
            <p:spPr bwMode="auto">
              <a:xfrm>
                <a:off x="3694" y="1390"/>
                <a:ext cx="8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Arial" charset="0"/>
                  </a:rPr>
                  <a:t>Pick least</a:t>
                </a:r>
              </a:p>
              <a:p>
                <a:pPr algn="ctr">
                  <a:defRPr/>
                </a:pPr>
                <a:r>
                  <a:rPr lang="en-US" sz="2000" dirty="0">
                    <a:latin typeface="Arial" charset="0"/>
                  </a:rPr>
                  <a:t>amount</a:t>
                </a:r>
              </a:p>
            </p:txBody>
          </p:sp>
        </p:grpSp>
        <p:sp>
          <p:nvSpPr>
            <p:cNvPr id="11295" name="AutoShape 35"/>
            <p:cNvSpPr>
              <a:spLocks noChangeArrowheads="1"/>
            </p:cNvSpPr>
            <p:nvPr/>
          </p:nvSpPr>
          <p:spPr bwMode="auto">
            <a:xfrm>
              <a:off x="4512" y="1440"/>
              <a:ext cx="1124" cy="103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Limiting </a:t>
              </a:r>
            </a:p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reactant and</a:t>
              </a:r>
            </a:p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theoretical</a:t>
              </a:r>
            </a:p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yield</a:t>
              </a:r>
            </a:p>
          </p:txBody>
        </p:sp>
      </p:grpSp>
      <p:sp>
        <p:nvSpPr>
          <p:cNvPr id="266279" name="Text Box 39"/>
          <p:cNvSpPr txBox="1">
            <a:spLocks noChangeArrowheads="1"/>
          </p:cNvSpPr>
          <p:nvPr/>
        </p:nvSpPr>
        <p:spPr bwMode="auto">
          <a:xfrm>
            <a:off x="2133600" y="5715000"/>
            <a:ext cx="1776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Theoretical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yield</a:t>
            </a:r>
          </a:p>
        </p:txBody>
      </p:sp>
      <p:pic>
        <p:nvPicPr>
          <p:cNvPr id="45" name="Picture 44" descr="moles to moles conversio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800600"/>
            <a:ext cx="2693988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More Making Pizzas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Let’s now assume that as we are making pizzas, we burn a pizza, so that we only make two pizzas.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</a:rPr>
              <a:t>The actual amount of product made in a chemical reaction is called the </a:t>
            </a: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actual yield</a:t>
            </a:r>
            <a:r>
              <a:rPr lang="en-US" sz="2800" b="1" dirty="0">
                <a:latin typeface="Arial" pitchFamily="34" charset="0"/>
              </a:rPr>
              <a:t>.</a:t>
            </a:r>
            <a:endParaRPr lang="en-US" sz="2800" dirty="0">
              <a:solidFill>
                <a:schemeClr val="hlink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We can calculate the percentage of the maximum number of pizzas we actually make.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</a:rPr>
              <a:t>In chemical reactions, we call this the </a:t>
            </a: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percent yield</a:t>
            </a:r>
            <a:r>
              <a:rPr lang="en-US" sz="2800" dirty="0">
                <a:latin typeface="Arial" pitchFamily="34" charset="0"/>
              </a:rPr>
              <a:t>.</a:t>
            </a:r>
          </a:p>
        </p:txBody>
      </p:sp>
      <p:pic>
        <p:nvPicPr>
          <p:cNvPr id="8" name="Picture 7" descr="percent yield = actual / theoretical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562600"/>
            <a:ext cx="5175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562600"/>
            <a:ext cx="3065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1828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pitchFamily="34" charset="0"/>
              </a:rPr>
              <a:t>Practice — How many grams of N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g</a:t>
            </a:r>
            <a:r>
              <a:rPr lang="en-US" sz="2800">
                <a:latin typeface="Arial" pitchFamily="34" charset="0"/>
              </a:rPr>
              <a:t>) can be made from 9.05 g of NH</a:t>
            </a:r>
            <a:r>
              <a:rPr lang="en-US" sz="2800" baseline="-25000">
                <a:latin typeface="Arial" pitchFamily="34" charset="0"/>
              </a:rPr>
              <a:t>3</a:t>
            </a:r>
            <a:r>
              <a:rPr lang="en-US" sz="2800">
                <a:latin typeface="Arial" pitchFamily="34" charset="0"/>
              </a:rPr>
              <a:t> reacting with 45.2 g of CuO?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2 NH</a:t>
            </a:r>
            <a:r>
              <a:rPr lang="en-US" sz="2800" baseline="-25000">
                <a:latin typeface="Arial" pitchFamily="34" charset="0"/>
              </a:rPr>
              <a:t>3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g</a:t>
            </a:r>
            <a:r>
              <a:rPr lang="en-US" sz="2800">
                <a:latin typeface="Arial" pitchFamily="34" charset="0"/>
              </a:rPr>
              <a:t>) + 3 CuO(</a:t>
            </a:r>
            <a:r>
              <a:rPr lang="en-US" sz="2800" i="1">
                <a:latin typeface="Arial" pitchFamily="34" charset="0"/>
              </a:rPr>
              <a:t>s</a:t>
            </a:r>
            <a:r>
              <a:rPr lang="en-US" sz="2800">
                <a:latin typeface="Arial" pitchFamily="34" charset="0"/>
              </a:rPr>
              <a:t>) </a:t>
            </a:r>
            <a:r>
              <a:rPr lang="en-US" sz="2800">
                <a:latin typeface="Arial" pitchFamily="34" charset="0"/>
                <a:ea typeface="Lucida Grande"/>
                <a:cs typeface="Lucida Grande"/>
              </a:rPr>
              <a:t>→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 N</a:t>
            </a:r>
            <a:r>
              <a:rPr lang="en-US" sz="28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g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) + 3 Cu(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s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) + 3 H</a:t>
            </a:r>
            <a:r>
              <a:rPr lang="en-US" sz="28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O(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l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)</a:t>
            </a:r>
            <a:br>
              <a:rPr lang="en-US" sz="2800">
                <a:latin typeface="Arial" pitchFamily="34" charset="0"/>
                <a:cs typeface="Times New Roman" pitchFamily="18" charset="0"/>
              </a:rPr>
            </a:br>
            <a:r>
              <a:rPr lang="en-US" sz="2800">
                <a:latin typeface="Arial" pitchFamily="34" charset="0"/>
                <a:cs typeface="Times New Roman" pitchFamily="18" charset="0"/>
              </a:rPr>
              <a:t>If 4.61 g of N</a:t>
            </a:r>
            <a:r>
              <a:rPr lang="en-US" sz="28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 are made, what is the percent yield?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6548438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u="sng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09281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431"/>
          <a:stretch>
            <a:fillRect/>
          </a:stretch>
        </p:blipFill>
        <p:spPr bwMode="auto">
          <a:xfrm>
            <a:off x="381000" y="914400"/>
            <a:ext cx="8153400" cy="5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Stoichiometry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chemeClr val="tx2"/>
                </a:solidFill>
              </a:rPr>
              <a:t>Randa</a:t>
            </a:r>
            <a:r>
              <a:rPr lang="en-US" sz="1400" b="1" i="1" dirty="0">
                <a:solidFill>
                  <a:schemeClr val="tx2"/>
                </a:solidFill>
              </a:rPr>
              <a:t> Roland, Lecturer at U.C. Santa Cruz, taken from C&amp;E News, Volume 93 Issue 3 | p. 30</a:t>
            </a:r>
          </a:p>
        </p:txBody>
      </p:sp>
      <p:sp>
        <p:nvSpPr>
          <p:cNvPr id="6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4348" y="2116111"/>
            <a:ext cx="6823022" cy="1211705"/>
          </a:xfrm>
          <a:custGeom>
            <a:avLst/>
            <a:gdLst>
              <a:gd name="connsiteX0" fmla="*/ 144904 w 6823022"/>
              <a:gd name="connsiteY0" fmla="*/ 12492 h 1211705"/>
              <a:gd name="connsiteX1" fmla="*/ 729521 w 6823022"/>
              <a:gd name="connsiteY1" fmla="*/ 207364 h 1211705"/>
              <a:gd name="connsiteX2" fmla="*/ 1179226 w 6823022"/>
              <a:gd name="connsiteY2" fmla="*/ 312296 h 1211705"/>
              <a:gd name="connsiteX3" fmla="*/ 1823803 w 6823022"/>
              <a:gd name="connsiteY3" fmla="*/ 537148 h 1211705"/>
              <a:gd name="connsiteX4" fmla="*/ 2423409 w 6823022"/>
              <a:gd name="connsiteY4" fmla="*/ 582119 h 1211705"/>
              <a:gd name="connsiteX5" fmla="*/ 3487711 w 6823022"/>
              <a:gd name="connsiteY5" fmla="*/ 672059 h 1211705"/>
              <a:gd name="connsiteX6" fmla="*/ 4117298 w 6823022"/>
              <a:gd name="connsiteY6" fmla="*/ 672059 h 1211705"/>
              <a:gd name="connsiteX7" fmla="*/ 4686924 w 6823022"/>
              <a:gd name="connsiteY7" fmla="*/ 702040 h 1211705"/>
              <a:gd name="connsiteX8" fmla="*/ 5166609 w 6823022"/>
              <a:gd name="connsiteY8" fmla="*/ 702040 h 1211705"/>
              <a:gd name="connsiteX9" fmla="*/ 5451422 w 6823022"/>
              <a:gd name="connsiteY9" fmla="*/ 642079 h 1211705"/>
              <a:gd name="connsiteX10" fmla="*/ 5856157 w 6823022"/>
              <a:gd name="connsiteY10" fmla="*/ 627089 h 1211705"/>
              <a:gd name="connsiteX11" fmla="*/ 6290872 w 6823022"/>
              <a:gd name="connsiteY11" fmla="*/ 567128 h 1211705"/>
              <a:gd name="connsiteX12" fmla="*/ 6695606 w 6823022"/>
              <a:gd name="connsiteY12" fmla="*/ 582119 h 1211705"/>
              <a:gd name="connsiteX13" fmla="*/ 6800537 w 6823022"/>
              <a:gd name="connsiteY13" fmla="*/ 672059 h 1211705"/>
              <a:gd name="connsiteX14" fmla="*/ 6800537 w 6823022"/>
              <a:gd name="connsiteY14" fmla="*/ 806971 h 1211705"/>
              <a:gd name="connsiteX15" fmla="*/ 6665626 w 6823022"/>
              <a:gd name="connsiteY15" fmla="*/ 1001843 h 1211705"/>
              <a:gd name="connsiteX16" fmla="*/ 6335842 w 6823022"/>
              <a:gd name="connsiteY16" fmla="*/ 1061804 h 1211705"/>
              <a:gd name="connsiteX17" fmla="*/ 6081009 w 6823022"/>
              <a:gd name="connsiteY17" fmla="*/ 1046814 h 1211705"/>
              <a:gd name="connsiteX18" fmla="*/ 5556354 w 6823022"/>
              <a:gd name="connsiteY18" fmla="*/ 1091784 h 1211705"/>
              <a:gd name="connsiteX19" fmla="*/ 5016708 w 6823022"/>
              <a:gd name="connsiteY19" fmla="*/ 1121764 h 1211705"/>
              <a:gd name="connsiteX20" fmla="*/ 4507042 w 6823022"/>
              <a:gd name="connsiteY20" fmla="*/ 1046814 h 1211705"/>
              <a:gd name="connsiteX21" fmla="*/ 3997377 w 6823022"/>
              <a:gd name="connsiteY21" fmla="*/ 1076794 h 1211705"/>
              <a:gd name="connsiteX22" fmla="*/ 3562662 w 6823022"/>
              <a:gd name="connsiteY22" fmla="*/ 1196715 h 1211705"/>
              <a:gd name="connsiteX23" fmla="*/ 2858124 w 6823022"/>
              <a:gd name="connsiteY23" fmla="*/ 1166735 h 1211705"/>
              <a:gd name="connsiteX24" fmla="*/ 2513350 w 6823022"/>
              <a:gd name="connsiteY24" fmla="*/ 1136755 h 1211705"/>
              <a:gd name="connsiteX25" fmla="*/ 2213547 w 6823022"/>
              <a:gd name="connsiteY25" fmla="*/ 1016833 h 1211705"/>
              <a:gd name="connsiteX26" fmla="*/ 1853783 w 6823022"/>
              <a:gd name="connsiteY26" fmla="*/ 986853 h 1211705"/>
              <a:gd name="connsiteX27" fmla="*/ 1299147 w 6823022"/>
              <a:gd name="connsiteY27" fmla="*/ 881922 h 1211705"/>
              <a:gd name="connsiteX28" fmla="*/ 639580 w 6823022"/>
              <a:gd name="connsiteY28" fmla="*/ 806971 h 1211705"/>
              <a:gd name="connsiteX29" fmla="*/ 99934 w 6823022"/>
              <a:gd name="connsiteY29" fmla="*/ 567128 h 1211705"/>
              <a:gd name="connsiteX30" fmla="*/ 39973 w 6823022"/>
              <a:gd name="connsiteY30" fmla="*/ 312296 h 1211705"/>
              <a:gd name="connsiteX31" fmla="*/ 69954 w 6823022"/>
              <a:gd name="connsiteY31" fmla="*/ 132414 h 1211705"/>
              <a:gd name="connsiteX32" fmla="*/ 144904 w 6823022"/>
              <a:gd name="connsiteY32" fmla="*/ 12492 h 121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23022" h="1211705">
                <a:moveTo>
                  <a:pt x="144904" y="12492"/>
                </a:moveTo>
                <a:cubicBezTo>
                  <a:pt x="254832" y="24984"/>
                  <a:pt x="557134" y="157397"/>
                  <a:pt x="729521" y="207364"/>
                </a:cubicBezTo>
                <a:cubicBezTo>
                  <a:pt x="901908" y="257331"/>
                  <a:pt x="996846" y="257332"/>
                  <a:pt x="1179226" y="312296"/>
                </a:cubicBezTo>
                <a:cubicBezTo>
                  <a:pt x="1361606" y="367260"/>
                  <a:pt x="1616439" y="492178"/>
                  <a:pt x="1823803" y="537148"/>
                </a:cubicBezTo>
                <a:cubicBezTo>
                  <a:pt x="2031167" y="582118"/>
                  <a:pt x="2423409" y="582119"/>
                  <a:pt x="2423409" y="582119"/>
                </a:cubicBezTo>
                <a:cubicBezTo>
                  <a:pt x="2700727" y="604604"/>
                  <a:pt x="3205396" y="657069"/>
                  <a:pt x="3487711" y="672059"/>
                </a:cubicBezTo>
                <a:cubicBezTo>
                  <a:pt x="3770026" y="687049"/>
                  <a:pt x="3917429" y="667062"/>
                  <a:pt x="4117298" y="672059"/>
                </a:cubicBezTo>
                <a:cubicBezTo>
                  <a:pt x="4317167" y="677056"/>
                  <a:pt x="4512039" y="697043"/>
                  <a:pt x="4686924" y="702040"/>
                </a:cubicBezTo>
                <a:cubicBezTo>
                  <a:pt x="4861809" y="707037"/>
                  <a:pt x="5039193" y="712034"/>
                  <a:pt x="5166609" y="702040"/>
                </a:cubicBezTo>
                <a:cubicBezTo>
                  <a:pt x="5294025" y="692047"/>
                  <a:pt x="5336497" y="654571"/>
                  <a:pt x="5451422" y="642079"/>
                </a:cubicBezTo>
                <a:cubicBezTo>
                  <a:pt x="5566347" y="629587"/>
                  <a:pt x="5716249" y="639581"/>
                  <a:pt x="5856157" y="627089"/>
                </a:cubicBezTo>
                <a:cubicBezTo>
                  <a:pt x="5996065" y="614597"/>
                  <a:pt x="6150964" y="574623"/>
                  <a:pt x="6290872" y="567128"/>
                </a:cubicBezTo>
                <a:cubicBezTo>
                  <a:pt x="6430780" y="559633"/>
                  <a:pt x="6610662" y="564631"/>
                  <a:pt x="6695606" y="582119"/>
                </a:cubicBezTo>
                <a:cubicBezTo>
                  <a:pt x="6780550" y="599607"/>
                  <a:pt x="6783049" y="634584"/>
                  <a:pt x="6800537" y="672059"/>
                </a:cubicBezTo>
                <a:cubicBezTo>
                  <a:pt x="6818025" y="709534"/>
                  <a:pt x="6823022" y="752007"/>
                  <a:pt x="6800537" y="806971"/>
                </a:cubicBezTo>
                <a:cubicBezTo>
                  <a:pt x="6778052" y="861935"/>
                  <a:pt x="6743075" y="959371"/>
                  <a:pt x="6665626" y="1001843"/>
                </a:cubicBezTo>
                <a:cubicBezTo>
                  <a:pt x="6588177" y="1044315"/>
                  <a:pt x="6433278" y="1054309"/>
                  <a:pt x="6335842" y="1061804"/>
                </a:cubicBezTo>
                <a:cubicBezTo>
                  <a:pt x="6238406" y="1069299"/>
                  <a:pt x="6210924" y="1041817"/>
                  <a:pt x="6081009" y="1046814"/>
                </a:cubicBezTo>
                <a:cubicBezTo>
                  <a:pt x="5951094" y="1051811"/>
                  <a:pt x="5733737" y="1079292"/>
                  <a:pt x="5556354" y="1091784"/>
                </a:cubicBezTo>
                <a:cubicBezTo>
                  <a:pt x="5378971" y="1104276"/>
                  <a:pt x="5191593" y="1129259"/>
                  <a:pt x="5016708" y="1121764"/>
                </a:cubicBezTo>
                <a:cubicBezTo>
                  <a:pt x="4841823" y="1114269"/>
                  <a:pt x="4676930" y="1054309"/>
                  <a:pt x="4507042" y="1046814"/>
                </a:cubicBezTo>
                <a:cubicBezTo>
                  <a:pt x="4337154" y="1039319"/>
                  <a:pt x="4154774" y="1051811"/>
                  <a:pt x="3997377" y="1076794"/>
                </a:cubicBezTo>
                <a:cubicBezTo>
                  <a:pt x="3839980" y="1101778"/>
                  <a:pt x="3752537" y="1181725"/>
                  <a:pt x="3562662" y="1196715"/>
                </a:cubicBezTo>
                <a:cubicBezTo>
                  <a:pt x="3372787" y="1211705"/>
                  <a:pt x="3033009" y="1176728"/>
                  <a:pt x="2858124" y="1166735"/>
                </a:cubicBezTo>
                <a:cubicBezTo>
                  <a:pt x="2683239" y="1156742"/>
                  <a:pt x="2620779" y="1161739"/>
                  <a:pt x="2513350" y="1136755"/>
                </a:cubicBezTo>
                <a:cubicBezTo>
                  <a:pt x="2405921" y="1111771"/>
                  <a:pt x="2323475" y="1041817"/>
                  <a:pt x="2213547" y="1016833"/>
                </a:cubicBezTo>
                <a:cubicBezTo>
                  <a:pt x="2103619" y="991849"/>
                  <a:pt x="2006183" y="1009338"/>
                  <a:pt x="1853783" y="986853"/>
                </a:cubicBezTo>
                <a:cubicBezTo>
                  <a:pt x="1701383" y="964368"/>
                  <a:pt x="1501514" y="911902"/>
                  <a:pt x="1299147" y="881922"/>
                </a:cubicBezTo>
                <a:cubicBezTo>
                  <a:pt x="1096780" y="851942"/>
                  <a:pt x="839449" y="859437"/>
                  <a:pt x="639580" y="806971"/>
                </a:cubicBezTo>
                <a:cubicBezTo>
                  <a:pt x="439711" y="754505"/>
                  <a:pt x="199868" y="649574"/>
                  <a:pt x="99934" y="567128"/>
                </a:cubicBezTo>
                <a:cubicBezTo>
                  <a:pt x="0" y="484682"/>
                  <a:pt x="44970" y="384748"/>
                  <a:pt x="39973" y="312296"/>
                </a:cubicBezTo>
                <a:cubicBezTo>
                  <a:pt x="34976" y="239844"/>
                  <a:pt x="44970" y="179883"/>
                  <a:pt x="69954" y="132414"/>
                </a:cubicBezTo>
                <a:cubicBezTo>
                  <a:pt x="94938" y="84945"/>
                  <a:pt x="34976" y="0"/>
                  <a:pt x="144904" y="12492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629094-B23D-49BA-B1DE-F0E00D55F92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Solution Stoichiometry</a:t>
            </a:r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3810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A</a:t>
            </a:r>
          </a:p>
        </p:txBody>
      </p:sp>
      <p:sp>
        <p:nvSpPr>
          <p:cNvPr id="40967" name="AutoShap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32004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40969" name="Auto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48768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40971" name="Auto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65532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16002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16002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1447800"/>
            <a:ext cx="8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Mole Ratio</a:t>
            </a:r>
          </a:p>
        </p:txBody>
      </p:sp>
    </p:spTree>
    <p:extLst>
      <p:ext uri="{BB962C8B-B14F-4D97-AF65-F5344CB8AC3E}">
        <p14:creationId xmlns:p14="http://schemas.microsoft.com/office/powerpoint/2010/main" val="311560516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DA238-B11D-4951-87C8-5520EC6EB2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1295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How many Liters of 0.115 M KI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Is Needed to React with 0.104 L of a 0.225 M 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Pb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(NO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3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?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 </a:t>
            </a:r>
            <a:b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2 KI(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+ </a:t>
            </a:r>
            <a:r>
              <a:rPr lang="en-US" sz="2800" dirty="0" err="1">
                <a:solidFill>
                  <a:srgbClr val="C00000"/>
                </a:solidFill>
              </a:rPr>
              <a:t>Pb</a:t>
            </a:r>
            <a:r>
              <a:rPr lang="en-US" sz="2800" dirty="0">
                <a:solidFill>
                  <a:srgbClr val="C00000"/>
                </a:solidFill>
              </a:rPr>
              <a:t>(NO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 2 KNO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3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sym typeface="Symbol" pitchFamily="18" charset="2"/>
              </a:rPr>
              <a:t>aq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 + PbI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s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01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CB7CC-3A68-4A8B-A585-556BD7DEFBA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1266" name="Object 2" descr="solution stoichiometry convers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716103"/>
              </p:ext>
            </p:extLst>
          </p:nvPr>
        </p:nvGraphicFramePr>
        <p:xfrm>
          <a:off x="228600" y="3886200"/>
          <a:ext cx="86804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65480" imgH="431640" progId="Equation.3">
                  <p:embed/>
                </p:oleObj>
              </mc:Choice>
              <mc:Fallback>
                <p:oleObj name="Equation" r:id="rId3" imgW="4965480" imgH="4316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86804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304800" y="457200"/>
            <a:ext cx="8458200" cy="12954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many Liters of 0.115 M 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Is Needed to React with 0.104 L of a 0.225 M Pb(NO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?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b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</a:b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KI(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+ Pb(NO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 2 KNO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aq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 + PbI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810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A</a:t>
            </a:r>
          </a:p>
        </p:txBody>
      </p:sp>
      <p:sp>
        <p:nvSpPr>
          <p:cNvPr id="23" name="AutoShap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32004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25" name="Auto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8768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27" name="Auto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5532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2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50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2057400"/>
            <a:ext cx="8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Mole Ratio</a:t>
            </a:r>
          </a:p>
        </p:txBody>
      </p:sp>
    </p:spTree>
    <p:extLst>
      <p:ext uri="{BB962C8B-B14F-4D97-AF65-F5344CB8AC3E}">
        <p14:creationId xmlns:p14="http://schemas.microsoft.com/office/powerpoint/2010/main" val="2531039371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CB7CC-3A68-4A8B-A585-556BD7DEFBA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1266" name="Object 2" descr="solution stoichiometr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32339"/>
              </p:ext>
            </p:extLst>
          </p:nvPr>
        </p:nvGraphicFramePr>
        <p:xfrm>
          <a:off x="228600" y="3886200"/>
          <a:ext cx="86804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65480" imgH="431640" progId="Equation.3">
                  <p:embed/>
                </p:oleObj>
              </mc:Choice>
              <mc:Fallback>
                <p:oleObj name="Equation" r:id="rId3" imgW="4965480" imgH="4316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86804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667000" y="4876800"/>
            <a:ext cx="193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= 0.40</a:t>
            </a:r>
            <a:r>
              <a:rPr lang="en-US" sz="2800">
                <a:solidFill>
                  <a:schemeClr val="accent2"/>
                </a:solidFill>
              </a:rPr>
              <a:t>6</a:t>
            </a:r>
            <a:r>
              <a:rPr lang="en-US" sz="2800"/>
              <a:t>96 L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2667000" y="5486400"/>
            <a:ext cx="295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= 0.407 L KI </a:t>
            </a:r>
            <a:r>
              <a:rPr lang="en-US" sz="2800" dirty="0" err="1"/>
              <a:t>sol’n</a:t>
            </a:r>
            <a:endParaRPr lang="en-US" sz="2800" dirty="0"/>
          </a:p>
        </p:txBody>
      </p:sp>
      <p:sp>
        <p:nvSpPr>
          <p:cNvPr id="21" name="Rectangle 3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304800" y="457200"/>
            <a:ext cx="8458200" cy="12954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many Liters of 0.115 M KI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Is Needed to React with 0.104 L of a 0.225 M Pb(NO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?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b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</a:b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KI(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+ Pb(NO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 2 KNO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aq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 + PbI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810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A</a:t>
            </a:r>
          </a:p>
        </p:txBody>
      </p:sp>
      <p:sp>
        <p:nvSpPr>
          <p:cNvPr id="23" name="AutoShap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32004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25" name="Auto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8768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27" name="Auto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5532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2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50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2057400"/>
            <a:ext cx="8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Mole Ratio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04D02-4A1F-1591-5FD5-AC3D6F1D4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09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u="sng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u="sng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100414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431"/>
          <a:stretch>
            <a:fillRect/>
          </a:stretch>
        </p:blipFill>
        <p:spPr bwMode="auto">
          <a:xfrm>
            <a:off x="381000" y="914400"/>
            <a:ext cx="8153400" cy="5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Gas-Phase Stoichiometry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chemeClr val="tx2"/>
                </a:solidFill>
              </a:rPr>
              <a:t>Randa</a:t>
            </a:r>
            <a:r>
              <a:rPr lang="en-US" sz="1400" b="1" i="1" dirty="0">
                <a:solidFill>
                  <a:schemeClr val="tx2"/>
                </a:solidFill>
              </a:rPr>
              <a:t> Roland, Lecturer at U.C. Santa Cruz, taken from C&amp;E News, Volume 93 Issue 3 | p. 30</a:t>
            </a:r>
          </a:p>
        </p:txBody>
      </p:sp>
      <p:sp>
        <p:nvSpPr>
          <p:cNvPr id="5" name="Freeform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9318" y="2608288"/>
            <a:ext cx="6833016" cy="1329129"/>
          </a:xfrm>
          <a:custGeom>
            <a:avLst/>
            <a:gdLst>
              <a:gd name="connsiteX0" fmla="*/ 39974 w 6833016"/>
              <a:gd name="connsiteY0" fmla="*/ 629587 h 1329129"/>
              <a:gd name="connsiteX1" fmla="*/ 189875 w 6833016"/>
              <a:gd name="connsiteY1" fmla="*/ 434715 h 1329129"/>
              <a:gd name="connsiteX2" fmla="*/ 849443 w 6833016"/>
              <a:gd name="connsiteY2" fmla="*/ 614597 h 1329129"/>
              <a:gd name="connsiteX3" fmla="*/ 1224197 w 6833016"/>
              <a:gd name="connsiteY3" fmla="*/ 494676 h 1329129"/>
              <a:gd name="connsiteX4" fmla="*/ 2093626 w 6833016"/>
              <a:gd name="connsiteY4" fmla="*/ 59961 h 1329129"/>
              <a:gd name="connsiteX5" fmla="*/ 3112957 w 6833016"/>
              <a:gd name="connsiteY5" fmla="*/ 134912 h 1329129"/>
              <a:gd name="connsiteX6" fmla="*/ 4012367 w 6833016"/>
              <a:gd name="connsiteY6" fmla="*/ 164892 h 1329129"/>
              <a:gd name="connsiteX7" fmla="*/ 4596984 w 6833016"/>
              <a:gd name="connsiteY7" fmla="*/ 164892 h 1329129"/>
              <a:gd name="connsiteX8" fmla="*/ 4836826 w 6833016"/>
              <a:gd name="connsiteY8" fmla="*/ 254833 h 1329129"/>
              <a:gd name="connsiteX9" fmla="*/ 4986728 w 6833016"/>
              <a:gd name="connsiteY9" fmla="*/ 479686 h 1329129"/>
              <a:gd name="connsiteX10" fmla="*/ 5451423 w 6833016"/>
              <a:gd name="connsiteY10" fmla="*/ 764499 h 1329129"/>
              <a:gd name="connsiteX11" fmla="*/ 6350833 w 6833016"/>
              <a:gd name="connsiteY11" fmla="*/ 839450 h 1329129"/>
              <a:gd name="connsiteX12" fmla="*/ 6755567 w 6833016"/>
              <a:gd name="connsiteY12" fmla="*/ 854440 h 1329129"/>
              <a:gd name="connsiteX13" fmla="*/ 6815528 w 6833016"/>
              <a:gd name="connsiteY13" fmla="*/ 1004342 h 1329129"/>
              <a:gd name="connsiteX14" fmla="*/ 6740577 w 6833016"/>
              <a:gd name="connsiteY14" fmla="*/ 1199214 h 1329129"/>
              <a:gd name="connsiteX15" fmla="*/ 6455764 w 6833016"/>
              <a:gd name="connsiteY15" fmla="*/ 1214204 h 1329129"/>
              <a:gd name="connsiteX16" fmla="*/ 5916118 w 6833016"/>
              <a:gd name="connsiteY16" fmla="*/ 1304145 h 1329129"/>
              <a:gd name="connsiteX17" fmla="*/ 5571344 w 6833016"/>
              <a:gd name="connsiteY17" fmla="*/ 1304145 h 1329129"/>
              <a:gd name="connsiteX18" fmla="*/ 5211580 w 6833016"/>
              <a:gd name="connsiteY18" fmla="*/ 1154243 h 1329129"/>
              <a:gd name="connsiteX19" fmla="*/ 4731895 w 6833016"/>
              <a:gd name="connsiteY19" fmla="*/ 854440 h 1329129"/>
              <a:gd name="connsiteX20" fmla="*/ 4387121 w 6833016"/>
              <a:gd name="connsiteY20" fmla="*/ 704538 h 1329129"/>
              <a:gd name="connsiteX21" fmla="*/ 3757534 w 6833016"/>
              <a:gd name="connsiteY21" fmla="*/ 659568 h 1329129"/>
              <a:gd name="connsiteX22" fmla="*/ 3232879 w 6833016"/>
              <a:gd name="connsiteY22" fmla="*/ 734519 h 1329129"/>
              <a:gd name="connsiteX23" fmla="*/ 2708223 w 6833016"/>
              <a:gd name="connsiteY23" fmla="*/ 674558 h 1329129"/>
              <a:gd name="connsiteX24" fmla="*/ 2513351 w 6833016"/>
              <a:gd name="connsiteY24" fmla="*/ 599607 h 1329129"/>
              <a:gd name="connsiteX25" fmla="*/ 2108616 w 6833016"/>
              <a:gd name="connsiteY25" fmla="*/ 599607 h 1329129"/>
              <a:gd name="connsiteX26" fmla="*/ 1748852 w 6833016"/>
              <a:gd name="connsiteY26" fmla="*/ 719528 h 1329129"/>
              <a:gd name="connsiteX27" fmla="*/ 1479030 w 6833016"/>
              <a:gd name="connsiteY27" fmla="*/ 854440 h 1329129"/>
              <a:gd name="connsiteX28" fmla="*/ 924393 w 6833016"/>
              <a:gd name="connsiteY28" fmla="*/ 1079292 h 1329129"/>
              <a:gd name="connsiteX29" fmla="*/ 144905 w 6833016"/>
              <a:gd name="connsiteY29" fmla="*/ 944381 h 1329129"/>
              <a:gd name="connsiteX30" fmla="*/ 39974 w 6833016"/>
              <a:gd name="connsiteY30" fmla="*/ 629587 h 132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33016" h="1329129">
                <a:moveTo>
                  <a:pt x="39974" y="629587"/>
                </a:moveTo>
                <a:cubicBezTo>
                  <a:pt x="47469" y="544643"/>
                  <a:pt x="54964" y="437213"/>
                  <a:pt x="189875" y="434715"/>
                </a:cubicBezTo>
                <a:cubicBezTo>
                  <a:pt x="324787" y="432217"/>
                  <a:pt x="677056" y="604604"/>
                  <a:pt x="849443" y="614597"/>
                </a:cubicBezTo>
                <a:cubicBezTo>
                  <a:pt x="1021830" y="624590"/>
                  <a:pt x="1016833" y="587115"/>
                  <a:pt x="1224197" y="494676"/>
                </a:cubicBezTo>
                <a:cubicBezTo>
                  <a:pt x="1431561" y="402237"/>
                  <a:pt x="1778833" y="119922"/>
                  <a:pt x="2093626" y="59961"/>
                </a:cubicBezTo>
                <a:cubicBezTo>
                  <a:pt x="2408419" y="0"/>
                  <a:pt x="2793167" y="117424"/>
                  <a:pt x="3112957" y="134912"/>
                </a:cubicBezTo>
                <a:cubicBezTo>
                  <a:pt x="3432747" y="152400"/>
                  <a:pt x="3765029" y="159895"/>
                  <a:pt x="4012367" y="164892"/>
                </a:cubicBezTo>
                <a:cubicBezTo>
                  <a:pt x="4259705" y="169889"/>
                  <a:pt x="4459574" y="149902"/>
                  <a:pt x="4596984" y="164892"/>
                </a:cubicBezTo>
                <a:cubicBezTo>
                  <a:pt x="4734394" y="179882"/>
                  <a:pt x="4771869" y="202367"/>
                  <a:pt x="4836826" y="254833"/>
                </a:cubicBezTo>
                <a:cubicBezTo>
                  <a:pt x="4901783" y="307299"/>
                  <a:pt x="4884295" y="394742"/>
                  <a:pt x="4986728" y="479686"/>
                </a:cubicBezTo>
                <a:cubicBezTo>
                  <a:pt x="5089161" y="564630"/>
                  <a:pt x="5224072" y="704538"/>
                  <a:pt x="5451423" y="764499"/>
                </a:cubicBezTo>
                <a:cubicBezTo>
                  <a:pt x="5678774" y="824460"/>
                  <a:pt x="6133476" y="824460"/>
                  <a:pt x="6350833" y="839450"/>
                </a:cubicBezTo>
                <a:cubicBezTo>
                  <a:pt x="6568190" y="854440"/>
                  <a:pt x="6678118" y="826958"/>
                  <a:pt x="6755567" y="854440"/>
                </a:cubicBezTo>
                <a:cubicBezTo>
                  <a:pt x="6833016" y="881922"/>
                  <a:pt x="6818026" y="946880"/>
                  <a:pt x="6815528" y="1004342"/>
                </a:cubicBezTo>
                <a:cubicBezTo>
                  <a:pt x="6813030" y="1061804"/>
                  <a:pt x="6800538" y="1164237"/>
                  <a:pt x="6740577" y="1199214"/>
                </a:cubicBezTo>
                <a:cubicBezTo>
                  <a:pt x="6680616" y="1234191"/>
                  <a:pt x="6593174" y="1196716"/>
                  <a:pt x="6455764" y="1214204"/>
                </a:cubicBezTo>
                <a:cubicBezTo>
                  <a:pt x="6318354" y="1231693"/>
                  <a:pt x="6063521" y="1289155"/>
                  <a:pt x="5916118" y="1304145"/>
                </a:cubicBezTo>
                <a:cubicBezTo>
                  <a:pt x="5768715" y="1319135"/>
                  <a:pt x="5688767" y="1329129"/>
                  <a:pt x="5571344" y="1304145"/>
                </a:cubicBezTo>
                <a:cubicBezTo>
                  <a:pt x="5453921" y="1279161"/>
                  <a:pt x="5351488" y="1229194"/>
                  <a:pt x="5211580" y="1154243"/>
                </a:cubicBezTo>
                <a:cubicBezTo>
                  <a:pt x="5071672" y="1079292"/>
                  <a:pt x="4869305" y="929391"/>
                  <a:pt x="4731895" y="854440"/>
                </a:cubicBezTo>
                <a:cubicBezTo>
                  <a:pt x="4594485" y="779489"/>
                  <a:pt x="4549514" y="737017"/>
                  <a:pt x="4387121" y="704538"/>
                </a:cubicBezTo>
                <a:cubicBezTo>
                  <a:pt x="4224728" y="672059"/>
                  <a:pt x="3949908" y="654571"/>
                  <a:pt x="3757534" y="659568"/>
                </a:cubicBezTo>
                <a:cubicBezTo>
                  <a:pt x="3565160" y="664565"/>
                  <a:pt x="3407764" y="732021"/>
                  <a:pt x="3232879" y="734519"/>
                </a:cubicBezTo>
                <a:cubicBezTo>
                  <a:pt x="3057994" y="737017"/>
                  <a:pt x="2828144" y="697043"/>
                  <a:pt x="2708223" y="674558"/>
                </a:cubicBezTo>
                <a:cubicBezTo>
                  <a:pt x="2588302" y="652073"/>
                  <a:pt x="2613286" y="612099"/>
                  <a:pt x="2513351" y="599607"/>
                </a:cubicBezTo>
                <a:cubicBezTo>
                  <a:pt x="2413417" y="587115"/>
                  <a:pt x="2236032" y="579620"/>
                  <a:pt x="2108616" y="599607"/>
                </a:cubicBezTo>
                <a:cubicBezTo>
                  <a:pt x="1981200" y="619594"/>
                  <a:pt x="1853783" y="677056"/>
                  <a:pt x="1748852" y="719528"/>
                </a:cubicBezTo>
                <a:cubicBezTo>
                  <a:pt x="1643921" y="762000"/>
                  <a:pt x="1616440" y="794479"/>
                  <a:pt x="1479030" y="854440"/>
                </a:cubicBezTo>
                <a:cubicBezTo>
                  <a:pt x="1341620" y="914401"/>
                  <a:pt x="1146747" y="1064302"/>
                  <a:pt x="924393" y="1079292"/>
                </a:cubicBezTo>
                <a:cubicBezTo>
                  <a:pt x="702039" y="1094282"/>
                  <a:pt x="289810" y="1014335"/>
                  <a:pt x="144905" y="944381"/>
                </a:cubicBezTo>
                <a:cubicBezTo>
                  <a:pt x="0" y="874427"/>
                  <a:pt x="32479" y="714531"/>
                  <a:pt x="39974" y="62958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629094-B23D-49BA-B1DE-F0E00D55F92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Gas-Phase Stoichiometry</a:t>
            </a:r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3810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i="1"/>
              <a:t>P, V, T</a:t>
            </a:r>
            <a:r>
              <a:rPr lang="en-US" sz="2200"/>
              <a:t> of Gas A</a:t>
            </a:r>
          </a:p>
        </p:txBody>
      </p:sp>
      <p:sp>
        <p:nvSpPr>
          <p:cNvPr id="40967" name="AutoShap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32004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40969" name="AutoShap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48768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40971" name="AutoShap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65532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i="1"/>
              <a:t>P, V, T</a:t>
            </a:r>
            <a:r>
              <a:rPr lang="en-US" sz="2200"/>
              <a:t> of Gas B</a:t>
            </a:r>
          </a:p>
        </p:txBody>
      </p:sp>
    </p:spTree>
    <p:extLst>
      <p:ext uri="{BB962C8B-B14F-4D97-AF65-F5344CB8AC3E}">
        <p14:creationId xmlns:p14="http://schemas.microsoft.com/office/powerpoint/2010/main" val="415447534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207A-C84B-447A-A462-CAC333A555E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209800"/>
            <a:ext cx="9144000" cy="46482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274320" tIns="137160" rIns="2743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11.11: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liters of oxygen gas form when 294 g of KClO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completely reacts in the following reaction?  Assume the oxygen gas is collected at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11266" name="Object 6" descr="chemical equatoi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71825"/>
              </p:ext>
            </p:extLst>
          </p:nvPr>
        </p:nvGraphicFramePr>
        <p:xfrm>
          <a:off x="1892300" y="4627563"/>
          <a:ext cx="5270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360" imgH="279360" progId="Equation.3">
                  <p:embed/>
                </p:oleObj>
              </mc:Choice>
              <mc:Fallback>
                <p:oleObj name="Equation" r:id="rId3" imgW="2349360" imgH="279360" progId="Equation.3">
                  <p:embed/>
                  <p:pic>
                    <p:nvPicPr>
                      <p:cNvPr id="112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627563"/>
                        <a:ext cx="5270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61362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u="sng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36120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92875"/>
            <a:ext cx="1066800" cy="365125"/>
          </a:xfrm>
          <a:ln/>
        </p:spPr>
        <p:txBody>
          <a:bodyPr/>
          <a:lstStyle/>
          <a:p>
            <a:pPr>
              <a:defRPr/>
            </a:pPr>
            <a:fld id="{EF97F358-4895-4B18-BE72-6DD56762A7B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Heat Energy and Stoichiometry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amount of energy change in a reaction depends on the amount of reactants.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get twice as much heat out when you burn twice as much CH</a:t>
            </a:r>
            <a:r>
              <a:rPr lang="en-US" sz="2400" baseline="-25000" dirty="0"/>
              <a:t>4</a:t>
            </a:r>
            <a:r>
              <a:rPr lang="en-US" sz="2000" dirty="0"/>
              <a:t>.</a:t>
            </a:r>
            <a:endParaRPr lang="en-US" sz="2400" baseline="-25000" dirty="0"/>
          </a:p>
          <a:p>
            <a:pPr>
              <a:lnSpc>
                <a:spcPct val="90000"/>
              </a:lnSpc>
            </a:pPr>
            <a:r>
              <a:rPr lang="en-US" sz="2800" dirty="0"/>
              <a:t>The amount of energy absorbed or released can be used as a </a:t>
            </a:r>
            <a:r>
              <a:rPr lang="en-US" sz="2800" dirty="0" err="1"/>
              <a:t>stoichiometric</a:t>
            </a:r>
            <a:r>
              <a:rPr lang="en-US" sz="2800" dirty="0"/>
              <a:t> quantity.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/>
              <a:t>	C</a:t>
            </a:r>
            <a:r>
              <a:rPr lang="en-US" sz="2400" baseline="-25000" dirty="0"/>
              <a:t>3</a:t>
            </a:r>
            <a:r>
              <a:rPr lang="en-US" sz="2400" dirty="0"/>
              <a:t>H</a:t>
            </a:r>
            <a:r>
              <a:rPr lang="en-US" sz="2400" baseline="-25000" dirty="0"/>
              <a:t>8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 + 5 O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 3 CO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) + 4 H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O(</a:t>
            </a:r>
            <a:r>
              <a:rPr lang="en-US" sz="2400" i="1" dirty="0"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)  </a:t>
            </a:r>
            <a:r>
              <a:rPr lang="en-US" sz="2400" dirty="0" err="1">
                <a:latin typeface="Symbol" pitchFamily="18" charset="2"/>
                <a:sym typeface="Symbol" pitchFamily="18" charset="2"/>
              </a:rPr>
              <a:t>D</a:t>
            </a:r>
            <a:r>
              <a:rPr lang="en-US" sz="2400" dirty="0" err="1">
                <a:sym typeface="Symbol" pitchFamily="18" charset="2"/>
              </a:rPr>
              <a:t>H</a:t>
            </a:r>
            <a:r>
              <a:rPr lang="en-US" sz="2400" baseline="-25000" dirty="0" err="1">
                <a:sym typeface="Symbol" pitchFamily="18" charset="2"/>
              </a:rPr>
              <a:t>rxn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−2044 kJ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1 mol C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H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8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: 5 mol O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: 3 mol CO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: 4 mol H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O : −2044 kJ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3200" dirty="0"/>
              <a:t>Example—How Much Heat Is Associated with the Complete Combustion of 11.8 x 10</a:t>
            </a:r>
            <a:r>
              <a:rPr lang="en-US" sz="3200" baseline="30000" dirty="0"/>
              <a:t>3</a:t>
            </a:r>
            <a:r>
              <a:rPr lang="en-US" sz="3200" dirty="0"/>
              <a:t> g of C</a:t>
            </a:r>
            <a:r>
              <a:rPr lang="en-US" sz="3200" baseline="-25000" dirty="0"/>
              <a:t>3</a:t>
            </a:r>
            <a:r>
              <a:rPr lang="en-US" sz="3200" dirty="0"/>
              <a:t>H</a:t>
            </a:r>
            <a:r>
              <a:rPr lang="en-US" sz="3200" baseline="-25000" dirty="0"/>
              <a:t>8</a:t>
            </a:r>
            <a:r>
              <a:rPr lang="en-US" sz="3200" dirty="0"/>
              <a:t>(</a:t>
            </a:r>
            <a:r>
              <a:rPr lang="en-US" sz="3200" i="1" dirty="0"/>
              <a:t>g</a:t>
            </a:r>
            <a:r>
              <a:rPr lang="en-US" sz="3200" dirty="0"/>
              <a:t>)?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981200" y="2209800"/>
            <a:ext cx="693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endParaRPr lang="en-US" sz="2000"/>
          </a:p>
          <a:p>
            <a:pPr algn="ctr" eaLnBrk="0" hangingPunct="0"/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200"/>
              <a:t>1 mol C</a:t>
            </a:r>
            <a:r>
              <a:rPr lang="en-US" sz="2200" baseline="-25000"/>
              <a:t>3</a:t>
            </a:r>
            <a:r>
              <a:rPr lang="en-US" sz="2200"/>
              <a:t>H</a:t>
            </a:r>
            <a:r>
              <a:rPr lang="en-US" sz="2200" baseline="-25000"/>
              <a:t>8</a:t>
            </a:r>
            <a:r>
              <a:rPr lang="en-US" sz="2200"/>
              <a:t> = -2044 kJ, Molar mass = 44.11 g/mol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981200" y="56388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 eaLnBrk="0" hangingPunct="0"/>
            <a:r>
              <a:rPr lang="en-US" sz="2000"/>
              <a:t>The sign is correct and the value is reasonable.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209800" y="13716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eaLnBrk="0" hangingPunct="0">
              <a:spcBef>
                <a:spcPct val="50000"/>
              </a:spcBef>
            </a:pPr>
            <a:r>
              <a:rPr lang="en-US" sz="2100"/>
              <a:t>11.8 x 10</a:t>
            </a:r>
            <a:r>
              <a:rPr lang="en-US" sz="2100" baseline="30000"/>
              <a:t>3</a:t>
            </a:r>
            <a:r>
              <a:rPr lang="en-US" sz="2100"/>
              <a:t> g C</a:t>
            </a:r>
            <a:r>
              <a:rPr lang="en-US" sz="2100" baseline="-25000"/>
              <a:t>3</a:t>
            </a:r>
            <a:r>
              <a:rPr lang="en-US" sz="2100"/>
              <a:t>H</a:t>
            </a:r>
            <a:r>
              <a:rPr lang="en-US" sz="2100" baseline="-25000"/>
              <a:t>8</a:t>
            </a:r>
            <a:r>
              <a:rPr lang="en-US" sz="2100"/>
              <a:t>, </a:t>
            </a:r>
          </a:p>
          <a:p>
            <a:pPr eaLnBrk="0" hangingPunct="0">
              <a:spcBef>
                <a:spcPct val="50000"/>
              </a:spcBef>
            </a:pPr>
            <a:r>
              <a:rPr lang="en-US" sz="2100" i="1"/>
              <a:t>heat, </a:t>
            </a:r>
            <a:r>
              <a:rPr lang="en-US" sz="2100"/>
              <a:t>kJ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152400" y="5562600"/>
            <a:ext cx="18288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Check: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152400" y="4114800"/>
            <a:ext cx="18288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Solution: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152400" y="2286000"/>
            <a:ext cx="1828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Solution Map:</a:t>
            </a:r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/>
            <a:r>
              <a:rPr lang="en-US" sz="2000" b="1"/>
              <a:t>Relationships: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152400" y="13716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Given:</a:t>
            </a:r>
          </a:p>
          <a:p>
            <a:pPr algn="r" eaLnBrk="0" hangingPunct="0"/>
            <a:endParaRPr lang="en-US" sz="2000" b="1"/>
          </a:p>
          <a:p>
            <a:pPr algn="r" eaLnBrk="0" hangingPunct="0"/>
            <a:r>
              <a:rPr lang="en-US" sz="2000" b="1"/>
              <a:t>Find:</a:t>
            </a:r>
          </a:p>
        </p:txBody>
      </p:sp>
      <p:graphicFrame>
        <p:nvGraphicFramePr>
          <p:cNvPr id="134164" name="Object 20" descr="energy stoichiometr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963174"/>
              </p:ext>
            </p:extLst>
          </p:nvPr>
        </p:nvGraphicFramePr>
        <p:xfrm>
          <a:off x="685800" y="4495800"/>
          <a:ext cx="7623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46440" imgH="495000" progId="Equation.3">
                  <p:embed/>
                </p:oleObj>
              </mc:Choice>
              <mc:Fallback>
                <p:oleObj name="Equation" r:id="rId3" imgW="45464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4495800"/>
                        <a:ext cx="76231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362200"/>
            <a:ext cx="5202238" cy="533400"/>
            <a:chOff x="1344" y="1488"/>
            <a:chExt cx="3277" cy="336"/>
          </a:xfrm>
        </p:grpSpPr>
        <p:sp>
          <p:nvSpPr>
            <p:cNvPr id="134167" name="AutoShape 23"/>
            <p:cNvSpPr>
              <a:spLocks noChangeArrowheads="1"/>
            </p:cNvSpPr>
            <p:nvPr/>
          </p:nvSpPr>
          <p:spPr bwMode="auto">
            <a:xfrm>
              <a:off x="2544" y="1488"/>
              <a:ext cx="901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mol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8</a:t>
              </a:r>
              <a:endParaRPr lang="en-US">
                <a:solidFill>
                  <a:srgbClr val="6600CC"/>
                </a:solidFill>
              </a:endParaRPr>
            </a:p>
          </p:txBody>
        </p:sp>
        <p:sp>
          <p:nvSpPr>
            <p:cNvPr id="134168" name="AutoShape 24"/>
            <p:cNvSpPr>
              <a:spLocks noChangeArrowheads="1"/>
            </p:cNvSpPr>
            <p:nvPr/>
          </p:nvSpPr>
          <p:spPr bwMode="auto">
            <a:xfrm flipV="1">
              <a:off x="3552" y="158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9" name="AutoShape 25"/>
            <p:cNvSpPr>
              <a:spLocks noChangeArrowheads="1"/>
            </p:cNvSpPr>
            <p:nvPr/>
          </p:nvSpPr>
          <p:spPr bwMode="auto">
            <a:xfrm>
              <a:off x="3984" y="1488"/>
              <a:ext cx="637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kJ</a:t>
              </a:r>
            </a:p>
          </p:txBody>
        </p:sp>
        <p:sp>
          <p:nvSpPr>
            <p:cNvPr id="134173" name="AutoShape 29"/>
            <p:cNvSpPr>
              <a:spLocks noChangeArrowheads="1"/>
            </p:cNvSpPr>
            <p:nvPr/>
          </p:nvSpPr>
          <p:spPr bwMode="auto">
            <a:xfrm>
              <a:off x="1344" y="1488"/>
              <a:ext cx="733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g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8</a:t>
              </a:r>
              <a:endParaRPr lang="en-US">
                <a:solidFill>
                  <a:srgbClr val="6600CC"/>
                </a:solidFill>
              </a:endParaRPr>
            </a:p>
          </p:txBody>
        </p:sp>
        <p:sp>
          <p:nvSpPr>
            <p:cNvPr id="134174" name="AutoShape 30"/>
            <p:cNvSpPr>
              <a:spLocks noChangeArrowheads="1"/>
            </p:cNvSpPr>
            <p:nvPr/>
          </p:nvSpPr>
          <p:spPr bwMode="auto">
            <a:xfrm flipV="1">
              <a:off x="2160" y="158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Reaction Stoichiometry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12192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i="1" u="sng" dirty="0"/>
              <a:t>coefficients</a:t>
            </a:r>
            <a:r>
              <a:rPr lang="en-US" dirty="0"/>
              <a:t> specify the relative amounts of each of the substances in the reaction.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8712200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2 C</a:t>
            </a:r>
            <a:r>
              <a:rPr lang="en-US" sz="2800" baseline="-25000" dirty="0"/>
              <a:t>8</a:t>
            </a:r>
            <a:r>
              <a:rPr lang="en-US" sz="2800" dirty="0"/>
              <a:t>H</a:t>
            </a:r>
            <a:r>
              <a:rPr lang="en-US" sz="2800" baseline="-25000" dirty="0"/>
              <a:t>18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+ 25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 16 CO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) + 18 H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O(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lvl="1" algn="ctr">
              <a:spcBef>
                <a:spcPct val="20000"/>
              </a:spcBef>
            </a:pP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2 molecules of C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8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H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18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 react with 25 molecules of O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endParaRPr lang="en-US" sz="2600" dirty="0">
              <a:solidFill>
                <a:schemeClr val="accent1"/>
              </a:solidFill>
              <a:sym typeface="Symbol" pitchFamily="18" charset="2"/>
            </a:endParaRPr>
          </a:p>
          <a:p>
            <a:pPr lvl="1" algn="ctr"/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to form 16 molecules of CO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 and 18 molecules of H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O</a:t>
            </a:r>
          </a:p>
          <a:p>
            <a:pPr lvl="1" algn="ctr"/>
            <a:r>
              <a:rPr lang="en-US" sz="2600" dirty="0">
                <a:sym typeface="Symbol" pitchFamily="18" charset="2"/>
              </a:rPr>
              <a:t>or</a:t>
            </a:r>
          </a:p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2 mol C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8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18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25 mol O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16 mol CO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18 mol H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O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mole map tatoo"/>
          <p:cNvPicPr>
            <a:picLocks noChangeAspect="1" noChangeArrowheads="1"/>
          </p:cNvPicPr>
          <p:nvPr/>
        </p:nvPicPr>
        <p:blipFill>
          <a:blip r:embed="rId3" cstate="print"/>
          <a:srcRect t="1431"/>
          <a:stretch>
            <a:fillRect/>
          </a:stretch>
        </p:blipFill>
        <p:spPr bwMode="auto">
          <a:xfrm>
            <a:off x="381000" y="914400"/>
            <a:ext cx="8153400" cy="5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0488" tIns="44450" rIns="90488" bIns="444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Stoichiometry Tattoo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chemeClr val="tx2"/>
                </a:solidFill>
              </a:rPr>
              <a:t>Randa</a:t>
            </a:r>
            <a:r>
              <a:rPr lang="en-US" sz="1400" b="1" i="1" dirty="0">
                <a:solidFill>
                  <a:schemeClr val="tx2"/>
                </a:solidFill>
              </a:rPr>
              <a:t> Roland, Lecturer at U.C. Santa Cruz, taken from C&amp;E News, Volume 93 Issue 3 | p. 30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u="sng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387756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1143000"/>
          </a:xfrm>
        </p:spPr>
        <p:txBody>
          <a:bodyPr/>
          <a:lstStyle/>
          <a:p>
            <a:pPr eaLnBrk="1" hangingPunct="1"/>
            <a:r>
              <a:rPr lang="en-US" sz="3000" dirty="0"/>
              <a:t>Example: Estimate the mass of CO</a:t>
            </a:r>
            <a:r>
              <a:rPr lang="en-US" sz="3000" baseline="-25000" dirty="0"/>
              <a:t>2</a:t>
            </a:r>
            <a:r>
              <a:rPr lang="en-US" sz="3000" dirty="0"/>
              <a:t> produced in 2007 by the combustion of 3.5 x 10</a:t>
            </a:r>
            <a:r>
              <a:rPr lang="en-US" sz="3000" baseline="30000" dirty="0"/>
              <a:t>15</a:t>
            </a:r>
            <a:r>
              <a:rPr lang="en-US" sz="3000" dirty="0"/>
              <a:t> g gasoline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3581400"/>
          </a:xfrm>
        </p:spPr>
        <p:txBody>
          <a:bodyPr/>
          <a:lstStyle/>
          <a:p>
            <a:pPr eaLnBrk="1" hangingPunct="1"/>
            <a:r>
              <a:rPr lang="en-US" sz="2800"/>
              <a:t>Assuming that gasoline is octane, C</a:t>
            </a:r>
            <a:r>
              <a:rPr lang="en-US" sz="2800" baseline="-25000"/>
              <a:t>8</a:t>
            </a:r>
            <a:r>
              <a:rPr lang="en-US" sz="2800"/>
              <a:t>H</a:t>
            </a:r>
            <a:r>
              <a:rPr lang="en-US" sz="2800" baseline="-25000"/>
              <a:t>18</a:t>
            </a:r>
            <a:r>
              <a:rPr lang="en-US" sz="2800"/>
              <a:t>, the equation for the reaction is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>
                <a:solidFill>
                  <a:schemeClr val="accent2"/>
                </a:solidFill>
              </a:rPr>
              <a:t>2 C</a:t>
            </a:r>
            <a:r>
              <a:rPr lang="en-US" baseline="-25000">
                <a:solidFill>
                  <a:schemeClr val="accent2"/>
                </a:solidFill>
              </a:rPr>
              <a:t>8</a:t>
            </a:r>
            <a:r>
              <a:rPr lang="en-US">
                <a:solidFill>
                  <a:schemeClr val="accent2"/>
                </a:solidFill>
              </a:rPr>
              <a:t>H</a:t>
            </a:r>
            <a:r>
              <a:rPr lang="en-US" baseline="-25000">
                <a:solidFill>
                  <a:schemeClr val="accent2"/>
                </a:solidFill>
              </a:rPr>
              <a:t>18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) + 25 O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g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 16 CO</a:t>
            </a:r>
            <a:r>
              <a:rPr lang="en-US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) + 18 H</a:t>
            </a:r>
            <a:r>
              <a:rPr lang="en-US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O(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>
              <a:sym typeface="Symbol" pitchFamily="18" charset="2"/>
            </a:endParaRPr>
          </a:p>
          <a:p>
            <a:pPr eaLnBrk="1" hangingPunct="1"/>
            <a:r>
              <a:rPr lang="en-US" sz="2800">
                <a:sym typeface="Symbol" pitchFamily="18" charset="2"/>
              </a:rPr>
              <a:t>The equation for the reaction gives the mole relationship between amount of C</a:t>
            </a:r>
            <a:r>
              <a:rPr lang="en-US" sz="2800" baseline="-25000">
                <a:sym typeface="Symbol" pitchFamily="18" charset="2"/>
              </a:rPr>
              <a:t>8</a:t>
            </a:r>
            <a:r>
              <a:rPr lang="en-US" sz="2800">
                <a:sym typeface="Symbol" pitchFamily="18" charset="2"/>
              </a:rPr>
              <a:t>H</a:t>
            </a:r>
            <a:r>
              <a:rPr lang="en-US" sz="2800" baseline="-25000">
                <a:sym typeface="Symbol" pitchFamily="18" charset="2"/>
              </a:rPr>
              <a:t>18</a:t>
            </a:r>
            <a:r>
              <a:rPr lang="en-US" sz="2800">
                <a:sym typeface="Symbol" pitchFamily="18" charset="2"/>
              </a:rPr>
              <a:t> and CO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, but we need to know the mass relationship, so the conceptual plan will be</a:t>
            </a:r>
          </a:p>
        </p:txBody>
      </p:sp>
      <p:grpSp>
        <p:nvGrpSpPr>
          <p:cNvPr id="2" name="Group 6" descr="mass stoichiometry map"/>
          <p:cNvGrpSpPr>
            <a:grpSpLocks/>
          </p:cNvGrpSpPr>
          <p:nvPr/>
        </p:nvGrpSpPr>
        <p:grpSpPr bwMode="auto">
          <a:xfrm>
            <a:off x="685800" y="4876800"/>
            <a:ext cx="7772400" cy="990600"/>
            <a:chOff x="2976" y="1440"/>
            <a:chExt cx="2647" cy="240"/>
          </a:xfrm>
          <a:solidFill>
            <a:srgbClr val="FFFF00"/>
          </a:solidFill>
        </p:grpSpPr>
        <p:sp>
          <p:nvSpPr>
            <p:cNvPr id="64519" name="AutoShape 7"/>
            <p:cNvSpPr>
              <a:spLocks noChangeArrowheads="1"/>
            </p:cNvSpPr>
            <p:nvPr/>
          </p:nvSpPr>
          <p:spPr bwMode="auto">
            <a:xfrm>
              <a:off x="2976" y="1440"/>
              <a:ext cx="480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g C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 flipV="1">
              <a:off x="3456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4464" y="1440"/>
              <a:ext cx="54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CO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auto">
            <a:xfrm>
              <a:off x="5232" y="1440"/>
              <a:ext cx="39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g CO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auto">
            <a:xfrm>
              <a:off x="3648" y="1440"/>
              <a:ext cx="624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4" name="AutoShape 12"/>
            <p:cNvSpPr>
              <a:spLocks noChangeArrowheads="1"/>
            </p:cNvSpPr>
            <p:nvPr/>
          </p:nvSpPr>
          <p:spPr bwMode="auto">
            <a:xfrm flipV="1">
              <a:off x="4272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5" name="AutoShape 13"/>
            <p:cNvSpPr>
              <a:spLocks noChangeArrowheads="1"/>
            </p:cNvSpPr>
            <p:nvPr/>
          </p:nvSpPr>
          <p:spPr bwMode="auto">
            <a:xfrm flipV="1">
              <a:off x="5028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2" descr="mass stoichiometry pathway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913" y="4092575"/>
            <a:ext cx="765968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eaLnBrk="1" hangingPunct="1"/>
            <a:r>
              <a:rPr lang="en-US" sz="2800"/>
              <a:t>Example: Estimate the mass of CO</a:t>
            </a:r>
            <a:r>
              <a:rPr lang="en-US" sz="2800" baseline="-25000"/>
              <a:t>2</a:t>
            </a:r>
            <a:r>
              <a:rPr lang="en-US" sz="2800"/>
              <a:t> produced in 2007 by the combustion of 3.5 x 10</a:t>
            </a:r>
            <a:r>
              <a:rPr lang="en-US" sz="2800" baseline="30000"/>
              <a:t>15</a:t>
            </a:r>
            <a:r>
              <a:rPr lang="en-US" sz="2800"/>
              <a:t> g gasoline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286000" y="54864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>
              <a:buSzPct val="120000"/>
            </a:pPr>
            <a:r>
              <a:rPr lang="en-US" sz="2000"/>
              <a:t>because 8x moles of CO</a:t>
            </a:r>
            <a:r>
              <a:rPr lang="en-US" sz="2000" baseline="-25000"/>
              <a:t>2</a:t>
            </a:r>
            <a:r>
              <a:rPr lang="en-US" sz="2000"/>
              <a:t> as C</a:t>
            </a:r>
            <a:r>
              <a:rPr lang="en-US" sz="2000" baseline="-25000"/>
              <a:t>8</a:t>
            </a:r>
            <a:r>
              <a:rPr lang="en-US" sz="2000"/>
              <a:t>H</a:t>
            </a:r>
            <a:r>
              <a:rPr lang="en-US" sz="2000" baseline="-25000"/>
              <a:t>18</a:t>
            </a:r>
            <a:r>
              <a:rPr lang="en-US" sz="2000"/>
              <a:t>, but the molar mass of C</a:t>
            </a:r>
            <a:r>
              <a:rPr lang="en-US" sz="2000" baseline="-25000"/>
              <a:t>8</a:t>
            </a:r>
            <a:r>
              <a:rPr lang="en-US" sz="2000"/>
              <a:t>H</a:t>
            </a:r>
            <a:r>
              <a:rPr lang="en-US" sz="2000" baseline="-25000"/>
              <a:t>18</a:t>
            </a:r>
            <a:r>
              <a:rPr lang="en-US" sz="2000"/>
              <a:t> is 3x CO</a:t>
            </a:r>
            <a:r>
              <a:rPr lang="en-US" sz="2000" baseline="-25000"/>
              <a:t>2</a:t>
            </a:r>
            <a:r>
              <a:rPr lang="en-US" sz="2000"/>
              <a:t>, the number makes sense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209800" y="2133600"/>
            <a:ext cx="678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buSzPct val="120000"/>
            </a:pPr>
            <a:endParaRPr lang="en-US" sz="2400"/>
          </a:p>
          <a:p>
            <a:pPr algn="ctr">
              <a:buSzPct val="120000"/>
            </a:pPr>
            <a:endParaRPr lang="en-US" sz="2400"/>
          </a:p>
          <a:p>
            <a:pPr algn="ctr">
              <a:spcBef>
                <a:spcPct val="50000"/>
              </a:spcBef>
              <a:buSzPct val="120000"/>
            </a:pPr>
            <a:endParaRPr lang="en-US"/>
          </a:p>
          <a:p>
            <a:pPr algn="ctr">
              <a:buSzPct val="120000"/>
            </a:pPr>
            <a:r>
              <a:rPr lang="en-US" sz="1700"/>
              <a:t>1 mol C</a:t>
            </a:r>
            <a:r>
              <a:rPr lang="en-US" sz="1700" baseline="-25000"/>
              <a:t>8</a:t>
            </a:r>
            <a:r>
              <a:rPr lang="en-US" sz="1700"/>
              <a:t>H</a:t>
            </a:r>
            <a:r>
              <a:rPr lang="en-US" sz="1700" baseline="-25000"/>
              <a:t>18</a:t>
            </a:r>
            <a:r>
              <a:rPr lang="en-US" sz="1700"/>
              <a:t> = 114.22g, 1 mol CO</a:t>
            </a:r>
            <a:r>
              <a:rPr lang="en-US" sz="1700" baseline="-25000"/>
              <a:t>2</a:t>
            </a:r>
            <a:r>
              <a:rPr lang="en-US" sz="1700"/>
              <a:t> = 44.01g, 2 mol C</a:t>
            </a:r>
            <a:r>
              <a:rPr lang="en-US" sz="1700" baseline="-25000"/>
              <a:t>8</a:t>
            </a:r>
            <a:r>
              <a:rPr lang="en-US" sz="1700"/>
              <a:t>H</a:t>
            </a:r>
            <a:r>
              <a:rPr lang="en-US" sz="1700" baseline="-25000"/>
              <a:t>18</a:t>
            </a:r>
            <a:r>
              <a:rPr lang="en-US" sz="1700"/>
              <a:t>:16 mol CO</a:t>
            </a:r>
            <a:r>
              <a:rPr lang="en-US" sz="1700" baseline="-25000"/>
              <a:t>2</a:t>
            </a:r>
            <a:endParaRPr lang="en-US" sz="17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438400" y="12192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SzPct val="120000"/>
            </a:pPr>
            <a:r>
              <a:rPr lang="en-US" sz="2400"/>
              <a:t>3.4 x 10</a:t>
            </a:r>
            <a:r>
              <a:rPr lang="en-US" sz="2400" baseline="30000"/>
              <a:t>15</a:t>
            </a:r>
            <a:r>
              <a:rPr lang="en-US" sz="2400"/>
              <a:t> g C</a:t>
            </a:r>
            <a:r>
              <a:rPr lang="en-US" sz="2400" baseline="-25000"/>
              <a:t>8</a:t>
            </a:r>
            <a:r>
              <a:rPr lang="en-US" sz="2400"/>
              <a:t>H</a:t>
            </a:r>
            <a:r>
              <a:rPr lang="en-US" sz="2400" baseline="-25000"/>
              <a:t>18</a:t>
            </a:r>
            <a:endParaRPr lang="en-US" sz="2400"/>
          </a:p>
          <a:p>
            <a:pPr>
              <a:buSzPct val="120000"/>
            </a:pPr>
            <a:r>
              <a:rPr lang="en-US" sz="2400"/>
              <a:t>g CO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28600" y="5410200"/>
            <a:ext cx="2133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SzPct val="120000"/>
            </a:pPr>
            <a:r>
              <a:rPr lang="en-US" sz="2400" b="1"/>
              <a:t>Check: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28600" y="3810000"/>
            <a:ext cx="21336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SzPct val="120000"/>
            </a:pPr>
            <a:r>
              <a:rPr lang="en-US" sz="2400" b="1"/>
              <a:t>Solution: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152400" y="2133600"/>
            <a:ext cx="213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r">
              <a:buSzPct val="120000"/>
            </a:pPr>
            <a:r>
              <a:rPr lang="en-US" sz="2400" b="1"/>
              <a:t>Conceptual Plan:</a:t>
            </a:r>
          </a:p>
          <a:p>
            <a:pPr algn="r">
              <a:buSzPct val="120000"/>
            </a:pPr>
            <a:endParaRPr lang="en-US" sz="2400" b="1"/>
          </a:p>
          <a:p>
            <a:pPr algn="r">
              <a:buSzPct val="120000"/>
            </a:pPr>
            <a:r>
              <a:rPr lang="en-US" sz="2300" b="1"/>
              <a:t>Relationships: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228600" y="1219200"/>
            <a:ext cx="213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SzPct val="120000"/>
            </a:pPr>
            <a:r>
              <a:rPr lang="en-US" sz="2400" b="1"/>
              <a:t>Given:</a:t>
            </a:r>
          </a:p>
          <a:p>
            <a:pPr algn="r">
              <a:buSzPct val="120000"/>
            </a:pPr>
            <a:r>
              <a:rPr lang="en-US" sz="2400" b="1"/>
              <a:t>Find:</a:t>
            </a:r>
          </a:p>
        </p:txBody>
      </p:sp>
      <p:grpSp>
        <p:nvGrpSpPr>
          <p:cNvPr id="2" name="Group 37" descr="mass stoichiometry map"/>
          <p:cNvGrpSpPr>
            <a:grpSpLocks/>
          </p:cNvGrpSpPr>
          <p:nvPr/>
        </p:nvGrpSpPr>
        <p:grpSpPr bwMode="auto">
          <a:xfrm>
            <a:off x="2514600" y="2133600"/>
            <a:ext cx="6324600" cy="533400"/>
            <a:chOff x="2976" y="1440"/>
            <a:chExt cx="2647" cy="240"/>
          </a:xfrm>
          <a:solidFill>
            <a:srgbClr val="FFFF00"/>
          </a:solidFill>
        </p:grpSpPr>
        <p:sp>
          <p:nvSpPr>
            <p:cNvPr id="5153" name="AutoShape 27"/>
            <p:cNvSpPr>
              <a:spLocks noChangeArrowheads="1"/>
            </p:cNvSpPr>
            <p:nvPr/>
          </p:nvSpPr>
          <p:spPr bwMode="auto">
            <a:xfrm>
              <a:off x="2976" y="1440"/>
              <a:ext cx="480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g C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4" name="AutoShape 28"/>
            <p:cNvSpPr>
              <a:spLocks noChangeArrowheads="1"/>
            </p:cNvSpPr>
            <p:nvPr/>
          </p:nvSpPr>
          <p:spPr bwMode="auto">
            <a:xfrm flipV="1">
              <a:off x="3456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155" name="AutoShape 29"/>
            <p:cNvSpPr>
              <a:spLocks noChangeArrowheads="1"/>
            </p:cNvSpPr>
            <p:nvPr/>
          </p:nvSpPr>
          <p:spPr bwMode="auto">
            <a:xfrm>
              <a:off x="4464" y="1440"/>
              <a:ext cx="54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CO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6" name="AutoShape 31"/>
            <p:cNvSpPr>
              <a:spLocks noChangeArrowheads="1"/>
            </p:cNvSpPr>
            <p:nvPr/>
          </p:nvSpPr>
          <p:spPr bwMode="auto">
            <a:xfrm>
              <a:off x="5232" y="1440"/>
              <a:ext cx="39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g CO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7" name="AutoShape 34"/>
            <p:cNvSpPr>
              <a:spLocks noChangeArrowheads="1"/>
            </p:cNvSpPr>
            <p:nvPr/>
          </p:nvSpPr>
          <p:spPr bwMode="auto">
            <a:xfrm>
              <a:off x="3648" y="1440"/>
              <a:ext cx="624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8" name="AutoShape 35"/>
            <p:cNvSpPr>
              <a:spLocks noChangeArrowheads="1"/>
            </p:cNvSpPr>
            <p:nvPr/>
          </p:nvSpPr>
          <p:spPr bwMode="auto">
            <a:xfrm flipV="1">
              <a:off x="4272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159" name="AutoShape 36"/>
            <p:cNvSpPr>
              <a:spLocks noChangeArrowheads="1"/>
            </p:cNvSpPr>
            <p:nvPr/>
          </p:nvSpPr>
          <p:spPr bwMode="auto">
            <a:xfrm flipV="1">
              <a:off x="5028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Making Pizzas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(An analogy for limiting reactants, theoretical yield, and % yield)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2954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</a:pPr>
            <a:r>
              <a:rPr lang="en-US" sz="3000" dirty="0"/>
              <a:t>  -Given the following “equation” for making a pizza.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1828800"/>
            <a:ext cx="885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 crust + 5 oz. tomato sauce + 2 cu cheese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 1 pizza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0" y="2362200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/>
              <a:t>  -How many could we make if we had 4 crusts,</a:t>
            </a:r>
          </a:p>
          <a:p>
            <a:pPr>
              <a:spcBef>
                <a:spcPct val="20000"/>
              </a:spcBef>
            </a:pPr>
            <a:r>
              <a:rPr lang="en-US" sz="3000" dirty="0"/>
              <a:t>   15 oz. tomato sauce, and 10 cu cheese?</a:t>
            </a:r>
          </a:p>
        </p:txBody>
      </p:sp>
      <p:pic>
        <p:nvPicPr>
          <p:cNvPr id="12" name="Picture 11" descr="crusts to pizza conversion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81400"/>
            <a:ext cx="504031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sauce to pizza conversoin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572000"/>
            <a:ext cx="626586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heese to pizzas conversion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5638800"/>
            <a:ext cx="6223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572000"/>
            <a:ext cx="6332538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The Limiting Reactant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58200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>
                <a:latin typeface="Arial" pitchFamily="34" charset="0"/>
              </a:rPr>
              <a:t>The reactant that limits the amount of product is called the </a:t>
            </a:r>
            <a:r>
              <a:rPr lang="en-US" sz="2800" b="1">
                <a:solidFill>
                  <a:schemeClr val="accent1"/>
                </a:solidFill>
                <a:latin typeface="Arial" pitchFamily="34" charset="0"/>
              </a:rPr>
              <a:t>limiting reactant</a:t>
            </a:r>
            <a:endParaRPr lang="en-US" sz="2800">
              <a:solidFill>
                <a:schemeClr val="accent1"/>
              </a:solidFill>
              <a:latin typeface="Arial" pitchFamily="34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sz="2400">
                <a:latin typeface="Arial" pitchFamily="34" charset="0"/>
              </a:rPr>
              <a:t>sometimes called the limiting reagent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>
                <a:latin typeface="Arial" pitchFamily="34" charset="0"/>
              </a:rPr>
              <a:t>the limiting reactant gets completely consumed</a:t>
            </a:r>
          </a:p>
          <a:p>
            <a:pPr eaLnBrk="1" hangingPunct="1">
              <a:lnSpc>
                <a:spcPct val="95000"/>
              </a:lnSpc>
            </a:pPr>
            <a:r>
              <a:rPr lang="en-US" sz="2800">
                <a:latin typeface="Arial" pitchFamily="34" charset="0"/>
              </a:rPr>
              <a:t>Reactants not completely consumed are called </a:t>
            </a:r>
            <a:r>
              <a:rPr lang="en-US" sz="2800" b="1">
                <a:solidFill>
                  <a:schemeClr val="accent1"/>
                </a:solidFill>
                <a:latin typeface="Arial" pitchFamily="34" charset="0"/>
              </a:rPr>
              <a:t>excess reactants</a:t>
            </a:r>
            <a:endParaRPr lang="en-US" sz="280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2800">
                <a:latin typeface="Arial" pitchFamily="34" charset="0"/>
              </a:rPr>
              <a:t>The amount of product that can be made from the limiting reactant is called the </a:t>
            </a:r>
            <a:r>
              <a:rPr lang="en-US" sz="2800" b="1">
                <a:solidFill>
                  <a:schemeClr val="accent1"/>
                </a:solidFill>
                <a:latin typeface="Arial" pitchFamily="34" charset="0"/>
              </a:rPr>
              <a:t>theoretical yield</a:t>
            </a:r>
            <a:endParaRPr lang="en-US" sz="280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1343</Words>
  <Application>Microsoft Office PowerPoint</Application>
  <PresentationFormat>On-screen Show (4:3)</PresentationFormat>
  <Paragraphs>235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Equation</vt:lpstr>
      <vt:lpstr>Reaction Stoichiometry</vt:lpstr>
      <vt:lpstr>Outline</vt:lpstr>
      <vt:lpstr>Reaction Stoichiometry</vt:lpstr>
      <vt:lpstr>Stoichiometry Tattoo</vt:lpstr>
      <vt:lpstr>Outline</vt:lpstr>
      <vt:lpstr>Example: Estimate the mass of CO2 produced in 2007 by the combustion of 3.5 x 1015 g gasoline</vt:lpstr>
      <vt:lpstr>Example: Estimate the mass of CO2 produced in 2007 by the combustion of 3.5 x 1015 g gasoline</vt:lpstr>
      <vt:lpstr>Making Pizzas (An analogy for limiting reactants, theoretical yield, and % yield)</vt:lpstr>
      <vt:lpstr>The Limiting Reactant</vt:lpstr>
      <vt:lpstr>Practice — How many moles of Si3N4 can be made from 1.20 moles of Si and 1.00 moles of N2 in the reaction 3 Si + 2 N2  Si3N4?</vt:lpstr>
      <vt:lpstr>Practice — How many moles of Si3N4 can be made from 1.20 moles of Si and 1.00 moles of N2 in the reaction  3 Si + 2 N2  Si3N4?</vt:lpstr>
      <vt:lpstr>More Making Pizzas</vt:lpstr>
      <vt:lpstr>Practice — How many grams of N2(g) can be made from 9.05 g of NH3 reacting with 45.2 g of CuO? 2 NH3(g) + 3 CuO(s) → N2(g) + 3 Cu(s) + 3 H2O(l) If 4.61 g of N2 are made, what is the percent yield?</vt:lpstr>
      <vt:lpstr>Outline</vt:lpstr>
      <vt:lpstr>Solution Stoichiometry</vt:lpstr>
      <vt:lpstr>Solution Stoichiometry</vt:lpstr>
      <vt:lpstr>How many Liters of 0.115 M KI Is Needed to React with 0.104 L of a 0.225 M Pb(NO3)2?   2 KI(aq) + Pb(NO3)2(aq) 2 KNO3(aq) + PbI2(s) </vt:lpstr>
      <vt:lpstr>How many Liters of 0.115 M KI Is Needed to React with 0.104 L of a 0.225 M Pb(NO3)2?   2 KI(aq) + Pb(NO3)2(aq) 2 KNO3(aq) + PbI2(s) </vt:lpstr>
      <vt:lpstr>How many Liters of 0.115 M KI Is Needed to React with 0.104 L of a 0.225 M Pb(NO3)2?   2 KI(aq) + Pb(NO3)2(aq) 2 KNO3(aq) + PbI2(s) </vt:lpstr>
      <vt:lpstr>Outline</vt:lpstr>
      <vt:lpstr>Gas-Phase Stoichiometry</vt:lpstr>
      <vt:lpstr>Gas-Phase Stoichiometry</vt:lpstr>
      <vt:lpstr>Example 11.11: How many liters of oxygen gas form when 294 g of KClO3 completely reacts in the following reaction?  Assume the oxygen gas is collected at STP.</vt:lpstr>
      <vt:lpstr>Outline</vt:lpstr>
      <vt:lpstr>Heat Energy and Stoichiometry</vt:lpstr>
      <vt:lpstr>Example—How Much Heat Is Associated with the Complete Combustion of 11.8 x 103 g of C3H8(g)?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104</cp:revision>
  <dcterms:created xsi:type="dcterms:W3CDTF">2011-01-11T21:11:01Z</dcterms:created>
  <dcterms:modified xsi:type="dcterms:W3CDTF">2023-04-10T23:43:04Z</dcterms:modified>
</cp:coreProperties>
</file>