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256" r:id="rId3"/>
    <p:sldId id="301" r:id="rId4"/>
    <p:sldId id="283" r:id="rId5"/>
    <p:sldId id="284" r:id="rId6"/>
    <p:sldId id="285" r:id="rId7"/>
    <p:sldId id="354" r:id="rId8"/>
    <p:sldId id="364" r:id="rId9"/>
    <p:sldId id="287" r:id="rId10"/>
    <p:sldId id="288" r:id="rId11"/>
    <p:sldId id="302" r:id="rId12"/>
    <p:sldId id="303" r:id="rId13"/>
    <p:sldId id="304" r:id="rId14"/>
    <p:sldId id="307" r:id="rId15"/>
    <p:sldId id="310" r:id="rId16"/>
    <p:sldId id="311" r:id="rId17"/>
    <p:sldId id="312" r:id="rId18"/>
    <p:sldId id="315" r:id="rId19"/>
    <p:sldId id="318" r:id="rId20"/>
    <p:sldId id="323" r:id="rId21"/>
    <p:sldId id="324" r:id="rId22"/>
    <p:sldId id="326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5" r:id="rId33"/>
    <p:sldId id="376" r:id="rId34"/>
    <p:sldId id="377" r:id="rId35"/>
    <p:sldId id="378" r:id="rId36"/>
    <p:sldId id="379" r:id="rId37"/>
    <p:sldId id="374" r:id="rId38"/>
    <p:sldId id="357" r:id="rId39"/>
    <p:sldId id="358" r:id="rId40"/>
    <p:sldId id="359" r:id="rId41"/>
    <p:sldId id="360" r:id="rId42"/>
    <p:sldId id="361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D60093"/>
    <a:srgbClr val="820000"/>
    <a:srgbClr val="EA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1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0F6043-28EC-400E-86B3-139E19BD1B7D}" type="slidenum">
              <a:rPr lang="en-US" smtClean="0">
                <a:latin typeface="Arial" pitchFamily="34" charset="0"/>
              </a:rPr>
              <a:pPr>
                <a:defRPr/>
              </a:pPr>
              <a:t>11</a:t>
            </a:fld>
            <a:endParaRPr lang="en-US">
              <a:latin typeface="Arial" pitchFamily="34" charset="0"/>
            </a:endParaRPr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CADD3EB-EBDD-4A09-8EAE-DB6B49657939}" type="slidenum">
              <a:rPr lang="en-US" sz="1200">
                <a:latin typeface="Times New Roman" pitchFamily="18" charset="0"/>
              </a:rPr>
              <a:pPr algn="r"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3200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315D7E-A8BE-4DA0-B0C0-777396A2F1E2}" type="slidenum">
              <a:rPr lang="en-US" smtClean="0">
                <a:latin typeface="Arial" pitchFamily="34" charset="0"/>
              </a:rPr>
              <a:pPr>
                <a:defRPr/>
              </a:pPr>
              <a:t>13</a:t>
            </a:fld>
            <a:endParaRPr lang="en-US">
              <a:latin typeface="Arial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32C9E-F36B-44F6-9BDE-D950E4474CC6}" type="slidenum">
              <a:rPr lang="en-US" smtClean="0">
                <a:latin typeface="Arial" pitchFamily="34" charset="0"/>
              </a:rPr>
              <a:pPr>
                <a:defRPr/>
              </a:pPr>
              <a:t>15</a:t>
            </a:fld>
            <a:endParaRPr lang="en-US">
              <a:latin typeface="Arial" pitchFamily="34" charset="0"/>
            </a:endParaRPr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6A31709-A2A7-4518-9A23-1C2808FA537E}" type="slidenum">
              <a:rPr lang="en-US" sz="1200">
                <a:latin typeface="Times New Roman" pitchFamily="18" charset="0"/>
              </a:rPr>
              <a:pPr algn="r"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E1ED77-8CE0-4C1C-8391-0B0504FE6AAF}" type="slidenum">
              <a:rPr lang="en-US" smtClean="0">
                <a:latin typeface="Arial" pitchFamily="34" charset="0"/>
              </a:rPr>
              <a:pPr>
                <a:defRPr/>
              </a:pPr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31963" y="128588"/>
            <a:ext cx="3048000" cy="2286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590800"/>
            <a:ext cx="6248400" cy="61722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B524BB-31D7-470C-BF8B-17BC6939A940}" type="slidenum">
              <a:rPr lang="en-US" smtClean="0">
                <a:latin typeface="Arial" pitchFamily="34" charset="0"/>
              </a:rPr>
              <a:pPr>
                <a:defRPr/>
              </a:pPr>
              <a:t>18</a:t>
            </a:fld>
            <a:endParaRPr lang="en-US">
              <a:latin typeface="Arial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31963" y="128588"/>
            <a:ext cx="3048000" cy="2286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590800"/>
            <a:ext cx="6248400" cy="61722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74C1BF-EF90-41CB-B895-3CC91CEE8F0A}" type="slidenum">
              <a:rPr lang="en-US" smtClean="0">
                <a:latin typeface="Arial" pitchFamily="34" charset="0"/>
              </a:rPr>
              <a:pPr>
                <a:defRPr/>
              </a:pPr>
              <a:t>19</a:t>
            </a:fld>
            <a:endParaRPr lang="en-US">
              <a:latin typeface="Arial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31963" y="128588"/>
            <a:ext cx="3048000" cy="2286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590800"/>
            <a:ext cx="6248400" cy="61722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28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29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A6093-0C2F-4057-B9B8-30C8DCF9E25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809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BF262-9402-4253-89BA-37F2CAD4B4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726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00F11-CEAF-47CA-B767-647130786CA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31963" y="128588"/>
            <a:ext cx="3048000" cy="2286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6248400" cy="6172200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0533245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00F11-CEAF-47CA-B767-647130786CA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31963" y="128588"/>
            <a:ext cx="3048000" cy="2286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6248400" cy="6172200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4434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19EC8-2072-4C31-88E2-4754004BA68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34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2086EE-5EFF-48DA-B358-1F318798C65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5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C5DBF-2439-45F3-A516-C25CC390F39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35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77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A6093-0C2F-4057-B9B8-30C8DCF9E25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30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D0EA1-48D3-4728-BB65-2BE22A2E5A3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31963" y="128588"/>
            <a:ext cx="3048000" cy="2286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6248400" cy="6172200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896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95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AD0EA1-48D3-4728-BB65-2BE22A2E5A3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31963" y="128588"/>
            <a:ext cx="3048000" cy="2286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6248400" cy="6172200"/>
          </a:xfrm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315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182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8522D3-C745-4D1B-887B-00AE1FA17EE4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8522D3-C745-4D1B-887B-00AE1FA17EE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49ADF7-3968-4D73-AC06-9092C93A3B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3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4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A8B3BA-3514-49D7-85E7-7D1452886A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D99C22-A54A-4BB5-B899-498AC67E1D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3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44.e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46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43.w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48.e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7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4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5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638800" cy="1524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EA0000"/>
                </a:solidFill>
              </a:rPr>
              <a:t>Reaction Stoichiometry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 idx="4294967295"/>
          </p:nvPr>
        </p:nvSpPr>
        <p:spPr>
          <a:xfrm>
            <a:off x="304800" y="228600"/>
            <a:ext cx="8382000" cy="16764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pitchFamily="34" charset="0"/>
              </a:rPr>
              <a:t>Practice — How many grams of O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 can be made from the decomposition of 100.0 g of PbO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?</a:t>
            </a:r>
            <a:br>
              <a:rPr lang="en-US" sz="28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2 PbO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(</a:t>
            </a:r>
            <a:r>
              <a:rPr lang="en-US" sz="2800" i="1">
                <a:latin typeface="Arial" pitchFamily="34" charset="0"/>
              </a:rPr>
              <a:t>s</a:t>
            </a:r>
            <a:r>
              <a:rPr lang="en-US" sz="2800">
                <a:latin typeface="Arial" pitchFamily="34" charset="0"/>
              </a:rPr>
              <a:t>)</a:t>
            </a:r>
            <a:r>
              <a:rPr lang="en-US" sz="2800" baseline="-25000">
                <a:latin typeface="Arial" pitchFamily="34" charset="0"/>
              </a:rPr>
              <a:t> </a:t>
            </a:r>
            <a:r>
              <a:rPr lang="en-US" sz="2800">
                <a:latin typeface="Arial" pitchFamily="34" charset="0"/>
                <a:ea typeface="Lucida Grande"/>
                <a:cs typeface="Lucida Grande"/>
              </a:rPr>
              <a:t>→</a:t>
            </a:r>
            <a:r>
              <a:rPr lang="en-US" sz="2800" baseline="-25000">
                <a:latin typeface="Arial" pitchFamily="34" charset="0"/>
              </a:rPr>
              <a:t> </a:t>
            </a:r>
            <a:r>
              <a:rPr lang="en-US" sz="2800">
                <a:latin typeface="Arial" pitchFamily="34" charset="0"/>
              </a:rPr>
              <a:t>2 PbO(</a:t>
            </a:r>
            <a:r>
              <a:rPr lang="en-US" sz="2800" i="1">
                <a:latin typeface="Arial" pitchFamily="34" charset="0"/>
              </a:rPr>
              <a:t>s</a:t>
            </a:r>
            <a:r>
              <a:rPr lang="en-US" sz="2800">
                <a:latin typeface="Arial" pitchFamily="34" charset="0"/>
              </a:rPr>
              <a:t>) + O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(</a:t>
            </a:r>
            <a:r>
              <a:rPr lang="en-US" sz="2800" i="1">
                <a:latin typeface="Arial" pitchFamily="34" charset="0"/>
              </a:rPr>
              <a:t>g</a:t>
            </a:r>
            <a:r>
              <a:rPr lang="en-US" sz="2800">
                <a:latin typeface="Arial" pitchFamily="34" charset="0"/>
              </a:rPr>
              <a:t>)</a:t>
            </a:r>
            <a:br>
              <a:rPr lang="en-US" sz="2800" baseline="-250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(PbO</a:t>
            </a:r>
            <a:r>
              <a:rPr lang="en-US" sz="2800" baseline="-25000">
                <a:latin typeface="Arial" pitchFamily="34" charset="0"/>
              </a:rPr>
              <a:t>2  </a:t>
            </a:r>
            <a:r>
              <a:rPr lang="en-US" sz="2800">
                <a:latin typeface="Arial" pitchFamily="34" charset="0"/>
              </a:rPr>
              <a:t>=</a:t>
            </a:r>
            <a:r>
              <a:rPr lang="en-US" sz="2800" baseline="-25000">
                <a:latin typeface="Arial" pitchFamily="34" charset="0"/>
              </a:rPr>
              <a:t> </a:t>
            </a:r>
            <a:r>
              <a:rPr lang="en-US" sz="2800">
                <a:latin typeface="Arial" pitchFamily="34" charset="0"/>
              </a:rPr>
              <a:t>239.2 g/mol, O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 = 32.00 g/mol)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Picture1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038600"/>
            <a:ext cx="7869238" cy="133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pitchFamily="34" charset="0"/>
              </a:rPr>
              <a:t>Practice — How many grams of O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 can be made from the decomposition of 100.0 g of PbO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?</a:t>
            </a:r>
            <a:br>
              <a:rPr lang="en-US" sz="28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2 PbO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(</a:t>
            </a:r>
            <a:r>
              <a:rPr lang="en-US" sz="2800" i="1">
                <a:latin typeface="Arial" pitchFamily="34" charset="0"/>
              </a:rPr>
              <a:t>s</a:t>
            </a:r>
            <a:r>
              <a:rPr lang="en-US" sz="2800">
                <a:latin typeface="Arial" pitchFamily="34" charset="0"/>
              </a:rPr>
              <a:t>)</a:t>
            </a:r>
            <a:r>
              <a:rPr lang="en-US" sz="2800" baseline="-25000">
                <a:latin typeface="Arial" pitchFamily="34" charset="0"/>
              </a:rPr>
              <a:t> </a:t>
            </a:r>
            <a:r>
              <a:rPr lang="en-US" sz="2800">
                <a:latin typeface="Arial" pitchFamily="34" charset="0"/>
                <a:ea typeface="Lucida Grande"/>
                <a:cs typeface="Lucida Grande"/>
              </a:rPr>
              <a:t>→</a:t>
            </a:r>
            <a:r>
              <a:rPr lang="en-US" sz="2800" baseline="-25000">
                <a:latin typeface="Arial" pitchFamily="34" charset="0"/>
              </a:rPr>
              <a:t> </a:t>
            </a:r>
            <a:r>
              <a:rPr lang="en-US" sz="2800">
                <a:latin typeface="Arial" pitchFamily="34" charset="0"/>
              </a:rPr>
              <a:t>2 PbO(</a:t>
            </a:r>
            <a:r>
              <a:rPr lang="en-US" sz="2800" i="1">
                <a:latin typeface="Arial" pitchFamily="34" charset="0"/>
              </a:rPr>
              <a:t>s</a:t>
            </a:r>
            <a:r>
              <a:rPr lang="en-US" sz="2800">
                <a:latin typeface="Arial" pitchFamily="34" charset="0"/>
              </a:rPr>
              <a:t>) + O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(</a:t>
            </a:r>
            <a:r>
              <a:rPr lang="en-US" sz="2800" i="1">
                <a:latin typeface="Arial" pitchFamily="34" charset="0"/>
              </a:rPr>
              <a:t>g</a:t>
            </a:r>
            <a:r>
              <a:rPr lang="en-US" sz="2800">
                <a:latin typeface="Arial" pitchFamily="34" charset="0"/>
              </a:rPr>
              <a:t>)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286000" y="54864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sz="2000"/>
              <a:t>because ½ moles of O</a:t>
            </a:r>
            <a:r>
              <a:rPr lang="en-US" sz="2000" baseline="-25000"/>
              <a:t>2</a:t>
            </a:r>
            <a:r>
              <a:rPr lang="en-US" sz="2000"/>
              <a:t> as PbO</a:t>
            </a:r>
            <a:r>
              <a:rPr lang="en-US" sz="2000" baseline="-25000"/>
              <a:t>2</a:t>
            </a:r>
            <a:r>
              <a:rPr lang="en-US" sz="2000"/>
              <a:t>, and the molar mass of PbO</a:t>
            </a:r>
            <a:r>
              <a:rPr lang="en-US" sz="2000" baseline="-25000"/>
              <a:t>2</a:t>
            </a:r>
            <a:r>
              <a:rPr lang="en-US" sz="2000"/>
              <a:t> is 7x O</a:t>
            </a:r>
            <a:r>
              <a:rPr lang="en-US" sz="2000" baseline="-25000"/>
              <a:t>2</a:t>
            </a:r>
            <a:r>
              <a:rPr lang="en-US" sz="2000"/>
              <a:t>, the number makes sense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2209800" y="2133600"/>
            <a:ext cx="6781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/>
            <a:endParaRPr lang="en-US" sz="2400"/>
          </a:p>
          <a:p>
            <a:pPr algn="ctr"/>
            <a:endParaRPr lang="en-US" sz="2400"/>
          </a:p>
          <a:p>
            <a:pPr algn="ctr">
              <a:spcBef>
                <a:spcPct val="50000"/>
              </a:spcBef>
            </a:pPr>
            <a:endParaRPr lang="en-US"/>
          </a:p>
          <a:p>
            <a:pPr algn="ctr"/>
            <a:r>
              <a:rPr lang="en-US"/>
              <a:t>1 mol O</a:t>
            </a:r>
            <a:r>
              <a:rPr lang="en-US" baseline="-25000"/>
              <a:t>2</a:t>
            </a:r>
            <a:r>
              <a:rPr lang="en-US"/>
              <a:t> = 32.00g, 1 mol PbO</a:t>
            </a:r>
            <a:r>
              <a:rPr lang="en-US" baseline="-25000"/>
              <a:t>2</a:t>
            </a:r>
            <a:r>
              <a:rPr lang="en-US"/>
              <a:t> = 239.2g, 1 mol O</a:t>
            </a:r>
            <a:r>
              <a:rPr lang="en-US" baseline="-25000"/>
              <a:t>2</a:t>
            </a:r>
            <a:r>
              <a:rPr lang="en-US"/>
              <a:t> : 2 mol PbO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2438400" y="1219200"/>
            <a:ext cx="655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/>
              <a:t>100.0 g PbO</a:t>
            </a:r>
            <a:r>
              <a:rPr lang="en-US" sz="2400" baseline="-25000"/>
              <a:t>2</a:t>
            </a:r>
            <a:r>
              <a:rPr lang="en-US" sz="2400"/>
              <a:t>, 2 PbO</a:t>
            </a:r>
            <a:r>
              <a:rPr lang="en-US" sz="2400" baseline="-25000"/>
              <a:t>2</a:t>
            </a:r>
            <a:r>
              <a:rPr lang="en-US" sz="2400"/>
              <a:t> </a:t>
            </a:r>
            <a:r>
              <a:rPr lang="en-US" sz="2400">
                <a:ea typeface="Lucida Grande"/>
                <a:cs typeface="Lucida Grande"/>
              </a:rPr>
              <a:t>→</a:t>
            </a:r>
            <a:r>
              <a:rPr lang="en-US" sz="2400"/>
              <a:t> 2 PbO + O</a:t>
            </a:r>
            <a:r>
              <a:rPr lang="en-US" sz="2400" baseline="-25000"/>
              <a:t>2</a:t>
            </a:r>
            <a:endParaRPr lang="en-US" sz="2400"/>
          </a:p>
          <a:p>
            <a:r>
              <a:rPr lang="en-US" sz="2400"/>
              <a:t>g O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152400" y="1219200"/>
            <a:ext cx="88423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52400" y="2041525"/>
            <a:ext cx="8842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152400" y="6400800"/>
            <a:ext cx="88423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28600" y="5410200"/>
            <a:ext cx="20574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400" b="1"/>
              <a:t>Check: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28600" y="3810000"/>
            <a:ext cx="20574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400" b="1"/>
              <a:t>Solution: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52400" y="213360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r"/>
            <a:r>
              <a:rPr lang="en-US" sz="2400" b="1"/>
              <a:t>Conceptual Plan:</a:t>
            </a:r>
          </a:p>
          <a:p>
            <a:pPr algn="r"/>
            <a:endParaRPr lang="en-US" sz="2400" b="1"/>
          </a:p>
          <a:p>
            <a:pPr algn="r"/>
            <a:r>
              <a:rPr lang="en-US" sz="2300" b="1"/>
              <a:t>Relationships: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28600" y="1219200"/>
            <a:ext cx="205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400" b="1"/>
              <a:t>Given:</a:t>
            </a:r>
          </a:p>
          <a:p>
            <a:pPr algn="r"/>
            <a:r>
              <a:rPr lang="en-US" sz="2400" b="1"/>
              <a:t>Find: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152400" y="1219200"/>
            <a:ext cx="0" cy="5189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2209800" y="12192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8991600" y="1219200"/>
            <a:ext cx="0" cy="51609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152400" y="3810000"/>
            <a:ext cx="8842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52400" y="5399088"/>
            <a:ext cx="8842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286000" y="2133600"/>
            <a:ext cx="6629400" cy="533400"/>
            <a:chOff x="1440" y="1344"/>
            <a:chExt cx="4176" cy="336"/>
          </a:xfrm>
          <a:solidFill>
            <a:srgbClr val="FFFF00"/>
          </a:solidFill>
        </p:grpSpPr>
        <p:sp>
          <p:nvSpPr>
            <p:cNvPr id="8224" name="AutoShape 24"/>
            <p:cNvSpPr>
              <a:spLocks noChangeArrowheads="1"/>
            </p:cNvSpPr>
            <p:nvPr/>
          </p:nvSpPr>
          <p:spPr bwMode="auto">
            <a:xfrm>
              <a:off x="4992" y="1344"/>
              <a:ext cx="624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>
                  <a:solidFill>
                    <a:srgbClr val="6600CC"/>
                  </a:solidFill>
                  <a:latin typeface="Arial" charset="0"/>
                </a:rPr>
                <a:t>g O</a:t>
              </a:r>
              <a:r>
                <a:rPr lang="en-US" sz="2200" baseline="-25000">
                  <a:solidFill>
                    <a:srgbClr val="6600CC"/>
                  </a:solidFill>
                  <a:latin typeface="Arial" charset="0"/>
                </a:rPr>
                <a:t>2</a:t>
              </a:r>
              <a:endParaRPr lang="en-US" sz="2200">
                <a:solidFill>
                  <a:srgbClr val="6600CC"/>
                </a:solidFill>
                <a:latin typeface="Arial" charset="0"/>
              </a:endParaRPr>
            </a:p>
          </p:txBody>
        </p:sp>
        <p:sp>
          <p:nvSpPr>
            <p:cNvPr id="8225" name="AutoShape 25"/>
            <p:cNvSpPr>
              <a:spLocks noChangeArrowheads="1"/>
            </p:cNvSpPr>
            <p:nvPr/>
          </p:nvSpPr>
          <p:spPr bwMode="auto">
            <a:xfrm flipV="1">
              <a:off x="2208" y="1488"/>
              <a:ext cx="289" cy="101"/>
            </a:xfrm>
            <a:prstGeom prst="rightArrow">
              <a:avLst>
                <a:gd name="adj1" fmla="val 50000"/>
                <a:gd name="adj2" fmla="val 71535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8226" name="AutoShape 26"/>
            <p:cNvSpPr>
              <a:spLocks noChangeArrowheads="1"/>
            </p:cNvSpPr>
            <p:nvPr/>
          </p:nvSpPr>
          <p:spPr bwMode="auto">
            <a:xfrm>
              <a:off x="2592" y="1344"/>
              <a:ext cx="864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>
                  <a:solidFill>
                    <a:srgbClr val="6600CC"/>
                  </a:solidFill>
                  <a:latin typeface="Arial" charset="0"/>
                </a:rPr>
                <a:t>mol PbO</a:t>
              </a:r>
              <a:r>
                <a:rPr lang="en-US" sz="2200" baseline="-25000">
                  <a:solidFill>
                    <a:srgbClr val="6600CC"/>
                  </a:solidFill>
                  <a:latin typeface="Arial" charset="0"/>
                </a:rPr>
                <a:t>2</a:t>
              </a:r>
              <a:endParaRPr lang="en-US" sz="2200">
                <a:solidFill>
                  <a:srgbClr val="6600CC"/>
                </a:solidFill>
                <a:latin typeface="Arial" charset="0"/>
              </a:endParaRPr>
            </a:p>
          </p:txBody>
        </p:sp>
        <p:sp>
          <p:nvSpPr>
            <p:cNvPr id="8227" name="AutoShape 27"/>
            <p:cNvSpPr>
              <a:spLocks noChangeArrowheads="1"/>
            </p:cNvSpPr>
            <p:nvPr/>
          </p:nvSpPr>
          <p:spPr bwMode="auto">
            <a:xfrm>
              <a:off x="1440" y="1344"/>
              <a:ext cx="672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>
                  <a:solidFill>
                    <a:srgbClr val="6600CC"/>
                  </a:solidFill>
                  <a:latin typeface="Arial" charset="0"/>
                </a:rPr>
                <a:t>g PbO</a:t>
              </a:r>
              <a:r>
                <a:rPr lang="en-US" sz="2200" baseline="-25000">
                  <a:solidFill>
                    <a:srgbClr val="6600CC"/>
                  </a:solidFill>
                  <a:latin typeface="Arial" charset="0"/>
                </a:rPr>
                <a:t>2</a:t>
              </a:r>
              <a:endParaRPr lang="en-US" sz="2200">
                <a:solidFill>
                  <a:srgbClr val="6600CC"/>
                </a:solidFill>
                <a:latin typeface="Arial" charset="0"/>
              </a:endParaRPr>
            </a:p>
          </p:txBody>
        </p:sp>
        <p:sp>
          <p:nvSpPr>
            <p:cNvPr id="8228" name="AutoShape 28"/>
            <p:cNvSpPr>
              <a:spLocks noChangeArrowheads="1"/>
            </p:cNvSpPr>
            <p:nvPr/>
          </p:nvSpPr>
          <p:spPr bwMode="auto">
            <a:xfrm>
              <a:off x="3888" y="1344"/>
              <a:ext cx="624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>
                  <a:solidFill>
                    <a:srgbClr val="6600CC"/>
                  </a:solidFill>
                  <a:latin typeface="Arial" charset="0"/>
                </a:rPr>
                <a:t>mol O</a:t>
              </a:r>
              <a:r>
                <a:rPr lang="en-US" sz="2200" baseline="-25000">
                  <a:solidFill>
                    <a:srgbClr val="6600CC"/>
                  </a:solidFill>
                  <a:latin typeface="Arial" charset="0"/>
                </a:rPr>
                <a:t>2</a:t>
              </a:r>
              <a:endParaRPr lang="en-US" sz="2200">
                <a:solidFill>
                  <a:srgbClr val="6600CC"/>
                </a:solidFill>
                <a:latin typeface="Arial" charset="0"/>
              </a:endParaRPr>
            </a:p>
          </p:txBody>
        </p:sp>
        <p:sp>
          <p:nvSpPr>
            <p:cNvPr id="8229" name="AutoShape 29"/>
            <p:cNvSpPr>
              <a:spLocks noChangeArrowheads="1"/>
            </p:cNvSpPr>
            <p:nvPr/>
          </p:nvSpPr>
          <p:spPr bwMode="auto">
            <a:xfrm flipV="1">
              <a:off x="3552" y="1488"/>
              <a:ext cx="289" cy="101"/>
            </a:xfrm>
            <a:prstGeom prst="rightArrow">
              <a:avLst>
                <a:gd name="adj1" fmla="val 50000"/>
                <a:gd name="adj2" fmla="val 71535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8230" name="AutoShape 30"/>
            <p:cNvSpPr>
              <a:spLocks noChangeArrowheads="1"/>
            </p:cNvSpPr>
            <p:nvPr/>
          </p:nvSpPr>
          <p:spPr bwMode="auto">
            <a:xfrm flipV="1">
              <a:off x="4608" y="1488"/>
              <a:ext cx="289" cy="101"/>
            </a:xfrm>
            <a:prstGeom prst="rightArrow">
              <a:avLst>
                <a:gd name="adj1" fmla="val 50000"/>
                <a:gd name="adj2" fmla="val 71535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en-US" sz="2400">
                <a:latin typeface="Arial" charset="0"/>
              </a:endParaRPr>
            </a:p>
          </p:txBody>
        </p:sp>
      </p:grpSp>
      <p:sp>
        <p:nvSpPr>
          <p:cNvPr id="78880" name="Line 32"/>
          <p:cNvSpPr>
            <a:spLocks noChangeShapeType="1"/>
          </p:cNvSpPr>
          <p:nvPr/>
        </p:nvSpPr>
        <p:spPr bwMode="auto">
          <a:xfrm flipV="1">
            <a:off x="1822450" y="4392613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 flipV="1">
            <a:off x="3992563" y="4660900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 flipH="1" flipV="1">
            <a:off x="3687763" y="4203700"/>
            <a:ext cx="8382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 flipH="1" flipV="1">
            <a:off x="5592763" y="4660900"/>
            <a:ext cx="8382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 flipH="1" flipV="1">
            <a:off x="5784850" y="4316413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 flipH="1" flipV="1">
            <a:off x="7537450" y="4697413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9" name="Picture 38" descr="Picture9.png"/>
          <p:cNvPicPr>
            <a:picLocks noChangeAspect="1"/>
          </p:cNvPicPr>
          <p:nvPr/>
        </p:nvPicPr>
        <p:blipFill>
          <a:blip r:embed="rId4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3276600" y="2590800"/>
            <a:ext cx="854075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9" descr="Picture10.png"/>
          <p:cNvPicPr>
            <a:picLocks noChangeAspect="1"/>
          </p:cNvPicPr>
          <p:nvPr/>
        </p:nvPicPr>
        <p:blipFill>
          <a:blip r:embed="rId5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5257800" y="2590800"/>
            <a:ext cx="12065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0" descr="Picture11.png"/>
          <p:cNvPicPr>
            <a:picLocks noChangeAspect="1"/>
          </p:cNvPicPr>
          <p:nvPr/>
        </p:nvPicPr>
        <p:blipFill>
          <a:blip r:embed="rId6" cstate="print">
            <a:grayscl/>
            <a:biLevel thresh="50000"/>
          </a:blip>
          <a:srcRect/>
          <a:stretch>
            <a:fillRect/>
          </a:stretch>
        </p:blipFill>
        <p:spPr bwMode="auto">
          <a:xfrm>
            <a:off x="7086600" y="2590800"/>
            <a:ext cx="865188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90" name="Line 20"/>
          <p:cNvSpPr>
            <a:spLocks noChangeShapeType="1"/>
          </p:cNvSpPr>
          <p:nvPr/>
        </p:nvSpPr>
        <p:spPr bwMode="auto">
          <a:xfrm>
            <a:off x="2209800" y="5410200"/>
            <a:ext cx="0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8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  <p:bldP spid="78853" grpId="0"/>
      <p:bldP spid="78854" grpId="0" build="p"/>
      <p:bldP spid="78880" grpId="0" animBg="1"/>
      <p:bldP spid="78881" grpId="0" animBg="1"/>
      <p:bldP spid="78882" grpId="0" animBg="1"/>
      <p:bldP spid="78883" grpId="0" animBg="1"/>
      <p:bldP spid="78884" grpId="0" animBg="1"/>
      <p:bldP spid="788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Arial" pitchFamily="34" charset="0"/>
              </a:rPr>
              <a:t>Making Pizzas</a:t>
            </a:r>
            <a:br>
              <a:rPr lang="en-US" dirty="0">
                <a:solidFill>
                  <a:srgbClr val="C00000"/>
                </a:solidFill>
                <a:latin typeface="Arial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Arial" pitchFamily="34" charset="0"/>
              </a:rPr>
              <a:t>(An analogy for limiting reactants, theoretical yield, and % yield)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295400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SzPct val="120000"/>
            </a:pPr>
            <a:r>
              <a:rPr lang="en-US" sz="3000" dirty="0"/>
              <a:t>  -Given the following “equation” for making a pizza.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28600" y="1828800"/>
            <a:ext cx="8850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1 crust + 5 oz. tomato sauce + 2 cu cheese</a:t>
            </a:r>
            <a:r>
              <a:rPr lang="en-US" sz="2800" dirty="0">
                <a:solidFill>
                  <a:schemeClr val="tx2"/>
                </a:solidFill>
                <a:cs typeface="Times New Roman" pitchFamily="18" charset="0"/>
              </a:rPr>
              <a:t>  </a:t>
            </a:r>
            <a:r>
              <a:rPr lang="en-US" sz="2800" dirty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 1 pizza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0" y="2362200"/>
            <a:ext cx="91440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000" dirty="0"/>
              <a:t>  -How many could we make if we had 4 crusts,</a:t>
            </a:r>
          </a:p>
          <a:p>
            <a:pPr>
              <a:spcBef>
                <a:spcPct val="20000"/>
              </a:spcBef>
            </a:pPr>
            <a:r>
              <a:rPr lang="en-US" sz="3000" dirty="0"/>
              <a:t>   15 oz. tomato sauce, and 10 cu cheese?</a:t>
            </a:r>
          </a:p>
        </p:txBody>
      </p:sp>
      <p:pic>
        <p:nvPicPr>
          <p:cNvPr id="12" name="Picture 11" descr="Picture1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581400"/>
            <a:ext cx="504031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Picture1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572000"/>
            <a:ext cx="626586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Picture15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5638800"/>
            <a:ext cx="622300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Picture16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4572000"/>
            <a:ext cx="6332538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autoUpdateAnimBg="0"/>
      <p:bldP spid="1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76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Arial" pitchFamily="34" charset="0"/>
              </a:rPr>
              <a:t>The Limiting Reactant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458200" cy="510540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en-US" sz="2800">
                <a:latin typeface="Arial" pitchFamily="34" charset="0"/>
              </a:rPr>
              <a:t>The reactant that limits the amount of product is called the </a:t>
            </a:r>
            <a:r>
              <a:rPr lang="en-US" sz="2800" b="1">
                <a:solidFill>
                  <a:schemeClr val="accent1"/>
                </a:solidFill>
                <a:latin typeface="Arial" pitchFamily="34" charset="0"/>
              </a:rPr>
              <a:t>limiting reactant</a:t>
            </a:r>
            <a:endParaRPr lang="en-US" sz="2800">
              <a:solidFill>
                <a:schemeClr val="accent1"/>
              </a:solidFill>
              <a:latin typeface="Arial" pitchFamily="34" charset="0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sz="2400">
                <a:latin typeface="Arial" pitchFamily="34" charset="0"/>
              </a:rPr>
              <a:t>sometimes called the limiting reagent</a:t>
            </a:r>
          </a:p>
          <a:p>
            <a:pPr lvl="1" eaLnBrk="1" hangingPunct="1">
              <a:lnSpc>
                <a:spcPct val="95000"/>
              </a:lnSpc>
            </a:pPr>
            <a:r>
              <a:rPr lang="en-US" sz="2400">
                <a:latin typeface="Arial" pitchFamily="34" charset="0"/>
              </a:rPr>
              <a:t>the limiting reactant gets completely consumed</a:t>
            </a:r>
          </a:p>
          <a:p>
            <a:pPr eaLnBrk="1" hangingPunct="1">
              <a:lnSpc>
                <a:spcPct val="95000"/>
              </a:lnSpc>
            </a:pPr>
            <a:r>
              <a:rPr lang="en-US" sz="2800">
                <a:latin typeface="Arial" pitchFamily="34" charset="0"/>
              </a:rPr>
              <a:t>Reactants not completely consumed are called </a:t>
            </a:r>
            <a:r>
              <a:rPr lang="en-US" sz="2800" b="1">
                <a:solidFill>
                  <a:schemeClr val="accent1"/>
                </a:solidFill>
                <a:latin typeface="Arial" pitchFamily="34" charset="0"/>
              </a:rPr>
              <a:t>excess reactants</a:t>
            </a:r>
            <a:endParaRPr lang="en-US" sz="2800">
              <a:solidFill>
                <a:schemeClr val="accent1"/>
              </a:solidFill>
              <a:latin typeface="Arial" pitchFamily="34" charset="0"/>
            </a:endParaRPr>
          </a:p>
          <a:p>
            <a:pPr eaLnBrk="1" hangingPunct="1">
              <a:lnSpc>
                <a:spcPct val="95000"/>
              </a:lnSpc>
            </a:pPr>
            <a:r>
              <a:rPr lang="en-US" sz="2800">
                <a:latin typeface="Arial" pitchFamily="34" charset="0"/>
              </a:rPr>
              <a:t>The amount of product that can be made from the limiting reactant is called the </a:t>
            </a:r>
            <a:r>
              <a:rPr lang="en-US" sz="2800" b="1">
                <a:solidFill>
                  <a:schemeClr val="accent1"/>
                </a:solidFill>
                <a:latin typeface="Arial" pitchFamily="34" charset="0"/>
              </a:rPr>
              <a:t>theoretical yield</a:t>
            </a:r>
            <a:endParaRPr lang="en-US" sz="280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304800"/>
            <a:ext cx="8305800" cy="1524000"/>
          </a:xfrm>
        </p:spPr>
        <p:txBody>
          <a:bodyPr/>
          <a:lstStyle/>
          <a:p>
            <a:pPr eaLnBrk="1" hangingPunct="1"/>
            <a:r>
              <a:rPr lang="en-US" sz="3200">
                <a:latin typeface="Arial" pitchFamily="34" charset="0"/>
              </a:rPr>
              <a:t>Practice — How many moles of Si</a:t>
            </a:r>
            <a:r>
              <a:rPr lang="en-US" sz="3200" baseline="-25000">
                <a:latin typeface="Arial" pitchFamily="34" charset="0"/>
              </a:rPr>
              <a:t>3</a:t>
            </a:r>
            <a:r>
              <a:rPr lang="en-US" sz="3200">
                <a:latin typeface="Arial" pitchFamily="34" charset="0"/>
              </a:rPr>
              <a:t>N</a:t>
            </a:r>
            <a:r>
              <a:rPr lang="en-US" sz="3200" baseline="-25000">
                <a:latin typeface="Arial" pitchFamily="34" charset="0"/>
              </a:rPr>
              <a:t>4</a:t>
            </a:r>
            <a:r>
              <a:rPr lang="en-US" sz="3200">
                <a:latin typeface="Arial" pitchFamily="34" charset="0"/>
              </a:rPr>
              <a:t> can be made from 1.20 moles of Si and 1.00 moles of N</a:t>
            </a:r>
            <a:r>
              <a:rPr lang="en-US" sz="3200" baseline="-25000">
                <a:latin typeface="Arial" pitchFamily="34" charset="0"/>
              </a:rPr>
              <a:t>2</a:t>
            </a:r>
            <a:r>
              <a:rPr lang="en-US" sz="3200">
                <a:latin typeface="Arial" pitchFamily="34" charset="0"/>
              </a:rPr>
              <a:t> in the reaction 3 Si + 2 N</a:t>
            </a:r>
            <a:r>
              <a:rPr lang="en-US" sz="3200" baseline="-25000">
                <a:latin typeface="Arial" pitchFamily="34" charset="0"/>
              </a:rPr>
              <a:t>2</a:t>
            </a:r>
            <a:r>
              <a:rPr lang="en-US" sz="3200">
                <a:latin typeface="Arial" pitchFamily="34" charset="0"/>
              </a:rPr>
              <a:t> </a:t>
            </a:r>
            <a:r>
              <a:rPr lang="en-US" sz="3200">
                <a:latin typeface="Arial" pitchFamily="34" charset="0"/>
                <a:sym typeface="Symbol" pitchFamily="18" charset="2"/>
              </a:rPr>
              <a:t> Si</a:t>
            </a:r>
            <a:r>
              <a:rPr lang="en-US" sz="3200" baseline="-25000">
                <a:latin typeface="Arial" pitchFamily="34" charset="0"/>
                <a:sym typeface="Symbol" pitchFamily="18" charset="2"/>
              </a:rPr>
              <a:t>3</a:t>
            </a:r>
            <a:r>
              <a:rPr lang="en-US" sz="3200">
                <a:latin typeface="Arial" pitchFamily="34" charset="0"/>
                <a:sym typeface="Symbol" pitchFamily="18" charset="2"/>
              </a:rPr>
              <a:t>N</a:t>
            </a:r>
            <a:r>
              <a:rPr lang="en-US" sz="3200" baseline="-25000">
                <a:latin typeface="Arial" pitchFamily="34" charset="0"/>
                <a:sym typeface="Symbol" pitchFamily="18" charset="2"/>
              </a:rPr>
              <a:t>4</a:t>
            </a:r>
            <a:r>
              <a:rPr lang="en-US" sz="3200">
                <a:latin typeface="Arial" pitchFamily="34" charset="0"/>
                <a:sym typeface="Symbol" pitchFamily="18" charset="2"/>
              </a:rPr>
              <a:t>?</a:t>
            </a: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0" name="Text Box 40"/>
          <p:cNvSpPr txBox="1">
            <a:spLocks noChangeArrowheads="1"/>
          </p:cNvSpPr>
          <p:nvPr/>
        </p:nvSpPr>
        <p:spPr bwMode="auto">
          <a:xfrm>
            <a:off x="1600200" y="4722813"/>
            <a:ext cx="12858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Limiting</a:t>
            </a:r>
          </a:p>
          <a:p>
            <a:r>
              <a:rPr lang="en-US" sz="2400">
                <a:solidFill>
                  <a:schemeClr val="accent1"/>
                </a:solidFill>
              </a:rPr>
              <a:t>reactant</a:t>
            </a:r>
          </a:p>
        </p:txBody>
      </p:sp>
      <p:pic>
        <p:nvPicPr>
          <p:cNvPr id="46" name="Picture 45" descr="Picture2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4724400"/>
            <a:ext cx="2760663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Arial" pitchFamily="34" charset="0"/>
              </a:rPr>
              <a:t>Practice — How many moles of Si</a:t>
            </a:r>
            <a:r>
              <a:rPr lang="en-US" sz="2800" baseline="-25000">
                <a:latin typeface="Arial" pitchFamily="34" charset="0"/>
              </a:rPr>
              <a:t>3</a:t>
            </a:r>
            <a:r>
              <a:rPr lang="en-US" sz="2800">
                <a:latin typeface="Arial" pitchFamily="34" charset="0"/>
              </a:rPr>
              <a:t>N</a:t>
            </a:r>
            <a:r>
              <a:rPr lang="en-US" sz="2800" baseline="-25000">
                <a:latin typeface="Arial" pitchFamily="34" charset="0"/>
              </a:rPr>
              <a:t>4</a:t>
            </a:r>
            <a:r>
              <a:rPr lang="en-US" sz="2800">
                <a:latin typeface="Arial" pitchFamily="34" charset="0"/>
              </a:rPr>
              <a:t> can be made from 1.20 moles of Si and 1.00 moles of N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 in the reaction </a:t>
            </a:r>
            <a:br>
              <a:rPr lang="en-US" sz="28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3 Si + 2 N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 </a:t>
            </a:r>
            <a:r>
              <a:rPr lang="en-US" sz="2800">
                <a:latin typeface="Arial" pitchFamily="34" charset="0"/>
                <a:sym typeface="Symbol" pitchFamily="18" charset="2"/>
              </a:rPr>
              <a:t> Si</a:t>
            </a:r>
            <a:r>
              <a:rPr lang="en-US" sz="2800" baseline="-25000">
                <a:latin typeface="Arial" pitchFamily="34" charset="0"/>
                <a:sym typeface="Symbol" pitchFamily="18" charset="2"/>
              </a:rPr>
              <a:t>3</a:t>
            </a:r>
            <a:r>
              <a:rPr lang="en-US" sz="2800">
                <a:latin typeface="Arial" pitchFamily="34" charset="0"/>
                <a:sym typeface="Symbol" pitchFamily="18" charset="2"/>
              </a:rPr>
              <a:t>N</a:t>
            </a:r>
            <a:r>
              <a:rPr lang="en-US" sz="2800" baseline="-25000">
                <a:latin typeface="Arial" pitchFamily="34" charset="0"/>
                <a:sym typeface="Symbol" pitchFamily="18" charset="2"/>
              </a:rPr>
              <a:t>4</a:t>
            </a:r>
            <a:r>
              <a:rPr lang="en-US" sz="2800">
                <a:latin typeface="Arial" pitchFamily="34" charset="0"/>
                <a:sym typeface="Symbol" pitchFamily="18" charset="2"/>
              </a:rPr>
              <a:t>?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362200" y="2133600"/>
            <a:ext cx="662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2000"/>
          </a:p>
          <a:p>
            <a:pPr algn="ctr"/>
            <a:endParaRPr lang="en-US" sz="2000"/>
          </a:p>
          <a:p>
            <a:pPr algn="ctr"/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>
              <a:lnSpc>
                <a:spcPct val="75000"/>
              </a:lnSpc>
            </a:pPr>
            <a:r>
              <a:rPr lang="en-US" sz="2000"/>
              <a:t>2 mol N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:</a:t>
            </a:r>
            <a:r>
              <a:rPr lang="en-US" sz="2000"/>
              <a:t> 1 Si</a:t>
            </a:r>
            <a:r>
              <a:rPr lang="en-US" sz="2000" baseline="-25000"/>
              <a:t>3</a:t>
            </a:r>
            <a:r>
              <a:rPr lang="en-US" sz="2000"/>
              <a:t>N</a:t>
            </a:r>
            <a:r>
              <a:rPr lang="en-US" sz="2000" baseline="-25000"/>
              <a:t>4</a:t>
            </a:r>
            <a:r>
              <a:rPr lang="en-US" sz="2000"/>
              <a:t>; 3 mol Si </a:t>
            </a:r>
            <a:r>
              <a:rPr lang="en-US" sz="2000">
                <a:sym typeface="Symbol" pitchFamily="18" charset="2"/>
              </a:rPr>
              <a:t>: </a:t>
            </a:r>
            <a:r>
              <a:rPr lang="en-US" sz="2000"/>
              <a:t>1 Si</a:t>
            </a:r>
            <a:r>
              <a:rPr lang="en-US" sz="2000" baseline="-25000"/>
              <a:t>3</a:t>
            </a:r>
            <a:r>
              <a:rPr lang="en-US" sz="2000"/>
              <a:t>N</a:t>
            </a:r>
            <a:r>
              <a:rPr lang="en-US" sz="2000" baseline="-25000"/>
              <a:t>4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2590800" y="12192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400"/>
              <a:t>1.20 mol Si, 1.00 mol N</a:t>
            </a:r>
            <a:r>
              <a:rPr lang="en-US" sz="2400" baseline="-25000"/>
              <a:t>2</a:t>
            </a:r>
            <a:endParaRPr lang="en-US" sz="2400"/>
          </a:p>
          <a:p>
            <a:r>
              <a:rPr lang="en-US" sz="2400"/>
              <a:t>mol Si</a:t>
            </a:r>
            <a:r>
              <a:rPr lang="en-US" sz="2400" baseline="-25000"/>
              <a:t>3</a:t>
            </a:r>
            <a:r>
              <a:rPr lang="en-US" sz="2400"/>
              <a:t>N</a:t>
            </a:r>
            <a:r>
              <a:rPr lang="en-US" sz="2400" baseline="-25000"/>
              <a:t>4</a:t>
            </a:r>
            <a:endParaRPr lang="en-US" sz="2400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28600" y="121920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228600" y="21336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180975" y="640080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228600" y="4648200"/>
            <a:ext cx="20574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/>
              <a:t>Solution:</a:t>
            </a:r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228600" y="2133600"/>
            <a:ext cx="2057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r"/>
            <a:r>
              <a:rPr lang="en-US" sz="2400" b="1"/>
              <a:t>Conceptual Plan:</a:t>
            </a:r>
          </a:p>
          <a:p>
            <a:pPr algn="r"/>
            <a:endParaRPr lang="en-US" sz="2400" b="1"/>
          </a:p>
          <a:p>
            <a:pPr algn="r"/>
            <a:endParaRPr lang="en-US" sz="2400" b="1"/>
          </a:p>
          <a:p>
            <a:pPr algn="r"/>
            <a:r>
              <a:rPr lang="en-US" sz="2300" b="1"/>
              <a:t>Relationships:</a:t>
            </a: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228600" y="1219200"/>
            <a:ext cx="2057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400" b="1"/>
              <a:t>Given:</a:t>
            </a:r>
          </a:p>
          <a:p>
            <a:pPr algn="r"/>
            <a:r>
              <a:rPr lang="en-US" sz="2400" b="1"/>
              <a:t>Find:</a:t>
            </a:r>
          </a:p>
        </p:txBody>
      </p:sp>
      <p:sp>
        <p:nvSpPr>
          <p:cNvPr id="19469" name="Line 14"/>
          <p:cNvSpPr>
            <a:spLocks noChangeShapeType="1"/>
          </p:cNvSpPr>
          <p:nvPr/>
        </p:nvSpPr>
        <p:spPr bwMode="auto">
          <a:xfrm flipH="1">
            <a:off x="174625" y="1219200"/>
            <a:ext cx="53975" cy="51482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 flipH="1">
            <a:off x="2341563" y="1219200"/>
            <a:ext cx="20637" cy="3390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6"/>
          <p:cNvSpPr>
            <a:spLocks noChangeShapeType="1"/>
          </p:cNvSpPr>
          <p:nvPr/>
        </p:nvSpPr>
        <p:spPr bwMode="auto">
          <a:xfrm flipH="1">
            <a:off x="8943975" y="1219200"/>
            <a:ext cx="47625" cy="51625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7"/>
          <p:cNvSpPr>
            <a:spLocks noChangeShapeType="1"/>
          </p:cNvSpPr>
          <p:nvPr/>
        </p:nvSpPr>
        <p:spPr bwMode="auto">
          <a:xfrm>
            <a:off x="174625" y="46228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438400" y="3200400"/>
            <a:ext cx="3200400" cy="457200"/>
            <a:chOff x="2832" y="1392"/>
            <a:chExt cx="2016" cy="336"/>
          </a:xfrm>
          <a:solidFill>
            <a:srgbClr val="FFFF00"/>
          </a:solidFill>
        </p:grpSpPr>
        <p:sp>
          <p:nvSpPr>
            <p:cNvPr id="11304" name="AutoShape 20"/>
            <p:cNvSpPr>
              <a:spLocks noChangeArrowheads="1"/>
            </p:cNvSpPr>
            <p:nvPr/>
          </p:nvSpPr>
          <p:spPr bwMode="auto">
            <a:xfrm>
              <a:off x="2832" y="1392"/>
              <a:ext cx="733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mol N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</a:rPr>
                <a:t>2</a:t>
              </a:r>
              <a:endParaRPr lang="en-US" sz="2400">
                <a:solidFill>
                  <a:srgbClr val="6600CC"/>
                </a:solidFill>
                <a:latin typeface="Arial" charset="0"/>
              </a:endParaRPr>
            </a:p>
          </p:txBody>
        </p:sp>
        <p:sp>
          <p:nvSpPr>
            <p:cNvPr id="11305" name="AutoShape 21"/>
            <p:cNvSpPr>
              <a:spLocks noChangeArrowheads="1"/>
            </p:cNvSpPr>
            <p:nvPr/>
          </p:nvSpPr>
          <p:spPr bwMode="auto">
            <a:xfrm flipV="1">
              <a:off x="3600" y="1536"/>
              <a:ext cx="344" cy="101"/>
            </a:xfrm>
            <a:prstGeom prst="rightArrow">
              <a:avLst>
                <a:gd name="adj1" fmla="val 50000"/>
                <a:gd name="adj2" fmla="val 85149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1306" name="AutoShape 22"/>
            <p:cNvSpPr>
              <a:spLocks noChangeArrowheads="1"/>
            </p:cNvSpPr>
            <p:nvPr/>
          </p:nvSpPr>
          <p:spPr bwMode="auto">
            <a:xfrm>
              <a:off x="3981" y="1392"/>
              <a:ext cx="867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mol Si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</a:rPr>
                <a:t>3</a:t>
              </a: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N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6600CC"/>
                </a:solidFill>
                <a:latin typeface="Arial" charset="0"/>
              </a:endParaRPr>
            </a:p>
          </p:txBody>
        </p:sp>
      </p:grpSp>
      <p:sp>
        <p:nvSpPr>
          <p:cNvPr id="71705" name="Line 25"/>
          <p:cNvSpPr>
            <a:spLocks noChangeShapeType="1"/>
          </p:cNvSpPr>
          <p:nvPr/>
        </p:nvSpPr>
        <p:spPr bwMode="auto">
          <a:xfrm flipV="1">
            <a:off x="2590800" y="4876800"/>
            <a:ext cx="5334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 flipV="1">
            <a:off x="4114800" y="5029200"/>
            <a:ext cx="5334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438400" y="2209800"/>
            <a:ext cx="3200400" cy="457200"/>
            <a:chOff x="2832" y="1392"/>
            <a:chExt cx="2016" cy="336"/>
          </a:xfrm>
          <a:solidFill>
            <a:srgbClr val="FFFF00"/>
          </a:solidFill>
        </p:grpSpPr>
        <p:sp>
          <p:nvSpPr>
            <p:cNvPr id="11301" name="AutoShape 20"/>
            <p:cNvSpPr>
              <a:spLocks noChangeArrowheads="1"/>
            </p:cNvSpPr>
            <p:nvPr/>
          </p:nvSpPr>
          <p:spPr bwMode="auto">
            <a:xfrm>
              <a:off x="2832" y="1392"/>
              <a:ext cx="733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mol Si</a:t>
              </a:r>
            </a:p>
          </p:txBody>
        </p:sp>
        <p:sp>
          <p:nvSpPr>
            <p:cNvPr id="11302" name="AutoShape 21"/>
            <p:cNvSpPr>
              <a:spLocks noChangeArrowheads="1"/>
            </p:cNvSpPr>
            <p:nvPr/>
          </p:nvSpPr>
          <p:spPr bwMode="auto">
            <a:xfrm flipV="1">
              <a:off x="3600" y="1536"/>
              <a:ext cx="344" cy="101"/>
            </a:xfrm>
            <a:prstGeom prst="rightArrow">
              <a:avLst>
                <a:gd name="adj1" fmla="val 50000"/>
                <a:gd name="adj2" fmla="val 85149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en-US" sz="2400">
                <a:latin typeface="Arial" charset="0"/>
              </a:endParaRPr>
            </a:p>
          </p:txBody>
        </p:sp>
        <p:sp>
          <p:nvSpPr>
            <p:cNvPr id="11303" name="AutoShape 22"/>
            <p:cNvSpPr>
              <a:spLocks noChangeArrowheads="1"/>
            </p:cNvSpPr>
            <p:nvPr/>
          </p:nvSpPr>
          <p:spPr bwMode="auto">
            <a:xfrm>
              <a:off x="3981" y="1392"/>
              <a:ext cx="867" cy="336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mol Si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</a:rPr>
                <a:t>3</a:t>
              </a:r>
              <a:r>
                <a:rPr lang="en-US" sz="2400">
                  <a:solidFill>
                    <a:srgbClr val="6600CC"/>
                  </a:solidFill>
                  <a:latin typeface="Arial" charset="0"/>
                </a:rPr>
                <a:t>N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</a:rPr>
                <a:t>4</a:t>
              </a:r>
              <a:endParaRPr lang="en-US" sz="2400">
                <a:solidFill>
                  <a:srgbClr val="6600CC"/>
                </a:solidFill>
                <a:latin typeface="Arial" charset="0"/>
              </a:endParaRP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638800" y="2286000"/>
            <a:ext cx="3308350" cy="1646238"/>
            <a:chOff x="3552" y="1440"/>
            <a:chExt cx="2084" cy="1037"/>
          </a:xfrm>
          <a:solidFill>
            <a:srgbClr val="FFFF00"/>
          </a:solidFill>
        </p:grpSpPr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3552" y="1440"/>
              <a:ext cx="929" cy="818"/>
              <a:chOff x="3552" y="1390"/>
              <a:chExt cx="1029" cy="818"/>
            </a:xfrm>
            <a:grpFill/>
          </p:grpSpPr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3552" y="1536"/>
                <a:ext cx="960" cy="672"/>
                <a:chOff x="3552" y="1536"/>
                <a:chExt cx="576" cy="672"/>
              </a:xfrm>
              <a:grpFill/>
            </p:grpSpPr>
            <p:sp>
              <p:nvSpPr>
                <p:cNvPr id="11298" name="Line 31"/>
                <p:cNvSpPr>
                  <a:spLocks noChangeShapeType="1"/>
                </p:cNvSpPr>
                <p:nvPr/>
              </p:nvSpPr>
              <p:spPr bwMode="auto">
                <a:xfrm>
                  <a:off x="3552" y="1536"/>
                  <a:ext cx="240" cy="336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29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3552" y="1872"/>
                  <a:ext cx="240" cy="336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1300" name="Line 33"/>
                <p:cNvSpPr>
                  <a:spLocks noChangeShapeType="1"/>
                </p:cNvSpPr>
                <p:nvPr/>
              </p:nvSpPr>
              <p:spPr bwMode="auto">
                <a:xfrm>
                  <a:off x="3792" y="1872"/>
                  <a:ext cx="336" cy="0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Arial" charset="0"/>
                  </a:endParaRPr>
                </a:p>
              </p:txBody>
            </p:sp>
          </p:grpSp>
          <p:sp>
            <p:nvSpPr>
              <p:cNvPr id="11297" name="Text Box 34"/>
              <p:cNvSpPr txBox="1">
                <a:spLocks noChangeArrowheads="1"/>
              </p:cNvSpPr>
              <p:nvPr/>
            </p:nvSpPr>
            <p:spPr bwMode="auto">
              <a:xfrm>
                <a:off x="3694" y="1390"/>
                <a:ext cx="887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sz="2000" dirty="0">
                    <a:latin typeface="Arial" charset="0"/>
                  </a:rPr>
                  <a:t>Pick least</a:t>
                </a:r>
              </a:p>
              <a:p>
                <a:pPr algn="ctr">
                  <a:defRPr/>
                </a:pPr>
                <a:r>
                  <a:rPr lang="en-US" sz="2000" dirty="0">
                    <a:latin typeface="Arial" charset="0"/>
                  </a:rPr>
                  <a:t>amount</a:t>
                </a:r>
              </a:p>
            </p:txBody>
          </p:sp>
        </p:grpSp>
        <p:sp>
          <p:nvSpPr>
            <p:cNvPr id="11295" name="AutoShape 35"/>
            <p:cNvSpPr>
              <a:spLocks noChangeArrowheads="1"/>
            </p:cNvSpPr>
            <p:nvPr/>
          </p:nvSpPr>
          <p:spPr bwMode="auto">
            <a:xfrm>
              <a:off x="4512" y="1440"/>
              <a:ext cx="1124" cy="103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200" b="1">
                  <a:solidFill>
                    <a:schemeClr val="hlink"/>
                  </a:solidFill>
                  <a:latin typeface="Arial" charset="0"/>
                </a:rPr>
                <a:t>Limiting </a:t>
              </a:r>
            </a:p>
            <a:p>
              <a:pPr algn="ctr">
                <a:defRPr/>
              </a:pPr>
              <a:r>
                <a:rPr lang="en-US" sz="2200" b="1">
                  <a:solidFill>
                    <a:schemeClr val="hlink"/>
                  </a:solidFill>
                  <a:latin typeface="Arial" charset="0"/>
                </a:rPr>
                <a:t>reactant and</a:t>
              </a:r>
            </a:p>
            <a:p>
              <a:pPr algn="ctr">
                <a:defRPr/>
              </a:pPr>
              <a:r>
                <a:rPr lang="en-US" sz="2200" b="1">
                  <a:solidFill>
                    <a:schemeClr val="hlink"/>
                  </a:solidFill>
                  <a:latin typeface="Arial" charset="0"/>
                </a:rPr>
                <a:t>theoretical</a:t>
              </a:r>
            </a:p>
            <a:p>
              <a:pPr algn="ctr">
                <a:defRPr/>
              </a:pPr>
              <a:r>
                <a:rPr lang="en-US" sz="2200" b="1">
                  <a:solidFill>
                    <a:schemeClr val="hlink"/>
                  </a:solidFill>
                  <a:latin typeface="Arial" charset="0"/>
                </a:rPr>
                <a:t>yield</a:t>
              </a:r>
            </a:p>
          </p:txBody>
        </p:sp>
      </p:grpSp>
      <p:sp>
        <p:nvSpPr>
          <p:cNvPr id="4" name="Line 25"/>
          <p:cNvSpPr>
            <a:spLocks noChangeShapeType="1"/>
          </p:cNvSpPr>
          <p:nvPr/>
        </p:nvSpPr>
        <p:spPr bwMode="auto">
          <a:xfrm flipV="1">
            <a:off x="6324600" y="4800600"/>
            <a:ext cx="5334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26"/>
          <p:cNvSpPr>
            <a:spLocks noChangeShapeType="1"/>
          </p:cNvSpPr>
          <p:nvPr/>
        </p:nvSpPr>
        <p:spPr bwMode="auto">
          <a:xfrm flipV="1">
            <a:off x="7696200" y="5029200"/>
            <a:ext cx="5334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6279" name="Text Box 39"/>
          <p:cNvSpPr txBox="1">
            <a:spLocks noChangeArrowheads="1"/>
          </p:cNvSpPr>
          <p:nvPr/>
        </p:nvSpPr>
        <p:spPr bwMode="auto">
          <a:xfrm>
            <a:off x="2133600" y="5715000"/>
            <a:ext cx="17764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Theoretical 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yield</a:t>
            </a:r>
          </a:p>
        </p:txBody>
      </p:sp>
      <p:pic>
        <p:nvPicPr>
          <p:cNvPr id="43" name="Picture 42" descr="Picture19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2667000"/>
            <a:ext cx="1000125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 descr="Picture20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3657600"/>
            <a:ext cx="10001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44" descr="Picture21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4800600"/>
            <a:ext cx="2693988" cy="96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Arial" pitchFamily="34" charset="0"/>
              </a:rPr>
              <a:t>More Making Pizzas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pitchFamily="34" charset="0"/>
              </a:rPr>
              <a:t>Let’s now assume that as we are making pizzas, we burn a pizza, so that we only make two pizzas.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</a:rPr>
              <a:t>The actual amount of product made in a chemical reaction is called the </a:t>
            </a:r>
            <a:r>
              <a:rPr lang="en-US" sz="2800" b="1" dirty="0">
                <a:solidFill>
                  <a:schemeClr val="accent1"/>
                </a:solidFill>
                <a:latin typeface="Arial" pitchFamily="34" charset="0"/>
              </a:rPr>
              <a:t>actual yield</a:t>
            </a:r>
            <a:r>
              <a:rPr lang="en-US" sz="2800" b="1" dirty="0">
                <a:latin typeface="Arial" pitchFamily="34" charset="0"/>
              </a:rPr>
              <a:t>.</a:t>
            </a:r>
            <a:endParaRPr lang="en-US" sz="2800" dirty="0">
              <a:solidFill>
                <a:schemeClr val="hlink"/>
              </a:solidFill>
              <a:latin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pitchFamily="34" charset="0"/>
              </a:rPr>
              <a:t>We can calculate the percentage of the maximum number of pizzas we actually make.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>
                <a:latin typeface="Arial" pitchFamily="34" charset="0"/>
              </a:rPr>
              <a:t>In chemical reactions, we call this the </a:t>
            </a:r>
            <a:r>
              <a:rPr lang="en-US" sz="2800" b="1" dirty="0">
                <a:solidFill>
                  <a:schemeClr val="accent1"/>
                </a:solidFill>
                <a:latin typeface="Arial" pitchFamily="34" charset="0"/>
              </a:rPr>
              <a:t>percent yield</a:t>
            </a:r>
            <a:r>
              <a:rPr lang="en-US" sz="2800" dirty="0">
                <a:latin typeface="Arial" pitchFamily="34" charset="0"/>
              </a:rPr>
              <a:t>.</a:t>
            </a:r>
          </a:p>
        </p:txBody>
      </p:sp>
      <p:pic>
        <p:nvPicPr>
          <p:cNvPr id="8" name="Picture 7" descr="Picture2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562600"/>
            <a:ext cx="51752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icture2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38800" y="5562600"/>
            <a:ext cx="30654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0" y="2209800"/>
            <a:ext cx="9144000" cy="4648200"/>
          </a:xfrm>
          <a:ln>
            <a:solidFill>
              <a:schemeClr val="tx1"/>
            </a:solidFill>
          </a:ln>
        </p:spPr>
        <p:txBody>
          <a:bodyPr lIns="274320" tIns="137160" rIns="274320"/>
          <a:lstStyle/>
          <a:p>
            <a:pPr eaLnBrk="1" hangingPunct="1">
              <a:buFontTx/>
              <a:buNone/>
            </a:pPr>
            <a:r>
              <a:rPr lang="en-US">
                <a:latin typeface="Arial" pitchFamily="34" charset="0"/>
              </a:rPr>
              <a:t>Example:</a:t>
            </a:r>
          </a:p>
          <a:p>
            <a:pPr eaLnBrk="1" hangingPunct="1"/>
            <a:r>
              <a:rPr lang="en-US">
                <a:latin typeface="Arial" pitchFamily="34" charset="0"/>
              </a:rPr>
              <a:t>When 28.6 kg of C are allowed to react with 88.2 kg of TiO</a:t>
            </a:r>
            <a:r>
              <a:rPr lang="en-US" baseline="-25000">
                <a:latin typeface="Arial" pitchFamily="34" charset="0"/>
              </a:rPr>
              <a:t>2</a:t>
            </a:r>
            <a:r>
              <a:rPr lang="en-US">
                <a:latin typeface="Arial" pitchFamily="34" charset="0"/>
              </a:rPr>
              <a:t> in the reaction below, 42.8 kg of Ti are obtained.  Find the limiting reactant, theoretical yield, and percent yield.</a:t>
            </a:r>
          </a:p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1028" name="Line 3"/>
          <p:cNvSpPr>
            <a:spLocks noChangeShapeType="1"/>
          </p:cNvSpPr>
          <p:nvPr/>
        </p:nvSpPr>
        <p:spPr bwMode="auto">
          <a:xfrm flipV="1">
            <a:off x="4419600" y="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95325" y="4640263"/>
          <a:ext cx="785336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4" imgW="2527300" imgH="241300" progId="">
                  <p:embed/>
                </p:oleObj>
              </mc:Choice>
              <mc:Fallback>
                <p:oleObj name="Equation" r:id="rId4" imgW="2527300" imgH="2413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4640263"/>
                        <a:ext cx="7853363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505200" cy="2819400"/>
          </a:xfrm>
          <a:noFill/>
          <a:ln>
            <a:solidFill>
              <a:schemeClr val="tx1"/>
            </a:solidFill>
          </a:ln>
        </p:spPr>
        <p:txBody>
          <a:bodyPr lIns="182880" tIns="137160" rIns="45720" anchor="t"/>
          <a:lstStyle/>
          <a:p>
            <a:pPr algn="l" eaLnBrk="1" hangingPunct="1"/>
            <a:r>
              <a:rPr lang="en-US" sz="2400">
                <a:latin typeface="Arial" pitchFamily="34" charset="0"/>
              </a:rPr>
              <a:t>Example:</a:t>
            </a:r>
            <a:br>
              <a:rPr lang="en-US" sz="2400">
                <a:latin typeface="Arial" pitchFamily="34" charset="0"/>
              </a:rPr>
            </a:br>
            <a:r>
              <a:rPr lang="en-US" sz="2400">
                <a:latin typeface="Arial" pitchFamily="34" charset="0"/>
              </a:rPr>
              <a:t>Find the limiting reactant, theoretical yield, and percent   yield </a:t>
            </a:r>
            <a:br>
              <a:rPr lang="en-US" sz="2400">
                <a:latin typeface="Arial" pitchFamily="34" charset="0"/>
              </a:rPr>
            </a:br>
            <a:r>
              <a:rPr lang="en-US" sz="2400">
                <a:latin typeface="Arial" pitchFamily="34" charset="0"/>
              </a:rPr>
              <a:t>TiO</a:t>
            </a:r>
            <a:r>
              <a:rPr lang="en-US" sz="2400" baseline="-25000">
                <a:latin typeface="Arial" pitchFamily="34" charset="0"/>
              </a:rPr>
              <a:t>2</a:t>
            </a:r>
            <a:r>
              <a:rPr lang="en-US" sz="2400">
                <a:latin typeface="Arial" pitchFamily="34" charset="0"/>
              </a:rPr>
              <a:t>(</a:t>
            </a:r>
            <a:r>
              <a:rPr lang="en-US" sz="2400" i="1">
                <a:latin typeface="Arial" pitchFamily="34" charset="0"/>
              </a:rPr>
              <a:t>s</a:t>
            </a:r>
            <a:r>
              <a:rPr lang="en-US" sz="2400">
                <a:latin typeface="Arial" pitchFamily="34" charset="0"/>
              </a:rPr>
              <a:t>) + 2 C(</a:t>
            </a:r>
            <a:r>
              <a:rPr lang="en-US" sz="2400" i="1">
                <a:latin typeface="Arial" pitchFamily="34" charset="0"/>
              </a:rPr>
              <a:t>s</a:t>
            </a:r>
            <a:r>
              <a:rPr lang="en-US" sz="2400">
                <a:latin typeface="Arial" pitchFamily="34" charset="0"/>
              </a:rPr>
              <a:t>) </a:t>
            </a:r>
            <a:r>
              <a:rPr lang="en-US" sz="2400">
                <a:latin typeface="Arial" pitchFamily="34" charset="0"/>
                <a:sym typeface="Symbol" pitchFamily="18" charset="2"/>
              </a:rPr>
              <a:t> </a:t>
            </a:r>
            <a:br>
              <a:rPr lang="en-US" sz="2400">
                <a:latin typeface="Arial" pitchFamily="34" charset="0"/>
                <a:sym typeface="Symbol" pitchFamily="18" charset="2"/>
              </a:rPr>
            </a:br>
            <a:r>
              <a:rPr lang="en-US" sz="2400">
                <a:latin typeface="Arial" pitchFamily="34" charset="0"/>
                <a:sym typeface="Symbol" pitchFamily="18" charset="2"/>
              </a:rPr>
              <a:t>Ti(</a:t>
            </a:r>
            <a:r>
              <a:rPr lang="en-US" sz="2400" i="1">
                <a:latin typeface="Arial" pitchFamily="34" charset="0"/>
                <a:sym typeface="Symbol" pitchFamily="18" charset="2"/>
              </a:rPr>
              <a:t>s</a:t>
            </a:r>
            <a:r>
              <a:rPr lang="en-US" sz="2400">
                <a:latin typeface="Arial" pitchFamily="34" charset="0"/>
                <a:sym typeface="Symbol" pitchFamily="18" charset="2"/>
              </a:rPr>
              <a:t>) + 2 CO(</a:t>
            </a:r>
            <a:r>
              <a:rPr lang="en-US" sz="2400" i="1">
                <a:latin typeface="Arial" pitchFamily="34" charset="0"/>
                <a:sym typeface="Symbol" pitchFamily="18" charset="2"/>
              </a:rPr>
              <a:t>g</a:t>
            </a:r>
            <a:r>
              <a:rPr lang="en-US" sz="2400">
                <a:latin typeface="Arial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0" y="2819400"/>
            <a:ext cx="9144000" cy="4038600"/>
          </a:xfrm>
          <a:ln>
            <a:solidFill>
              <a:schemeClr val="tx1"/>
            </a:solidFill>
          </a:ln>
        </p:spPr>
        <p:txBody>
          <a:bodyPr lIns="274320" tIns="137160" rIns="274320"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latin typeface="Arial" pitchFamily="34" charset="0"/>
              </a:rPr>
              <a:t>Write a conceptual plan</a:t>
            </a:r>
            <a:r>
              <a:rPr lang="en-US" sz="1400">
                <a:latin typeface="Arial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Arial" pitchFamily="34" charset="0"/>
              </a:rPr>
              <a:t>			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05200" y="0"/>
            <a:ext cx="5638800" cy="2819400"/>
          </a:xfrm>
          <a:ln>
            <a:solidFill>
              <a:schemeClr val="tx1"/>
            </a:solidFill>
          </a:ln>
        </p:spPr>
        <p:txBody>
          <a:bodyPr tIns="137160"/>
          <a:lstStyle/>
          <a:p>
            <a:pPr eaLnBrk="1" hangingPunct="1">
              <a:buFont typeface="Wingdings" pitchFamily="2" charset="2"/>
              <a:buNone/>
            </a:pPr>
            <a:r>
              <a:rPr lang="en-US" sz="2200" b="1">
                <a:latin typeface="Arial" pitchFamily="34" charset="0"/>
              </a:rPr>
              <a:t>Information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>
                <a:latin typeface="Arial" pitchFamily="34" charset="0"/>
              </a:rPr>
              <a:t>Given:</a:t>
            </a:r>
            <a:r>
              <a:rPr lang="en-US" sz="2200">
                <a:latin typeface="Arial" pitchFamily="34" charset="0"/>
              </a:rPr>
              <a:t>	28.6 kg C, 88.2 kg TiO</a:t>
            </a:r>
            <a:r>
              <a:rPr lang="en-US" sz="2200" baseline="-25000">
                <a:latin typeface="Arial" pitchFamily="34" charset="0"/>
              </a:rPr>
              <a:t>2</a:t>
            </a:r>
            <a:r>
              <a:rPr lang="en-US" sz="2200">
                <a:latin typeface="Arial" pitchFamily="34" charset="0"/>
              </a:rPr>
              <a:t>, 42.8 kg Ti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200" b="1">
                <a:latin typeface="Arial" pitchFamily="34" charset="0"/>
              </a:rPr>
              <a:t>Find:</a:t>
            </a:r>
            <a:r>
              <a:rPr lang="en-US" sz="2200">
                <a:latin typeface="Arial" pitchFamily="34" charset="0"/>
              </a:rPr>
              <a:t>  lim. rct., theor. yld., % yld.</a:t>
            </a:r>
          </a:p>
          <a:p>
            <a:pPr eaLnBrk="1" hangingPunct="1">
              <a:buFont typeface="Wingdings" pitchFamily="2" charset="2"/>
              <a:buNone/>
            </a:pPr>
            <a:endParaRPr lang="en-US" sz="2200">
              <a:latin typeface="Arial" pitchFamily="34" charset="0"/>
            </a:endParaRPr>
          </a:p>
          <a:p>
            <a:pPr eaLnBrk="1" hangingPunct="1">
              <a:buFontTx/>
              <a:buNone/>
            </a:pPr>
            <a:endParaRPr lang="en-US" sz="2200">
              <a:latin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3352800"/>
            <a:ext cx="857250" cy="1905000"/>
            <a:chOff x="336" y="2256"/>
            <a:chExt cx="540" cy="1200"/>
          </a:xfrm>
        </p:grpSpPr>
        <p:sp>
          <p:nvSpPr>
            <p:cNvPr id="22546" name="Rectangle 6"/>
            <p:cNvSpPr>
              <a:spLocks noChangeArrowheads="1"/>
            </p:cNvSpPr>
            <p:nvPr/>
          </p:nvSpPr>
          <p:spPr bwMode="auto">
            <a:xfrm>
              <a:off x="336" y="2976"/>
              <a:ext cx="540" cy="4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kg</a:t>
              </a:r>
            </a:p>
            <a:p>
              <a:pPr algn="ctr"/>
              <a:r>
                <a:rPr lang="en-US" sz="2400"/>
                <a:t>TiO</a:t>
              </a:r>
              <a:r>
                <a:rPr lang="en-US" sz="2400" baseline="-25000"/>
                <a:t>2</a:t>
              </a:r>
              <a:endParaRPr lang="en-US" sz="2400"/>
            </a:p>
          </p:txBody>
        </p:sp>
        <p:sp>
          <p:nvSpPr>
            <p:cNvPr id="22547" name="Rectangle 7"/>
            <p:cNvSpPr>
              <a:spLocks noChangeArrowheads="1"/>
            </p:cNvSpPr>
            <p:nvPr/>
          </p:nvSpPr>
          <p:spPr bwMode="auto">
            <a:xfrm>
              <a:off x="336" y="2256"/>
              <a:ext cx="540" cy="43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C99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/>
                <a:t>kg</a:t>
              </a:r>
            </a:p>
            <a:p>
              <a:pPr algn="ctr"/>
              <a:r>
                <a:rPr lang="en-US" sz="2400"/>
                <a:t>C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858000" y="2895600"/>
            <a:ext cx="2192338" cy="2378075"/>
            <a:chOff x="4320" y="1968"/>
            <a:chExt cx="1381" cy="1498"/>
          </a:xfrm>
        </p:grpSpPr>
        <p:sp>
          <p:nvSpPr>
            <p:cNvPr id="22544" name="Text Box 33"/>
            <p:cNvSpPr txBox="1">
              <a:spLocks noChangeArrowheads="1"/>
            </p:cNvSpPr>
            <p:nvPr/>
          </p:nvSpPr>
          <p:spPr bwMode="auto">
            <a:xfrm>
              <a:off x="4320" y="1968"/>
              <a:ext cx="624" cy="1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5000"/>
                <a:t>}</a:t>
              </a:r>
            </a:p>
          </p:txBody>
        </p:sp>
        <p:sp>
          <p:nvSpPr>
            <p:cNvPr id="22545" name="Text Box 34"/>
            <p:cNvSpPr txBox="1">
              <a:spLocks noChangeArrowheads="1"/>
            </p:cNvSpPr>
            <p:nvPr/>
          </p:nvSpPr>
          <p:spPr bwMode="auto">
            <a:xfrm>
              <a:off x="4753" y="2208"/>
              <a:ext cx="948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/>
                <a:t>smallest</a:t>
              </a:r>
            </a:p>
            <a:p>
              <a:pPr algn="ctr"/>
              <a:r>
                <a:rPr lang="en-US" sz="2400"/>
                <a:t>amount is</a:t>
              </a:r>
            </a:p>
            <a:p>
              <a:pPr algn="ctr"/>
              <a:r>
                <a:rPr lang="en-US" sz="2400"/>
                <a:t>from </a:t>
              </a:r>
            </a:p>
            <a:p>
              <a:pPr algn="ctr"/>
              <a:r>
                <a:rPr lang="en-US" sz="2400"/>
                <a:t>limiting</a:t>
              </a:r>
            </a:p>
            <a:p>
              <a:pPr algn="ctr"/>
              <a:r>
                <a:rPr lang="en-US" sz="2400"/>
                <a:t>reactant</a:t>
              </a:r>
            </a:p>
          </p:txBody>
        </p:sp>
      </p:grp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723900" y="5715000"/>
            <a:ext cx="1219200" cy="762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33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smallest</a:t>
            </a:r>
          </a:p>
          <a:p>
            <a:pPr algn="ctr"/>
            <a:r>
              <a:rPr lang="en-US" sz="2400"/>
              <a:t>mol Ti</a:t>
            </a:r>
          </a:p>
        </p:txBody>
      </p:sp>
      <p:sp>
        <p:nvSpPr>
          <p:cNvPr id="50185" name="Slide Number Placeholder 49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>
              <a:defRPr/>
            </a:pPr>
            <a:fld id="{9F16428C-E558-44AA-BCA7-32E5316973A4}" type="slidenum">
              <a:rPr lang="en-US" smtClean="0">
                <a:latin typeface="Arial" pitchFamily="34" charset="0"/>
              </a:rPr>
              <a:pPr algn="l">
                <a:defRPr/>
              </a:pPr>
              <a:t>18</a:t>
            </a:fld>
            <a:endParaRPr lang="en-US">
              <a:latin typeface="Arial" pitchFamily="34" charset="0"/>
            </a:endParaRPr>
          </a:p>
        </p:txBody>
      </p:sp>
      <p:pic>
        <p:nvPicPr>
          <p:cNvPr id="50" name="Picture 49" descr="Picture25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200400"/>
            <a:ext cx="1730375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" name="Picture 50" descr="Picture26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76588" y="3200400"/>
            <a:ext cx="2005012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51" descr="Picture27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3200400"/>
            <a:ext cx="1792288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52" descr="Picture28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5715000"/>
            <a:ext cx="1755775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" name="Picture 53" descr="Picture29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3800" y="5638800"/>
            <a:ext cx="1798638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54" descr="Picture30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10200" y="5715000"/>
            <a:ext cx="306546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3" name="Rectangle 5"/>
          <p:cNvSpPr>
            <a:spLocks noChangeArrowheads="1"/>
          </p:cNvSpPr>
          <p:nvPr/>
        </p:nvSpPr>
        <p:spPr bwMode="auto">
          <a:xfrm>
            <a:off x="0" y="6548438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chemeClr val="bg2"/>
                </a:solidFill>
              </a:rPr>
              <a:t>Tro: Chemistry: A Molecular Approach, 2/e</a:t>
            </a: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0" y="3124200"/>
            <a:ext cx="9144000" cy="3733800"/>
          </a:xfrm>
          <a:ln>
            <a:solidFill>
              <a:schemeClr val="tx1"/>
            </a:solidFill>
          </a:ln>
        </p:spPr>
        <p:txBody>
          <a:bodyPr lIns="274320" tIns="137160" rIns="274320"/>
          <a:lstStyle/>
          <a:p>
            <a:pPr eaLnBrk="1" hangingPunct="1"/>
            <a:r>
              <a:rPr lang="en-US" dirty="0">
                <a:latin typeface="Arial" pitchFamily="34" charset="0"/>
              </a:rPr>
              <a:t>Check the solutions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Arial" pitchFamily="34" charset="0"/>
              </a:rPr>
              <a:t>			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590800" y="3884613"/>
            <a:ext cx="427392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limiting reactant = TiO</a:t>
            </a:r>
            <a:r>
              <a:rPr lang="en-US" sz="2800" baseline="-25000" dirty="0"/>
              <a:t>2</a:t>
            </a:r>
            <a:endParaRPr lang="en-US" sz="2800" dirty="0"/>
          </a:p>
          <a:p>
            <a:r>
              <a:rPr lang="en-US" sz="2800" dirty="0"/>
              <a:t>theoretical yield = 52.9 kg</a:t>
            </a:r>
          </a:p>
          <a:p>
            <a:r>
              <a:rPr lang="en-US" sz="2800" dirty="0"/>
              <a:t>percent yield = 81.0%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69863" y="5332413"/>
            <a:ext cx="89090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chemeClr val="hlink"/>
                </a:solidFill>
              </a:rPr>
              <a:t>Because Ti has lower molar mass than TiO</a:t>
            </a:r>
            <a:r>
              <a:rPr lang="en-US" sz="2400" baseline="-25000">
                <a:solidFill>
                  <a:schemeClr val="hlink"/>
                </a:solidFill>
              </a:rPr>
              <a:t>2</a:t>
            </a:r>
            <a:r>
              <a:rPr lang="en-US" sz="2400">
                <a:solidFill>
                  <a:schemeClr val="hlink"/>
                </a:solidFill>
              </a:rPr>
              <a:t>, the T.Y. makes </a:t>
            </a:r>
          </a:p>
          <a:p>
            <a:pPr algn="ctr"/>
            <a:r>
              <a:rPr lang="en-US" sz="2400">
                <a:solidFill>
                  <a:schemeClr val="hlink"/>
                </a:solidFill>
              </a:rPr>
              <a:t>sense and the percent yield makes sense as it is less than 100%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2895600" y="0"/>
            <a:ext cx="62484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/>
          <a:lstStyle/>
          <a:p>
            <a:pPr marL="342900" indent="-342900">
              <a:lnSpc>
                <a:spcPct val="90000"/>
              </a:lnSpc>
              <a:spcBef>
                <a:spcPct val="5000"/>
              </a:spcBef>
              <a:buSzPct val="120000"/>
              <a:buFont typeface="Wingdings" pitchFamily="2" charset="2"/>
              <a:buNone/>
            </a:pPr>
            <a:r>
              <a:rPr lang="en-US" sz="2200" b="1"/>
              <a:t>Information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buSzPct val="120000"/>
              <a:buFont typeface="Wingdings" pitchFamily="2" charset="2"/>
              <a:buNone/>
            </a:pPr>
            <a:r>
              <a:rPr lang="en-US" sz="2200" b="1"/>
              <a:t>Given:	</a:t>
            </a:r>
            <a:r>
              <a:rPr lang="en-US" sz="2200"/>
              <a:t>28.6 kg C, 88.2 kg TiO</a:t>
            </a:r>
            <a:r>
              <a:rPr lang="en-US" sz="2200" baseline="-25000"/>
              <a:t>2</a:t>
            </a:r>
            <a:r>
              <a:rPr lang="en-US" sz="2200"/>
              <a:t>, 42.8 kg Ti 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buSzPct val="120000"/>
              <a:buFont typeface="Wingdings" pitchFamily="2" charset="2"/>
              <a:buNone/>
            </a:pPr>
            <a:r>
              <a:rPr lang="en-US" sz="2200" b="1"/>
              <a:t>Find</a:t>
            </a:r>
            <a:r>
              <a:rPr lang="en-US" sz="2200"/>
              <a:t>:  lim. rct., theor. yld., % yld.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buSzPct val="120000"/>
              <a:buFont typeface="Wingdings" pitchFamily="2" charset="2"/>
              <a:buNone/>
            </a:pPr>
            <a:r>
              <a:rPr lang="en-US" sz="2200" b="1"/>
              <a:t>CP:</a:t>
            </a:r>
            <a:r>
              <a:rPr lang="en-US" sz="2200"/>
              <a:t> kg rct </a:t>
            </a:r>
            <a:r>
              <a:rPr lang="en-US" sz="2200">
                <a:sym typeface="Symbol" pitchFamily="18" charset="2"/>
              </a:rPr>
              <a:t> </a:t>
            </a:r>
            <a:r>
              <a:rPr lang="en-US" sz="2200"/>
              <a:t>g rct </a:t>
            </a:r>
            <a:r>
              <a:rPr lang="en-US" sz="2200">
                <a:sym typeface="Symbol" pitchFamily="18" charset="2"/>
              </a:rPr>
              <a:t> mol rct  mol Ti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buSzPct val="120000"/>
              <a:buFont typeface="Wingdings" pitchFamily="2" charset="2"/>
              <a:buNone/>
            </a:pPr>
            <a:r>
              <a:rPr lang="en-US" sz="2200">
                <a:sym typeface="Symbol" pitchFamily="18" charset="2"/>
              </a:rPr>
              <a:t>pick smallest mol Ti  TY kg Ti  %Y Ti</a:t>
            </a:r>
            <a:r>
              <a:rPr lang="en-US" sz="2200"/>
              <a:t> 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buSzPct val="120000"/>
              <a:buFont typeface="Wingdings" pitchFamily="2" charset="2"/>
              <a:buNone/>
            </a:pPr>
            <a:r>
              <a:rPr lang="en-US" sz="2200" b="1"/>
              <a:t>Rel:</a:t>
            </a:r>
            <a:r>
              <a:rPr lang="en-US" sz="2200"/>
              <a:t> 1 mol C=12.01g; 1 mol Ti =47.87g; 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buSzPct val="120000"/>
              <a:buFont typeface="Wingdings" pitchFamily="2" charset="2"/>
              <a:buNone/>
            </a:pPr>
            <a:r>
              <a:rPr lang="en-US" sz="2200"/>
              <a:t>1 mol TiO</a:t>
            </a:r>
            <a:r>
              <a:rPr lang="en-US" sz="2200" baseline="-25000"/>
              <a:t>2</a:t>
            </a:r>
            <a:r>
              <a:rPr lang="en-US" sz="2200"/>
              <a:t> = 79.87g;  1000g = 1 kg; </a:t>
            </a:r>
          </a:p>
          <a:p>
            <a:pPr marL="342900" indent="-342900">
              <a:lnSpc>
                <a:spcPct val="90000"/>
              </a:lnSpc>
              <a:spcBef>
                <a:spcPct val="5000"/>
              </a:spcBef>
              <a:buSzPct val="120000"/>
              <a:buFont typeface="Wingdings" pitchFamily="2" charset="2"/>
              <a:buNone/>
            </a:pPr>
            <a:r>
              <a:rPr lang="en-US" sz="2200"/>
              <a:t>1 mol TiO</a:t>
            </a:r>
            <a:r>
              <a:rPr lang="en-US" sz="2200" baseline="-25000"/>
              <a:t>2</a:t>
            </a:r>
            <a:r>
              <a:rPr lang="en-US" sz="2200"/>
              <a:t> :</a:t>
            </a:r>
            <a:r>
              <a:rPr lang="en-US" sz="2200">
                <a:sym typeface="Symbol" pitchFamily="18" charset="2"/>
              </a:rPr>
              <a:t> 1</a:t>
            </a:r>
            <a:r>
              <a:rPr lang="en-US" sz="2200"/>
              <a:t> mol Ti; 2 mol C :</a:t>
            </a:r>
            <a:r>
              <a:rPr lang="en-US" sz="2200">
                <a:sym typeface="Symbol" pitchFamily="18" charset="2"/>
              </a:rPr>
              <a:t> 1</a:t>
            </a:r>
            <a:r>
              <a:rPr lang="en-US" sz="2200"/>
              <a:t> mol Ti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0" y="0"/>
            <a:ext cx="28956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37160"/>
          <a:lstStyle/>
          <a:p>
            <a:r>
              <a:rPr lang="en-US" sz="2400">
                <a:solidFill>
                  <a:schemeClr val="tx2"/>
                </a:solidFill>
              </a:rPr>
              <a:t>Example: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Find the limiting reactant,  theoretical yield, and percent yield 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TiO</a:t>
            </a:r>
            <a:r>
              <a:rPr lang="en-US" sz="2400" baseline="-25000">
                <a:solidFill>
                  <a:schemeClr val="tx2"/>
                </a:solidFill>
              </a:rPr>
              <a:t>2</a:t>
            </a:r>
            <a:r>
              <a:rPr lang="en-US" sz="2400">
                <a:solidFill>
                  <a:schemeClr val="tx2"/>
                </a:solidFill>
              </a:rPr>
              <a:t>(</a:t>
            </a:r>
            <a:r>
              <a:rPr lang="en-US" sz="2400" i="1">
                <a:solidFill>
                  <a:schemeClr val="tx2"/>
                </a:solidFill>
              </a:rPr>
              <a:t>s</a:t>
            </a:r>
            <a:r>
              <a:rPr lang="en-US" sz="2400">
                <a:solidFill>
                  <a:schemeClr val="tx2"/>
                </a:solidFill>
              </a:rPr>
              <a:t>) + 2 C(</a:t>
            </a:r>
            <a:r>
              <a:rPr lang="en-US" sz="2400" i="1">
                <a:solidFill>
                  <a:schemeClr val="tx2"/>
                </a:solidFill>
              </a:rPr>
              <a:t>s</a:t>
            </a:r>
            <a:r>
              <a:rPr lang="en-US" sz="2400">
                <a:solidFill>
                  <a:schemeClr val="tx2"/>
                </a:solidFill>
              </a:rPr>
              <a:t>) </a:t>
            </a:r>
            <a:r>
              <a:rPr lang="en-US" sz="2400">
                <a:solidFill>
                  <a:schemeClr val="tx2"/>
                </a:solidFill>
                <a:sym typeface="Symbol" pitchFamily="18" charset="2"/>
              </a:rPr>
              <a:t> Ti(</a:t>
            </a:r>
            <a:r>
              <a:rPr lang="en-US" sz="2400" i="1">
                <a:solidFill>
                  <a:schemeClr val="tx2"/>
                </a:solidFill>
                <a:sym typeface="Symbol" pitchFamily="18" charset="2"/>
              </a:rPr>
              <a:t>s</a:t>
            </a:r>
            <a:r>
              <a:rPr lang="en-US" sz="2400">
                <a:solidFill>
                  <a:schemeClr val="tx2"/>
                </a:solidFill>
                <a:sym typeface="Symbol" pitchFamily="18" charset="2"/>
              </a:rPr>
              <a:t>) + 2 CO(</a:t>
            </a:r>
            <a:r>
              <a:rPr lang="en-US" sz="2400" i="1">
                <a:solidFill>
                  <a:schemeClr val="tx2"/>
                </a:solidFill>
                <a:sym typeface="Symbol" pitchFamily="18" charset="2"/>
              </a:rPr>
              <a:t>g</a:t>
            </a:r>
            <a:r>
              <a:rPr lang="en-US" sz="2400">
                <a:solidFill>
                  <a:schemeClr val="tx2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505200"/>
          </a:xfrm>
        </p:spPr>
        <p:txBody>
          <a:bodyPr/>
          <a:lstStyle/>
          <a:p>
            <a:pPr eaLnBrk="1" hangingPunct="1"/>
            <a:r>
              <a:rPr lang="en-US" u="sng" dirty="0"/>
              <a:t>What is Stoichiometry?</a:t>
            </a:r>
          </a:p>
          <a:p>
            <a:pPr eaLnBrk="1" hangingPunct="1"/>
            <a:r>
              <a:rPr lang="en-US" dirty="0"/>
              <a:t>Solid Phase Stoichiometry</a:t>
            </a:r>
          </a:p>
          <a:p>
            <a:pPr lvl="1" eaLnBrk="1" hangingPunct="1"/>
            <a:r>
              <a:rPr lang="en-US" dirty="0"/>
              <a:t>Basic mass-to-mass conversions</a:t>
            </a:r>
          </a:p>
          <a:p>
            <a:pPr lvl="1" eaLnBrk="1" hangingPunct="1"/>
            <a:r>
              <a:rPr lang="en-US" dirty="0"/>
              <a:t>Limiting/excess reactants</a:t>
            </a:r>
          </a:p>
          <a:p>
            <a:pPr lvl="1" eaLnBrk="1" hangingPunct="1"/>
            <a:r>
              <a:rPr lang="en-US" dirty="0"/>
              <a:t>Theoretical yield</a:t>
            </a:r>
          </a:p>
          <a:p>
            <a:pPr lvl="1" eaLnBrk="1" hangingPunct="1"/>
            <a:r>
              <a:rPr lang="en-US" dirty="0"/>
              <a:t> % yield</a:t>
            </a:r>
          </a:p>
          <a:p>
            <a:pPr eaLnBrk="1" hangingPunct="1"/>
            <a:r>
              <a:rPr lang="en-US" dirty="0"/>
              <a:t>Solution Phase Stoichiometry</a:t>
            </a:r>
          </a:p>
          <a:p>
            <a:pPr eaLnBrk="1" hangingPunct="1"/>
            <a:r>
              <a:rPr lang="en-US" dirty="0"/>
              <a:t>Gaseous Phase Stoichiometry  </a:t>
            </a:r>
          </a:p>
          <a:p>
            <a:pPr eaLnBrk="1" hangingPunct="1"/>
            <a:r>
              <a:rPr lang="en-US" dirty="0"/>
              <a:t>Reaction Heat Stoichiometry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18288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pitchFamily="34" charset="0"/>
              </a:rPr>
              <a:t>Practice — How many grams of N</a:t>
            </a:r>
            <a:r>
              <a:rPr lang="en-US" sz="2800" baseline="-25000">
                <a:latin typeface="Arial" pitchFamily="34" charset="0"/>
              </a:rPr>
              <a:t>2</a:t>
            </a:r>
            <a:r>
              <a:rPr lang="en-US" sz="2800">
                <a:latin typeface="Arial" pitchFamily="34" charset="0"/>
              </a:rPr>
              <a:t>(</a:t>
            </a:r>
            <a:r>
              <a:rPr lang="en-US" sz="2800" i="1">
                <a:latin typeface="Arial" pitchFamily="34" charset="0"/>
              </a:rPr>
              <a:t>g</a:t>
            </a:r>
            <a:r>
              <a:rPr lang="en-US" sz="2800">
                <a:latin typeface="Arial" pitchFamily="34" charset="0"/>
              </a:rPr>
              <a:t>) can be made from 9.05 g of NH</a:t>
            </a:r>
            <a:r>
              <a:rPr lang="en-US" sz="2800" baseline="-25000">
                <a:latin typeface="Arial" pitchFamily="34" charset="0"/>
              </a:rPr>
              <a:t>3</a:t>
            </a:r>
            <a:r>
              <a:rPr lang="en-US" sz="2800">
                <a:latin typeface="Arial" pitchFamily="34" charset="0"/>
              </a:rPr>
              <a:t> reacting with 45.2 g of CuO?</a:t>
            </a:r>
            <a:br>
              <a:rPr lang="en-US" sz="2800">
                <a:latin typeface="Arial" pitchFamily="34" charset="0"/>
              </a:rPr>
            </a:br>
            <a:r>
              <a:rPr lang="en-US" sz="2800">
                <a:latin typeface="Arial" pitchFamily="34" charset="0"/>
              </a:rPr>
              <a:t>2 NH</a:t>
            </a:r>
            <a:r>
              <a:rPr lang="en-US" sz="2800" baseline="-25000">
                <a:latin typeface="Arial" pitchFamily="34" charset="0"/>
              </a:rPr>
              <a:t>3</a:t>
            </a:r>
            <a:r>
              <a:rPr lang="en-US" sz="2800">
                <a:latin typeface="Arial" pitchFamily="34" charset="0"/>
              </a:rPr>
              <a:t>(</a:t>
            </a:r>
            <a:r>
              <a:rPr lang="en-US" sz="2800" i="1">
                <a:latin typeface="Arial" pitchFamily="34" charset="0"/>
              </a:rPr>
              <a:t>g</a:t>
            </a:r>
            <a:r>
              <a:rPr lang="en-US" sz="2800">
                <a:latin typeface="Arial" pitchFamily="34" charset="0"/>
              </a:rPr>
              <a:t>) + 3 CuO(</a:t>
            </a:r>
            <a:r>
              <a:rPr lang="en-US" sz="2800" i="1">
                <a:latin typeface="Arial" pitchFamily="34" charset="0"/>
              </a:rPr>
              <a:t>s</a:t>
            </a:r>
            <a:r>
              <a:rPr lang="en-US" sz="2800">
                <a:latin typeface="Arial" pitchFamily="34" charset="0"/>
              </a:rPr>
              <a:t>) </a:t>
            </a:r>
            <a:r>
              <a:rPr lang="en-US" sz="2800">
                <a:latin typeface="Arial" pitchFamily="34" charset="0"/>
                <a:ea typeface="Lucida Grande"/>
                <a:cs typeface="Lucida Grande"/>
              </a:rPr>
              <a:t>→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 N</a:t>
            </a:r>
            <a:r>
              <a:rPr lang="en-US" sz="2800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800" i="1">
                <a:latin typeface="Arial" pitchFamily="34" charset="0"/>
                <a:cs typeface="Times New Roman" pitchFamily="18" charset="0"/>
              </a:rPr>
              <a:t>g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) + 3 Cu(</a:t>
            </a:r>
            <a:r>
              <a:rPr lang="en-US" sz="2800" i="1">
                <a:latin typeface="Arial" pitchFamily="34" charset="0"/>
                <a:cs typeface="Times New Roman" pitchFamily="18" charset="0"/>
              </a:rPr>
              <a:t>s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) + 3 H</a:t>
            </a:r>
            <a:r>
              <a:rPr lang="en-US" sz="2800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O(</a:t>
            </a:r>
            <a:r>
              <a:rPr lang="en-US" sz="2800" i="1">
                <a:latin typeface="Arial" pitchFamily="34" charset="0"/>
                <a:cs typeface="Times New Roman" pitchFamily="18" charset="0"/>
              </a:rPr>
              <a:t>l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)</a:t>
            </a:r>
            <a:br>
              <a:rPr lang="en-US" sz="2800">
                <a:latin typeface="Arial" pitchFamily="34" charset="0"/>
                <a:cs typeface="Times New Roman" pitchFamily="18" charset="0"/>
              </a:rPr>
            </a:br>
            <a:r>
              <a:rPr lang="en-US" sz="2800">
                <a:latin typeface="Arial" pitchFamily="34" charset="0"/>
                <a:cs typeface="Times New Roman" pitchFamily="18" charset="0"/>
              </a:rPr>
              <a:t>If 4.61 g of N</a:t>
            </a:r>
            <a:r>
              <a:rPr lang="en-US" sz="2800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800">
                <a:latin typeface="Arial" pitchFamily="34" charset="0"/>
                <a:cs typeface="Times New Roman" pitchFamily="18" charset="0"/>
              </a:rPr>
              <a:t> are made, what is the percent yield?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6548438"/>
            <a:ext cx="3733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chemeClr val="bg2"/>
                </a:solidFill>
              </a:rPr>
              <a:t>Tro: Chemistry: A Molecular Approach, 2/e</a:t>
            </a: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Picture4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447800"/>
            <a:ext cx="69977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514600" y="5334000"/>
            <a:ext cx="617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sz="2400"/>
              <a:t>because the percent yield is less than 100, the answer makes sense</a:t>
            </a: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28600" y="121920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228600" y="640080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228600" y="5410200"/>
            <a:ext cx="205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400" b="1"/>
              <a:t>Check: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8600" y="1219200"/>
            <a:ext cx="20574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sz="2400" b="1"/>
              <a:t>Solution:</a:t>
            </a: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28600" y="1219200"/>
            <a:ext cx="0" cy="5189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991600" y="1219200"/>
            <a:ext cx="0" cy="51609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236538" y="5362575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 flipV="1">
            <a:off x="2438400" y="1752600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 flipV="1">
            <a:off x="4191000" y="1905000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5" name="Line 15"/>
          <p:cNvSpPr>
            <a:spLocks noChangeShapeType="1"/>
          </p:cNvSpPr>
          <p:nvPr/>
        </p:nvSpPr>
        <p:spPr bwMode="auto">
          <a:xfrm flipH="1" flipV="1">
            <a:off x="3962400" y="1600200"/>
            <a:ext cx="8382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 flipH="1" flipV="1">
            <a:off x="5715000" y="1981200"/>
            <a:ext cx="8382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 flipV="1">
            <a:off x="2362200" y="2590800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899" name="Line 19"/>
          <p:cNvSpPr>
            <a:spLocks noChangeShapeType="1"/>
          </p:cNvSpPr>
          <p:nvPr/>
        </p:nvSpPr>
        <p:spPr bwMode="auto">
          <a:xfrm flipV="1">
            <a:off x="4191000" y="2819400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00" name="Line 20"/>
          <p:cNvSpPr>
            <a:spLocks noChangeShapeType="1"/>
          </p:cNvSpPr>
          <p:nvPr/>
        </p:nvSpPr>
        <p:spPr bwMode="auto">
          <a:xfrm flipH="1" flipV="1">
            <a:off x="3962400" y="2514600"/>
            <a:ext cx="8382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 flipH="1" flipV="1">
            <a:off x="5486400" y="2895600"/>
            <a:ext cx="8382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10" name="Rectangle 30"/>
          <p:cNvSpPr>
            <a:spLocks noChangeArrowheads="1"/>
          </p:cNvSpPr>
          <p:nvPr/>
        </p:nvSpPr>
        <p:spPr bwMode="auto">
          <a:xfrm>
            <a:off x="6096000" y="3276600"/>
            <a:ext cx="1524000" cy="1154113"/>
          </a:xfrm>
          <a:prstGeom prst="rect">
            <a:avLst/>
          </a:prstGeom>
          <a:solidFill>
            <a:srgbClr val="33CCFF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 anchorCtr="1"/>
          <a:lstStyle/>
          <a:p>
            <a:pPr algn="ctr"/>
            <a:r>
              <a:rPr lang="en-US" sz="2400"/>
              <a:t>Theoretical</a:t>
            </a:r>
          </a:p>
          <a:p>
            <a:pPr algn="ctr"/>
            <a:r>
              <a:rPr lang="en-US" sz="2400"/>
              <a:t>yield</a:t>
            </a:r>
          </a:p>
        </p:txBody>
      </p:sp>
      <p:sp>
        <p:nvSpPr>
          <p:cNvPr id="256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9144000" cy="685800"/>
          </a:xfrm>
        </p:spPr>
        <p:txBody>
          <a:bodyPr/>
          <a:lstStyle/>
          <a:p>
            <a:pPr eaLnBrk="1" hangingPunct="1"/>
            <a:r>
              <a:rPr lang="en-US" sz="2000">
                <a:latin typeface="Arial" pitchFamily="34" charset="0"/>
              </a:rPr>
              <a:t>Practice — How many grams of N</a:t>
            </a:r>
            <a:r>
              <a:rPr lang="en-US" sz="2000" baseline="-25000">
                <a:latin typeface="Arial" pitchFamily="34" charset="0"/>
              </a:rPr>
              <a:t>2</a:t>
            </a:r>
            <a:r>
              <a:rPr lang="en-US" sz="2000">
                <a:latin typeface="Arial" pitchFamily="34" charset="0"/>
              </a:rPr>
              <a:t>(</a:t>
            </a:r>
            <a:r>
              <a:rPr lang="en-US" sz="2000" i="1">
                <a:latin typeface="Arial" pitchFamily="34" charset="0"/>
              </a:rPr>
              <a:t>g</a:t>
            </a:r>
            <a:r>
              <a:rPr lang="en-US" sz="2000">
                <a:latin typeface="Arial" pitchFamily="34" charset="0"/>
              </a:rPr>
              <a:t>) can be made from 9.05 g of NH</a:t>
            </a:r>
            <a:r>
              <a:rPr lang="en-US" sz="2000" baseline="-25000">
                <a:latin typeface="Arial" pitchFamily="34" charset="0"/>
              </a:rPr>
              <a:t>3</a:t>
            </a:r>
            <a:r>
              <a:rPr lang="en-US" sz="2000">
                <a:latin typeface="Arial" pitchFamily="34" charset="0"/>
              </a:rPr>
              <a:t> reacting with 45.2 g of CuO?  2 NH</a:t>
            </a:r>
            <a:r>
              <a:rPr lang="en-US" sz="2000" baseline="-25000">
                <a:latin typeface="Arial" pitchFamily="34" charset="0"/>
              </a:rPr>
              <a:t>3</a:t>
            </a:r>
            <a:r>
              <a:rPr lang="en-US" sz="2000">
                <a:latin typeface="Arial" pitchFamily="34" charset="0"/>
              </a:rPr>
              <a:t>(</a:t>
            </a:r>
            <a:r>
              <a:rPr lang="en-US" sz="2000" i="1">
                <a:latin typeface="Arial" pitchFamily="34" charset="0"/>
              </a:rPr>
              <a:t>g</a:t>
            </a:r>
            <a:r>
              <a:rPr lang="en-US" sz="2000">
                <a:latin typeface="Arial" pitchFamily="34" charset="0"/>
              </a:rPr>
              <a:t>) + 3 CuO(</a:t>
            </a:r>
            <a:r>
              <a:rPr lang="en-US" sz="2000" i="1">
                <a:latin typeface="Arial" pitchFamily="34" charset="0"/>
              </a:rPr>
              <a:t>s</a:t>
            </a:r>
            <a:r>
              <a:rPr lang="en-US" sz="2000">
                <a:latin typeface="Arial" pitchFamily="34" charset="0"/>
              </a:rPr>
              <a:t>) </a:t>
            </a:r>
            <a:r>
              <a:rPr lang="en-US" sz="2000">
                <a:latin typeface="Arial" pitchFamily="34" charset="0"/>
                <a:ea typeface="Lucida Grande"/>
                <a:cs typeface="Lucida Grande"/>
              </a:rPr>
              <a:t>→</a:t>
            </a:r>
            <a:r>
              <a:rPr lang="en-US" sz="2000">
                <a:latin typeface="Arial" pitchFamily="34" charset="0"/>
                <a:cs typeface="Times New Roman" pitchFamily="18" charset="0"/>
              </a:rPr>
              <a:t> N</a:t>
            </a:r>
            <a:r>
              <a:rPr lang="en-US" sz="2000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00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000" i="1">
                <a:latin typeface="Arial" pitchFamily="34" charset="0"/>
                <a:cs typeface="Times New Roman" pitchFamily="18" charset="0"/>
              </a:rPr>
              <a:t>g</a:t>
            </a:r>
            <a:r>
              <a:rPr lang="en-US" sz="2000">
                <a:latin typeface="Arial" pitchFamily="34" charset="0"/>
                <a:cs typeface="Times New Roman" pitchFamily="18" charset="0"/>
              </a:rPr>
              <a:t>) + 3 Cu(</a:t>
            </a:r>
            <a:r>
              <a:rPr lang="en-US" sz="2000" i="1">
                <a:latin typeface="Arial" pitchFamily="34" charset="0"/>
                <a:cs typeface="Times New Roman" pitchFamily="18" charset="0"/>
              </a:rPr>
              <a:t>s</a:t>
            </a:r>
            <a:r>
              <a:rPr lang="en-US" sz="2000">
                <a:latin typeface="Arial" pitchFamily="34" charset="0"/>
                <a:cs typeface="Times New Roman" pitchFamily="18" charset="0"/>
              </a:rPr>
              <a:t>) + 3 H</a:t>
            </a:r>
            <a:r>
              <a:rPr lang="en-US" sz="2000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000">
                <a:latin typeface="Arial" pitchFamily="34" charset="0"/>
                <a:cs typeface="Times New Roman" pitchFamily="18" charset="0"/>
              </a:rPr>
              <a:t>O(</a:t>
            </a:r>
            <a:r>
              <a:rPr lang="en-US" sz="2000" i="1">
                <a:latin typeface="Arial" pitchFamily="34" charset="0"/>
                <a:cs typeface="Times New Roman" pitchFamily="18" charset="0"/>
              </a:rPr>
              <a:t>l</a:t>
            </a:r>
            <a:r>
              <a:rPr lang="en-US" sz="2000">
                <a:latin typeface="Arial" pitchFamily="34" charset="0"/>
                <a:cs typeface="Times New Roman" pitchFamily="18" charset="0"/>
              </a:rPr>
              <a:t>)  </a:t>
            </a:r>
            <a:br>
              <a:rPr lang="en-US" sz="2000">
                <a:latin typeface="Arial" pitchFamily="34" charset="0"/>
                <a:cs typeface="Times New Roman" pitchFamily="18" charset="0"/>
              </a:rPr>
            </a:br>
            <a:r>
              <a:rPr lang="en-US" sz="2000">
                <a:latin typeface="Arial" pitchFamily="34" charset="0"/>
                <a:cs typeface="Times New Roman" pitchFamily="18" charset="0"/>
              </a:rPr>
              <a:t>If 4.61 g of N</a:t>
            </a:r>
            <a:r>
              <a:rPr lang="en-US" sz="2000" baseline="-25000">
                <a:latin typeface="Arial" pitchFamily="34" charset="0"/>
                <a:cs typeface="Times New Roman" pitchFamily="18" charset="0"/>
              </a:rPr>
              <a:t>2</a:t>
            </a:r>
            <a:r>
              <a:rPr lang="en-US" sz="2000">
                <a:latin typeface="Arial" pitchFamily="34" charset="0"/>
                <a:cs typeface="Times New Roman" pitchFamily="18" charset="0"/>
              </a:rPr>
              <a:t> are made, what is the percent yield?</a:t>
            </a:r>
          </a:p>
        </p:txBody>
      </p:sp>
      <p:sp>
        <p:nvSpPr>
          <p:cNvPr id="33" name="Line 18"/>
          <p:cNvSpPr>
            <a:spLocks noChangeShapeType="1"/>
          </p:cNvSpPr>
          <p:nvPr/>
        </p:nvSpPr>
        <p:spPr bwMode="auto">
          <a:xfrm flipV="1">
            <a:off x="3200400" y="3429000"/>
            <a:ext cx="838200" cy="1524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4724400" y="3657600"/>
            <a:ext cx="838200" cy="1524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V="1">
            <a:off x="4343400" y="4495800"/>
            <a:ext cx="457200" cy="1524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4343400" y="4953000"/>
            <a:ext cx="457200" cy="1524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rot="5400000">
            <a:off x="1783556" y="5896769"/>
            <a:ext cx="10064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Picture43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362200"/>
            <a:ext cx="6765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 descr="Picture44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3124200"/>
            <a:ext cx="53705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39" descr="Picture45.png"/>
          <p:cNvPicPr>
            <a:picLocks noChangeAspect="1"/>
          </p:cNvPicPr>
          <p:nvPr/>
        </p:nvPicPr>
        <p:blipFill>
          <a:blip r:embed="rId6" cstate="print"/>
          <a:srcRect r="25767"/>
          <a:stretch>
            <a:fillRect/>
          </a:stretch>
        </p:blipFill>
        <p:spPr bwMode="auto">
          <a:xfrm>
            <a:off x="1524000" y="4419600"/>
            <a:ext cx="4724400" cy="87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248400" y="4572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86.9% yield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876800"/>
            <a:ext cx="1905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5.307 g N</a:t>
            </a:r>
            <a:r>
              <a:rPr lang="en-US" sz="2400" b="1" baseline="-25000" dirty="0"/>
              <a:t>2</a:t>
            </a: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505200"/>
          </a:xfrm>
        </p:spPr>
        <p:txBody>
          <a:bodyPr/>
          <a:lstStyle/>
          <a:p>
            <a:pPr eaLnBrk="1" hangingPunct="1"/>
            <a:r>
              <a:rPr lang="en-US" dirty="0"/>
              <a:t>What is Stoichiometry?</a:t>
            </a:r>
          </a:p>
          <a:p>
            <a:pPr eaLnBrk="1" hangingPunct="1"/>
            <a:r>
              <a:rPr lang="en-US" dirty="0"/>
              <a:t>Solid Phase Stoichiometry</a:t>
            </a:r>
          </a:p>
          <a:p>
            <a:pPr lvl="1" eaLnBrk="1" hangingPunct="1"/>
            <a:r>
              <a:rPr lang="en-US" dirty="0"/>
              <a:t>Basic mass-to-mass conversions</a:t>
            </a:r>
          </a:p>
          <a:p>
            <a:pPr lvl="1" eaLnBrk="1" hangingPunct="1"/>
            <a:r>
              <a:rPr lang="en-US" dirty="0"/>
              <a:t>Limiting/excess reactants</a:t>
            </a:r>
          </a:p>
          <a:p>
            <a:pPr lvl="1" eaLnBrk="1" hangingPunct="1"/>
            <a:r>
              <a:rPr lang="en-US" dirty="0"/>
              <a:t>Theoretical yield</a:t>
            </a:r>
          </a:p>
          <a:p>
            <a:pPr lvl="1" eaLnBrk="1" hangingPunct="1"/>
            <a:r>
              <a:rPr lang="en-US" dirty="0"/>
              <a:t> % yield</a:t>
            </a:r>
          </a:p>
          <a:p>
            <a:pPr eaLnBrk="1" hangingPunct="1"/>
            <a:r>
              <a:rPr lang="en-US" u="sng" dirty="0"/>
              <a:t>Solution Phase Stoichiometry</a:t>
            </a:r>
          </a:p>
          <a:p>
            <a:pPr eaLnBrk="1" hangingPunct="1"/>
            <a:r>
              <a:rPr lang="en-US" dirty="0"/>
              <a:t>Gaseous Phase Stoichiometry  </a:t>
            </a:r>
          </a:p>
          <a:p>
            <a:pPr eaLnBrk="1" hangingPunct="1"/>
            <a:r>
              <a:rPr lang="en-US" dirty="0"/>
              <a:t>Reaction Heat Stoichiometry</a:t>
            </a:r>
          </a:p>
        </p:txBody>
      </p:sp>
    </p:spTree>
    <p:extLst>
      <p:ext uri="{BB962C8B-B14F-4D97-AF65-F5344CB8AC3E}">
        <p14:creationId xmlns:p14="http://schemas.microsoft.com/office/powerpoint/2010/main" val="2092818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t="1431"/>
          <a:stretch>
            <a:fillRect/>
          </a:stretch>
        </p:blipFill>
        <p:spPr bwMode="auto">
          <a:xfrm>
            <a:off x="381000" y="914400"/>
            <a:ext cx="8153400" cy="52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 Stoichiometry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3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chemeClr val="tx2"/>
                </a:solidFill>
              </a:rPr>
              <a:t>Randa</a:t>
            </a:r>
            <a:r>
              <a:rPr lang="en-US" sz="1400" b="1" i="1" dirty="0">
                <a:solidFill>
                  <a:schemeClr val="tx2"/>
                </a:solidFill>
              </a:rPr>
              <a:t> Roland, Lecturer at U.C. Santa Cruz, taken from C&amp;E News, Volume 93 Issue 3 | p. 30</a:t>
            </a:r>
          </a:p>
        </p:txBody>
      </p:sp>
      <p:sp>
        <p:nvSpPr>
          <p:cNvPr id="6" name="Freeform 5"/>
          <p:cNvSpPr/>
          <p:nvPr/>
        </p:nvSpPr>
        <p:spPr>
          <a:xfrm>
            <a:off x="994348" y="2116111"/>
            <a:ext cx="6823022" cy="1211705"/>
          </a:xfrm>
          <a:custGeom>
            <a:avLst/>
            <a:gdLst>
              <a:gd name="connsiteX0" fmla="*/ 144904 w 6823022"/>
              <a:gd name="connsiteY0" fmla="*/ 12492 h 1211705"/>
              <a:gd name="connsiteX1" fmla="*/ 729521 w 6823022"/>
              <a:gd name="connsiteY1" fmla="*/ 207364 h 1211705"/>
              <a:gd name="connsiteX2" fmla="*/ 1179226 w 6823022"/>
              <a:gd name="connsiteY2" fmla="*/ 312296 h 1211705"/>
              <a:gd name="connsiteX3" fmla="*/ 1823803 w 6823022"/>
              <a:gd name="connsiteY3" fmla="*/ 537148 h 1211705"/>
              <a:gd name="connsiteX4" fmla="*/ 2423409 w 6823022"/>
              <a:gd name="connsiteY4" fmla="*/ 582119 h 1211705"/>
              <a:gd name="connsiteX5" fmla="*/ 3487711 w 6823022"/>
              <a:gd name="connsiteY5" fmla="*/ 672059 h 1211705"/>
              <a:gd name="connsiteX6" fmla="*/ 4117298 w 6823022"/>
              <a:gd name="connsiteY6" fmla="*/ 672059 h 1211705"/>
              <a:gd name="connsiteX7" fmla="*/ 4686924 w 6823022"/>
              <a:gd name="connsiteY7" fmla="*/ 702040 h 1211705"/>
              <a:gd name="connsiteX8" fmla="*/ 5166609 w 6823022"/>
              <a:gd name="connsiteY8" fmla="*/ 702040 h 1211705"/>
              <a:gd name="connsiteX9" fmla="*/ 5451422 w 6823022"/>
              <a:gd name="connsiteY9" fmla="*/ 642079 h 1211705"/>
              <a:gd name="connsiteX10" fmla="*/ 5856157 w 6823022"/>
              <a:gd name="connsiteY10" fmla="*/ 627089 h 1211705"/>
              <a:gd name="connsiteX11" fmla="*/ 6290872 w 6823022"/>
              <a:gd name="connsiteY11" fmla="*/ 567128 h 1211705"/>
              <a:gd name="connsiteX12" fmla="*/ 6695606 w 6823022"/>
              <a:gd name="connsiteY12" fmla="*/ 582119 h 1211705"/>
              <a:gd name="connsiteX13" fmla="*/ 6800537 w 6823022"/>
              <a:gd name="connsiteY13" fmla="*/ 672059 h 1211705"/>
              <a:gd name="connsiteX14" fmla="*/ 6800537 w 6823022"/>
              <a:gd name="connsiteY14" fmla="*/ 806971 h 1211705"/>
              <a:gd name="connsiteX15" fmla="*/ 6665626 w 6823022"/>
              <a:gd name="connsiteY15" fmla="*/ 1001843 h 1211705"/>
              <a:gd name="connsiteX16" fmla="*/ 6335842 w 6823022"/>
              <a:gd name="connsiteY16" fmla="*/ 1061804 h 1211705"/>
              <a:gd name="connsiteX17" fmla="*/ 6081009 w 6823022"/>
              <a:gd name="connsiteY17" fmla="*/ 1046814 h 1211705"/>
              <a:gd name="connsiteX18" fmla="*/ 5556354 w 6823022"/>
              <a:gd name="connsiteY18" fmla="*/ 1091784 h 1211705"/>
              <a:gd name="connsiteX19" fmla="*/ 5016708 w 6823022"/>
              <a:gd name="connsiteY19" fmla="*/ 1121764 h 1211705"/>
              <a:gd name="connsiteX20" fmla="*/ 4507042 w 6823022"/>
              <a:gd name="connsiteY20" fmla="*/ 1046814 h 1211705"/>
              <a:gd name="connsiteX21" fmla="*/ 3997377 w 6823022"/>
              <a:gd name="connsiteY21" fmla="*/ 1076794 h 1211705"/>
              <a:gd name="connsiteX22" fmla="*/ 3562662 w 6823022"/>
              <a:gd name="connsiteY22" fmla="*/ 1196715 h 1211705"/>
              <a:gd name="connsiteX23" fmla="*/ 2858124 w 6823022"/>
              <a:gd name="connsiteY23" fmla="*/ 1166735 h 1211705"/>
              <a:gd name="connsiteX24" fmla="*/ 2513350 w 6823022"/>
              <a:gd name="connsiteY24" fmla="*/ 1136755 h 1211705"/>
              <a:gd name="connsiteX25" fmla="*/ 2213547 w 6823022"/>
              <a:gd name="connsiteY25" fmla="*/ 1016833 h 1211705"/>
              <a:gd name="connsiteX26" fmla="*/ 1853783 w 6823022"/>
              <a:gd name="connsiteY26" fmla="*/ 986853 h 1211705"/>
              <a:gd name="connsiteX27" fmla="*/ 1299147 w 6823022"/>
              <a:gd name="connsiteY27" fmla="*/ 881922 h 1211705"/>
              <a:gd name="connsiteX28" fmla="*/ 639580 w 6823022"/>
              <a:gd name="connsiteY28" fmla="*/ 806971 h 1211705"/>
              <a:gd name="connsiteX29" fmla="*/ 99934 w 6823022"/>
              <a:gd name="connsiteY29" fmla="*/ 567128 h 1211705"/>
              <a:gd name="connsiteX30" fmla="*/ 39973 w 6823022"/>
              <a:gd name="connsiteY30" fmla="*/ 312296 h 1211705"/>
              <a:gd name="connsiteX31" fmla="*/ 69954 w 6823022"/>
              <a:gd name="connsiteY31" fmla="*/ 132414 h 1211705"/>
              <a:gd name="connsiteX32" fmla="*/ 144904 w 6823022"/>
              <a:gd name="connsiteY32" fmla="*/ 12492 h 121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823022" h="1211705">
                <a:moveTo>
                  <a:pt x="144904" y="12492"/>
                </a:moveTo>
                <a:cubicBezTo>
                  <a:pt x="254832" y="24984"/>
                  <a:pt x="557134" y="157397"/>
                  <a:pt x="729521" y="207364"/>
                </a:cubicBezTo>
                <a:cubicBezTo>
                  <a:pt x="901908" y="257331"/>
                  <a:pt x="996846" y="257332"/>
                  <a:pt x="1179226" y="312296"/>
                </a:cubicBezTo>
                <a:cubicBezTo>
                  <a:pt x="1361606" y="367260"/>
                  <a:pt x="1616439" y="492178"/>
                  <a:pt x="1823803" y="537148"/>
                </a:cubicBezTo>
                <a:cubicBezTo>
                  <a:pt x="2031167" y="582118"/>
                  <a:pt x="2423409" y="582119"/>
                  <a:pt x="2423409" y="582119"/>
                </a:cubicBezTo>
                <a:cubicBezTo>
                  <a:pt x="2700727" y="604604"/>
                  <a:pt x="3205396" y="657069"/>
                  <a:pt x="3487711" y="672059"/>
                </a:cubicBezTo>
                <a:cubicBezTo>
                  <a:pt x="3770026" y="687049"/>
                  <a:pt x="3917429" y="667062"/>
                  <a:pt x="4117298" y="672059"/>
                </a:cubicBezTo>
                <a:cubicBezTo>
                  <a:pt x="4317167" y="677056"/>
                  <a:pt x="4512039" y="697043"/>
                  <a:pt x="4686924" y="702040"/>
                </a:cubicBezTo>
                <a:cubicBezTo>
                  <a:pt x="4861809" y="707037"/>
                  <a:pt x="5039193" y="712034"/>
                  <a:pt x="5166609" y="702040"/>
                </a:cubicBezTo>
                <a:cubicBezTo>
                  <a:pt x="5294025" y="692047"/>
                  <a:pt x="5336497" y="654571"/>
                  <a:pt x="5451422" y="642079"/>
                </a:cubicBezTo>
                <a:cubicBezTo>
                  <a:pt x="5566347" y="629587"/>
                  <a:pt x="5716249" y="639581"/>
                  <a:pt x="5856157" y="627089"/>
                </a:cubicBezTo>
                <a:cubicBezTo>
                  <a:pt x="5996065" y="614597"/>
                  <a:pt x="6150964" y="574623"/>
                  <a:pt x="6290872" y="567128"/>
                </a:cubicBezTo>
                <a:cubicBezTo>
                  <a:pt x="6430780" y="559633"/>
                  <a:pt x="6610662" y="564631"/>
                  <a:pt x="6695606" y="582119"/>
                </a:cubicBezTo>
                <a:cubicBezTo>
                  <a:pt x="6780550" y="599607"/>
                  <a:pt x="6783049" y="634584"/>
                  <a:pt x="6800537" y="672059"/>
                </a:cubicBezTo>
                <a:cubicBezTo>
                  <a:pt x="6818025" y="709534"/>
                  <a:pt x="6823022" y="752007"/>
                  <a:pt x="6800537" y="806971"/>
                </a:cubicBezTo>
                <a:cubicBezTo>
                  <a:pt x="6778052" y="861935"/>
                  <a:pt x="6743075" y="959371"/>
                  <a:pt x="6665626" y="1001843"/>
                </a:cubicBezTo>
                <a:cubicBezTo>
                  <a:pt x="6588177" y="1044315"/>
                  <a:pt x="6433278" y="1054309"/>
                  <a:pt x="6335842" y="1061804"/>
                </a:cubicBezTo>
                <a:cubicBezTo>
                  <a:pt x="6238406" y="1069299"/>
                  <a:pt x="6210924" y="1041817"/>
                  <a:pt x="6081009" y="1046814"/>
                </a:cubicBezTo>
                <a:cubicBezTo>
                  <a:pt x="5951094" y="1051811"/>
                  <a:pt x="5733737" y="1079292"/>
                  <a:pt x="5556354" y="1091784"/>
                </a:cubicBezTo>
                <a:cubicBezTo>
                  <a:pt x="5378971" y="1104276"/>
                  <a:pt x="5191593" y="1129259"/>
                  <a:pt x="5016708" y="1121764"/>
                </a:cubicBezTo>
                <a:cubicBezTo>
                  <a:pt x="4841823" y="1114269"/>
                  <a:pt x="4676930" y="1054309"/>
                  <a:pt x="4507042" y="1046814"/>
                </a:cubicBezTo>
                <a:cubicBezTo>
                  <a:pt x="4337154" y="1039319"/>
                  <a:pt x="4154774" y="1051811"/>
                  <a:pt x="3997377" y="1076794"/>
                </a:cubicBezTo>
                <a:cubicBezTo>
                  <a:pt x="3839980" y="1101778"/>
                  <a:pt x="3752537" y="1181725"/>
                  <a:pt x="3562662" y="1196715"/>
                </a:cubicBezTo>
                <a:cubicBezTo>
                  <a:pt x="3372787" y="1211705"/>
                  <a:pt x="3033009" y="1176728"/>
                  <a:pt x="2858124" y="1166735"/>
                </a:cubicBezTo>
                <a:cubicBezTo>
                  <a:pt x="2683239" y="1156742"/>
                  <a:pt x="2620779" y="1161739"/>
                  <a:pt x="2513350" y="1136755"/>
                </a:cubicBezTo>
                <a:cubicBezTo>
                  <a:pt x="2405921" y="1111771"/>
                  <a:pt x="2323475" y="1041817"/>
                  <a:pt x="2213547" y="1016833"/>
                </a:cubicBezTo>
                <a:cubicBezTo>
                  <a:pt x="2103619" y="991849"/>
                  <a:pt x="2006183" y="1009338"/>
                  <a:pt x="1853783" y="986853"/>
                </a:cubicBezTo>
                <a:cubicBezTo>
                  <a:pt x="1701383" y="964368"/>
                  <a:pt x="1501514" y="911902"/>
                  <a:pt x="1299147" y="881922"/>
                </a:cubicBezTo>
                <a:cubicBezTo>
                  <a:pt x="1096780" y="851942"/>
                  <a:pt x="839449" y="859437"/>
                  <a:pt x="639580" y="806971"/>
                </a:cubicBezTo>
                <a:cubicBezTo>
                  <a:pt x="439711" y="754505"/>
                  <a:pt x="199868" y="649574"/>
                  <a:pt x="99934" y="567128"/>
                </a:cubicBezTo>
                <a:cubicBezTo>
                  <a:pt x="0" y="484682"/>
                  <a:pt x="44970" y="384748"/>
                  <a:pt x="39973" y="312296"/>
                </a:cubicBezTo>
                <a:cubicBezTo>
                  <a:pt x="34976" y="239844"/>
                  <a:pt x="44970" y="179883"/>
                  <a:pt x="69954" y="132414"/>
                </a:cubicBezTo>
                <a:cubicBezTo>
                  <a:pt x="94938" y="84945"/>
                  <a:pt x="34976" y="0"/>
                  <a:pt x="144904" y="12492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5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629094-B23D-49BA-B1DE-F0E00D55F9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Solution Stoichiometry</a:t>
            </a:r>
          </a:p>
        </p:txBody>
      </p:sp>
      <p:sp>
        <p:nvSpPr>
          <p:cNvPr id="40966" name="AutoShape 7"/>
          <p:cNvSpPr>
            <a:spLocks noChangeArrowheads="1"/>
          </p:cNvSpPr>
          <p:nvPr/>
        </p:nvSpPr>
        <p:spPr bwMode="auto">
          <a:xfrm>
            <a:off x="381000" y="213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A</a:t>
            </a:r>
          </a:p>
        </p:txBody>
      </p:sp>
      <p:sp>
        <p:nvSpPr>
          <p:cNvPr id="40967" name="AutoShape 8"/>
          <p:cNvSpPr>
            <a:spLocks noChangeArrowheads="1"/>
          </p:cNvSpPr>
          <p:nvPr/>
        </p:nvSpPr>
        <p:spPr bwMode="auto">
          <a:xfrm>
            <a:off x="25146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AutoShape 9"/>
          <p:cNvSpPr>
            <a:spLocks noChangeArrowheads="1"/>
          </p:cNvSpPr>
          <p:nvPr/>
        </p:nvSpPr>
        <p:spPr bwMode="auto">
          <a:xfrm>
            <a:off x="3200400" y="21336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mole A</a:t>
            </a:r>
          </a:p>
        </p:txBody>
      </p:sp>
      <p:sp>
        <p:nvSpPr>
          <p:cNvPr id="40969" name="AutoShape 10"/>
          <p:cNvSpPr>
            <a:spLocks noChangeArrowheads="1"/>
          </p:cNvSpPr>
          <p:nvPr/>
        </p:nvSpPr>
        <p:spPr bwMode="auto">
          <a:xfrm>
            <a:off x="41910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AutoShape 11"/>
          <p:cNvSpPr>
            <a:spLocks noChangeArrowheads="1"/>
          </p:cNvSpPr>
          <p:nvPr/>
        </p:nvSpPr>
        <p:spPr bwMode="auto">
          <a:xfrm>
            <a:off x="4876800" y="21336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/>
              <a:t>mole B</a:t>
            </a:r>
          </a:p>
        </p:txBody>
      </p:sp>
      <p:sp>
        <p:nvSpPr>
          <p:cNvPr id="40971" name="AutoShape 12"/>
          <p:cNvSpPr>
            <a:spLocks noChangeArrowheads="1"/>
          </p:cNvSpPr>
          <p:nvPr/>
        </p:nvSpPr>
        <p:spPr bwMode="auto">
          <a:xfrm>
            <a:off x="58674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AutoShape 13"/>
          <p:cNvSpPr>
            <a:spLocks noChangeArrowheads="1"/>
          </p:cNvSpPr>
          <p:nvPr/>
        </p:nvSpPr>
        <p:spPr bwMode="auto">
          <a:xfrm>
            <a:off x="6553200" y="213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16002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5000" y="16002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14800" y="1447800"/>
            <a:ext cx="85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Mole Ratio</a:t>
            </a:r>
          </a:p>
        </p:txBody>
      </p:sp>
    </p:spTree>
    <p:extLst>
      <p:ext uri="{BB962C8B-B14F-4D97-AF65-F5344CB8AC3E}">
        <p14:creationId xmlns:p14="http://schemas.microsoft.com/office/powerpoint/2010/main" val="3115605165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DA238-B11D-4951-87C8-5520EC6EB2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12954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How many Liters of 0.115 M KI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Is Needed to React with 0.104 L of a 0.225 M </a:t>
            </a:r>
            <a:r>
              <a:rPr lang="en-US" sz="2800" dirty="0" err="1">
                <a:solidFill>
                  <a:srgbClr val="C00000"/>
                </a:solidFill>
                <a:sym typeface="Symbol" pitchFamily="18" charset="2"/>
              </a:rPr>
              <a:t>Pb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(NO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3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?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 </a:t>
            </a:r>
            <a:b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2 KI(</a:t>
            </a:r>
            <a:r>
              <a:rPr lang="en-US" sz="2800" i="1" dirty="0" err="1">
                <a:solidFill>
                  <a:srgbClr val="C00000"/>
                </a:solidFill>
              </a:rPr>
              <a:t>aq</a:t>
            </a:r>
            <a:r>
              <a:rPr lang="en-US" sz="2800" dirty="0">
                <a:solidFill>
                  <a:srgbClr val="C00000"/>
                </a:solidFill>
              </a:rPr>
              <a:t>) + </a:t>
            </a:r>
            <a:r>
              <a:rPr lang="en-US" sz="2800" dirty="0" err="1">
                <a:solidFill>
                  <a:srgbClr val="C00000"/>
                </a:solidFill>
              </a:rPr>
              <a:t>Pb</a:t>
            </a:r>
            <a:r>
              <a:rPr lang="en-US" sz="2800" dirty="0">
                <a:solidFill>
                  <a:srgbClr val="C00000"/>
                </a:solidFill>
              </a:rPr>
              <a:t>(NO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aq</a:t>
            </a:r>
            <a:r>
              <a:rPr lang="en-US" sz="2800" dirty="0">
                <a:solidFill>
                  <a:srgbClr val="C00000"/>
                </a:solidFill>
              </a:rPr>
              <a:t>)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 2 KNO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3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 err="1">
                <a:solidFill>
                  <a:srgbClr val="C00000"/>
                </a:solidFill>
                <a:sym typeface="Symbol" pitchFamily="18" charset="2"/>
              </a:rPr>
              <a:t>aq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 + PbI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>
                <a:solidFill>
                  <a:srgbClr val="C00000"/>
                </a:solidFill>
                <a:sym typeface="Symbol" pitchFamily="18" charset="2"/>
              </a:rPr>
              <a:t>s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1015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CCB7CC-3A68-4A8B-A585-556BD7DEFBA8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28600" y="3886200"/>
          <a:ext cx="86804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Equation" r:id="rId4" imgW="4965480" imgH="431640" progId="Equation.3">
                  <p:embed/>
                </p:oleObj>
              </mc:Choice>
              <mc:Fallback>
                <p:oleObj name="Equation" r:id="rId4" imgW="4965480" imgH="431640" progId="Equation.3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868045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038600"/>
            <a:ext cx="3124200" cy="609600"/>
            <a:chOff x="816" y="2400"/>
            <a:chExt cx="1968" cy="384"/>
          </a:xfrm>
        </p:grpSpPr>
        <p:sp>
          <p:nvSpPr>
            <p:cNvPr id="11281" name="Line 5"/>
            <p:cNvSpPr>
              <a:spLocks noChangeShapeType="1"/>
            </p:cNvSpPr>
            <p:nvPr/>
          </p:nvSpPr>
          <p:spPr bwMode="auto">
            <a:xfrm flipH="1">
              <a:off x="816" y="240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6"/>
            <p:cNvSpPr>
              <a:spLocks noChangeShapeType="1"/>
            </p:cNvSpPr>
            <p:nvPr/>
          </p:nvSpPr>
          <p:spPr bwMode="auto">
            <a:xfrm flipH="1">
              <a:off x="2592" y="2592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962400" y="3886200"/>
            <a:ext cx="2286000" cy="685800"/>
            <a:chOff x="2496" y="2160"/>
            <a:chExt cx="1440" cy="432"/>
          </a:xfrm>
        </p:grpSpPr>
        <p:sp>
          <p:nvSpPr>
            <p:cNvPr id="11279" name="Line 10"/>
            <p:cNvSpPr>
              <a:spLocks noChangeShapeType="1"/>
            </p:cNvSpPr>
            <p:nvPr/>
          </p:nvSpPr>
          <p:spPr bwMode="auto">
            <a:xfrm flipH="1">
              <a:off x="2496" y="216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1"/>
            <p:cNvSpPr>
              <a:spLocks noChangeShapeType="1"/>
            </p:cNvSpPr>
            <p:nvPr/>
          </p:nvSpPr>
          <p:spPr bwMode="auto">
            <a:xfrm flipH="1">
              <a:off x="3744" y="240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248400" y="3886200"/>
            <a:ext cx="2286000" cy="685800"/>
            <a:chOff x="2496" y="2160"/>
            <a:chExt cx="1440" cy="432"/>
          </a:xfrm>
        </p:grpSpPr>
        <p:sp>
          <p:nvSpPr>
            <p:cNvPr id="11277" name="Line 16"/>
            <p:cNvSpPr>
              <a:spLocks noChangeShapeType="1"/>
            </p:cNvSpPr>
            <p:nvPr/>
          </p:nvSpPr>
          <p:spPr bwMode="auto">
            <a:xfrm flipH="1">
              <a:off x="2496" y="216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7"/>
            <p:cNvSpPr>
              <a:spLocks noChangeShapeType="1"/>
            </p:cNvSpPr>
            <p:nvPr/>
          </p:nvSpPr>
          <p:spPr bwMode="auto">
            <a:xfrm flipH="1">
              <a:off x="3744" y="240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many Liters of 0.115 M KI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Is Needed to React with 0.104 L of a 0.225 M Pb(NO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?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</a:t>
            </a:r>
            <a:b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</a:b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KI(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aq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+ Pb(NO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aq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 2 KNO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aq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 + PbI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381000" y="27432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A</a:t>
            </a: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25146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3200400" y="27432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mole A</a:t>
            </a: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41910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876800" y="27432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/>
              <a:t>mole B</a:t>
            </a: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58674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553200" y="27432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2200" y="22098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15000" y="22098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4800" y="2057400"/>
            <a:ext cx="85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Mole Ratio</a:t>
            </a:r>
          </a:p>
        </p:txBody>
      </p:sp>
    </p:spTree>
    <p:extLst>
      <p:ext uri="{BB962C8B-B14F-4D97-AF65-F5344CB8AC3E}">
        <p14:creationId xmlns:p14="http://schemas.microsoft.com/office/powerpoint/2010/main" val="2531039371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CCB7CC-3A68-4A8B-A585-556BD7DEFBA8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228600" y="3886200"/>
          <a:ext cx="86804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Equation" r:id="rId4" imgW="4965480" imgH="431640" progId="Equation.3">
                  <p:embed/>
                </p:oleObj>
              </mc:Choice>
              <mc:Fallback>
                <p:oleObj name="Equation" r:id="rId4" imgW="4965480" imgH="431640" progId="Equation.3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86200"/>
                        <a:ext cx="868045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200400"/>
            <a:ext cx="9144000" cy="3124200"/>
          </a:xfrm>
          <a:ln>
            <a:solidFill>
              <a:schemeClr val="tx1"/>
            </a:solidFill>
          </a:ln>
        </p:spPr>
        <p:txBody>
          <a:bodyPr lIns="274320" tIns="137160" rIns="274320"/>
          <a:lstStyle/>
          <a:p>
            <a:pPr lvl="1" eaLnBrk="1" hangingPunct="1">
              <a:spcBef>
                <a:spcPct val="300000"/>
              </a:spcBef>
              <a:buFont typeface="Wingdings" pitchFamily="2" charset="2"/>
              <a:buChar char="Ø"/>
            </a:pPr>
            <a:endParaRPr lang="en-US" sz="1600" dirty="0"/>
          </a:p>
          <a:p>
            <a:pPr eaLnBrk="1" hangingPunct="1">
              <a:buFont typeface="Wingdings" pitchFamily="2" charset="2"/>
              <a:buChar char="Ø"/>
            </a:pPr>
            <a:endParaRPr lang="en-US" sz="1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4038600"/>
            <a:ext cx="3124200" cy="609600"/>
            <a:chOff x="816" y="2400"/>
            <a:chExt cx="1968" cy="384"/>
          </a:xfrm>
        </p:grpSpPr>
        <p:sp>
          <p:nvSpPr>
            <p:cNvPr id="11281" name="Line 5"/>
            <p:cNvSpPr>
              <a:spLocks noChangeShapeType="1"/>
            </p:cNvSpPr>
            <p:nvPr/>
          </p:nvSpPr>
          <p:spPr bwMode="auto">
            <a:xfrm flipH="1">
              <a:off x="816" y="240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Line 6"/>
            <p:cNvSpPr>
              <a:spLocks noChangeShapeType="1"/>
            </p:cNvSpPr>
            <p:nvPr/>
          </p:nvSpPr>
          <p:spPr bwMode="auto">
            <a:xfrm flipH="1">
              <a:off x="2592" y="2592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3962400" y="3886200"/>
            <a:ext cx="2286000" cy="685800"/>
            <a:chOff x="2496" y="2160"/>
            <a:chExt cx="1440" cy="432"/>
          </a:xfrm>
        </p:grpSpPr>
        <p:sp>
          <p:nvSpPr>
            <p:cNvPr id="11279" name="Line 10"/>
            <p:cNvSpPr>
              <a:spLocks noChangeShapeType="1"/>
            </p:cNvSpPr>
            <p:nvPr/>
          </p:nvSpPr>
          <p:spPr bwMode="auto">
            <a:xfrm flipH="1">
              <a:off x="2496" y="216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80" name="Line 11"/>
            <p:cNvSpPr>
              <a:spLocks noChangeShapeType="1"/>
            </p:cNvSpPr>
            <p:nvPr/>
          </p:nvSpPr>
          <p:spPr bwMode="auto">
            <a:xfrm flipH="1">
              <a:off x="3744" y="240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2667000" y="4876800"/>
            <a:ext cx="1935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= 0.40</a:t>
            </a:r>
            <a:r>
              <a:rPr lang="en-US" sz="2800">
                <a:solidFill>
                  <a:schemeClr val="accent2"/>
                </a:solidFill>
              </a:rPr>
              <a:t>6</a:t>
            </a:r>
            <a:r>
              <a:rPr lang="en-US" sz="2800"/>
              <a:t>96 L</a:t>
            </a: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2667000" y="5486400"/>
            <a:ext cx="29589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= 0.407 L KI </a:t>
            </a:r>
            <a:r>
              <a:rPr lang="en-US" sz="2800" dirty="0" err="1"/>
              <a:t>sol’n</a:t>
            </a:r>
            <a:endParaRPr lang="en-US" sz="2800" dirty="0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248400" y="3886200"/>
            <a:ext cx="2286000" cy="685800"/>
            <a:chOff x="2496" y="2160"/>
            <a:chExt cx="1440" cy="432"/>
          </a:xfrm>
        </p:grpSpPr>
        <p:sp>
          <p:nvSpPr>
            <p:cNvPr id="11277" name="Line 16"/>
            <p:cNvSpPr>
              <a:spLocks noChangeShapeType="1"/>
            </p:cNvSpPr>
            <p:nvPr/>
          </p:nvSpPr>
          <p:spPr bwMode="auto">
            <a:xfrm flipH="1">
              <a:off x="2496" y="216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7"/>
            <p:cNvSpPr>
              <a:spLocks noChangeShapeType="1"/>
            </p:cNvSpPr>
            <p:nvPr/>
          </p:nvSpPr>
          <p:spPr bwMode="auto">
            <a:xfrm flipH="1">
              <a:off x="3744" y="2400"/>
              <a:ext cx="192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458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many Liters of 0.115 M KI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Is Needed to React with 0.104 L of a 0.225 M Pb(NO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?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</a:t>
            </a:r>
            <a:b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</a:b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 KI(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aq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+ Pb(NO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aq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 2 KNO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aq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 + PbI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itchFamily="18" charset="2"/>
              </a:rPr>
              <a:t>)</a:t>
            </a: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381000" y="27432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A</a:t>
            </a: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25146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9"/>
          <p:cNvSpPr>
            <a:spLocks noChangeArrowheads="1"/>
          </p:cNvSpPr>
          <p:nvPr/>
        </p:nvSpPr>
        <p:spPr bwMode="auto">
          <a:xfrm>
            <a:off x="3200400" y="27432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mole A</a:t>
            </a:r>
          </a:p>
        </p:txBody>
      </p:sp>
      <p:sp>
        <p:nvSpPr>
          <p:cNvPr id="25" name="AutoShape 10"/>
          <p:cNvSpPr>
            <a:spLocks noChangeArrowheads="1"/>
          </p:cNvSpPr>
          <p:nvPr/>
        </p:nvSpPr>
        <p:spPr bwMode="auto">
          <a:xfrm>
            <a:off x="41910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4876800" y="27432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/>
              <a:t>mole B</a:t>
            </a:r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5867400" y="28956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13"/>
          <p:cNvSpPr>
            <a:spLocks noChangeArrowheads="1"/>
          </p:cNvSpPr>
          <p:nvPr/>
        </p:nvSpPr>
        <p:spPr bwMode="auto">
          <a:xfrm>
            <a:off x="6553200" y="27432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V (Liters) of 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62200" y="22098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15000" y="2209800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Molarity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14800" y="2057400"/>
            <a:ext cx="855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Mole Ratio</a:t>
            </a:r>
          </a:p>
        </p:txBody>
      </p:sp>
    </p:spTree>
    <p:extLst>
      <p:ext uri="{BB962C8B-B14F-4D97-AF65-F5344CB8AC3E}">
        <p14:creationId xmlns:p14="http://schemas.microsoft.com/office/powerpoint/2010/main" val="364473098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85D2E1-A811-45E2-89CE-DDAA111D139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4478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Practice—How Many Liters of 0.0623 M </a:t>
            </a:r>
            <a:r>
              <a:rPr lang="en-US" sz="2800" dirty="0" err="1">
                <a:solidFill>
                  <a:srgbClr val="C00000"/>
                </a:solidFill>
              </a:rPr>
              <a:t>Ba</a:t>
            </a:r>
            <a:r>
              <a:rPr lang="en-US" sz="2800" dirty="0">
                <a:solidFill>
                  <a:srgbClr val="C00000"/>
                </a:solidFill>
              </a:rPr>
              <a:t>(OH)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aq</a:t>
            </a:r>
            <a:r>
              <a:rPr lang="en-US" sz="2800" dirty="0">
                <a:solidFill>
                  <a:srgbClr val="C00000"/>
                </a:solidFill>
              </a:rPr>
              <a:t>) Are Needed to React with 0.438 L of 0.107 M </a:t>
            </a:r>
            <a:r>
              <a:rPr lang="en-US" sz="2800" dirty="0" err="1">
                <a:solidFill>
                  <a:srgbClr val="C00000"/>
                </a:solidFill>
              </a:rPr>
              <a:t>HCl</a:t>
            </a:r>
            <a:r>
              <a:rPr lang="en-US" sz="2800" dirty="0">
                <a:solidFill>
                  <a:srgbClr val="C00000"/>
                </a:solidFill>
              </a:rPr>
              <a:t>?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 err="1">
                <a:solidFill>
                  <a:srgbClr val="C00000"/>
                </a:solidFill>
              </a:rPr>
              <a:t>Ba</a:t>
            </a:r>
            <a:r>
              <a:rPr lang="en-US" sz="2800" dirty="0">
                <a:solidFill>
                  <a:srgbClr val="C00000"/>
                </a:solidFill>
              </a:rPr>
              <a:t>(OH)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aq</a:t>
            </a:r>
            <a:r>
              <a:rPr lang="en-US" sz="2800" dirty="0">
                <a:solidFill>
                  <a:srgbClr val="C00000"/>
                </a:solidFill>
              </a:rPr>
              <a:t>) + 2 </a:t>
            </a:r>
            <a:r>
              <a:rPr lang="en-US" sz="2800" dirty="0" err="1">
                <a:solidFill>
                  <a:srgbClr val="C00000"/>
                </a:solidFill>
              </a:rPr>
              <a:t>HCl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aq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 BaCl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 err="1">
                <a:solidFill>
                  <a:srgbClr val="C00000"/>
                </a:solidFill>
                <a:sym typeface="Symbol" pitchFamily="18" charset="2"/>
              </a:rPr>
              <a:t>aq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 + 2 H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O(</a:t>
            </a:r>
            <a:r>
              <a:rPr lang="en-US" sz="2800" i="1" dirty="0">
                <a:solidFill>
                  <a:srgbClr val="C00000"/>
                </a:solidFill>
                <a:sym typeface="Symbol" pitchFamily="18" charset="2"/>
              </a:rPr>
              <a:t>l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4913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DB4C7-CB0C-4326-BD59-720E1DBA3FC6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251906" name="Object 2"/>
          <p:cNvGraphicFramePr>
            <a:graphicFrameLocks noChangeAspect="1"/>
          </p:cNvGraphicFramePr>
          <p:nvPr/>
        </p:nvGraphicFramePr>
        <p:xfrm>
          <a:off x="546100" y="4724400"/>
          <a:ext cx="7899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6" name="Equation" r:id="rId4" imgW="6387840" imgH="495000" progId="Equation.3">
                  <p:embed/>
                </p:oleObj>
              </mc:Choice>
              <mc:Fallback>
                <p:oleObj name="Equation" r:id="rId4" imgW="6387840" imgH="495000" progId="Equation.3">
                  <p:embed/>
                  <p:pic>
                    <p:nvPicPr>
                      <p:cNvPr id="2519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724400"/>
                        <a:ext cx="78994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How Many Liters of 0.0623 M </a:t>
            </a:r>
            <a:r>
              <a:rPr lang="en-US" sz="2800" dirty="0" err="1">
                <a:solidFill>
                  <a:srgbClr val="C00000"/>
                </a:solidFill>
              </a:rPr>
              <a:t>Ba</a:t>
            </a:r>
            <a:r>
              <a:rPr lang="en-US" sz="2800" dirty="0">
                <a:solidFill>
                  <a:srgbClr val="C00000"/>
                </a:solidFill>
              </a:rPr>
              <a:t>(OH)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aq</a:t>
            </a:r>
            <a:r>
              <a:rPr lang="en-US" sz="2800" dirty="0">
                <a:solidFill>
                  <a:srgbClr val="C00000"/>
                </a:solidFill>
              </a:rPr>
              <a:t>) Are Needed to React with 0.438 L of 0.107 M </a:t>
            </a:r>
            <a:r>
              <a:rPr lang="en-US" sz="2800" dirty="0" err="1">
                <a:solidFill>
                  <a:srgbClr val="C00000"/>
                </a:solidFill>
              </a:rPr>
              <a:t>HCl</a:t>
            </a:r>
            <a:r>
              <a:rPr lang="en-US" sz="2800" dirty="0">
                <a:solidFill>
                  <a:srgbClr val="C00000"/>
                </a:solidFill>
              </a:rPr>
              <a:t>?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 err="1">
                <a:solidFill>
                  <a:srgbClr val="C00000"/>
                </a:solidFill>
              </a:rPr>
              <a:t>Ba</a:t>
            </a:r>
            <a:r>
              <a:rPr lang="en-US" sz="2800" dirty="0">
                <a:solidFill>
                  <a:srgbClr val="C00000"/>
                </a:solidFill>
              </a:rPr>
              <a:t>(OH)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aq</a:t>
            </a:r>
            <a:r>
              <a:rPr lang="en-US" sz="2800" dirty="0">
                <a:solidFill>
                  <a:srgbClr val="C00000"/>
                </a:solidFill>
              </a:rPr>
              <a:t>) + 2 </a:t>
            </a:r>
            <a:r>
              <a:rPr lang="en-US" sz="2800" dirty="0" err="1">
                <a:solidFill>
                  <a:srgbClr val="C00000"/>
                </a:solidFill>
              </a:rPr>
              <a:t>HCl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 err="1">
                <a:solidFill>
                  <a:srgbClr val="C00000"/>
                </a:solidFill>
              </a:rPr>
              <a:t>aq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 BaCl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 err="1">
                <a:solidFill>
                  <a:srgbClr val="C00000"/>
                </a:solidFill>
                <a:sym typeface="Symbol" pitchFamily="18" charset="2"/>
              </a:rPr>
              <a:t>aq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 + 2 H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O(</a:t>
            </a:r>
            <a:r>
              <a:rPr lang="en-US" sz="2800" i="1" dirty="0">
                <a:solidFill>
                  <a:srgbClr val="C00000"/>
                </a:solidFill>
                <a:sym typeface="Symbol" pitchFamily="18" charset="2"/>
              </a:rPr>
              <a:t>l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), Continued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2438400" y="5486400"/>
            <a:ext cx="63246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/>
              <a:t>The unit is correct.</a:t>
            </a:r>
            <a:endParaRPr lang="en-US" sz="2200">
              <a:cs typeface="Times New Roman" pitchFamily="18" charset="0"/>
            </a:endParaRPr>
          </a:p>
        </p:txBody>
      </p:sp>
      <p:sp>
        <p:nvSpPr>
          <p:cNvPr id="12298" name="Rectangle 5"/>
          <p:cNvSpPr>
            <a:spLocks noChangeArrowheads="1"/>
          </p:cNvSpPr>
          <p:nvPr/>
        </p:nvSpPr>
        <p:spPr bwMode="auto">
          <a:xfrm>
            <a:off x="304800" y="5486400"/>
            <a:ext cx="21336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b="1"/>
              <a:t>Check:</a:t>
            </a:r>
          </a:p>
        </p:txBody>
      </p:sp>
      <p:sp>
        <p:nvSpPr>
          <p:cNvPr id="12299" name="Rectangle 6"/>
          <p:cNvSpPr>
            <a:spLocks noChangeArrowheads="1"/>
          </p:cNvSpPr>
          <p:nvPr/>
        </p:nvSpPr>
        <p:spPr bwMode="auto">
          <a:xfrm>
            <a:off x="304800" y="4343400"/>
            <a:ext cx="2133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b="1"/>
              <a:t>Solve:</a:t>
            </a:r>
          </a:p>
        </p:txBody>
      </p:sp>
      <p:sp>
        <p:nvSpPr>
          <p:cNvPr id="251911" name="Rectangle 7"/>
          <p:cNvSpPr>
            <a:spLocks noChangeArrowheads="1"/>
          </p:cNvSpPr>
          <p:nvPr/>
        </p:nvSpPr>
        <p:spPr bwMode="auto">
          <a:xfrm>
            <a:off x="2438400" y="2286000"/>
            <a:ext cx="63246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  <a:p>
            <a:pPr>
              <a:spcBef>
                <a:spcPct val="40000"/>
              </a:spcBef>
            </a:pPr>
            <a:endParaRPr lang="en-US"/>
          </a:p>
          <a:p>
            <a:pPr>
              <a:spcBef>
                <a:spcPct val="40000"/>
              </a:spcBef>
            </a:pPr>
            <a:endParaRPr lang="en-US" sz="2000"/>
          </a:p>
          <a:p>
            <a:pPr>
              <a:spcBef>
                <a:spcPct val="40000"/>
              </a:spcBef>
            </a:pPr>
            <a:r>
              <a:rPr lang="en-US" sz="2000"/>
              <a:t>0.0623 mol Ba(OH)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=</a:t>
            </a:r>
            <a:r>
              <a:rPr lang="en-US" sz="2000"/>
              <a:t> 1 L; 2 mol HCl</a:t>
            </a:r>
            <a:r>
              <a:rPr lang="en-US" sz="2000">
                <a:sym typeface="Symbol" pitchFamily="18" charset="2"/>
              </a:rPr>
              <a:t>=</a:t>
            </a:r>
            <a:r>
              <a:rPr lang="en-US" sz="2000"/>
              <a:t> 1 mol Ba(OH)</a:t>
            </a:r>
            <a:r>
              <a:rPr lang="en-US" sz="2000" baseline="-25000"/>
              <a:t>2;</a:t>
            </a:r>
            <a:r>
              <a:rPr lang="en-US" sz="2000"/>
              <a:t> 0.107 mol HCl = 1 L</a:t>
            </a:r>
          </a:p>
        </p:txBody>
      </p:sp>
      <p:sp>
        <p:nvSpPr>
          <p:cNvPr id="12301" name="Rectangle 8"/>
          <p:cNvSpPr>
            <a:spLocks noChangeArrowheads="1"/>
          </p:cNvSpPr>
          <p:nvPr/>
        </p:nvSpPr>
        <p:spPr bwMode="auto">
          <a:xfrm>
            <a:off x="304800" y="2265363"/>
            <a:ext cx="213360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b="1"/>
              <a:t>Solution Map:</a:t>
            </a:r>
          </a:p>
          <a:p>
            <a:pPr algn="r">
              <a:spcBef>
                <a:spcPct val="20000"/>
              </a:spcBef>
            </a:pPr>
            <a:endParaRPr lang="en-US" b="1"/>
          </a:p>
          <a:p>
            <a:pPr algn="r">
              <a:spcBef>
                <a:spcPct val="30000"/>
              </a:spcBef>
            </a:pPr>
            <a:endParaRPr lang="en-US" b="1"/>
          </a:p>
          <a:p>
            <a:pPr algn="r">
              <a:spcBef>
                <a:spcPct val="40000"/>
              </a:spcBef>
            </a:pPr>
            <a:r>
              <a:rPr lang="en-US" b="1"/>
              <a:t>Relationships:</a:t>
            </a:r>
            <a:endParaRPr lang="en-US" sz="2800"/>
          </a:p>
        </p:txBody>
      </p:sp>
      <p:sp>
        <p:nvSpPr>
          <p:cNvPr id="251913" name="Rectangle 9"/>
          <p:cNvSpPr>
            <a:spLocks noChangeArrowheads="1"/>
          </p:cNvSpPr>
          <p:nvPr/>
        </p:nvSpPr>
        <p:spPr bwMode="auto">
          <a:xfrm>
            <a:off x="2438400" y="1371600"/>
            <a:ext cx="63246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/>
              <a:t>0.0.438 L HCl</a:t>
            </a:r>
          </a:p>
          <a:p>
            <a:pPr>
              <a:spcBef>
                <a:spcPct val="20000"/>
              </a:spcBef>
            </a:pPr>
            <a:r>
              <a:rPr lang="en-US"/>
              <a:t> L Ba(OH)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2303" name="Rectangle 10"/>
          <p:cNvSpPr>
            <a:spLocks noChangeArrowheads="1"/>
          </p:cNvSpPr>
          <p:nvPr/>
        </p:nvSpPr>
        <p:spPr bwMode="auto">
          <a:xfrm>
            <a:off x="304800" y="1371600"/>
            <a:ext cx="21336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b="1"/>
              <a:t>Given:</a:t>
            </a:r>
          </a:p>
          <a:p>
            <a:pPr algn="r">
              <a:spcBef>
                <a:spcPct val="20000"/>
              </a:spcBef>
            </a:pPr>
            <a:r>
              <a:rPr lang="en-US" b="1"/>
              <a:t>Find:</a:t>
            </a:r>
          </a:p>
        </p:txBody>
      </p:sp>
      <p:sp>
        <p:nvSpPr>
          <p:cNvPr id="12304" name="Line 11"/>
          <p:cNvSpPr>
            <a:spLocks noChangeShapeType="1"/>
          </p:cNvSpPr>
          <p:nvPr/>
        </p:nvSpPr>
        <p:spPr bwMode="auto">
          <a:xfrm>
            <a:off x="304800" y="1371600"/>
            <a:ext cx="8458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12"/>
          <p:cNvSpPr>
            <a:spLocks noChangeShapeType="1"/>
          </p:cNvSpPr>
          <p:nvPr/>
        </p:nvSpPr>
        <p:spPr bwMode="auto">
          <a:xfrm>
            <a:off x="304800" y="2265363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13"/>
          <p:cNvSpPr>
            <a:spLocks noChangeShapeType="1"/>
          </p:cNvSpPr>
          <p:nvPr/>
        </p:nvSpPr>
        <p:spPr bwMode="auto">
          <a:xfrm>
            <a:off x="304800" y="6307138"/>
            <a:ext cx="8458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14"/>
          <p:cNvSpPr>
            <a:spLocks noChangeShapeType="1"/>
          </p:cNvSpPr>
          <p:nvPr/>
        </p:nvSpPr>
        <p:spPr bwMode="auto">
          <a:xfrm>
            <a:off x="304800" y="1371600"/>
            <a:ext cx="0" cy="4935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15"/>
          <p:cNvSpPr>
            <a:spLocks noChangeShapeType="1"/>
          </p:cNvSpPr>
          <p:nvPr/>
        </p:nvSpPr>
        <p:spPr bwMode="auto">
          <a:xfrm>
            <a:off x="2438400" y="13716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16"/>
          <p:cNvSpPr>
            <a:spLocks noChangeShapeType="1"/>
          </p:cNvSpPr>
          <p:nvPr/>
        </p:nvSpPr>
        <p:spPr bwMode="auto">
          <a:xfrm>
            <a:off x="8763000" y="1371600"/>
            <a:ext cx="0" cy="4935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Line 17"/>
          <p:cNvSpPr>
            <a:spLocks noChangeShapeType="1"/>
          </p:cNvSpPr>
          <p:nvPr/>
        </p:nvSpPr>
        <p:spPr bwMode="auto">
          <a:xfrm>
            <a:off x="304800" y="4419600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18"/>
          <p:cNvSpPr>
            <a:spLocks noChangeShapeType="1"/>
          </p:cNvSpPr>
          <p:nvPr/>
        </p:nvSpPr>
        <p:spPr bwMode="auto">
          <a:xfrm>
            <a:off x="304800" y="5486400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1923" name="Object 19"/>
          <p:cNvGraphicFramePr>
            <a:graphicFrameLocks noChangeAspect="1"/>
          </p:cNvGraphicFramePr>
          <p:nvPr/>
        </p:nvGraphicFramePr>
        <p:xfrm>
          <a:off x="3429000" y="3124200"/>
          <a:ext cx="968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7" name="Equation" r:id="rId6" imgW="774360" imgH="444240" progId="Equation.3">
                  <p:embed/>
                </p:oleObj>
              </mc:Choice>
              <mc:Fallback>
                <p:oleObj name="Equation" r:id="rId6" imgW="774360" imgH="444240" progId="Equation.3">
                  <p:embed/>
                  <p:pic>
                    <p:nvPicPr>
                      <p:cNvPr id="2519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124200"/>
                        <a:ext cx="9683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24" name="Line 20"/>
          <p:cNvSpPr>
            <a:spLocks noChangeShapeType="1"/>
          </p:cNvSpPr>
          <p:nvPr/>
        </p:nvSpPr>
        <p:spPr bwMode="auto">
          <a:xfrm flipV="1">
            <a:off x="1066800" y="4953000"/>
            <a:ext cx="228600" cy="76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1925" name="Line 21"/>
          <p:cNvSpPr>
            <a:spLocks noChangeShapeType="1"/>
          </p:cNvSpPr>
          <p:nvPr/>
        </p:nvSpPr>
        <p:spPr bwMode="auto">
          <a:xfrm flipV="1">
            <a:off x="2514600" y="5181600"/>
            <a:ext cx="152400" cy="76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1926" name="Object 22"/>
          <p:cNvGraphicFramePr>
            <a:graphicFrameLocks noChangeAspect="1"/>
          </p:cNvGraphicFramePr>
          <p:nvPr/>
        </p:nvGraphicFramePr>
        <p:xfrm>
          <a:off x="6802438" y="3048000"/>
          <a:ext cx="10937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Equation" r:id="rId8" imgW="863280" imgH="457200" progId="Equation.3">
                  <p:embed/>
                </p:oleObj>
              </mc:Choice>
              <mc:Fallback>
                <p:oleObj name="Equation" r:id="rId8" imgW="863280" imgH="457200" progId="Equation.3">
                  <p:embed/>
                  <p:pic>
                    <p:nvPicPr>
                      <p:cNvPr id="2519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3048000"/>
                        <a:ext cx="109378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Line 23"/>
          <p:cNvSpPr>
            <a:spLocks noChangeShapeType="1"/>
          </p:cNvSpPr>
          <p:nvPr/>
        </p:nvSpPr>
        <p:spPr bwMode="auto">
          <a:xfrm>
            <a:off x="2362200" y="5486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438400" y="2286000"/>
            <a:ext cx="6324600" cy="838200"/>
            <a:chOff x="1584" y="1440"/>
            <a:chExt cx="3936" cy="288"/>
          </a:xfrm>
        </p:grpSpPr>
        <p:sp>
          <p:nvSpPr>
            <p:cNvPr id="12320" name="AutoShape 25"/>
            <p:cNvSpPr>
              <a:spLocks noChangeArrowheads="1"/>
            </p:cNvSpPr>
            <p:nvPr/>
          </p:nvSpPr>
          <p:spPr bwMode="auto">
            <a:xfrm>
              <a:off x="1584" y="1440"/>
              <a:ext cx="720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L </a:t>
              </a:r>
            </a:p>
            <a:p>
              <a:pPr algn="ctr"/>
              <a:r>
                <a:rPr lang="en-US" sz="2000" b="1"/>
                <a:t>HCl</a:t>
              </a:r>
            </a:p>
          </p:txBody>
        </p:sp>
        <p:sp>
          <p:nvSpPr>
            <p:cNvPr id="12321" name="AutoShape 26"/>
            <p:cNvSpPr>
              <a:spLocks noChangeArrowheads="1"/>
            </p:cNvSpPr>
            <p:nvPr/>
          </p:nvSpPr>
          <p:spPr bwMode="auto">
            <a:xfrm>
              <a:off x="2688" y="1440"/>
              <a:ext cx="624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mol</a:t>
              </a:r>
            </a:p>
            <a:p>
              <a:pPr algn="ctr"/>
              <a:r>
                <a:rPr lang="en-US" sz="2000" b="1"/>
                <a:t>HCl</a:t>
              </a:r>
            </a:p>
          </p:txBody>
        </p:sp>
        <p:sp>
          <p:nvSpPr>
            <p:cNvPr id="12322" name="AutoShape 27"/>
            <p:cNvSpPr>
              <a:spLocks noChangeArrowheads="1"/>
            </p:cNvSpPr>
            <p:nvPr/>
          </p:nvSpPr>
          <p:spPr bwMode="auto">
            <a:xfrm>
              <a:off x="4800" y="1440"/>
              <a:ext cx="720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L</a:t>
              </a:r>
            </a:p>
            <a:p>
              <a:pPr algn="ctr"/>
              <a:r>
                <a:rPr lang="en-US" sz="2000" b="1"/>
                <a:t>Ba(OH)</a:t>
              </a:r>
              <a:r>
                <a:rPr lang="en-US" sz="2000" b="1" baseline="-25000"/>
                <a:t>2</a:t>
              </a:r>
              <a:endParaRPr lang="en-US" sz="2000" b="1"/>
            </a:p>
          </p:txBody>
        </p:sp>
        <p:sp>
          <p:nvSpPr>
            <p:cNvPr id="12323" name="AutoShape 28"/>
            <p:cNvSpPr>
              <a:spLocks noChangeArrowheads="1"/>
            </p:cNvSpPr>
            <p:nvPr/>
          </p:nvSpPr>
          <p:spPr bwMode="auto">
            <a:xfrm flipV="1">
              <a:off x="3360" y="1536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AutoShape 29"/>
            <p:cNvSpPr>
              <a:spLocks noChangeArrowheads="1"/>
            </p:cNvSpPr>
            <p:nvPr/>
          </p:nvSpPr>
          <p:spPr bwMode="auto">
            <a:xfrm>
              <a:off x="3696" y="1440"/>
              <a:ext cx="768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mol</a:t>
              </a:r>
            </a:p>
            <a:p>
              <a:pPr algn="ctr"/>
              <a:r>
                <a:rPr lang="en-US" sz="2000" b="1"/>
                <a:t>Ba(OH)</a:t>
              </a:r>
              <a:r>
                <a:rPr lang="en-US" sz="2000" b="1" baseline="-25000"/>
                <a:t>2</a:t>
              </a:r>
              <a:endParaRPr lang="en-US" sz="2000" b="1"/>
            </a:p>
          </p:txBody>
        </p:sp>
        <p:sp>
          <p:nvSpPr>
            <p:cNvPr id="12325" name="AutoShape 30"/>
            <p:cNvSpPr>
              <a:spLocks noChangeArrowheads="1"/>
            </p:cNvSpPr>
            <p:nvPr/>
          </p:nvSpPr>
          <p:spPr bwMode="auto">
            <a:xfrm flipV="1">
              <a:off x="2352" y="1536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AutoShape 31"/>
            <p:cNvSpPr>
              <a:spLocks noChangeArrowheads="1"/>
            </p:cNvSpPr>
            <p:nvPr/>
          </p:nvSpPr>
          <p:spPr bwMode="auto">
            <a:xfrm flipV="1">
              <a:off x="4512" y="1536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51936" name="Object 32"/>
          <p:cNvGraphicFramePr>
            <a:graphicFrameLocks noChangeAspect="1"/>
          </p:cNvGraphicFramePr>
          <p:nvPr/>
        </p:nvGraphicFramePr>
        <p:xfrm>
          <a:off x="4732338" y="3071813"/>
          <a:ext cx="15144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9" name="Equation" r:id="rId10" imgW="1180800" imgH="457200" progId="Equation.3">
                  <p:embed/>
                </p:oleObj>
              </mc:Choice>
              <mc:Fallback>
                <p:oleObj name="Equation" r:id="rId10" imgW="1180800" imgH="457200" progId="Equation.3">
                  <p:embed/>
                  <p:pic>
                    <p:nvPicPr>
                      <p:cNvPr id="25193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3071813"/>
                        <a:ext cx="15144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7" name="Line 33"/>
          <p:cNvSpPr>
            <a:spLocks noChangeShapeType="1"/>
          </p:cNvSpPr>
          <p:nvPr/>
        </p:nvSpPr>
        <p:spPr bwMode="auto">
          <a:xfrm flipV="1">
            <a:off x="2438400" y="4800600"/>
            <a:ext cx="685800" cy="76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1938" name="Line 34"/>
          <p:cNvSpPr>
            <a:spLocks noChangeShapeType="1"/>
          </p:cNvSpPr>
          <p:nvPr/>
        </p:nvSpPr>
        <p:spPr bwMode="auto">
          <a:xfrm flipV="1">
            <a:off x="3733800" y="5181600"/>
            <a:ext cx="609600" cy="76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1939" name="Line 35"/>
          <p:cNvSpPr>
            <a:spLocks noChangeShapeType="1"/>
          </p:cNvSpPr>
          <p:nvPr/>
        </p:nvSpPr>
        <p:spPr bwMode="auto">
          <a:xfrm flipV="1">
            <a:off x="3505200" y="4800600"/>
            <a:ext cx="228600" cy="76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1940" name="Line 36"/>
          <p:cNvSpPr>
            <a:spLocks noChangeShapeType="1"/>
          </p:cNvSpPr>
          <p:nvPr/>
        </p:nvSpPr>
        <p:spPr bwMode="auto">
          <a:xfrm flipV="1">
            <a:off x="5486400" y="5105400"/>
            <a:ext cx="381000" cy="76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/>
      <p:bldP spid="251911" grpId="0"/>
      <p:bldP spid="251913" grpId="0" build="p"/>
      <p:bldP spid="251924" grpId="0" animBg="1"/>
      <p:bldP spid="251925" grpId="0" animBg="1"/>
      <p:bldP spid="251937" grpId="0" animBg="1"/>
      <p:bldP spid="251938" grpId="0" animBg="1"/>
      <p:bldP spid="251939" grpId="0" animBg="1"/>
      <p:bldP spid="2519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Reaction Stoichiometry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86800" cy="1219200"/>
          </a:xfrm>
        </p:spPr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i="1" u="sng" dirty="0"/>
              <a:t>coefficients</a:t>
            </a:r>
            <a:r>
              <a:rPr lang="en-US" dirty="0"/>
              <a:t> specify the relative amounts of each of the substances in the reaction.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8712200" cy="232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/>
              <a:t>2 C</a:t>
            </a:r>
            <a:r>
              <a:rPr lang="en-US" sz="2800" baseline="-25000" dirty="0"/>
              <a:t>8</a:t>
            </a:r>
            <a:r>
              <a:rPr lang="en-US" sz="2800" dirty="0"/>
              <a:t>H</a:t>
            </a:r>
            <a:r>
              <a:rPr lang="en-US" sz="2800" baseline="-25000" dirty="0"/>
              <a:t>18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+ 25 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 16 CO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g</a:t>
            </a:r>
            <a:r>
              <a:rPr lang="en-US" sz="2800" dirty="0">
                <a:sym typeface="Symbol" pitchFamily="18" charset="2"/>
              </a:rPr>
              <a:t>) + 18 H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O(</a:t>
            </a:r>
            <a:r>
              <a:rPr lang="en-US" sz="2800" i="1" dirty="0">
                <a:sym typeface="Symbol" pitchFamily="18" charset="2"/>
              </a:rPr>
              <a:t>g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lvl="1" algn="ctr">
              <a:spcBef>
                <a:spcPct val="20000"/>
              </a:spcBef>
            </a:pPr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2 molecules of C</a:t>
            </a:r>
            <a:r>
              <a:rPr lang="en-US" sz="2600" baseline="-25000" dirty="0">
                <a:solidFill>
                  <a:schemeClr val="accent1"/>
                </a:solidFill>
                <a:sym typeface="Symbol" pitchFamily="18" charset="2"/>
              </a:rPr>
              <a:t>8</a:t>
            </a:r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H</a:t>
            </a:r>
            <a:r>
              <a:rPr lang="en-US" sz="2600" baseline="-25000" dirty="0">
                <a:solidFill>
                  <a:schemeClr val="accent1"/>
                </a:solidFill>
                <a:sym typeface="Symbol" pitchFamily="18" charset="2"/>
              </a:rPr>
              <a:t>18</a:t>
            </a:r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 react with 25 molecules of O</a:t>
            </a:r>
            <a:r>
              <a:rPr lang="en-US" sz="2600" baseline="-25000" dirty="0">
                <a:solidFill>
                  <a:schemeClr val="accent1"/>
                </a:solidFill>
                <a:sym typeface="Symbol" pitchFamily="18" charset="2"/>
              </a:rPr>
              <a:t>2</a:t>
            </a:r>
            <a:endParaRPr lang="en-US" sz="2600" dirty="0">
              <a:solidFill>
                <a:schemeClr val="accent1"/>
              </a:solidFill>
              <a:sym typeface="Symbol" pitchFamily="18" charset="2"/>
            </a:endParaRPr>
          </a:p>
          <a:p>
            <a:pPr lvl="1" algn="ctr"/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to form 16 molecules of CO</a:t>
            </a:r>
            <a:r>
              <a:rPr lang="en-US" sz="2600" baseline="-25000" dirty="0">
                <a:solidFill>
                  <a:schemeClr val="accent1"/>
                </a:solidFill>
                <a:sym typeface="Symbol" pitchFamily="18" charset="2"/>
              </a:rPr>
              <a:t>2</a:t>
            </a:r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 and 18 molecules of H</a:t>
            </a:r>
            <a:r>
              <a:rPr lang="en-US" sz="2600" baseline="-25000" dirty="0">
                <a:solidFill>
                  <a:schemeClr val="accent1"/>
                </a:solidFill>
                <a:sym typeface="Symbol" pitchFamily="18" charset="2"/>
              </a:rPr>
              <a:t>2</a:t>
            </a:r>
            <a:r>
              <a:rPr lang="en-US" sz="2600" dirty="0">
                <a:solidFill>
                  <a:schemeClr val="accent1"/>
                </a:solidFill>
                <a:sym typeface="Symbol" pitchFamily="18" charset="2"/>
              </a:rPr>
              <a:t>O</a:t>
            </a:r>
          </a:p>
          <a:p>
            <a:pPr lvl="1" algn="ctr"/>
            <a:r>
              <a:rPr lang="en-US" sz="2600" dirty="0">
                <a:sym typeface="Symbol" pitchFamily="18" charset="2"/>
              </a:rPr>
              <a:t>or</a:t>
            </a:r>
          </a:p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2 mol C</a:t>
            </a:r>
            <a:r>
              <a:rPr lang="en-US" sz="2800" baseline="-25000" dirty="0">
                <a:solidFill>
                  <a:schemeClr val="accent2"/>
                </a:solidFill>
                <a:sym typeface="Symbol" pitchFamily="18" charset="2"/>
              </a:rPr>
              <a:t>8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sz="2800" baseline="-25000" dirty="0">
                <a:solidFill>
                  <a:schemeClr val="accent2"/>
                </a:solidFill>
                <a:sym typeface="Symbol" pitchFamily="18" charset="2"/>
              </a:rPr>
              <a:t>18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: 25 mol O</a:t>
            </a:r>
            <a:r>
              <a:rPr lang="en-US" sz="28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: 16 mol CO</a:t>
            </a:r>
            <a:r>
              <a:rPr lang="en-US" sz="28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 : 18 mol H</a:t>
            </a:r>
            <a:r>
              <a:rPr lang="en-US" sz="28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accent2"/>
                </a:solidFill>
                <a:sym typeface="Symbol" pitchFamily="18" charset="2"/>
              </a:rPr>
              <a:t>O</a:t>
            </a:r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505200"/>
          </a:xfrm>
        </p:spPr>
        <p:txBody>
          <a:bodyPr/>
          <a:lstStyle/>
          <a:p>
            <a:pPr eaLnBrk="1" hangingPunct="1"/>
            <a:r>
              <a:rPr lang="en-US" dirty="0"/>
              <a:t>What is Stoichiometry?</a:t>
            </a:r>
          </a:p>
          <a:p>
            <a:pPr eaLnBrk="1" hangingPunct="1"/>
            <a:r>
              <a:rPr lang="en-US" dirty="0"/>
              <a:t>Solid Phase Stoichiometry</a:t>
            </a:r>
          </a:p>
          <a:p>
            <a:pPr lvl="1" eaLnBrk="1" hangingPunct="1"/>
            <a:r>
              <a:rPr lang="en-US" dirty="0"/>
              <a:t>Basic mass-to-mass conversions</a:t>
            </a:r>
          </a:p>
          <a:p>
            <a:pPr lvl="1" eaLnBrk="1" hangingPunct="1"/>
            <a:r>
              <a:rPr lang="en-US" dirty="0"/>
              <a:t>Limiting/excess reactants</a:t>
            </a:r>
          </a:p>
          <a:p>
            <a:pPr lvl="1" eaLnBrk="1" hangingPunct="1"/>
            <a:r>
              <a:rPr lang="en-US" dirty="0"/>
              <a:t>Theoretical yield</a:t>
            </a:r>
          </a:p>
          <a:p>
            <a:pPr lvl="1" eaLnBrk="1" hangingPunct="1"/>
            <a:r>
              <a:rPr lang="en-US" dirty="0"/>
              <a:t> % yield</a:t>
            </a:r>
          </a:p>
          <a:p>
            <a:pPr eaLnBrk="1" hangingPunct="1"/>
            <a:r>
              <a:rPr lang="en-US" dirty="0"/>
              <a:t>Solution Phase Stoichiometry</a:t>
            </a:r>
          </a:p>
          <a:p>
            <a:pPr eaLnBrk="1" hangingPunct="1"/>
            <a:r>
              <a:rPr lang="en-US" u="sng" dirty="0"/>
              <a:t>Gaseous Phase Stoichiometry  </a:t>
            </a:r>
          </a:p>
          <a:p>
            <a:pPr eaLnBrk="1" hangingPunct="1"/>
            <a:r>
              <a:rPr lang="en-US" dirty="0"/>
              <a:t>Reaction Heat Stoichiometry</a:t>
            </a:r>
          </a:p>
        </p:txBody>
      </p:sp>
    </p:spTree>
    <p:extLst>
      <p:ext uri="{BB962C8B-B14F-4D97-AF65-F5344CB8AC3E}">
        <p14:creationId xmlns:p14="http://schemas.microsoft.com/office/powerpoint/2010/main" val="1004143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t="1431"/>
          <a:stretch>
            <a:fillRect/>
          </a:stretch>
        </p:blipFill>
        <p:spPr bwMode="auto">
          <a:xfrm>
            <a:off x="381000" y="914400"/>
            <a:ext cx="8153400" cy="52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Gas-Phase Stoichiometry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3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chemeClr val="tx2"/>
                </a:solidFill>
              </a:rPr>
              <a:t>Randa</a:t>
            </a:r>
            <a:r>
              <a:rPr lang="en-US" sz="1400" b="1" i="1" dirty="0">
                <a:solidFill>
                  <a:schemeClr val="tx2"/>
                </a:solidFill>
              </a:rPr>
              <a:t> Roland, Lecturer at U.C. Santa Cruz, taken from C&amp;E News, Volume 93 Issue 3 | p. 30</a:t>
            </a:r>
          </a:p>
        </p:txBody>
      </p:sp>
      <p:sp>
        <p:nvSpPr>
          <p:cNvPr id="5" name="Freeform 4"/>
          <p:cNvSpPr/>
          <p:nvPr/>
        </p:nvSpPr>
        <p:spPr>
          <a:xfrm>
            <a:off x="1039318" y="2608288"/>
            <a:ext cx="6833016" cy="1329129"/>
          </a:xfrm>
          <a:custGeom>
            <a:avLst/>
            <a:gdLst>
              <a:gd name="connsiteX0" fmla="*/ 39974 w 6833016"/>
              <a:gd name="connsiteY0" fmla="*/ 629587 h 1329129"/>
              <a:gd name="connsiteX1" fmla="*/ 189875 w 6833016"/>
              <a:gd name="connsiteY1" fmla="*/ 434715 h 1329129"/>
              <a:gd name="connsiteX2" fmla="*/ 849443 w 6833016"/>
              <a:gd name="connsiteY2" fmla="*/ 614597 h 1329129"/>
              <a:gd name="connsiteX3" fmla="*/ 1224197 w 6833016"/>
              <a:gd name="connsiteY3" fmla="*/ 494676 h 1329129"/>
              <a:gd name="connsiteX4" fmla="*/ 2093626 w 6833016"/>
              <a:gd name="connsiteY4" fmla="*/ 59961 h 1329129"/>
              <a:gd name="connsiteX5" fmla="*/ 3112957 w 6833016"/>
              <a:gd name="connsiteY5" fmla="*/ 134912 h 1329129"/>
              <a:gd name="connsiteX6" fmla="*/ 4012367 w 6833016"/>
              <a:gd name="connsiteY6" fmla="*/ 164892 h 1329129"/>
              <a:gd name="connsiteX7" fmla="*/ 4596984 w 6833016"/>
              <a:gd name="connsiteY7" fmla="*/ 164892 h 1329129"/>
              <a:gd name="connsiteX8" fmla="*/ 4836826 w 6833016"/>
              <a:gd name="connsiteY8" fmla="*/ 254833 h 1329129"/>
              <a:gd name="connsiteX9" fmla="*/ 4986728 w 6833016"/>
              <a:gd name="connsiteY9" fmla="*/ 479686 h 1329129"/>
              <a:gd name="connsiteX10" fmla="*/ 5451423 w 6833016"/>
              <a:gd name="connsiteY10" fmla="*/ 764499 h 1329129"/>
              <a:gd name="connsiteX11" fmla="*/ 6350833 w 6833016"/>
              <a:gd name="connsiteY11" fmla="*/ 839450 h 1329129"/>
              <a:gd name="connsiteX12" fmla="*/ 6755567 w 6833016"/>
              <a:gd name="connsiteY12" fmla="*/ 854440 h 1329129"/>
              <a:gd name="connsiteX13" fmla="*/ 6815528 w 6833016"/>
              <a:gd name="connsiteY13" fmla="*/ 1004342 h 1329129"/>
              <a:gd name="connsiteX14" fmla="*/ 6740577 w 6833016"/>
              <a:gd name="connsiteY14" fmla="*/ 1199214 h 1329129"/>
              <a:gd name="connsiteX15" fmla="*/ 6455764 w 6833016"/>
              <a:gd name="connsiteY15" fmla="*/ 1214204 h 1329129"/>
              <a:gd name="connsiteX16" fmla="*/ 5916118 w 6833016"/>
              <a:gd name="connsiteY16" fmla="*/ 1304145 h 1329129"/>
              <a:gd name="connsiteX17" fmla="*/ 5571344 w 6833016"/>
              <a:gd name="connsiteY17" fmla="*/ 1304145 h 1329129"/>
              <a:gd name="connsiteX18" fmla="*/ 5211580 w 6833016"/>
              <a:gd name="connsiteY18" fmla="*/ 1154243 h 1329129"/>
              <a:gd name="connsiteX19" fmla="*/ 4731895 w 6833016"/>
              <a:gd name="connsiteY19" fmla="*/ 854440 h 1329129"/>
              <a:gd name="connsiteX20" fmla="*/ 4387121 w 6833016"/>
              <a:gd name="connsiteY20" fmla="*/ 704538 h 1329129"/>
              <a:gd name="connsiteX21" fmla="*/ 3757534 w 6833016"/>
              <a:gd name="connsiteY21" fmla="*/ 659568 h 1329129"/>
              <a:gd name="connsiteX22" fmla="*/ 3232879 w 6833016"/>
              <a:gd name="connsiteY22" fmla="*/ 734519 h 1329129"/>
              <a:gd name="connsiteX23" fmla="*/ 2708223 w 6833016"/>
              <a:gd name="connsiteY23" fmla="*/ 674558 h 1329129"/>
              <a:gd name="connsiteX24" fmla="*/ 2513351 w 6833016"/>
              <a:gd name="connsiteY24" fmla="*/ 599607 h 1329129"/>
              <a:gd name="connsiteX25" fmla="*/ 2108616 w 6833016"/>
              <a:gd name="connsiteY25" fmla="*/ 599607 h 1329129"/>
              <a:gd name="connsiteX26" fmla="*/ 1748852 w 6833016"/>
              <a:gd name="connsiteY26" fmla="*/ 719528 h 1329129"/>
              <a:gd name="connsiteX27" fmla="*/ 1479030 w 6833016"/>
              <a:gd name="connsiteY27" fmla="*/ 854440 h 1329129"/>
              <a:gd name="connsiteX28" fmla="*/ 924393 w 6833016"/>
              <a:gd name="connsiteY28" fmla="*/ 1079292 h 1329129"/>
              <a:gd name="connsiteX29" fmla="*/ 144905 w 6833016"/>
              <a:gd name="connsiteY29" fmla="*/ 944381 h 1329129"/>
              <a:gd name="connsiteX30" fmla="*/ 39974 w 6833016"/>
              <a:gd name="connsiteY30" fmla="*/ 629587 h 1329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833016" h="1329129">
                <a:moveTo>
                  <a:pt x="39974" y="629587"/>
                </a:moveTo>
                <a:cubicBezTo>
                  <a:pt x="47469" y="544643"/>
                  <a:pt x="54964" y="437213"/>
                  <a:pt x="189875" y="434715"/>
                </a:cubicBezTo>
                <a:cubicBezTo>
                  <a:pt x="324787" y="432217"/>
                  <a:pt x="677056" y="604604"/>
                  <a:pt x="849443" y="614597"/>
                </a:cubicBezTo>
                <a:cubicBezTo>
                  <a:pt x="1021830" y="624590"/>
                  <a:pt x="1016833" y="587115"/>
                  <a:pt x="1224197" y="494676"/>
                </a:cubicBezTo>
                <a:cubicBezTo>
                  <a:pt x="1431561" y="402237"/>
                  <a:pt x="1778833" y="119922"/>
                  <a:pt x="2093626" y="59961"/>
                </a:cubicBezTo>
                <a:cubicBezTo>
                  <a:pt x="2408419" y="0"/>
                  <a:pt x="2793167" y="117424"/>
                  <a:pt x="3112957" y="134912"/>
                </a:cubicBezTo>
                <a:cubicBezTo>
                  <a:pt x="3432747" y="152400"/>
                  <a:pt x="3765029" y="159895"/>
                  <a:pt x="4012367" y="164892"/>
                </a:cubicBezTo>
                <a:cubicBezTo>
                  <a:pt x="4259705" y="169889"/>
                  <a:pt x="4459574" y="149902"/>
                  <a:pt x="4596984" y="164892"/>
                </a:cubicBezTo>
                <a:cubicBezTo>
                  <a:pt x="4734394" y="179882"/>
                  <a:pt x="4771869" y="202367"/>
                  <a:pt x="4836826" y="254833"/>
                </a:cubicBezTo>
                <a:cubicBezTo>
                  <a:pt x="4901783" y="307299"/>
                  <a:pt x="4884295" y="394742"/>
                  <a:pt x="4986728" y="479686"/>
                </a:cubicBezTo>
                <a:cubicBezTo>
                  <a:pt x="5089161" y="564630"/>
                  <a:pt x="5224072" y="704538"/>
                  <a:pt x="5451423" y="764499"/>
                </a:cubicBezTo>
                <a:cubicBezTo>
                  <a:pt x="5678774" y="824460"/>
                  <a:pt x="6133476" y="824460"/>
                  <a:pt x="6350833" y="839450"/>
                </a:cubicBezTo>
                <a:cubicBezTo>
                  <a:pt x="6568190" y="854440"/>
                  <a:pt x="6678118" y="826958"/>
                  <a:pt x="6755567" y="854440"/>
                </a:cubicBezTo>
                <a:cubicBezTo>
                  <a:pt x="6833016" y="881922"/>
                  <a:pt x="6818026" y="946880"/>
                  <a:pt x="6815528" y="1004342"/>
                </a:cubicBezTo>
                <a:cubicBezTo>
                  <a:pt x="6813030" y="1061804"/>
                  <a:pt x="6800538" y="1164237"/>
                  <a:pt x="6740577" y="1199214"/>
                </a:cubicBezTo>
                <a:cubicBezTo>
                  <a:pt x="6680616" y="1234191"/>
                  <a:pt x="6593174" y="1196716"/>
                  <a:pt x="6455764" y="1214204"/>
                </a:cubicBezTo>
                <a:cubicBezTo>
                  <a:pt x="6318354" y="1231693"/>
                  <a:pt x="6063521" y="1289155"/>
                  <a:pt x="5916118" y="1304145"/>
                </a:cubicBezTo>
                <a:cubicBezTo>
                  <a:pt x="5768715" y="1319135"/>
                  <a:pt x="5688767" y="1329129"/>
                  <a:pt x="5571344" y="1304145"/>
                </a:cubicBezTo>
                <a:cubicBezTo>
                  <a:pt x="5453921" y="1279161"/>
                  <a:pt x="5351488" y="1229194"/>
                  <a:pt x="5211580" y="1154243"/>
                </a:cubicBezTo>
                <a:cubicBezTo>
                  <a:pt x="5071672" y="1079292"/>
                  <a:pt x="4869305" y="929391"/>
                  <a:pt x="4731895" y="854440"/>
                </a:cubicBezTo>
                <a:cubicBezTo>
                  <a:pt x="4594485" y="779489"/>
                  <a:pt x="4549514" y="737017"/>
                  <a:pt x="4387121" y="704538"/>
                </a:cubicBezTo>
                <a:cubicBezTo>
                  <a:pt x="4224728" y="672059"/>
                  <a:pt x="3949908" y="654571"/>
                  <a:pt x="3757534" y="659568"/>
                </a:cubicBezTo>
                <a:cubicBezTo>
                  <a:pt x="3565160" y="664565"/>
                  <a:pt x="3407764" y="732021"/>
                  <a:pt x="3232879" y="734519"/>
                </a:cubicBezTo>
                <a:cubicBezTo>
                  <a:pt x="3057994" y="737017"/>
                  <a:pt x="2828144" y="697043"/>
                  <a:pt x="2708223" y="674558"/>
                </a:cubicBezTo>
                <a:cubicBezTo>
                  <a:pt x="2588302" y="652073"/>
                  <a:pt x="2613286" y="612099"/>
                  <a:pt x="2513351" y="599607"/>
                </a:cubicBezTo>
                <a:cubicBezTo>
                  <a:pt x="2413417" y="587115"/>
                  <a:pt x="2236032" y="579620"/>
                  <a:pt x="2108616" y="599607"/>
                </a:cubicBezTo>
                <a:cubicBezTo>
                  <a:pt x="1981200" y="619594"/>
                  <a:pt x="1853783" y="677056"/>
                  <a:pt x="1748852" y="719528"/>
                </a:cubicBezTo>
                <a:cubicBezTo>
                  <a:pt x="1643921" y="762000"/>
                  <a:pt x="1616440" y="794479"/>
                  <a:pt x="1479030" y="854440"/>
                </a:cubicBezTo>
                <a:cubicBezTo>
                  <a:pt x="1341620" y="914401"/>
                  <a:pt x="1146747" y="1064302"/>
                  <a:pt x="924393" y="1079292"/>
                </a:cubicBezTo>
                <a:cubicBezTo>
                  <a:pt x="702039" y="1094282"/>
                  <a:pt x="289810" y="1014335"/>
                  <a:pt x="144905" y="944381"/>
                </a:cubicBezTo>
                <a:cubicBezTo>
                  <a:pt x="0" y="874427"/>
                  <a:pt x="32479" y="714531"/>
                  <a:pt x="39974" y="629587"/>
                </a:cubicBezTo>
                <a:close/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35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629094-B23D-49BA-B1DE-F0E00D55F92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Gas-Phase Stoichiometry</a:t>
            </a:r>
          </a:p>
        </p:txBody>
      </p:sp>
      <p:sp>
        <p:nvSpPr>
          <p:cNvPr id="40966" name="AutoShape 7"/>
          <p:cNvSpPr>
            <a:spLocks noChangeArrowheads="1"/>
          </p:cNvSpPr>
          <p:nvPr/>
        </p:nvSpPr>
        <p:spPr bwMode="auto">
          <a:xfrm>
            <a:off x="381000" y="213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i="1"/>
              <a:t>P, V, T</a:t>
            </a:r>
            <a:r>
              <a:rPr lang="en-US" sz="2200"/>
              <a:t> of Gas A</a:t>
            </a:r>
          </a:p>
        </p:txBody>
      </p:sp>
      <p:sp>
        <p:nvSpPr>
          <p:cNvPr id="40967" name="AutoShape 8"/>
          <p:cNvSpPr>
            <a:spLocks noChangeArrowheads="1"/>
          </p:cNvSpPr>
          <p:nvPr/>
        </p:nvSpPr>
        <p:spPr bwMode="auto">
          <a:xfrm>
            <a:off x="25146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AutoShape 9"/>
          <p:cNvSpPr>
            <a:spLocks noChangeArrowheads="1"/>
          </p:cNvSpPr>
          <p:nvPr/>
        </p:nvSpPr>
        <p:spPr bwMode="auto">
          <a:xfrm>
            <a:off x="3200400" y="21336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dirty="0"/>
              <a:t>mole A</a:t>
            </a:r>
          </a:p>
        </p:txBody>
      </p:sp>
      <p:sp>
        <p:nvSpPr>
          <p:cNvPr id="40969" name="AutoShape 10"/>
          <p:cNvSpPr>
            <a:spLocks noChangeArrowheads="1"/>
          </p:cNvSpPr>
          <p:nvPr/>
        </p:nvSpPr>
        <p:spPr bwMode="auto">
          <a:xfrm>
            <a:off x="41910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AutoShape 11"/>
          <p:cNvSpPr>
            <a:spLocks noChangeArrowheads="1"/>
          </p:cNvSpPr>
          <p:nvPr/>
        </p:nvSpPr>
        <p:spPr bwMode="auto">
          <a:xfrm>
            <a:off x="4876800" y="2133600"/>
            <a:ext cx="914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/>
              <a:t>mole B</a:t>
            </a:r>
          </a:p>
        </p:txBody>
      </p:sp>
      <p:sp>
        <p:nvSpPr>
          <p:cNvPr id="40971" name="AutoShape 12"/>
          <p:cNvSpPr>
            <a:spLocks noChangeArrowheads="1"/>
          </p:cNvSpPr>
          <p:nvPr/>
        </p:nvSpPr>
        <p:spPr bwMode="auto">
          <a:xfrm>
            <a:off x="5867400" y="228600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AutoShape 13"/>
          <p:cNvSpPr>
            <a:spLocks noChangeArrowheads="1"/>
          </p:cNvSpPr>
          <p:nvPr/>
        </p:nvSpPr>
        <p:spPr bwMode="auto">
          <a:xfrm>
            <a:off x="6553200" y="213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i="1"/>
              <a:t>P, V, T</a:t>
            </a:r>
            <a:r>
              <a:rPr lang="en-US" sz="2200"/>
              <a:t> of Gas B</a:t>
            </a:r>
          </a:p>
        </p:txBody>
      </p:sp>
    </p:spTree>
    <p:extLst>
      <p:ext uri="{BB962C8B-B14F-4D97-AF65-F5344CB8AC3E}">
        <p14:creationId xmlns:p14="http://schemas.microsoft.com/office/powerpoint/2010/main" val="4154475348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8207A-C84B-447A-A462-CAC333A555E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09800"/>
            <a:ext cx="9144000" cy="4648200"/>
          </a:xfrm>
        </p:spPr>
        <p:txBody>
          <a:bodyPr lIns="274320" tIns="137160" rIns="274320"/>
          <a:lstStyle/>
          <a:p>
            <a:pPr eaLnBrk="1" hangingPunct="1">
              <a:buFontTx/>
              <a:buNone/>
            </a:pPr>
            <a:r>
              <a:rPr lang="en-US" dirty="0"/>
              <a:t>Example 11.11:</a:t>
            </a:r>
          </a:p>
          <a:p>
            <a:pPr eaLnBrk="1" hangingPunct="1"/>
            <a:r>
              <a:rPr lang="en-US" dirty="0"/>
              <a:t>How many liters of oxygen gas form when 294 g of KClO</a:t>
            </a:r>
            <a:r>
              <a:rPr lang="en-US" baseline="-25000" dirty="0"/>
              <a:t>3</a:t>
            </a:r>
            <a:r>
              <a:rPr lang="en-US" dirty="0"/>
              <a:t> completely reacts in the following reaction?  Assume the oxygen gas is collected at </a:t>
            </a:r>
            <a:r>
              <a:rPr lang="en-US" i="1" dirty="0"/>
              <a:t>P</a:t>
            </a:r>
            <a:r>
              <a:rPr lang="en-US" dirty="0"/>
              <a:t> = 755 mmHg and </a:t>
            </a:r>
            <a:r>
              <a:rPr lang="en-US" i="1" dirty="0"/>
              <a:t>T</a:t>
            </a:r>
            <a:r>
              <a:rPr lang="en-US" dirty="0"/>
              <a:t> = 305 K.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0"/>
            <a:ext cx="4648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0" tIns="137160" rIns="274320"/>
          <a:lstStyle/>
          <a:p>
            <a:pPr marL="342900" indent="-342900">
              <a:spcBef>
                <a:spcPct val="20000"/>
              </a:spcBef>
            </a:pPr>
            <a:endParaRPr lang="en-US"/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1892300" y="4627563"/>
          <a:ext cx="5270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8" name="Equation" r:id="rId4" imgW="2349360" imgH="279360" progId="Equation.3">
                  <p:embed/>
                </p:oleObj>
              </mc:Choice>
              <mc:Fallback>
                <p:oleObj name="Equation" r:id="rId4" imgW="2349360" imgH="279360" progId="Equation.3">
                  <p:embed/>
                  <p:pic>
                    <p:nvPicPr>
                      <p:cNvPr id="112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627563"/>
                        <a:ext cx="52705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49253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44" name="Rectangle 1064"/>
          <p:cNvSpPr>
            <a:spLocks noChangeArrowheads="1"/>
          </p:cNvSpPr>
          <p:nvPr/>
        </p:nvSpPr>
        <p:spPr bwMode="auto">
          <a:xfrm>
            <a:off x="2209800" y="1143000"/>
            <a:ext cx="6629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>
              <a:spcBef>
                <a:spcPct val="50000"/>
              </a:spcBef>
            </a:pPr>
            <a:r>
              <a:rPr lang="en-US" sz="2000" i="1"/>
              <a:t>n</a:t>
            </a:r>
            <a:r>
              <a:rPr lang="en-US" sz="2000" baseline="-25000"/>
              <a:t>O2</a:t>
            </a:r>
            <a:r>
              <a:rPr lang="en-US" sz="2000"/>
              <a:t> = 3.60 mol, </a:t>
            </a:r>
            <a:r>
              <a:rPr lang="en-US" sz="2000" i="1"/>
              <a:t>P</a:t>
            </a:r>
            <a:r>
              <a:rPr lang="en-US" sz="2000"/>
              <a:t> = 0.99</a:t>
            </a:r>
            <a:r>
              <a:rPr lang="en-US" sz="2000" u="sng"/>
              <a:t>3</a:t>
            </a:r>
            <a:r>
              <a:rPr lang="en-US" sz="2000"/>
              <a:t>42 atm, </a:t>
            </a:r>
            <a:r>
              <a:rPr lang="en-US" sz="2000" i="1"/>
              <a:t>T</a:t>
            </a:r>
            <a:r>
              <a:rPr lang="en-US" sz="2000"/>
              <a:t> = 305 K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i="1"/>
              <a:t>V</a:t>
            </a:r>
            <a:r>
              <a:rPr lang="en-US" sz="2000" baseline="-25000"/>
              <a:t>O2</a:t>
            </a:r>
            <a:r>
              <a:rPr lang="en-US" sz="2000"/>
              <a:t>,</a:t>
            </a:r>
            <a:r>
              <a:rPr lang="en-US" sz="2000" baseline="-25000"/>
              <a:t> </a:t>
            </a:r>
            <a:r>
              <a:rPr lang="en-US" sz="2000"/>
              <a:t>L</a:t>
            </a:r>
          </a:p>
        </p:txBody>
      </p:sp>
      <p:graphicFrame>
        <p:nvGraphicFramePr>
          <p:cNvPr id="277506" name="Object 1026"/>
          <p:cNvGraphicFramePr>
            <a:graphicFrameLocks noChangeAspect="1"/>
          </p:cNvGraphicFramePr>
          <p:nvPr/>
        </p:nvGraphicFramePr>
        <p:xfrm>
          <a:off x="3786188" y="4038600"/>
          <a:ext cx="5118100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6" name="Equation" r:id="rId4" imgW="2654280" imgH="1218960" progId="Equation.3">
                  <p:embed/>
                </p:oleObj>
              </mc:Choice>
              <mc:Fallback>
                <p:oleObj name="Equation" r:id="rId4" imgW="2654280" imgH="1218960" progId="Equation.3">
                  <p:embed/>
                  <p:pic>
                    <p:nvPicPr>
                      <p:cNvPr id="27750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786188" y="4038600"/>
                        <a:ext cx="5118100" cy="2328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1027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 sz="2400"/>
              <a:t>Example 11.11—How Many Liters of O</a:t>
            </a:r>
            <a:r>
              <a:rPr lang="en-US" sz="2400" baseline="-25000"/>
              <a:t>2</a:t>
            </a:r>
            <a:r>
              <a:rPr lang="en-US" sz="2400"/>
              <a:t> Are Made from 294 g of KClO</a:t>
            </a:r>
            <a:r>
              <a:rPr lang="en-US" sz="2400" baseline="-25000"/>
              <a:t>3</a:t>
            </a:r>
            <a:r>
              <a:rPr lang="en-US" sz="2400"/>
              <a:t> at 755 mmHg and 305 K?</a:t>
            </a:r>
            <a:br>
              <a:rPr lang="en-US" sz="2400"/>
            </a:br>
            <a:r>
              <a:rPr lang="en-US" sz="2400"/>
              <a:t>2 KClO</a:t>
            </a:r>
            <a:r>
              <a:rPr lang="en-US" sz="2400" baseline="-25000"/>
              <a:t>3</a:t>
            </a:r>
            <a:r>
              <a:rPr lang="en-US" sz="2400"/>
              <a:t>(</a:t>
            </a:r>
            <a:r>
              <a:rPr lang="en-US" sz="2400" i="1"/>
              <a:t>s</a:t>
            </a:r>
            <a:r>
              <a:rPr lang="en-US" sz="2400"/>
              <a:t>) </a:t>
            </a:r>
            <a:r>
              <a:rPr lang="en-US" sz="2400">
                <a:cs typeface="Times New Roman" pitchFamily="18" charset="0"/>
              </a:rPr>
              <a:t>→ 2 K</a:t>
            </a:r>
            <a:r>
              <a:rPr lang="en-US" sz="2400"/>
              <a:t>Cl(</a:t>
            </a:r>
            <a:r>
              <a:rPr lang="en-US" sz="2400" i="1"/>
              <a:t>s</a:t>
            </a:r>
            <a:r>
              <a:rPr lang="en-US" sz="2400"/>
              <a:t>) + 3 O</a:t>
            </a:r>
            <a:r>
              <a:rPr lang="en-US" sz="2400" baseline="-25000"/>
              <a:t>2</a:t>
            </a:r>
            <a:r>
              <a:rPr lang="en-US" sz="2400"/>
              <a:t>(</a:t>
            </a:r>
            <a:r>
              <a:rPr lang="en-US" sz="2400" i="1"/>
              <a:t>g</a:t>
            </a:r>
            <a:r>
              <a:rPr lang="en-US" sz="2400"/>
              <a:t>)</a:t>
            </a:r>
          </a:p>
        </p:txBody>
      </p:sp>
      <p:sp>
        <p:nvSpPr>
          <p:cNvPr id="277508" name="Rectangle 1028"/>
          <p:cNvSpPr>
            <a:spLocks noChangeArrowheads="1"/>
          </p:cNvSpPr>
          <p:nvPr/>
        </p:nvSpPr>
        <p:spPr bwMode="auto">
          <a:xfrm>
            <a:off x="2209800" y="1143000"/>
            <a:ext cx="6629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eaLnBrk="0" hangingPunct="0">
              <a:spcBef>
                <a:spcPct val="50000"/>
              </a:spcBef>
            </a:pPr>
            <a:r>
              <a:rPr lang="en-US" sz="2000" i="1"/>
              <a:t>m</a:t>
            </a:r>
            <a:r>
              <a:rPr lang="en-US" sz="2000" baseline="-25000"/>
              <a:t>KClO3</a:t>
            </a:r>
            <a:r>
              <a:rPr lang="en-US" sz="2000"/>
              <a:t> = 294 g, </a:t>
            </a:r>
            <a:r>
              <a:rPr lang="en-US" sz="2000" i="1"/>
              <a:t>P</a:t>
            </a:r>
            <a:r>
              <a:rPr lang="en-US" sz="2000"/>
              <a:t>=755 mmHg, </a:t>
            </a:r>
            <a:r>
              <a:rPr lang="en-US" sz="2000" i="1"/>
              <a:t>T</a:t>
            </a:r>
            <a:r>
              <a:rPr lang="en-US" sz="2000"/>
              <a:t>=305 K 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i="1"/>
              <a:t>V</a:t>
            </a:r>
            <a:r>
              <a:rPr lang="en-US" sz="2000" baseline="-25000"/>
              <a:t>O2</a:t>
            </a:r>
            <a:r>
              <a:rPr lang="en-US" sz="2000"/>
              <a:t>,</a:t>
            </a:r>
            <a:r>
              <a:rPr lang="en-US" sz="2000" baseline="-25000"/>
              <a:t> </a:t>
            </a:r>
            <a:r>
              <a:rPr lang="en-US" sz="2000"/>
              <a:t>L</a:t>
            </a:r>
          </a:p>
        </p:txBody>
      </p:sp>
      <p:sp>
        <p:nvSpPr>
          <p:cNvPr id="12300" name="Line 1029"/>
          <p:cNvSpPr>
            <a:spLocks noChangeShapeType="1"/>
          </p:cNvSpPr>
          <p:nvPr/>
        </p:nvSpPr>
        <p:spPr bwMode="auto">
          <a:xfrm>
            <a:off x="228600" y="114300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030"/>
          <p:cNvSpPr>
            <a:spLocks noChangeShapeType="1"/>
          </p:cNvSpPr>
          <p:nvPr/>
        </p:nvSpPr>
        <p:spPr bwMode="auto">
          <a:xfrm>
            <a:off x="228600" y="19812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1031"/>
          <p:cNvSpPr>
            <a:spLocks noChangeShapeType="1"/>
          </p:cNvSpPr>
          <p:nvPr/>
        </p:nvSpPr>
        <p:spPr bwMode="auto">
          <a:xfrm>
            <a:off x="206375" y="676275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Rectangle 1032"/>
          <p:cNvSpPr>
            <a:spLocks noChangeArrowheads="1"/>
          </p:cNvSpPr>
          <p:nvPr/>
        </p:nvSpPr>
        <p:spPr bwMode="auto">
          <a:xfrm>
            <a:off x="228600" y="3886200"/>
            <a:ext cx="18288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2000" b="1"/>
              <a:t>Solution</a:t>
            </a:r>
            <a:r>
              <a:rPr lang="en-US" b="1"/>
              <a:t>:</a:t>
            </a:r>
          </a:p>
        </p:txBody>
      </p:sp>
      <p:sp>
        <p:nvSpPr>
          <p:cNvPr id="12304" name="Rectangle 1033"/>
          <p:cNvSpPr>
            <a:spLocks noChangeArrowheads="1"/>
          </p:cNvSpPr>
          <p:nvPr/>
        </p:nvSpPr>
        <p:spPr bwMode="auto">
          <a:xfrm>
            <a:off x="206375" y="2133600"/>
            <a:ext cx="1828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2000" b="1"/>
              <a:t>Solution Map:</a:t>
            </a:r>
          </a:p>
          <a:p>
            <a:pPr algn="r" eaLnBrk="0" hangingPunct="0"/>
            <a:endParaRPr lang="en-US" sz="2000" b="1"/>
          </a:p>
          <a:p>
            <a:pPr algn="r" eaLnBrk="0" hangingPunct="0"/>
            <a:endParaRPr lang="en-US" sz="2000" b="1"/>
          </a:p>
          <a:p>
            <a:pPr algn="r" eaLnBrk="0" hangingPunct="0">
              <a:spcBef>
                <a:spcPct val="15000"/>
              </a:spcBef>
            </a:pPr>
            <a:r>
              <a:rPr lang="en-US" sz="2000" b="1"/>
              <a:t>Relationships:</a:t>
            </a:r>
          </a:p>
        </p:txBody>
      </p:sp>
      <p:sp>
        <p:nvSpPr>
          <p:cNvPr id="12305" name="Rectangle 1034"/>
          <p:cNvSpPr>
            <a:spLocks noChangeArrowheads="1"/>
          </p:cNvSpPr>
          <p:nvPr/>
        </p:nvSpPr>
        <p:spPr bwMode="auto">
          <a:xfrm>
            <a:off x="228600" y="11430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2000" b="1"/>
              <a:t>Given:</a:t>
            </a:r>
          </a:p>
          <a:p>
            <a:pPr algn="r" eaLnBrk="0" hangingPunct="0">
              <a:spcBef>
                <a:spcPct val="50000"/>
              </a:spcBef>
            </a:pPr>
            <a:r>
              <a:rPr lang="en-US" sz="2000" b="1"/>
              <a:t>Find:</a:t>
            </a:r>
          </a:p>
        </p:txBody>
      </p:sp>
      <p:sp>
        <p:nvSpPr>
          <p:cNvPr id="12306" name="Line 1035"/>
          <p:cNvSpPr>
            <a:spLocks noChangeShapeType="1"/>
          </p:cNvSpPr>
          <p:nvPr/>
        </p:nvSpPr>
        <p:spPr bwMode="auto">
          <a:xfrm flipH="1">
            <a:off x="206375" y="1143000"/>
            <a:ext cx="22225" cy="56276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1036"/>
          <p:cNvSpPr>
            <a:spLocks noChangeShapeType="1"/>
          </p:cNvSpPr>
          <p:nvPr/>
        </p:nvSpPr>
        <p:spPr bwMode="auto">
          <a:xfrm>
            <a:off x="2057400" y="1143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1037"/>
          <p:cNvSpPr>
            <a:spLocks noChangeShapeType="1"/>
          </p:cNvSpPr>
          <p:nvPr/>
        </p:nvSpPr>
        <p:spPr bwMode="auto">
          <a:xfrm flipH="1">
            <a:off x="8969375" y="1143000"/>
            <a:ext cx="22225" cy="55991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1038"/>
          <p:cNvSpPr>
            <a:spLocks noChangeShapeType="1"/>
          </p:cNvSpPr>
          <p:nvPr/>
        </p:nvSpPr>
        <p:spPr bwMode="auto">
          <a:xfrm>
            <a:off x="228600" y="38862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7519" name="Object 1039"/>
          <p:cNvGraphicFramePr>
            <a:graphicFrameLocks noChangeAspect="1"/>
          </p:cNvGraphicFramePr>
          <p:nvPr/>
        </p:nvGraphicFramePr>
        <p:xfrm>
          <a:off x="7315200" y="2362200"/>
          <a:ext cx="13350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7" name="Equation" r:id="rId6" imgW="965160" imgH="444240" progId="Equation.3">
                  <p:embed/>
                </p:oleObj>
              </mc:Choice>
              <mc:Fallback>
                <p:oleObj name="Equation" r:id="rId6" imgW="965160" imgH="444240" progId="Equation.3">
                  <p:embed/>
                  <p:pic>
                    <p:nvPicPr>
                      <p:cNvPr id="277519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315200" y="2362200"/>
                        <a:ext cx="133508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20" name="Object 1040"/>
          <p:cNvGraphicFramePr>
            <a:graphicFrameLocks noChangeAspect="1"/>
          </p:cNvGraphicFramePr>
          <p:nvPr/>
        </p:nvGraphicFramePr>
        <p:xfrm>
          <a:off x="533400" y="5486400"/>
          <a:ext cx="461803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8" name="Equation" r:id="rId8" imgW="2844720" imgH="482400" progId="Equation.3">
                  <p:embed/>
                </p:oleObj>
              </mc:Choice>
              <mc:Fallback>
                <p:oleObj name="Equation" r:id="rId8" imgW="2844720" imgH="482400" progId="Equation.3">
                  <p:embed/>
                  <p:pic>
                    <p:nvPicPr>
                      <p:cNvPr id="27752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33400" y="5486400"/>
                        <a:ext cx="4618038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21" name="Object 1041"/>
          <p:cNvGraphicFramePr>
            <a:graphicFrameLocks noChangeAspect="1"/>
          </p:cNvGraphicFramePr>
          <p:nvPr/>
        </p:nvGraphicFramePr>
        <p:xfrm>
          <a:off x="552450" y="4097338"/>
          <a:ext cx="5221288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9" name="Equation" r:id="rId10" imgW="3149280" imgH="774360" progId="Equation.3">
                  <p:embed/>
                </p:oleObj>
              </mc:Choice>
              <mc:Fallback>
                <p:oleObj name="Equation" r:id="rId10" imgW="3149280" imgH="774360" progId="Equation.3">
                  <p:embed/>
                  <p:pic>
                    <p:nvPicPr>
                      <p:cNvPr id="277521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52450" y="4097338"/>
                        <a:ext cx="5221288" cy="128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42"/>
          <p:cNvGrpSpPr>
            <a:grpSpLocks/>
          </p:cNvGrpSpPr>
          <p:nvPr/>
        </p:nvGrpSpPr>
        <p:grpSpPr bwMode="auto">
          <a:xfrm>
            <a:off x="6553200" y="2057400"/>
            <a:ext cx="2393950" cy="381000"/>
            <a:chOff x="2352" y="1968"/>
            <a:chExt cx="1508" cy="192"/>
          </a:xfrm>
        </p:grpSpPr>
        <p:sp>
          <p:nvSpPr>
            <p:cNvPr id="12331" name="AutoShape 1043"/>
            <p:cNvSpPr>
              <a:spLocks noChangeArrowheads="1"/>
            </p:cNvSpPr>
            <p:nvPr/>
          </p:nvSpPr>
          <p:spPr bwMode="auto">
            <a:xfrm>
              <a:off x="2352" y="1968"/>
              <a:ext cx="860" cy="192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solidFill>
                    <a:srgbClr val="6600CC"/>
                  </a:solidFill>
                </a:rPr>
                <a:t>P, n, T, R</a:t>
              </a:r>
            </a:p>
          </p:txBody>
        </p:sp>
        <p:sp>
          <p:nvSpPr>
            <p:cNvPr id="12332" name="AutoShape 1044"/>
            <p:cNvSpPr>
              <a:spLocks noChangeArrowheads="1"/>
            </p:cNvSpPr>
            <p:nvPr/>
          </p:nvSpPr>
          <p:spPr bwMode="auto">
            <a:xfrm flipV="1">
              <a:off x="3264" y="2016"/>
              <a:ext cx="192" cy="86"/>
            </a:xfrm>
            <a:prstGeom prst="rightArrow">
              <a:avLst>
                <a:gd name="adj1" fmla="val 50000"/>
                <a:gd name="adj2" fmla="val 55814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AutoShape 1045"/>
            <p:cNvSpPr>
              <a:spLocks noChangeArrowheads="1"/>
            </p:cNvSpPr>
            <p:nvPr/>
          </p:nvSpPr>
          <p:spPr bwMode="auto">
            <a:xfrm>
              <a:off x="3504" y="1968"/>
              <a:ext cx="356" cy="192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i="1">
                  <a:solidFill>
                    <a:srgbClr val="6600CC"/>
                  </a:solidFill>
                </a:rPr>
                <a:t>V</a:t>
              </a:r>
            </a:p>
          </p:txBody>
        </p:sp>
      </p:grpSp>
      <p:grpSp>
        <p:nvGrpSpPr>
          <p:cNvPr id="3" name="Group 1070"/>
          <p:cNvGrpSpPr>
            <a:grpSpLocks/>
          </p:cNvGrpSpPr>
          <p:nvPr/>
        </p:nvGrpSpPr>
        <p:grpSpPr bwMode="auto">
          <a:xfrm>
            <a:off x="2133600" y="3048000"/>
            <a:ext cx="6454775" cy="803275"/>
            <a:chOff x="1344" y="1968"/>
            <a:chExt cx="4066" cy="506"/>
          </a:xfrm>
        </p:grpSpPr>
        <p:sp>
          <p:nvSpPr>
            <p:cNvPr id="12330" name="Rectangle 1047"/>
            <p:cNvSpPr>
              <a:spLocks noChangeArrowheads="1"/>
            </p:cNvSpPr>
            <p:nvPr/>
          </p:nvSpPr>
          <p:spPr bwMode="black">
            <a:xfrm>
              <a:off x="1344" y="1968"/>
              <a:ext cx="316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eaLnBrk="0" hangingPunct="0"/>
              <a:r>
                <a:rPr lang="en-US" sz="2000"/>
                <a:t>1 atm = 760 mmHg, KClO</a:t>
              </a:r>
              <a:r>
                <a:rPr lang="en-US" sz="2000" baseline="-25000"/>
                <a:t>3</a:t>
              </a:r>
              <a:r>
                <a:rPr lang="en-US" sz="2000"/>
                <a:t> = 122.5 g/mol</a:t>
              </a:r>
            </a:p>
            <a:p>
              <a:pPr eaLnBrk="0" hangingPunct="0"/>
              <a:r>
                <a:rPr lang="en-US" sz="2000"/>
                <a:t>2 mol KClO</a:t>
              </a:r>
              <a:r>
                <a:rPr lang="en-US" sz="2000" baseline="-25000"/>
                <a:t>3</a:t>
              </a:r>
              <a:r>
                <a:rPr lang="en-US" sz="2000"/>
                <a:t> : 3 mol O</a:t>
              </a:r>
              <a:r>
                <a:rPr lang="en-US" sz="2000" baseline="-25000"/>
                <a:t>2</a:t>
              </a:r>
              <a:r>
                <a:rPr lang="en-US" sz="2000"/>
                <a:t> </a:t>
              </a:r>
            </a:p>
            <a:p>
              <a:pPr eaLnBrk="0" hangingPunct="0">
                <a:lnSpc>
                  <a:spcPct val="95000"/>
                </a:lnSpc>
              </a:pPr>
              <a:endParaRPr lang="en-US" sz="2000"/>
            </a:p>
          </p:txBody>
        </p:sp>
        <p:graphicFrame>
          <p:nvGraphicFramePr>
            <p:cNvPr id="12296" name="Object 1048"/>
            <p:cNvGraphicFramePr>
              <a:graphicFrameLocks noChangeAspect="1"/>
            </p:cNvGraphicFramePr>
            <p:nvPr/>
          </p:nvGraphicFramePr>
          <p:xfrm>
            <a:off x="3414" y="2160"/>
            <a:ext cx="199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0" name="Equation" r:id="rId12" imgW="2070000" imgH="330120" progId="Equation.3">
                    <p:embed/>
                  </p:oleObj>
                </mc:Choice>
                <mc:Fallback>
                  <p:oleObj name="Equation" r:id="rId12" imgW="2070000" imgH="330120" progId="Equation.3">
                    <p:embed/>
                    <p:pic>
                      <p:nvPicPr>
                        <p:cNvPr id="12296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3414" y="2160"/>
                          <a:ext cx="1996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529" name="Line 1049"/>
          <p:cNvSpPr>
            <a:spLocks noChangeShapeType="1"/>
          </p:cNvSpPr>
          <p:nvPr/>
        </p:nvSpPr>
        <p:spPr bwMode="auto">
          <a:xfrm flipV="1">
            <a:off x="1219200" y="5791200"/>
            <a:ext cx="482600" cy="2047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0" name="Line 1050"/>
          <p:cNvSpPr>
            <a:spLocks noChangeShapeType="1"/>
          </p:cNvSpPr>
          <p:nvPr/>
        </p:nvSpPr>
        <p:spPr bwMode="auto">
          <a:xfrm flipV="1">
            <a:off x="2743200" y="6019800"/>
            <a:ext cx="482600" cy="2047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1" name="Line 1051"/>
          <p:cNvSpPr>
            <a:spLocks noChangeShapeType="1"/>
          </p:cNvSpPr>
          <p:nvPr/>
        </p:nvSpPr>
        <p:spPr bwMode="auto">
          <a:xfrm flipV="1">
            <a:off x="4953000" y="5105400"/>
            <a:ext cx="2286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2" name="Line 1052"/>
          <p:cNvSpPr>
            <a:spLocks noChangeShapeType="1"/>
          </p:cNvSpPr>
          <p:nvPr/>
        </p:nvSpPr>
        <p:spPr bwMode="auto">
          <a:xfrm flipV="1">
            <a:off x="6858000" y="5257800"/>
            <a:ext cx="2286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3" name="Line 1053"/>
          <p:cNvSpPr>
            <a:spLocks noChangeShapeType="1"/>
          </p:cNvSpPr>
          <p:nvPr/>
        </p:nvSpPr>
        <p:spPr bwMode="auto">
          <a:xfrm flipV="1">
            <a:off x="8458200" y="5105400"/>
            <a:ext cx="2286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4" name="Line 1054"/>
          <p:cNvSpPr>
            <a:spLocks noChangeShapeType="1"/>
          </p:cNvSpPr>
          <p:nvPr/>
        </p:nvSpPr>
        <p:spPr bwMode="auto">
          <a:xfrm flipV="1">
            <a:off x="7239000" y="53340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5" name="Line 1055"/>
          <p:cNvSpPr>
            <a:spLocks noChangeShapeType="1"/>
          </p:cNvSpPr>
          <p:nvPr/>
        </p:nvSpPr>
        <p:spPr bwMode="auto">
          <a:xfrm flipV="1">
            <a:off x="7010400" y="5638800"/>
            <a:ext cx="2286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36" name="Line 1056"/>
          <p:cNvSpPr>
            <a:spLocks noChangeShapeType="1"/>
          </p:cNvSpPr>
          <p:nvPr/>
        </p:nvSpPr>
        <p:spPr bwMode="auto">
          <a:xfrm flipV="1">
            <a:off x="6934200" y="5029200"/>
            <a:ext cx="1524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057"/>
          <p:cNvGrpSpPr>
            <a:grpSpLocks/>
          </p:cNvGrpSpPr>
          <p:nvPr/>
        </p:nvGrpSpPr>
        <p:grpSpPr bwMode="auto">
          <a:xfrm>
            <a:off x="2133600" y="2057400"/>
            <a:ext cx="4114800" cy="381000"/>
            <a:chOff x="1344" y="1296"/>
            <a:chExt cx="2592" cy="240"/>
          </a:xfrm>
        </p:grpSpPr>
        <p:sp>
          <p:nvSpPr>
            <p:cNvPr id="12325" name="AutoShape 1058"/>
            <p:cNvSpPr>
              <a:spLocks noChangeArrowheads="1"/>
            </p:cNvSpPr>
            <p:nvPr/>
          </p:nvSpPr>
          <p:spPr bwMode="auto">
            <a:xfrm>
              <a:off x="1344" y="1296"/>
              <a:ext cx="720" cy="240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6600CC"/>
                  </a:solidFill>
                </a:rPr>
                <a:t>g KClO</a:t>
              </a:r>
              <a:r>
                <a:rPr lang="en-US" sz="2000" baseline="-25000">
                  <a:solidFill>
                    <a:srgbClr val="6600CC"/>
                  </a:solidFill>
                </a:rPr>
                <a:t>3</a:t>
              </a:r>
              <a:endParaRPr lang="en-US" sz="2000">
                <a:solidFill>
                  <a:srgbClr val="6600CC"/>
                </a:solidFill>
              </a:endParaRPr>
            </a:p>
          </p:txBody>
        </p:sp>
        <p:sp>
          <p:nvSpPr>
            <p:cNvPr id="12326" name="AutoShape 1059"/>
            <p:cNvSpPr>
              <a:spLocks noChangeArrowheads="1"/>
            </p:cNvSpPr>
            <p:nvPr/>
          </p:nvSpPr>
          <p:spPr bwMode="auto">
            <a:xfrm flipV="1">
              <a:off x="2112" y="1392"/>
              <a:ext cx="154" cy="73"/>
            </a:xfrm>
            <a:prstGeom prst="rightArrow">
              <a:avLst>
                <a:gd name="adj1" fmla="val 50000"/>
                <a:gd name="adj2" fmla="val 5274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AutoShape 1060"/>
            <p:cNvSpPr>
              <a:spLocks noChangeArrowheads="1"/>
            </p:cNvSpPr>
            <p:nvPr/>
          </p:nvSpPr>
          <p:spPr bwMode="auto">
            <a:xfrm>
              <a:off x="2304" y="1296"/>
              <a:ext cx="864" cy="240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6600CC"/>
                  </a:solidFill>
                </a:rPr>
                <a:t>mol KClO</a:t>
              </a:r>
              <a:r>
                <a:rPr lang="en-US" sz="2000" baseline="-25000">
                  <a:solidFill>
                    <a:srgbClr val="6600CC"/>
                  </a:solidFill>
                </a:rPr>
                <a:t>3</a:t>
              </a:r>
            </a:p>
          </p:txBody>
        </p:sp>
        <p:sp>
          <p:nvSpPr>
            <p:cNvPr id="12328" name="AutoShape 1061"/>
            <p:cNvSpPr>
              <a:spLocks noChangeArrowheads="1"/>
            </p:cNvSpPr>
            <p:nvPr/>
          </p:nvSpPr>
          <p:spPr bwMode="auto">
            <a:xfrm flipV="1">
              <a:off x="3216" y="1392"/>
              <a:ext cx="154" cy="73"/>
            </a:xfrm>
            <a:prstGeom prst="rightArrow">
              <a:avLst>
                <a:gd name="adj1" fmla="val 50000"/>
                <a:gd name="adj2" fmla="val 5274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AutoShape 1062"/>
            <p:cNvSpPr>
              <a:spLocks noChangeArrowheads="1"/>
            </p:cNvSpPr>
            <p:nvPr/>
          </p:nvSpPr>
          <p:spPr bwMode="auto">
            <a:xfrm>
              <a:off x="3408" y="1296"/>
              <a:ext cx="528" cy="240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6600CC"/>
                  </a:solidFill>
                </a:rPr>
                <a:t>mol O</a:t>
              </a:r>
              <a:r>
                <a:rPr lang="en-US" sz="2000" baseline="-25000">
                  <a:solidFill>
                    <a:srgbClr val="6600CC"/>
                  </a:solidFill>
                </a:rPr>
                <a:t>2</a:t>
              </a:r>
              <a:endParaRPr lang="en-US" sz="2000">
                <a:solidFill>
                  <a:srgbClr val="6600CC"/>
                </a:solidFill>
              </a:endParaRPr>
            </a:p>
          </p:txBody>
        </p:sp>
      </p:grpSp>
      <p:graphicFrame>
        <p:nvGraphicFramePr>
          <p:cNvPr id="277543" name="Object 1063"/>
          <p:cNvGraphicFramePr>
            <a:graphicFrameLocks noChangeAspect="1"/>
          </p:cNvGraphicFramePr>
          <p:nvPr/>
        </p:nvGraphicFramePr>
        <p:xfrm>
          <a:off x="4648200" y="2438400"/>
          <a:ext cx="13160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1" name="Equation" r:id="rId14" imgW="1002960" imgH="495000" progId="Equation.3">
                  <p:embed/>
                </p:oleObj>
              </mc:Choice>
              <mc:Fallback>
                <p:oleObj name="Equation" r:id="rId14" imgW="1002960" imgH="495000" progId="Equation.3">
                  <p:embed/>
                  <p:pic>
                    <p:nvPicPr>
                      <p:cNvPr id="277543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648200" y="2438400"/>
                        <a:ext cx="13160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45" name="Line 1065"/>
          <p:cNvSpPr>
            <a:spLocks noChangeShapeType="1"/>
          </p:cNvSpPr>
          <p:nvPr/>
        </p:nvSpPr>
        <p:spPr bwMode="auto">
          <a:xfrm flipV="1">
            <a:off x="1066800" y="4419600"/>
            <a:ext cx="304800" cy="1285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46" name="Line 1066"/>
          <p:cNvSpPr>
            <a:spLocks noChangeShapeType="1"/>
          </p:cNvSpPr>
          <p:nvPr/>
        </p:nvSpPr>
        <p:spPr bwMode="auto">
          <a:xfrm flipV="1">
            <a:off x="3352800" y="4724400"/>
            <a:ext cx="3048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47" name="Line 1067"/>
          <p:cNvSpPr>
            <a:spLocks noChangeShapeType="1"/>
          </p:cNvSpPr>
          <p:nvPr/>
        </p:nvSpPr>
        <p:spPr bwMode="auto">
          <a:xfrm flipV="1">
            <a:off x="2667000" y="4267200"/>
            <a:ext cx="10668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7548" name="Line 1068"/>
          <p:cNvSpPr>
            <a:spLocks noChangeShapeType="1"/>
          </p:cNvSpPr>
          <p:nvPr/>
        </p:nvSpPr>
        <p:spPr bwMode="auto">
          <a:xfrm flipV="1">
            <a:off x="4343400" y="4648200"/>
            <a:ext cx="1066800" cy="76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7549" name="Object 1069"/>
          <p:cNvGraphicFramePr>
            <a:graphicFrameLocks noChangeAspect="1"/>
          </p:cNvGraphicFramePr>
          <p:nvPr/>
        </p:nvGraphicFramePr>
        <p:xfrm>
          <a:off x="2819400" y="2438400"/>
          <a:ext cx="12668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2" name="Equation" r:id="rId16" imgW="965160" imgH="482400" progId="Equation.3">
                  <p:embed/>
                </p:oleObj>
              </mc:Choice>
              <mc:Fallback>
                <p:oleObj name="Equation" r:id="rId16" imgW="965160" imgH="482400" progId="Equation.3">
                  <p:embed/>
                  <p:pic>
                    <p:nvPicPr>
                      <p:cNvPr id="277549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19400" y="2438400"/>
                        <a:ext cx="126682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1431838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A8207A-C84B-447A-A462-CAC333A555E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209800"/>
            <a:ext cx="9144000" cy="4648200"/>
          </a:xfrm>
        </p:spPr>
        <p:txBody>
          <a:bodyPr lIns="274320" tIns="137160" rIns="274320"/>
          <a:lstStyle/>
          <a:p>
            <a:pPr eaLnBrk="1" hangingPunct="1">
              <a:buFontTx/>
              <a:buNone/>
            </a:pPr>
            <a:r>
              <a:rPr lang="en-US" dirty="0"/>
              <a:t>Example 11.11:</a:t>
            </a:r>
          </a:p>
          <a:p>
            <a:pPr eaLnBrk="1" hangingPunct="1"/>
            <a:r>
              <a:rPr lang="en-US" dirty="0"/>
              <a:t>How many liters of oxygen gas form when 294 g of KClO</a:t>
            </a:r>
            <a:r>
              <a:rPr lang="en-US" baseline="-25000" dirty="0"/>
              <a:t>3</a:t>
            </a:r>
            <a:r>
              <a:rPr lang="en-US" dirty="0"/>
              <a:t> completely reacts in the following reaction?  Assume the oxygen gas is collected at </a:t>
            </a:r>
            <a:r>
              <a:rPr lang="en-US" b="1" i="1" u="sng" dirty="0"/>
              <a:t>STP</a:t>
            </a:r>
            <a:r>
              <a:rPr lang="en-US" dirty="0"/>
              <a:t>.</a:t>
            </a:r>
          </a:p>
        </p:txBody>
      </p:sp>
      <p:sp>
        <p:nvSpPr>
          <p:cNvPr id="11270" name="Rectangle 4"/>
          <p:cNvSpPr>
            <a:spLocks noChangeArrowheads="1"/>
          </p:cNvSpPr>
          <p:nvPr/>
        </p:nvSpPr>
        <p:spPr bwMode="auto">
          <a:xfrm>
            <a:off x="0" y="0"/>
            <a:ext cx="4648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274320" tIns="137160" rIns="274320"/>
          <a:lstStyle/>
          <a:p>
            <a:pPr marL="342900" indent="-342900">
              <a:spcBef>
                <a:spcPct val="20000"/>
              </a:spcBef>
            </a:pPr>
            <a:endParaRPr lang="en-US"/>
          </a:p>
        </p:txBody>
      </p:sp>
      <p:graphicFrame>
        <p:nvGraphicFramePr>
          <p:cNvPr id="11266" name="Object 6"/>
          <p:cNvGraphicFramePr>
            <a:graphicFrameLocks noChangeAspect="1"/>
          </p:cNvGraphicFramePr>
          <p:nvPr/>
        </p:nvGraphicFramePr>
        <p:xfrm>
          <a:off x="1892300" y="4627563"/>
          <a:ext cx="52705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2" name="Equation" r:id="rId4" imgW="2349360" imgH="279360" progId="Equation.3">
                  <p:embed/>
                </p:oleObj>
              </mc:Choice>
              <mc:Fallback>
                <p:oleObj name="Equation" r:id="rId4" imgW="2349360" imgH="279360" progId="Equation.3">
                  <p:embed/>
                  <p:pic>
                    <p:nvPicPr>
                      <p:cNvPr id="112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627563"/>
                        <a:ext cx="52705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Line 9"/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13622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505200"/>
          </a:xfrm>
        </p:spPr>
        <p:txBody>
          <a:bodyPr/>
          <a:lstStyle/>
          <a:p>
            <a:pPr eaLnBrk="1" hangingPunct="1"/>
            <a:r>
              <a:rPr lang="en-US" dirty="0"/>
              <a:t>What is Stoichiometry?</a:t>
            </a:r>
          </a:p>
          <a:p>
            <a:pPr eaLnBrk="1" hangingPunct="1"/>
            <a:r>
              <a:rPr lang="en-US" dirty="0"/>
              <a:t>Solid Phase Stoichiometry</a:t>
            </a:r>
          </a:p>
          <a:p>
            <a:pPr lvl="1" eaLnBrk="1" hangingPunct="1"/>
            <a:r>
              <a:rPr lang="en-US" dirty="0"/>
              <a:t>Basic mass-to-mass conversions</a:t>
            </a:r>
          </a:p>
          <a:p>
            <a:pPr lvl="1" eaLnBrk="1" hangingPunct="1"/>
            <a:r>
              <a:rPr lang="en-US" dirty="0"/>
              <a:t>Limiting/excess reactants</a:t>
            </a:r>
          </a:p>
          <a:p>
            <a:pPr lvl="1" eaLnBrk="1" hangingPunct="1"/>
            <a:r>
              <a:rPr lang="en-US" dirty="0"/>
              <a:t>Theoretical yield</a:t>
            </a:r>
          </a:p>
          <a:p>
            <a:pPr lvl="1" eaLnBrk="1" hangingPunct="1"/>
            <a:r>
              <a:rPr lang="en-US" dirty="0"/>
              <a:t> % yield</a:t>
            </a:r>
          </a:p>
          <a:p>
            <a:pPr eaLnBrk="1" hangingPunct="1"/>
            <a:r>
              <a:rPr lang="en-US" dirty="0"/>
              <a:t>Solution Phase Stoichiometry</a:t>
            </a:r>
          </a:p>
          <a:p>
            <a:pPr eaLnBrk="1" hangingPunct="1"/>
            <a:r>
              <a:rPr lang="en-US" dirty="0"/>
              <a:t>Gaseous Phase Stoichiometry  </a:t>
            </a:r>
          </a:p>
          <a:p>
            <a:pPr eaLnBrk="1" hangingPunct="1"/>
            <a:r>
              <a:rPr lang="en-US" u="sng" dirty="0"/>
              <a:t>Reaction Heat Stoichiometry</a:t>
            </a:r>
          </a:p>
        </p:txBody>
      </p:sp>
    </p:spTree>
    <p:extLst>
      <p:ext uri="{BB962C8B-B14F-4D97-AF65-F5344CB8AC3E}">
        <p14:creationId xmlns:p14="http://schemas.microsoft.com/office/powerpoint/2010/main" val="2361207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92875"/>
            <a:ext cx="1066800" cy="365125"/>
          </a:xfrm>
          <a:ln/>
        </p:spPr>
        <p:txBody>
          <a:bodyPr/>
          <a:lstStyle/>
          <a:p>
            <a:pPr>
              <a:defRPr/>
            </a:pPr>
            <a:fld id="{EF97F358-4895-4B18-BE72-6DD56762A7B8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Heat Energy and Stoichiometry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amount of energy change in a reaction depends on the amount of reactants.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You get twice as much heat out when you burn twice as much CH</a:t>
            </a:r>
            <a:r>
              <a:rPr lang="en-US" sz="2400" baseline="-25000" dirty="0"/>
              <a:t>4</a:t>
            </a:r>
            <a:r>
              <a:rPr lang="en-US" sz="2000" dirty="0"/>
              <a:t>.</a:t>
            </a:r>
            <a:endParaRPr lang="en-US" sz="2400" baseline="-25000" dirty="0"/>
          </a:p>
          <a:p>
            <a:pPr>
              <a:lnSpc>
                <a:spcPct val="90000"/>
              </a:lnSpc>
            </a:pPr>
            <a:r>
              <a:rPr lang="en-US" sz="2800" dirty="0"/>
              <a:t>The amount of energy absorbed or released can be used as a </a:t>
            </a:r>
            <a:r>
              <a:rPr lang="en-US" sz="2800" dirty="0" err="1"/>
              <a:t>stoichiometric</a:t>
            </a:r>
            <a:r>
              <a:rPr lang="en-US" sz="2800" dirty="0"/>
              <a:t> quantity.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/>
              <a:t>	C</a:t>
            </a:r>
            <a:r>
              <a:rPr lang="en-US" sz="2400" baseline="-25000" dirty="0"/>
              <a:t>3</a:t>
            </a:r>
            <a:r>
              <a:rPr lang="en-US" sz="2400" dirty="0"/>
              <a:t>H</a:t>
            </a:r>
            <a:r>
              <a:rPr lang="en-US" sz="2400" baseline="-25000" dirty="0"/>
              <a:t>8</a:t>
            </a:r>
            <a:r>
              <a:rPr lang="en-US" sz="2400" dirty="0"/>
              <a:t>(</a:t>
            </a:r>
            <a:r>
              <a:rPr lang="en-US" sz="2400" i="1" dirty="0"/>
              <a:t>l</a:t>
            </a:r>
            <a:r>
              <a:rPr lang="en-US" sz="2400" dirty="0"/>
              <a:t>) + 5 O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g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 3 CO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g</a:t>
            </a:r>
            <a:r>
              <a:rPr lang="en-US" sz="2400" dirty="0">
                <a:sym typeface="Symbol" pitchFamily="18" charset="2"/>
              </a:rPr>
              <a:t>) + 4 H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O(</a:t>
            </a:r>
            <a:r>
              <a:rPr lang="en-US" sz="2400" i="1" dirty="0">
                <a:sym typeface="Symbol" pitchFamily="18" charset="2"/>
              </a:rPr>
              <a:t>g</a:t>
            </a:r>
            <a:r>
              <a:rPr lang="en-US" sz="2400" dirty="0">
                <a:sym typeface="Symbol" pitchFamily="18" charset="2"/>
              </a:rPr>
              <a:t>)  </a:t>
            </a:r>
            <a:r>
              <a:rPr lang="en-US" sz="2400" dirty="0" err="1">
                <a:latin typeface="Symbol" pitchFamily="18" charset="2"/>
                <a:sym typeface="Symbol" pitchFamily="18" charset="2"/>
              </a:rPr>
              <a:t>D</a:t>
            </a:r>
            <a:r>
              <a:rPr lang="en-US" sz="2400" dirty="0" err="1">
                <a:sym typeface="Symbol" pitchFamily="18" charset="2"/>
              </a:rPr>
              <a:t>H</a:t>
            </a:r>
            <a:r>
              <a:rPr lang="en-US" sz="2400" baseline="-25000" dirty="0" err="1">
                <a:sym typeface="Symbol" pitchFamily="18" charset="2"/>
              </a:rPr>
              <a:t>rxn</a:t>
            </a:r>
            <a:r>
              <a:rPr lang="en-US" sz="2400" dirty="0">
                <a:sym typeface="Symbol" pitchFamily="18" charset="2"/>
              </a:rPr>
              <a:t> = 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−2044 kJ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2400" dirty="0">
              <a:cs typeface="Times New Roman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1 mol C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3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H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8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: 5 mol O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: 3 mol CO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 : 4 mol H</a:t>
            </a:r>
            <a:r>
              <a:rPr lang="en-US" sz="2400" baseline="-25000" dirty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cs typeface="Times New Roman" pitchFamily="18" charset="0"/>
                <a:sym typeface="Symbol" pitchFamily="18" charset="2"/>
              </a:rPr>
              <a:t>O : −2044 kJ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lang="en-US" sz="3200" dirty="0"/>
              <a:t>Example—How Much Heat Is Associated with the Complete Combustion of 11.8 x 10</a:t>
            </a:r>
            <a:r>
              <a:rPr lang="en-US" sz="3200" baseline="30000" dirty="0"/>
              <a:t>3</a:t>
            </a:r>
            <a:r>
              <a:rPr lang="en-US" sz="3200" dirty="0"/>
              <a:t> g of C</a:t>
            </a:r>
            <a:r>
              <a:rPr lang="en-US" sz="3200" baseline="-25000" dirty="0"/>
              <a:t>3</a:t>
            </a:r>
            <a:r>
              <a:rPr lang="en-US" sz="3200" dirty="0"/>
              <a:t>H</a:t>
            </a:r>
            <a:r>
              <a:rPr lang="en-US" sz="3200" baseline="-25000" dirty="0"/>
              <a:t>8</a:t>
            </a:r>
            <a:r>
              <a:rPr lang="en-US" sz="3200" dirty="0"/>
              <a:t>(</a:t>
            </a:r>
            <a:r>
              <a:rPr lang="en-US" sz="3200" i="1" dirty="0"/>
              <a:t>g</a:t>
            </a:r>
            <a:r>
              <a:rPr lang="en-US" sz="3200" dirty="0"/>
              <a:t>)?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1981200" y="2209800"/>
            <a:ext cx="693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  <a:p>
            <a:pPr algn="ctr" eaLnBrk="0" hangingPunct="0"/>
            <a:endParaRPr lang="en-US" sz="2000"/>
          </a:p>
          <a:p>
            <a:pPr algn="ctr" eaLnBrk="0" hangingPunct="0"/>
            <a:endParaRPr lang="en-US" sz="2000"/>
          </a:p>
          <a:p>
            <a:pPr eaLnBrk="0" hangingPunct="0">
              <a:spcBef>
                <a:spcPct val="20000"/>
              </a:spcBef>
            </a:pPr>
            <a:r>
              <a:rPr lang="en-US" sz="2200"/>
              <a:t>1 mol C</a:t>
            </a:r>
            <a:r>
              <a:rPr lang="en-US" sz="2200" baseline="-25000"/>
              <a:t>3</a:t>
            </a:r>
            <a:r>
              <a:rPr lang="en-US" sz="2200"/>
              <a:t>H</a:t>
            </a:r>
            <a:r>
              <a:rPr lang="en-US" sz="2200" baseline="-25000"/>
              <a:t>8</a:t>
            </a:r>
            <a:r>
              <a:rPr lang="en-US" sz="2200"/>
              <a:t> = -2044 kJ, Molar mass = 44.11 g/mol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981200" y="5638800"/>
            <a:ext cx="502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/>
          <a:lstStyle/>
          <a:p>
            <a:pPr algn="ctr" eaLnBrk="0" hangingPunct="0"/>
            <a:r>
              <a:rPr lang="en-US" sz="2000"/>
              <a:t>The sign is correct and the value is reasonable.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2209800" y="1371600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eaLnBrk="0" hangingPunct="0">
              <a:spcBef>
                <a:spcPct val="50000"/>
              </a:spcBef>
            </a:pPr>
            <a:r>
              <a:rPr lang="en-US" sz="2100"/>
              <a:t>11.8 x 10</a:t>
            </a:r>
            <a:r>
              <a:rPr lang="en-US" sz="2100" baseline="30000"/>
              <a:t>3</a:t>
            </a:r>
            <a:r>
              <a:rPr lang="en-US" sz="2100"/>
              <a:t> g C</a:t>
            </a:r>
            <a:r>
              <a:rPr lang="en-US" sz="2100" baseline="-25000"/>
              <a:t>3</a:t>
            </a:r>
            <a:r>
              <a:rPr lang="en-US" sz="2100"/>
              <a:t>H</a:t>
            </a:r>
            <a:r>
              <a:rPr lang="en-US" sz="2100" baseline="-25000"/>
              <a:t>8</a:t>
            </a:r>
            <a:r>
              <a:rPr lang="en-US" sz="2100"/>
              <a:t>, </a:t>
            </a:r>
          </a:p>
          <a:p>
            <a:pPr eaLnBrk="0" hangingPunct="0">
              <a:spcBef>
                <a:spcPct val="50000"/>
              </a:spcBef>
            </a:pPr>
            <a:r>
              <a:rPr lang="en-US" sz="2100" i="1"/>
              <a:t>heat, </a:t>
            </a:r>
            <a:r>
              <a:rPr lang="en-US" sz="2100"/>
              <a:t>kJ</a:t>
            </a: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>
            <a:off x="152400" y="22860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>
            <a:off x="152400" y="655320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152400" y="5562600"/>
            <a:ext cx="18288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Check: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152400" y="4114800"/>
            <a:ext cx="18288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Solution: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152400" y="2286000"/>
            <a:ext cx="1828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Solution Map:</a:t>
            </a:r>
          </a:p>
          <a:p>
            <a:pPr algn="r" eaLnBrk="0" hangingPunct="0"/>
            <a:endParaRPr lang="en-US" sz="2000" b="1"/>
          </a:p>
          <a:p>
            <a:pPr algn="r" eaLnBrk="0" hangingPunct="0"/>
            <a:endParaRPr lang="en-US" sz="2000" b="1"/>
          </a:p>
          <a:p>
            <a:pPr algn="r" eaLnBrk="0" hangingPunct="0"/>
            <a:endParaRPr lang="en-US" sz="2000" b="1"/>
          </a:p>
          <a:p>
            <a:pPr algn="r" eaLnBrk="0" hangingPunct="0"/>
            <a:r>
              <a:rPr lang="en-US" sz="2000" b="1"/>
              <a:t>Relationships:</a:t>
            </a:r>
          </a:p>
        </p:txBody>
      </p: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152400" y="13716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Given:</a:t>
            </a:r>
          </a:p>
          <a:p>
            <a:pPr algn="r" eaLnBrk="0" hangingPunct="0"/>
            <a:endParaRPr lang="en-US" sz="2000" b="1"/>
          </a:p>
          <a:p>
            <a:pPr algn="r" eaLnBrk="0" hangingPunct="0"/>
            <a:r>
              <a:rPr lang="en-US" sz="2000" b="1"/>
              <a:t>Find:</a:t>
            </a:r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>
            <a:off x="152400" y="1371600"/>
            <a:ext cx="0" cy="5189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1981200" y="13716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>
            <a:off x="8915400" y="1371600"/>
            <a:ext cx="0" cy="51609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>
            <a:off x="152400" y="40386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>
            <a:off x="152400" y="5551488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4162" name="Object 18"/>
          <p:cNvGraphicFramePr>
            <a:graphicFrameLocks noChangeAspect="1"/>
          </p:cNvGraphicFramePr>
          <p:nvPr/>
        </p:nvGraphicFramePr>
        <p:xfrm>
          <a:off x="3200400" y="2895600"/>
          <a:ext cx="11652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Equation" r:id="rId4" imgW="749160" imgH="419040" progId="Equation.3">
                  <p:embed/>
                </p:oleObj>
              </mc:Choice>
              <mc:Fallback>
                <p:oleObj name="Equation" r:id="rId4" imgW="74916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200400" y="2895600"/>
                        <a:ext cx="11652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3" name="Line 19"/>
          <p:cNvSpPr>
            <a:spLocks noChangeShapeType="1"/>
          </p:cNvSpPr>
          <p:nvPr/>
        </p:nvSpPr>
        <p:spPr bwMode="auto">
          <a:xfrm>
            <a:off x="1981200" y="5562600"/>
            <a:ext cx="7938" cy="955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4164" name="Object 20"/>
          <p:cNvGraphicFramePr>
            <a:graphicFrameLocks noChangeAspect="1"/>
          </p:cNvGraphicFramePr>
          <p:nvPr/>
        </p:nvGraphicFramePr>
        <p:xfrm>
          <a:off x="685800" y="4495800"/>
          <a:ext cx="7623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3" name="Equation" r:id="rId6" imgW="4546440" imgH="495000" progId="Equation.3">
                  <p:embed/>
                </p:oleObj>
              </mc:Choice>
              <mc:Fallback>
                <p:oleObj name="Equation" r:id="rId6" imgW="454644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85800" y="4495800"/>
                        <a:ext cx="762317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5" name="Object 21"/>
          <p:cNvGraphicFramePr>
            <a:graphicFrameLocks noChangeAspect="1"/>
          </p:cNvGraphicFramePr>
          <p:nvPr/>
        </p:nvGraphicFramePr>
        <p:xfrm>
          <a:off x="5334000" y="2819400"/>
          <a:ext cx="11668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4" name="Equation" r:id="rId8" imgW="749160" imgH="431640" progId="Equation.3">
                  <p:embed/>
                </p:oleObj>
              </mc:Choice>
              <mc:Fallback>
                <p:oleObj name="Equation" r:id="rId8" imgW="74916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334000" y="2819400"/>
                        <a:ext cx="1166813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133600" y="2362200"/>
            <a:ext cx="5202238" cy="533400"/>
            <a:chOff x="1344" y="1488"/>
            <a:chExt cx="3277" cy="336"/>
          </a:xfrm>
        </p:grpSpPr>
        <p:sp>
          <p:nvSpPr>
            <p:cNvPr id="134167" name="AutoShape 23"/>
            <p:cNvSpPr>
              <a:spLocks noChangeArrowheads="1"/>
            </p:cNvSpPr>
            <p:nvPr/>
          </p:nvSpPr>
          <p:spPr bwMode="auto">
            <a:xfrm>
              <a:off x="2544" y="1488"/>
              <a:ext cx="901" cy="336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mol C</a:t>
              </a:r>
              <a:r>
                <a:rPr lang="en-US" baseline="-25000">
                  <a:solidFill>
                    <a:srgbClr val="6600CC"/>
                  </a:solidFill>
                </a:rPr>
                <a:t>3</a:t>
              </a:r>
              <a:r>
                <a:rPr lang="en-US">
                  <a:solidFill>
                    <a:srgbClr val="6600CC"/>
                  </a:solidFill>
                </a:rPr>
                <a:t>H</a:t>
              </a:r>
              <a:r>
                <a:rPr lang="en-US" baseline="-25000">
                  <a:solidFill>
                    <a:srgbClr val="6600CC"/>
                  </a:solidFill>
                </a:rPr>
                <a:t>8</a:t>
              </a:r>
              <a:endParaRPr lang="en-US">
                <a:solidFill>
                  <a:srgbClr val="6600CC"/>
                </a:solidFill>
              </a:endParaRPr>
            </a:p>
          </p:txBody>
        </p:sp>
        <p:sp>
          <p:nvSpPr>
            <p:cNvPr id="134168" name="AutoShape 24"/>
            <p:cNvSpPr>
              <a:spLocks noChangeArrowheads="1"/>
            </p:cNvSpPr>
            <p:nvPr/>
          </p:nvSpPr>
          <p:spPr bwMode="auto">
            <a:xfrm flipV="1">
              <a:off x="3552" y="1584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9" name="AutoShape 25"/>
            <p:cNvSpPr>
              <a:spLocks noChangeArrowheads="1"/>
            </p:cNvSpPr>
            <p:nvPr/>
          </p:nvSpPr>
          <p:spPr bwMode="auto">
            <a:xfrm>
              <a:off x="3984" y="1488"/>
              <a:ext cx="637" cy="336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kJ</a:t>
              </a:r>
            </a:p>
          </p:txBody>
        </p:sp>
        <p:sp>
          <p:nvSpPr>
            <p:cNvPr id="134173" name="AutoShape 29"/>
            <p:cNvSpPr>
              <a:spLocks noChangeArrowheads="1"/>
            </p:cNvSpPr>
            <p:nvPr/>
          </p:nvSpPr>
          <p:spPr bwMode="auto">
            <a:xfrm>
              <a:off x="1344" y="1488"/>
              <a:ext cx="733" cy="336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g C</a:t>
              </a:r>
              <a:r>
                <a:rPr lang="en-US" baseline="-25000">
                  <a:solidFill>
                    <a:srgbClr val="6600CC"/>
                  </a:solidFill>
                </a:rPr>
                <a:t>3</a:t>
              </a:r>
              <a:r>
                <a:rPr lang="en-US">
                  <a:solidFill>
                    <a:srgbClr val="6600CC"/>
                  </a:solidFill>
                </a:rPr>
                <a:t>H</a:t>
              </a:r>
              <a:r>
                <a:rPr lang="en-US" baseline="-25000">
                  <a:solidFill>
                    <a:srgbClr val="6600CC"/>
                  </a:solidFill>
                </a:rPr>
                <a:t>8</a:t>
              </a:r>
              <a:endParaRPr lang="en-US">
                <a:solidFill>
                  <a:srgbClr val="6600CC"/>
                </a:solidFill>
              </a:endParaRPr>
            </a:p>
          </p:txBody>
        </p:sp>
        <p:sp>
          <p:nvSpPr>
            <p:cNvPr id="134174" name="AutoShape 30"/>
            <p:cNvSpPr>
              <a:spLocks noChangeArrowheads="1"/>
            </p:cNvSpPr>
            <p:nvPr/>
          </p:nvSpPr>
          <p:spPr bwMode="auto">
            <a:xfrm flipV="1">
              <a:off x="2160" y="158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176" name="Line 32"/>
          <p:cNvSpPr>
            <a:spLocks noChangeShapeType="1"/>
          </p:cNvSpPr>
          <p:nvPr/>
        </p:nvSpPr>
        <p:spPr bwMode="auto">
          <a:xfrm flipV="1">
            <a:off x="1981200" y="4800600"/>
            <a:ext cx="609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77" name="Line 33"/>
          <p:cNvSpPr>
            <a:spLocks noChangeShapeType="1"/>
          </p:cNvSpPr>
          <p:nvPr/>
        </p:nvSpPr>
        <p:spPr bwMode="auto">
          <a:xfrm flipV="1">
            <a:off x="3810000" y="5029200"/>
            <a:ext cx="5334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78" name="Line 34"/>
          <p:cNvSpPr>
            <a:spLocks noChangeShapeType="1"/>
          </p:cNvSpPr>
          <p:nvPr/>
        </p:nvSpPr>
        <p:spPr bwMode="auto">
          <a:xfrm flipV="1">
            <a:off x="3505200" y="4572000"/>
            <a:ext cx="6858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4179" name="Line 35"/>
          <p:cNvSpPr>
            <a:spLocks noChangeShapeType="1"/>
          </p:cNvSpPr>
          <p:nvPr/>
        </p:nvSpPr>
        <p:spPr bwMode="auto">
          <a:xfrm flipV="1">
            <a:off x="5257800" y="50292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4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/>
      <p:bldP spid="134148" grpId="0"/>
      <p:bldP spid="134149" grpId="0" build="p"/>
      <p:bldP spid="134176" grpId="0" animBg="1"/>
      <p:bldP spid="134177" grpId="0" animBg="1"/>
      <p:bldP spid="134178" grpId="0" animBg="1"/>
      <p:bldP spid="13417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D95BD0E4-AC3F-4107-A690-980E0CC024E7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r>
              <a:rPr lang="en-US" sz="2800"/>
              <a:t>Practice—How Much Heat Is Evolved When a 0.483 g Diamond Is Burned?</a:t>
            </a:r>
            <a:br>
              <a:rPr lang="en-US" sz="2800"/>
            </a:br>
            <a:r>
              <a:rPr lang="en-US" sz="2800" i="1"/>
              <a:t>(</a:t>
            </a:r>
            <a:r>
              <a:rPr lang="en-US" sz="2800" i="1">
                <a:latin typeface="Symbol" pitchFamily="18" charset="2"/>
              </a:rPr>
              <a:t>D</a:t>
            </a:r>
            <a:r>
              <a:rPr lang="en-US" sz="2800" i="1"/>
              <a:t>H</a:t>
            </a:r>
            <a:r>
              <a:rPr lang="en-US" sz="2800" i="1" baseline="-25000"/>
              <a:t>combustion</a:t>
            </a:r>
            <a:r>
              <a:rPr lang="en-US" sz="2800" i="1"/>
              <a:t> = </a:t>
            </a:r>
            <a:r>
              <a:rPr lang="en-US" sz="2800" i="1">
                <a:cs typeface="Times New Roman" pitchFamily="18" charset="0"/>
              </a:rPr>
              <a:t>−395.4 kJ/mol C)</a:t>
            </a:r>
            <a:endParaRPr lang="en-US" sz="280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cture3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33800"/>
            <a:ext cx="8466138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Predicting Amounts from Stoichiometry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763000" cy="2514600"/>
          </a:xfrm>
        </p:spPr>
        <p:txBody>
          <a:bodyPr/>
          <a:lstStyle/>
          <a:p>
            <a:pPr eaLnBrk="1" hangingPunct="1"/>
            <a:r>
              <a:rPr lang="en-US" dirty="0"/>
              <a:t>How much CO</a:t>
            </a:r>
            <a:r>
              <a:rPr lang="en-US" baseline="-25000" dirty="0"/>
              <a:t>2 </a:t>
            </a:r>
            <a:r>
              <a:rPr lang="en-US" dirty="0"/>
              <a:t>can be made from 22.0 moles of C</a:t>
            </a:r>
            <a:r>
              <a:rPr lang="en-US" baseline="-25000" dirty="0"/>
              <a:t>8</a:t>
            </a:r>
            <a:r>
              <a:rPr lang="en-US" dirty="0"/>
              <a:t>H</a:t>
            </a:r>
            <a:r>
              <a:rPr lang="en-US" baseline="-25000" dirty="0"/>
              <a:t>18</a:t>
            </a:r>
            <a:r>
              <a:rPr lang="en-US" dirty="0"/>
              <a:t> in the combustion of C</a:t>
            </a:r>
            <a:r>
              <a:rPr lang="en-US" baseline="-25000" dirty="0"/>
              <a:t>8</a:t>
            </a:r>
            <a:r>
              <a:rPr lang="en-US" dirty="0"/>
              <a:t>H</a:t>
            </a:r>
            <a:r>
              <a:rPr lang="en-US" baseline="-25000" dirty="0"/>
              <a:t>18</a:t>
            </a:r>
            <a:r>
              <a:rPr lang="en-US" dirty="0"/>
              <a:t>?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 sz="3000" dirty="0">
                <a:solidFill>
                  <a:schemeClr val="accent2"/>
                </a:solidFill>
              </a:rPr>
              <a:t>2 C</a:t>
            </a:r>
            <a:r>
              <a:rPr lang="en-US" sz="3000" baseline="-25000" dirty="0">
                <a:solidFill>
                  <a:schemeClr val="accent2"/>
                </a:solidFill>
              </a:rPr>
              <a:t>8</a:t>
            </a:r>
            <a:r>
              <a:rPr lang="en-US" sz="3000" dirty="0">
                <a:solidFill>
                  <a:schemeClr val="accent2"/>
                </a:solidFill>
              </a:rPr>
              <a:t>H</a:t>
            </a:r>
            <a:r>
              <a:rPr lang="en-US" sz="3000" baseline="-25000" dirty="0">
                <a:solidFill>
                  <a:schemeClr val="accent2"/>
                </a:solidFill>
              </a:rPr>
              <a:t>18</a:t>
            </a:r>
            <a:r>
              <a:rPr lang="en-US" sz="3000" dirty="0">
                <a:solidFill>
                  <a:schemeClr val="accent2"/>
                </a:solidFill>
              </a:rPr>
              <a:t>(</a:t>
            </a:r>
            <a:r>
              <a:rPr lang="en-US" sz="3000" i="1" dirty="0">
                <a:solidFill>
                  <a:schemeClr val="accent2"/>
                </a:solidFill>
              </a:rPr>
              <a:t>l</a:t>
            </a:r>
            <a:r>
              <a:rPr lang="en-US" sz="3000" dirty="0">
                <a:solidFill>
                  <a:schemeClr val="accent2"/>
                </a:solidFill>
              </a:rPr>
              <a:t>) + 25 O</a:t>
            </a:r>
            <a:r>
              <a:rPr lang="en-US" sz="3000" baseline="-25000" dirty="0">
                <a:solidFill>
                  <a:schemeClr val="accent2"/>
                </a:solidFill>
              </a:rPr>
              <a:t>2</a:t>
            </a:r>
            <a:r>
              <a:rPr lang="en-US" sz="3000" dirty="0">
                <a:solidFill>
                  <a:schemeClr val="accent2"/>
                </a:solidFill>
              </a:rPr>
              <a:t>(</a:t>
            </a:r>
            <a:r>
              <a:rPr lang="en-US" sz="3000" i="1" dirty="0">
                <a:solidFill>
                  <a:schemeClr val="accent2"/>
                </a:solidFill>
              </a:rPr>
              <a:t>g</a:t>
            </a:r>
            <a:r>
              <a:rPr lang="en-US" sz="3000" dirty="0">
                <a:solidFill>
                  <a:schemeClr val="accent2"/>
                </a:solidFill>
              </a:rPr>
              <a:t>) </a:t>
            </a:r>
            <a:r>
              <a:rPr lang="en-US" sz="3000" dirty="0">
                <a:solidFill>
                  <a:schemeClr val="accent2"/>
                </a:solidFill>
                <a:sym typeface="Symbol" pitchFamily="18" charset="2"/>
              </a:rPr>
              <a:t> 16 CO</a:t>
            </a:r>
            <a:r>
              <a:rPr lang="en-US" sz="30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sz="3000" dirty="0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sz="3000" i="1" dirty="0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 sz="3000" dirty="0">
                <a:solidFill>
                  <a:schemeClr val="accent2"/>
                </a:solidFill>
                <a:sym typeface="Symbol" pitchFamily="18" charset="2"/>
              </a:rPr>
              <a:t>) + 18 H</a:t>
            </a:r>
            <a:r>
              <a:rPr lang="en-US" sz="3000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 sz="3000" dirty="0">
                <a:solidFill>
                  <a:schemeClr val="accent2"/>
                </a:solidFill>
                <a:sym typeface="Symbol" pitchFamily="18" charset="2"/>
              </a:rPr>
              <a:t>O(</a:t>
            </a:r>
            <a:r>
              <a:rPr lang="en-US" sz="3000" i="1" dirty="0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 sz="3000" dirty="0">
                <a:solidFill>
                  <a:schemeClr val="accent2"/>
                </a:solidFill>
                <a:sym typeface="Symbol" pitchFamily="18" charset="2"/>
              </a:rPr>
              <a:t>)</a:t>
            </a:r>
          </a:p>
          <a:p>
            <a:pPr algn="ctr" eaLnBrk="1" hangingPunct="1"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2 moles C</a:t>
            </a:r>
            <a:r>
              <a:rPr lang="en-US" baseline="-25000" dirty="0">
                <a:solidFill>
                  <a:schemeClr val="accent2"/>
                </a:solidFill>
                <a:sym typeface="Symbol" pitchFamily="18" charset="2"/>
              </a:rPr>
              <a:t>8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H</a:t>
            </a:r>
            <a:r>
              <a:rPr lang="en-US" baseline="-25000" dirty="0">
                <a:solidFill>
                  <a:schemeClr val="accent2"/>
                </a:solidFill>
                <a:sym typeface="Symbol" pitchFamily="18" charset="2"/>
              </a:rPr>
              <a:t>18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 : 16 moles CO</a:t>
            </a:r>
            <a:r>
              <a:rPr lang="en-US" baseline="-25000" dirty="0">
                <a:solidFill>
                  <a:schemeClr val="accent2"/>
                </a:solidFill>
                <a:sym typeface="Symbol" pitchFamily="18" charset="2"/>
              </a:rPr>
              <a:t>2</a:t>
            </a:r>
            <a:endParaRPr lang="en-US" dirty="0">
              <a:solidFill>
                <a:schemeClr val="accent2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en-US" sz="2800"/>
              <a:t>Practice—How Much Heat Is Evolved When a 0.483 g Diamond Is Burned?</a:t>
            </a:r>
            <a:br>
              <a:rPr lang="en-US" sz="2800"/>
            </a:br>
            <a:r>
              <a:rPr lang="en-US" sz="2800" i="1"/>
              <a:t>(</a:t>
            </a:r>
            <a:r>
              <a:rPr lang="en-US" sz="2800" i="1">
                <a:latin typeface="Symbol" pitchFamily="18" charset="2"/>
              </a:rPr>
              <a:t>D</a:t>
            </a:r>
            <a:r>
              <a:rPr lang="en-US" sz="2800" i="1"/>
              <a:t>H</a:t>
            </a:r>
            <a:r>
              <a:rPr lang="en-US" sz="2800" i="1" baseline="-25000"/>
              <a:t>combustion</a:t>
            </a:r>
            <a:r>
              <a:rPr lang="en-US" sz="2800" i="1"/>
              <a:t> = </a:t>
            </a:r>
            <a:r>
              <a:rPr lang="en-US" sz="2800" i="1">
                <a:cs typeface="Times New Roman" pitchFamily="18" charset="0"/>
              </a:rPr>
              <a:t>−395.4 kJ/mol C)</a:t>
            </a:r>
            <a:r>
              <a:rPr lang="en-US" sz="3200"/>
              <a:t>, Continued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981200" y="2209800"/>
            <a:ext cx="693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algn="ctr" eaLnBrk="0" hangingPunct="0"/>
            <a:endParaRPr lang="en-US"/>
          </a:p>
          <a:p>
            <a:pPr algn="ctr" eaLnBrk="0" hangingPunct="0"/>
            <a:endParaRPr lang="en-US"/>
          </a:p>
          <a:p>
            <a:pPr algn="ctr" eaLnBrk="0" hangingPunct="0"/>
            <a:endParaRPr lang="en-US" sz="2000"/>
          </a:p>
          <a:p>
            <a:pPr algn="ctr" eaLnBrk="0" hangingPunct="0">
              <a:lnSpc>
                <a:spcPct val="50000"/>
              </a:lnSpc>
            </a:pPr>
            <a:endParaRPr lang="en-US" sz="2000"/>
          </a:p>
          <a:p>
            <a:pPr eaLnBrk="0" hangingPunct="0">
              <a:spcBef>
                <a:spcPct val="20000"/>
              </a:spcBef>
            </a:pPr>
            <a:r>
              <a:rPr lang="en-US"/>
              <a:t>1 mol C = </a:t>
            </a:r>
            <a:r>
              <a:rPr lang="en-US">
                <a:cs typeface="Times New Roman" pitchFamily="18" charset="0"/>
              </a:rPr>
              <a:t>−</a:t>
            </a:r>
            <a:r>
              <a:rPr lang="en-US"/>
              <a:t>395.4 kJ, Molar mass = 12.01 g/mol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1981200" y="5638800"/>
            <a:ext cx="5029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/>
          <a:lstStyle/>
          <a:p>
            <a:pPr algn="ctr" eaLnBrk="0" hangingPunct="0"/>
            <a:r>
              <a:rPr lang="en-US" sz="2000"/>
              <a:t>The sign is correct and the value is reasonable since there is less than 0.1 mol C.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2209800" y="1371600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eaLnBrk="0" hangingPunct="0">
              <a:spcBef>
                <a:spcPct val="50000"/>
              </a:spcBef>
            </a:pPr>
            <a:r>
              <a:rPr lang="en-US"/>
              <a:t>0.483 g C</a:t>
            </a:r>
          </a:p>
          <a:p>
            <a:pPr eaLnBrk="0" hangingPunct="0">
              <a:spcBef>
                <a:spcPct val="15000"/>
              </a:spcBef>
            </a:pPr>
            <a:r>
              <a:rPr lang="en-US" i="1"/>
              <a:t>heat</a:t>
            </a:r>
            <a:r>
              <a:rPr lang="en-US"/>
              <a:t>,</a:t>
            </a:r>
            <a:r>
              <a:rPr lang="en-US" baseline="-25000"/>
              <a:t> </a:t>
            </a:r>
            <a:r>
              <a:rPr lang="en-US"/>
              <a:t>kJ</a:t>
            </a:r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152400" y="22860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152400" y="655320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152400" y="5562600"/>
            <a:ext cx="18288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Check: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152400" y="4114800"/>
            <a:ext cx="18288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Solution:</a:t>
            </a:r>
          </a:p>
        </p:txBody>
      </p:sp>
      <p:sp>
        <p:nvSpPr>
          <p:cNvPr id="137227" name="Rectangle 11"/>
          <p:cNvSpPr>
            <a:spLocks noChangeArrowheads="1"/>
          </p:cNvSpPr>
          <p:nvPr/>
        </p:nvSpPr>
        <p:spPr bwMode="auto">
          <a:xfrm>
            <a:off x="152400" y="2286000"/>
            <a:ext cx="1828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Solution Map:</a:t>
            </a:r>
          </a:p>
          <a:p>
            <a:pPr algn="r" eaLnBrk="0" hangingPunct="0"/>
            <a:endParaRPr lang="en-US" sz="2000" b="1"/>
          </a:p>
          <a:p>
            <a:pPr algn="r" eaLnBrk="0" hangingPunct="0"/>
            <a:endParaRPr lang="en-US" sz="2000" b="1"/>
          </a:p>
          <a:p>
            <a:pPr algn="r" eaLnBrk="0" hangingPunct="0"/>
            <a:endParaRPr lang="en-US" sz="2000" b="1"/>
          </a:p>
          <a:p>
            <a:pPr algn="r" eaLnBrk="0" hangingPunct="0"/>
            <a:r>
              <a:rPr lang="en-US" sz="2000" b="1"/>
              <a:t>Relationships:</a:t>
            </a:r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152400" y="13716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hangingPunct="0"/>
            <a:r>
              <a:rPr lang="en-US" sz="2000" b="1"/>
              <a:t>Given:</a:t>
            </a:r>
          </a:p>
          <a:p>
            <a:pPr algn="r" eaLnBrk="0" hangingPunct="0">
              <a:lnSpc>
                <a:spcPct val="50000"/>
              </a:lnSpc>
            </a:pPr>
            <a:endParaRPr lang="en-US" sz="2000" b="1"/>
          </a:p>
          <a:p>
            <a:pPr algn="r" eaLnBrk="0" hangingPunct="0"/>
            <a:r>
              <a:rPr lang="en-US" sz="2000" b="1"/>
              <a:t>Find:</a:t>
            </a:r>
          </a:p>
        </p:txBody>
      </p:sp>
      <p:sp>
        <p:nvSpPr>
          <p:cNvPr id="137229" name="Line 13"/>
          <p:cNvSpPr>
            <a:spLocks noChangeShapeType="1"/>
          </p:cNvSpPr>
          <p:nvPr/>
        </p:nvSpPr>
        <p:spPr bwMode="auto">
          <a:xfrm>
            <a:off x="152400" y="1371600"/>
            <a:ext cx="0" cy="5189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>
            <a:off x="1981200" y="1371600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8915400" y="1371600"/>
            <a:ext cx="0" cy="51609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152400" y="40386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33" name="Line 17"/>
          <p:cNvSpPr>
            <a:spLocks noChangeShapeType="1"/>
          </p:cNvSpPr>
          <p:nvPr/>
        </p:nvSpPr>
        <p:spPr bwMode="auto">
          <a:xfrm>
            <a:off x="152400" y="5551488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7234" name="Object 18"/>
          <p:cNvGraphicFramePr>
            <a:graphicFrameLocks noChangeAspect="1"/>
          </p:cNvGraphicFramePr>
          <p:nvPr/>
        </p:nvGraphicFramePr>
        <p:xfrm>
          <a:off x="3200400" y="2743200"/>
          <a:ext cx="9080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4" imgW="583920" imgH="482400" progId="Equation.3">
                  <p:embed/>
                </p:oleObj>
              </mc:Choice>
              <mc:Fallback>
                <p:oleObj name="Equation" r:id="rId4" imgW="58392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200400" y="2743200"/>
                        <a:ext cx="9080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5" name="Line 19"/>
          <p:cNvSpPr>
            <a:spLocks noChangeShapeType="1"/>
          </p:cNvSpPr>
          <p:nvPr/>
        </p:nvSpPr>
        <p:spPr bwMode="auto">
          <a:xfrm>
            <a:off x="1981200" y="5562600"/>
            <a:ext cx="7938" cy="955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137236" name="Object 20"/>
          <p:cNvGraphicFramePr>
            <a:graphicFrameLocks noChangeAspect="1"/>
          </p:cNvGraphicFramePr>
          <p:nvPr/>
        </p:nvGraphicFramePr>
        <p:xfrm>
          <a:off x="1600200" y="4419600"/>
          <a:ext cx="6858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6" imgW="3124080" imgH="482400" progId="Equation.3">
                  <p:embed/>
                </p:oleObj>
              </mc:Choice>
              <mc:Fallback>
                <p:oleObj name="Equation" r:id="rId6" imgW="312408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00200" y="4419600"/>
                        <a:ext cx="68580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7" name="Object 21"/>
          <p:cNvGraphicFramePr>
            <a:graphicFrameLocks noChangeAspect="1"/>
          </p:cNvGraphicFramePr>
          <p:nvPr/>
        </p:nvGraphicFramePr>
        <p:xfrm>
          <a:off x="5257800" y="2819400"/>
          <a:ext cx="116681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8" imgW="749160" imgH="457200" progId="Equation.3">
                  <p:embed/>
                </p:oleObj>
              </mc:Choice>
              <mc:Fallback>
                <p:oleObj name="Equation" r:id="rId8" imgW="74916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57800" y="2819400"/>
                        <a:ext cx="1166813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133600" y="2362200"/>
            <a:ext cx="5202238" cy="533400"/>
            <a:chOff x="1344" y="1488"/>
            <a:chExt cx="3277" cy="336"/>
          </a:xfrm>
        </p:grpSpPr>
        <p:sp>
          <p:nvSpPr>
            <p:cNvPr id="137244" name="AutoShape 28"/>
            <p:cNvSpPr>
              <a:spLocks noChangeArrowheads="1"/>
            </p:cNvSpPr>
            <p:nvPr/>
          </p:nvSpPr>
          <p:spPr bwMode="auto">
            <a:xfrm>
              <a:off x="2544" y="1488"/>
              <a:ext cx="901" cy="336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mol C</a:t>
              </a:r>
            </a:p>
          </p:txBody>
        </p:sp>
        <p:sp>
          <p:nvSpPr>
            <p:cNvPr id="137245" name="AutoShape 29"/>
            <p:cNvSpPr>
              <a:spLocks noChangeArrowheads="1"/>
            </p:cNvSpPr>
            <p:nvPr/>
          </p:nvSpPr>
          <p:spPr bwMode="auto">
            <a:xfrm flipV="1">
              <a:off x="3552" y="1584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46" name="AutoShape 30"/>
            <p:cNvSpPr>
              <a:spLocks noChangeArrowheads="1"/>
            </p:cNvSpPr>
            <p:nvPr/>
          </p:nvSpPr>
          <p:spPr bwMode="auto">
            <a:xfrm>
              <a:off x="3984" y="1488"/>
              <a:ext cx="637" cy="336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kJ</a:t>
              </a:r>
            </a:p>
          </p:txBody>
        </p:sp>
        <p:sp>
          <p:nvSpPr>
            <p:cNvPr id="137247" name="AutoShape 31"/>
            <p:cNvSpPr>
              <a:spLocks noChangeArrowheads="1"/>
            </p:cNvSpPr>
            <p:nvPr/>
          </p:nvSpPr>
          <p:spPr bwMode="auto">
            <a:xfrm>
              <a:off x="1344" y="1488"/>
              <a:ext cx="733" cy="336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6600CC"/>
                  </a:solidFill>
                </a:rPr>
                <a:t>g C</a:t>
              </a:r>
            </a:p>
          </p:txBody>
        </p:sp>
        <p:sp>
          <p:nvSpPr>
            <p:cNvPr id="137248" name="AutoShape 32"/>
            <p:cNvSpPr>
              <a:spLocks noChangeArrowheads="1"/>
            </p:cNvSpPr>
            <p:nvPr/>
          </p:nvSpPr>
          <p:spPr bwMode="auto">
            <a:xfrm flipV="1">
              <a:off x="2160" y="1584"/>
              <a:ext cx="288" cy="96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249" name="Line 33"/>
          <p:cNvSpPr>
            <a:spLocks noChangeShapeType="1"/>
          </p:cNvSpPr>
          <p:nvPr/>
        </p:nvSpPr>
        <p:spPr bwMode="auto">
          <a:xfrm flipV="1">
            <a:off x="2514600" y="4876800"/>
            <a:ext cx="6096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 flipV="1">
            <a:off x="4343400" y="5105400"/>
            <a:ext cx="533400" cy="228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51" name="Line 35"/>
          <p:cNvSpPr>
            <a:spLocks noChangeShapeType="1"/>
          </p:cNvSpPr>
          <p:nvPr/>
        </p:nvSpPr>
        <p:spPr bwMode="auto">
          <a:xfrm flipV="1">
            <a:off x="3733800" y="4572000"/>
            <a:ext cx="6858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 flipV="1">
            <a:off x="5638800" y="5181600"/>
            <a:ext cx="6858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7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/>
      <p:bldP spid="137220" grpId="0"/>
      <p:bldP spid="137221" grpId="0" build="p"/>
      <p:bldP spid="137249" grpId="0" animBg="1"/>
      <p:bldP spid="137250" grpId="0" animBg="1"/>
      <p:bldP spid="137251" grpId="0" animBg="1"/>
      <p:bldP spid="13725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 l="9237" r="3242"/>
          <a:stretch>
            <a:fillRect/>
          </a:stretch>
        </p:blipFill>
        <p:spPr bwMode="auto">
          <a:xfrm>
            <a:off x="83128" y="1600200"/>
            <a:ext cx="897774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743200"/>
            <a:ext cx="28194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" presetClass="entr" presetSubtype="6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3" presetClass="exit" presetSubtype="5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4" grpId="3" animBg="1"/>
      <p:bldP spid="4" grpId="4" animBg="1"/>
      <p:bldP spid="4" grpId="5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066800"/>
            <a:ext cx="8229600" cy="3657600"/>
          </a:xfrm>
          <a:noFill/>
        </p:spPr>
        <p:txBody>
          <a:bodyPr lIns="90488" tIns="44450" rIns="90488" bIns="44450"/>
          <a:lstStyle/>
          <a:p>
            <a:pPr marL="609600" indent="-609600" eaLnBrk="1" hangingPunct="1"/>
            <a:r>
              <a:rPr lang="en-US" dirty="0"/>
              <a:t>According to the following equation, how many moles of water could be made in the combustion of 0.10 moles of glucose?</a:t>
            </a:r>
          </a:p>
          <a:p>
            <a:pPr marL="609600" indent="-609600" algn="ctr" eaLnBrk="1" hangingPunct="1">
              <a:buFontTx/>
              <a:buNone/>
            </a:pPr>
            <a:r>
              <a:rPr lang="en-US" dirty="0"/>
              <a:t>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12</a:t>
            </a:r>
            <a:r>
              <a:rPr lang="en-US" dirty="0"/>
              <a:t>O</a:t>
            </a:r>
            <a:r>
              <a:rPr lang="en-US" baseline="-25000" dirty="0"/>
              <a:t>6</a:t>
            </a:r>
            <a:r>
              <a:rPr lang="en-US" dirty="0"/>
              <a:t> + 6 O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®</a:t>
            </a:r>
            <a:r>
              <a:rPr lang="en-US" dirty="0"/>
              <a:t> 6 CO</a:t>
            </a:r>
            <a:r>
              <a:rPr lang="en-US" baseline="-25000" dirty="0"/>
              <a:t>2</a:t>
            </a:r>
            <a:r>
              <a:rPr lang="en-US" dirty="0"/>
              <a:t> + 6 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pic>
        <p:nvPicPr>
          <p:cNvPr id="6" name="Picture 28" descr="Picture2.png"/>
          <p:cNvPicPr>
            <a:picLocks noChangeAspect="1"/>
          </p:cNvPicPr>
          <p:nvPr/>
        </p:nvPicPr>
        <p:blipFill>
          <a:blip r:embed="rId3" cstate="print"/>
          <a:srcRect r="25953"/>
          <a:stretch>
            <a:fillRect/>
          </a:stretch>
        </p:blipFill>
        <p:spPr bwMode="auto">
          <a:xfrm>
            <a:off x="990600" y="4038600"/>
            <a:ext cx="51816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48400" y="4114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/>
            <a:r>
              <a:rPr lang="en-US" sz="2600" b="1" dirty="0"/>
              <a:t>0.60 mol H</a:t>
            </a:r>
            <a:r>
              <a:rPr lang="en-US" sz="2600" b="1" baseline="-25000" dirty="0"/>
              <a:t>2</a:t>
            </a:r>
            <a:r>
              <a:rPr lang="en-US" sz="2600" b="1" dirty="0"/>
              <a:t>O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 t="1431"/>
          <a:stretch>
            <a:fillRect/>
          </a:stretch>
        </p:blipFill>
        <p:spPr bwMode="auto">
          <a:xfrm>
            <a:off x="381000" y="914400"/>
            <a:ext cx="8153400" cy="52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Stoichiometry Tattoo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324600"/>
            <a:ext cx="83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chemeClr val="tx2"/>
                </a:solidFill>
              </a:rPr>
              <a:t>Randa</a:t>
            </a:r>
            <a:r>
              <a:rPr lang="en-US" sz="1400" b="1" i="1" dirty="0">
                <a:solidFill>
                  <a:schemeClr val="tx2"/>
                </a:solidFill>
              </a:rPr>
              <a:t> Roland, Lecturer at U.C. Santa Cruz, taken from C&amp;E News, Volume 93 Issue 3 | p. 30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505200"/>
          </a:xfrm>
        </p:spPr>
        <p:txBody>
          <a:bodyPr/>
          <a:lstStyle/>
          <a:p>
            <a:pPr eaLnBrk="1" hangingPunct="1"/>
            <a:r>
              <a:rPr lang="en-US" dirty="0"/>
              <a:t>What is Stoichiometry?</a:t>
            </a:r>
          </a:p>
          <a:p>
            <a:pPr eaLnBrk="1" hangingPunct="1"/>
            <a:r>
              <a:rPr lang="en-US" u="sng" dirty="0"/>
              <a:t>Solid Phase Stoichiometry</a:t>
            </a:r>
          </a:p>
          <a:p>
            <a:pPr lvl="1" eaLnBrk="1" hangingPunct="1"/>
            <a:r>
              <a:rPr lang="en-US" dirty="0"/>
              <a:t>Basic mass-to-mass conversions</a:t>
            </a:r>
          </a:p>
          <a:p>
            <a:pPr lvl="1" eaLnBrk="1" hangingPunct="1"/>
            <a:r>
              <a:rPr lang="en-US" dirty="0"/>
              <a:t>Limiting/excess reactants</a:t>
            </a:r>
          </a:p>
          <a:p>
            <a:pPr lvl="1" eaLnBrk="1" hangingPunct="1"/>
            <a:r>
              <a:rPr lang="en-US" dirty="0"/>
              <a:t>Theoretical yield</a:t>
            </a:r>
          </a:p>
          <a:p>
            <a:pPr lvl="1" eaLnBrk="1" hangingPunct="1"/>
            <a:r>
              <a:rPr lang="en-US" dirty="0"/>
              <a:t> % yield</a:t>
            </a:r>
          </a:p>
          <a:p>
            <a:pPr eaLnBrk="1" hangingPunct="1"/>
            <a:r>
              <a:rPr lang="en-US" dirty="0"/>
              <a:t>Solution Phase Stoichiometry</a:t>
            </a:r>
          </a:p>
          <a:p>
            <a:pPr eaLnBrk="1" hangingPunct="1"/>
            <a:r>
              <a:rPr lang="en-US" dirty="0"/>
              <a:t>Gaseous Phase Stoichiometry  </a:t>
            </a:r>
          </a:p>
          <a:p>
            <a:pPr eaLnBrk="1" hangingPunct="1"/>
            <a:r>
              <a:rPr lang="en-US" dirty="0"/>
              <a:t>Reaction Heat Stoichiometry</a:t>
            </a:r>
          </a:p>
        </p:txBody>
      </p:sp>
    </p:spTree>
    <p:extLst>
      <p:ext uri="{BB962C8B-B14F-4D97-AF65-F5344CB8AC3E}">
        <p14:creationId xmlns:p14="http://schemas.microsoft.com/office/powerpoint/2010/main" val="387756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1143000"/>
          </a:xfrm>
        </p:spPr>
        <p:txBody>
          <a:bodyPr/>
          <a:lstStyle/>
          <a:p>
            <a:pPr eaLnBrk="1" hangingPunct="1"/>
            <a:r>
              <a:rPr lang="en-US" sz="3000" dirty="0"/>
              <a:t>Example: Estimate the mass of CO</a:t>
            </a:r>
            <a:r>
              <a:rPr lang="en-US" sz="3000" baseline="-25000" dirty="0"/>
              <a:t>2</a:t>
            </a:r>
            <a:r>
              <a:rPr lang="en-US" sz="3000" dirty="0"/>
              <a:t> produced in 2007 by the combustion of 3.5 x 10</a:t>
            </a:r>
            <a:r>
              <a:rPr lang="en-US" sz="3000" baseline="30000" dirty="0"/>
              <a:t>15</a:t>
            </a:r>
            <a:r>
              <a:rPr lang="en-US" sz="3000" dirty="0"/>
              <a:t> g gasoline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3581400"/>
          </a:xfrm>
        </p:spPr>
        <p:txBody>
          <a:bodyPr/>
          <a:lstStyle/>
          <a:p>
            <a:pPr eaLnBrk="1" hangingPunct="1"/>
            <a:r>
              <a:rPr lang="en-US" sz="2800"/>
              <a:t>Assuming that gasoline is octane, C</a:t>
            </a:r>
            <a:r>
              <a:rPr lang="en-US" sz="2800" baseline="-25000"/>
              <a:t>8</a:t>
            </a:r>
            <a:r>
              <a:rPr lang="en-US" sz="2800"/>
              <a:t>H</a:t>
            </a:r>
            <a:r>
              <a:rPr lang="en-US" sz="2800" baseline="-25000"/>
              <a:t>18</a:t>
            </a:r>
            <a:r>
              <a:rPr lang="en-US" sz="2800"/>
              <a:t>, the equation for the reaction is</a:t>
            </a:r>
          </a:p>
          <a:p>
            <a:pPr lvl="1" algn="ctr" eaLnBrk="1" hangingPunct="1">
              <a:buFont typeface="Wingdings" pitchFamily="2" charset="2"/>
              <a:buNone/>
            </a:pPr>
            <a:r>
              <a:rPr lang="en-US">
                <a:solidFill>
                  <a:schemeClr val="accent2"/>
                </a:solidFill>
              </a:rPr>
              <a:t>2 C</a:t>
            </a:r>
            <a:r>
              <a:rPr lang="en-US" baseline="-25000">
                <a:solidFill>
                  <a:schemeClr val="accent2"/>
                </a:solidFill>
              </a:rPr>
              <a:t>8</a:t>
            </a:r>
            <a:r>
              <a:rPr lang="en-US">
                <a:solidFill>
                  <a:schemeClr val="accent2"/>
                </a:solidFill>
              </a:rPr>
              <a:t>H</a:t>
            </a:r>
            <a:r>
              <a:rPr lang="en-US" baseline="-25000">
                <a:solidFill>
                  <a:schemeClr val="accent2"/>
                </a:solidFill>
              </a:rPr>
              <a:t>18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l</a:t>
            </a:r>
            <a:r>
              <a:rPr lang="en-US">
                <a:solidFill>
                  <a:schemeClr val="accent2"/>
                </a:solidFill>
              </a:rPr>
              <a:t>) + 25 O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(</a:t>
            </a:r>
            <a:r>
              <a:rPr lang="en-US" i="1">
                <a:solidFill>
                  <a:schemeClr val="accent2"/>
                </a:solidFill>
              </a:rPr>
              <a:t>g</a:t>
            </a:r>
            <a:r>
              <a:rPr lang="en-US">
                <a:solidFill>
                  <a:schemeClr val="accent2"/>
                </a:solidFill>
              </a:rPr>
              <a:t>) 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 16 CO</a:t>
            </a:r>
            <a:r>
              <a:rPr lang="en-US" baseline="-2500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(</a:t>
            </a:r>
            <a:r>
              <a:rPr lang="en-US" i="1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) + 18 H</a:t>
            </a:r>
            <a:r>
              <a:rPr lang="en-US" baseline="-25000">
                <a:solidFill>
                  <a:schemeClr val="accent2"/>
                </a:solidFill>
                <a:sym typeface="Symbol" pitchFamily="18" charset="2"/>
              </a:rPr>
              <a:t>2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O(</a:t>
            </a:r>
            <a:r>
              <a:rPr lang="en-US" i="1">
                <a:solidFill>
                  <a:schemeClr val="accent2"/>
                </a:solidFill>
                <a:sym typeface="Symbol" pitchFamily="18" charset="2"/>
              </a:rPr>
              <a:t>g</a:t>
            </a:r>
            <a:r>
              <a:rPr lang="en-US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>
              <a:sym typeface="Symbol" pitchFamily="18" charset="2"/>
            </a:endParaRPr>
          </a:p>
          <a:p>
            <a:pPr eaLnBrk="1" hangingPunct="1"/>
            <a:r>
              <a:rPr lang="en-US" sz="2800">
                <a:sym typeface="Symbol" pitchFamily="18" charset="2"/>
              </a:rPr>
              <a:t>The equation for the reaction gives the mole relationship between amount of C</a:t>
            </a:r>
            <a:r>
              <a:rPr lang="en-US" sz="2800" baseline="-25000">
                <a:sym typeface="Symbol" pitchFamily="18" charset="2"/>
              </a:rPr>
              <a:t>8</a:t>
            </a:r>
            <a:r>
              <a:rPr lang="en-US" sz="2800">
                <a:sym typeface="Symbol" pitchFamily="18" charset="2"/>
              </a:rPr>
              <a:t>H</a:t>
            </a:r>
            <a:r>
              <a:rPr lang="en-US" sz="2800" baseline="-25000">
                <a:sym typeface="Symbol" pitchFamily="18" charset="2"/>
              </a:rPr>
              <a:t>18</a:t>
            </a:r>
            <a:r>
              <a:rPr lang="en-US" sz="2800">
                <a:sym typeface="Symbol" pitchFamily="18" charset="2"/>
              </a:rPr>
              <a:t> and CO</a:t>
            </a:r>
            <a:r>
              <a:rPr lang="en-US" sz="2800" baseline="-25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, but we need to know the mass relationship, so the conceptual plan will be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5800" y="4876800"/>
            <a:ext cx="7772400" cy="990600"/>
            <a:chOff x="2976" y="1440"/>
            <a:chExt cx="2647" cy="240"/>
          </a:xfrm>
          <a:solidFill>
            <a:srgbClr val="FFFF00"/>
          </a:solidFill>
        </p:grpSpPr>
        <p:sp>
          <p:nvSpPr>
            <p:cNvPr id="64519" name="AutoShape 7"/>
            <p:cNvSpPr>
              <a:spLocks noChangeArrowheads="1"/>
            </p:cNvSpPr>
            <p:nvPr/>
          </p:nvSpPr>
          <p:spPr bwMode="auto">
            <a:xfrm>
              <a:off x="2976" y="1440"/>
              <a:ext cx="480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g C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8</a:t>
              </a: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H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18</a:t>
              </a:r>
              <a:endParaRPr lang="en-US" sz="28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4520" name="AutoShape 8"/>
            <p:cNvSpPr>
              <a:spLocks noChangeArrowheads="1"/>
            </p:cNvSpPr>
            <p:nvPr/>
          </p:nvSpPr>
          <p:spPr bwMode="auto">
            <a:xfrm flipV="1">
              <a:off x="3456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21" name="AutoShape 9"/>
            <p:cNvSpPr>
              <a:spLocks noChangeArrowheads="1"/>
            </p:cNvSpPr>
            <p:nvPr/>
          </p:nvSpPr>
          <p:spPr bwMode="auto">
            <a:xfrm>
              <a:off x="4464" y="1440"/>
              <a:ext cx="541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mol CO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2</a:t>
              </a:r>
              <a:endParaRPr lang="en-US" sz="28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4522" name="AutoShape 10"/>
            <p:cNvSpPr>
              <a:spLocks noChangeArrowheads="1"/>
            </p:cNvSpPr>
            <p:nvPr/>
          </p:nvSpPr>
          <p:spPr bwMode="auto">
            <a:xfrm>
              <a:off x="5232" y="1440"/>
              <a:ext cx="391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g CO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2</a:t>
              </a:r>
              <a:endParaRPr lang="en-US" sz="28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4523" name="AutoShape 11"/>
            <p:cNvSpPr>
              <a:spLocks noChangeArrowheads="1"/>
            </p:cNvSpPr>
            <p:nvPr/>
          </p:nvSpPr>
          <p:spPr bwMode="auto">
            <a:xfrm>
              <a:off x="3648" y="1440"/>
              <a:ext cx="624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mol C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8</a:t>
              </a:r>
              <a:r>
                <a:rPr lang="en-US" sz="2800">
                  <a:solidFill>
                    <a:srgbClr val="6600CC"/>
                  </a:solidFill>
                  <a:latin typeface="Arial" charset="0"/>
                  <a:cs typeface="Arial" charset="0"/>
                </a:rPr>
                <a:t>H</a:t>
              </a:r>
              <a:r>
                <a:rPr lang="en-US" sz="28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18</a:t>
              </a:r>
              <a:endParaRPr lang="en-US" sz="28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4524" name="AutoShape 12"/>
            <p:cNvSpPr>
              <a:spLocks noChangeArrowheads="1"/>
            </p:cNvSpPr>
            <p:nvPr/>
          </p:nvSpPr>
          <p:spPr bwMode="auto">
            <a:xfrm flipV="1">
              <a:off x="4272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4525" name="AutoShape 13"/>
            <p:cNvSpPr>
              <a:spLocks noChangeArrowheads="1"/>
            </p:cNvSpPr>
            <p:nvPr/>
          </p:nvSpPr>
          <p:spPr bwMode="auto">
            <a:xfrm flipV="1">
              <a:off x="5028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2" descr="Picture8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0913" y="4092575"/>
            <a:ext cx="7659687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685800"/>
          </a:xfrm>
        </p:spPr>
        <p:txBody>
          <a:bodyPr/>
          <a:lstStyle/>
          <a:p>
            <a:pPr eaLnBrk="1" hangingPunct="1"/>
            <a:r>
              <a:rPr lang="en-US" sz="2800"/>
              <a:t>Example: Estimate the mass of CO</a:t>
            </a:r>
            <a:r>
              <a:rPr lang="en-US" sz="2800" baseline="-25000"/>
              <a:t>2</a:t>
            </a:r>
            <a:r>
              <a:rPr lang="en-US" sz="2800"/>
              <a:t> produced in 2007 by the combustion of 3.5 x 10</a:t>
            </a:r>
            <a:r>
              <a:rPr lang="en-US" sz="2800" baseline="30000"/>
              <a:t>15</a:t>
            </a:r>
            <a:r>
              <a:rPr lang="en-US" sz="2800"/>
              <a:t> g gasoline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2286000" y="5486400"/>
            <a:ext cx="6705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 anchor="ctr"/>
          <a:lstStyle/>
          <a:p>
            <a:pPr algn="ctr">
              <a:buSzPct val="120000"/>
            </a:pPr>
            <a:r>
              <a:rPr lang="en-US" sz="2000"/>
              <a:t>because 8x moles of CO</a:t>
            </a:r>
            <a:r>
              <a:rPr lang="en-US" sz="2000" baseline="-25000"/>
              <a:t>2</a:t>
            </a:r>
            <a:r>
              <a:rPr lang="en-US" sz="2000"/>
              <a:t> as C</a:t>
            </a:r>
            <a:r>
              <a:rPr lang="en-US" sz="2000" baseline="-25000"/>
              <a:t>8</a:t>
            </a:r>
            <a:r>
              <a:rPr lang="en-US" sz="2000"/>
              <a:t>H</a:t>
            </a:r>
            <a:r>
              <a:rPr lang="en-US" sz="2000" baseline="-25000"/>
              <a:t>18</a:t>
            </a:r>
            <a:r>
              <a:rPr lang="en-US" sz="2000"/>
              <a:t>, but the molar mass of C</a:t>
            </a:r>
            <a:r>
              <a:rPr lang="en-US" sz="2000" baseline="-25000"/>
              <a:t>8</a:t>
            </a:r>
            <a:r>
              <a:rPr lang="en-US" sz="2000"/>
              <a:t>H</a:t>
            </a:r>
            <a:r>
              <a:rPr lang="en-US" sz="2000" baseline="-25000"/>
              <a:t>18</a:t>
            </a:r>
            <a:r>
              <a:rPr lang="en-US" sz="2000"/>
              <a:t> is 3x CO</a:t>
            </a:r>
            <a:r>
              <a:rPr lang="en-US" sz="2000" baseline="-25000"/>
              <a:t>2</a:t>
            </a:r>
            <a:r>
              <a:rPr lang="en-US" sz="2000"/>
              <a:t>, the number makes sense</a:t>
            </a: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4724400" y="3810000"/>
            <a:ext cx="42672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SzPct val="120000"/>
            </a:pPr>
            <a:endParaRPr lang="en-US" sz="240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209800" y="2133600"/>
            <a:ext cx="6781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ctr">
              <a:buSzPct val="120000"/>
            </a:pPr>
            <a:endParaRPr lang="en-US" sz="2400"/>
          </a:p>
          <a:p>
            <a:pPr algn="ctr">
              <a:buSzPct val="120000"/>
            </a:pPr>
            <a:endParaRPr lang="en-US" sz="2400"/>
          </a:p>
          <a:p>
            <a:pPr algn="ctr">
              <a:spcBef>
                <a:spcPct val="50000"/>
              </a:spcBef>
              <a:buSzPct val="120000"/>
            </a:pPr>
            <a:endParaRPr lang="en-US"/>
          </a:p>
          <a:p>
            <a:pPr algn="ctr">
              <a:buSzPct val="120000"/>
            </a:pPr>
            <a:r>
              <a:rPr lang="en-US" sz="1700"/>
              <a:t>1 mol C</a:t>
            </a:r>
            <a:r>
              <a:rPr lang="en-US" sz="1700" baseline="-25000"/>
              <a:t>8</a:t>
            </a:r>
            <a:r>
              <a:rPr lang="en-US" sz="1700"/>
              <a:t>H</a:t>
            </a:r>
            <a:r>
              <a:rPr lang="en-US" sz="1700" baseline="-25000"/>
              <a:t>18</a:t>
            </a:r>
            <a:r>
              <a:rPr lang="en-US" sz="1700"/>
              <a:t> = 114.22g, 1 mol CO</a:t>
            </a:r>
            <a:r>
              <a:rPr lang="en-US" sz="1700" baseline="-25000"/>
              <a:t>2</a:t>
            </a:r>
            <a:r>
              <a:rPr lang="en-US" sz="1700"/>
              <a:t> = 44.01g, 2 mol C</a:t>
            </a:r>
            <a:r>
              <a:rPr lang="en-US" sz="1700" baseline="-25000"/>
              <a:t>8</a:t>
            </a:r>
            <a:r>
              <a:rPr lang="en-US" sz="1700"/>
              <a:t>H</a:t>
            </a:r>
            <a:r>
              <a:rPr lang="en-US" sz="1700" baseline="-25000"/>
              <a:t>18</a:t>
            </a:r>
            <a:r>
              <a:rPr lang="en-US" sz="1700"/>
              <a:t>:16 mol CO</a:t>
            </a:r>
            <a:r>
              <a:rPr lang="en-US" sz="1700" baseline="-25000"/>
              <a:t>2</a:t>
            </a:r>
            <a:endParaRPr lang="en-US" sz="170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2438400" y="1219200"/>
            <a:ext cx="655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buSzPct val="120000"/>
            </a:pPr>
            <a:r>
              <a:rPr lang="en-US" sz="2400"/>
              <a:t>3.4 x 10</a:t>
            </a:r>
            <a:r>
              <a:rPr lang="en-US" sz="2400" baseline="30000"/>
              <a:t>15</a:t>
            </a:r>
            <a:r>
              <a:rPr lang="en-US" sz="2400"/>
              <a:t> g C</a:t>
            </a:r>
            <a:r>
              <a:rPr lang="en-US" sz="2400" baseline="-25000"/>
              <a:t>8</a:t>
            </a:r>
            <a:r>
              <a:rPr lang="en-US" sz="2400"/>
              <a:t>H</a:t>
            </a:r>
            <a:r>
              <a:rPr lang="en-US" sz="2400" baseline="-25000"/>
              <a:t>18</a:t>
            </a:r>
            <a:endParaRPr lang="en-US" sz="2400"/>
          </a:p>
          <a:p>
            <a:pPr>
              <a:buSzPct val="120000"/>
            </a:pPr>
            <a:r>
              <a:rPr lang="en-US" sz="2400"/>
              <a:t>g CO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228600" y="121920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204788" y="2041525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228600" y="6400800"/>
            <a:ext cx="8763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228600" y="5410200"/>
            <a:ext cx="21336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SzPct val="120000"/>
            </a:pPr>
            <a:r>
              <a:rPr lang="en-US" sz="2400" b="1"/>
              <a:t>Check: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28600" y="3810000"/>
            <a:ext cx="2133600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SzPct val="120000"/>
            </a:pPr>
            <a:r>
              <a:rPr lang="en-US" sz="2400" b="1"/>
              <a:t>Solution:</a:t>
            </a:r>
          </a:p>
        </p:txBody>
      </p:sp>
      <p:sp>
        <p:nvSpPr>
          <p:cNvPr id="13325" name="Rectangle 14"/>
          <p:cNvSpPr>
            <a:spLocks noChangeArrowheads="1"/>
          </p:cNvSpPr>
          <p:nvPr/>
        </p:nvSpPr>
        <p:spPr bwMode="auto">
          <a:xfrm>
            <a:off x="152400" y="2133600"/>
            <a:ext cx="2133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 algn="r">
              <a:buSzPct val="120000"/>
            </a:pPr>
            <a:r>
              <a:rPr lang="en-US" sz="2400" b="1"/>
              <a:t>Conceptual Plan:</a:t>
            </a:r>
          </a:p>
          <a:p>
            <a:pPr algn="r">
              <a:buSzPct val="120000"/>
            </a:pPr>
            <a:endParaRPr lang="en-US" sz="2400" b="1"/>
          </a:p>
          <a:p>
            <a:pPr algn="r">
              <a:buSzPct val="120000"/>
            </a:pPr>
            <a:r>
              <a:rPr lang="en-US" sz="2300" b="1"/>
              <a:t>Relationships:</a:t>
            </a:r>
          </a:p>
        </p:txBody>
      </p:sp>
      <p:sp>
        <p:nvSpPr>
          <p:cNvPr id="13326" name="Rectangle 16"/>
          <p:cNvSpPr>
            <a:spLocks noChangeArrowheads="1"/>
          </p:cNvSpPr>
          <p:nvPr/>
        </p:nvSpPr>
        <p:spPr bwMode="auto">
          <a:xfrm>
            <a:off x="228600" y="1219200"/>
            <a:ext cx="2133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buSzPct val="120000"/>
            </a:pPr>
            <a:r>
              <a:rPr lang="en-US" sz="2400" b="1"/>
              <a:t>Given:</a:t>
            </a:r>
          </a:p>
          <a:p>
            <a:pPr algn="r">
              <a:buSzPct val="120000"/>
            </a:pPr>
            <a:r>
              <a:rPr lang="en-US" sz="2400" b="1"/>
              <a:t>Find:</a:t>
            </a:r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228600" y="1219200"/>
            <a:ext cx="0" cy="5189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8" name="Line 20"/>
          <p:cNvSpPr>
            <a:spLocks noChangeShapeType="1"/>
          </p:cNvSpPr>
          <p:nvPr/>
        </p:nvSpPr>
        <p:spPr bwMode="auto">
          <a:xfrm>
            <a:off x="2286000" y="1219200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29" name="Line 21"/>
          <p:cNvSpPr>
            <a:spLocks noChangeShapeType="1"/>
          </p:cNvSpPr>
          <p:nvPr/>
        </p:nvSpPr>
        <p:spPr bwMode="auto">
          <a:xfrm>
            <a:off x="8991600" y="1219200"/>
            <a:ext cx="0" cy="51609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0" name="Line 22"/>
          <p:cNvSpPr>
            <a:spLocks noChangeShapeType="1"/>
          </p:cNvSpPr>
          <p:nvPr/>
        </p:nvSpPr>
        <p:spPr bwMode="auto">
          <a:xfrm>
            <a:off x="228600" y="3810000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1" name="Line 23"/>
          <p:cNvSpPr>
            <a:spLocks noChangeShapeType="1"/>
          </p:cNvSpPr>
          <p:nvPr/>
        </p:nvSpPr>
        <p:spPr bwMode="auto">
          <a:xfrm>
            <a:off x="228600" y="5399088"/>
            <a:ext cx="876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514600" y="2133600"/>
            <a:ext cx="6324600" cy="533400"/>
            <a:chOff x="2976" y="1440"/>
            <a:chExt cx="2647" cy="240"/>
          </a:xfrm>
          <a:solidFill>
            <a:srgbClr val="FFFF00"/>
          </a:solidFill>
        </p:grpSpPr>
        <p:sp>
          <p:nvSpPr>
            <p:cNvPr id="5153" name="AutoShape 27"/>
            <p:cNvSpPr>
              <a:spLocks noChangeArrowheads="1"/>
            </p:cNvSpPr>
            <p:nvPr/>
          </p:nvSpPr>
          <p:spPr bwMode="auto">
            <a:xfrm>
              <a:off x="2976" y="1440"/>
              <a:ext cx="480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g C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8</a:t>
              </a: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H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18</a:t>
              </a:r>
              <a:endParaRPr lang="en-US" sz="24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54" name="AutoShape 28"/>
            <p:cNvSpPr>
              <a:spLocks noChangeArrowheads="1"/>
            </p:cNvSpPr>
            <p:nvPr/>
          </p:nvSpPr>
          <p:spPr bwMode="auto">
            <a:xfrm flipV="1">
              <a:off x="3456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155" name="AutoShape 29"/>
            <p:cNvSpPr>
              <a:spLocks noChangeArrowheads="1"/>
            </p:cNvSpPr>
            <p:nvPr/>
          </p:nvSpPr>
          <p:spPr bwMode="auto">
            <a:xfrm>
              <a:off x="4464" y="1440"/>
              <a:ext cx="541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mol CO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2</a:t>
              </a:r>
              <a:endParaRPr lang="en-US" sz="24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56" name="AutoShape 31"/>
            <p:cNvSpPr>
              <a:spLocks noChangeArrowheads="1"/>
            </p:cNvSpPr>
            <p:nvPr/>
          </p:nvSpPr>
          <p:spPr bwMode="auto">
            <a:xfrm>
              <a:off x="5232" y="1440"/>
              <a:ext cx="391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g CO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2</a:t>
              </a:r>
              <a:endParaRPr lang="en-US" sz="24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57" name="AutoShape 34"/>
            <p:cNvSpPr>
              <a:spLocks noChangeArrowheads="1"/>
            </p:cNvSpPr>
            <p:nvPr/>
          </p:nvSpPr>
          <p:spPr bwMode="auto">
            <a:xfrm>
              <a:off x="3648" y="1440"/>
              <a:ext cx="624" cy="240"/>
            </a:xfrm>
            <a:prstGeom prst="roundRect">
              <a:avLst>
                <a:gd name="adj" fmla="val 25000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mol C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8</a:t>
              </a:r>
              <a:r>
                <a:rPr lang="en-US" sz="2400">
                  <a:solidFill>
                    <a:srgbClr val="6600CC"/>
                  </a:solidFill>
                  <a:latin typeface="Arial" charset="0"/>
                  <a:cs typeface="Arial" charset="0"/>
                </a:rPr>
                <a:t>H</a:t>
              </a:r>
              <a:r>
                <a:rPr lang="en-US" sz="2400" baseline="-25000">
                  <a:solidFill>
                    <a:srgbClr val="6600CC"/>
                  </a:solidFill>
                  <a:latin typeface="Arial" charset="0"/>
                  <a:cs typeface="Arial" charset="0"/>
                </a:rPr>
                <a:t>18</a:t>
              </a:r>
              <a:endParaRPr lang="en-US" sz="2400">
                <a:solidFill>
                  <a:srgbClr val="6600CC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58" name="AutoShape 35"/>
            <p:cNvSpPr>
              <a:spLocks noChangeArrowheads="1"/>
            </p:cNvSpPr>
            <p:nvPr/>
          </p:nvSpPr>
          <p:spPr bwMode="auto">
            <a:xfrm flipV="1">
              <a:off x="4272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159" name="AutoShape 36"/>
            <p:cNvSpPr>
              <a:spLocks noChangeArrowheads="1"/>
            </p:cNvSpPr>
            <p:nvPr/>
          </p:nvSpPr>
          <p:spPr bwMode="auto">
            <a:xfrm flipV="1">
              <a:off x="5028" y="1536"/>
              <a:ext cx="192" cy="72"/>
            </a:xfrm>
            <a:prstGeom prst="rightArrow">
              <a:avLst>
                <a:gd name="adj1" fmla="val 50000"/>
                <a:gd name="adj2" fmla="val 6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</p:grpSp>
      <p:sp>
        <p:nvSpPr>
          <p:cNvPr id="13333" name="Line 39"/>
          <p:cNvSpPr>
            <a:spLocks noChangeShapeType="1"/>
          </p:cNvSpPr>
          <p:nvPr/>
        </p:nvSpPr>
        <p:spPr bwMode="auto">
          <a:xfrm flipV="1">
            <a:off x="2133600" y="4343400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4" name="Line 40"/>
          <p:cNvSpPr>
            <a:spLocks noChangeShapeType="1"/>
          </p:cNvSpPr>
          <p:nvPr/>
        </p:nvSpPr>
        <p:spPr bwMode="auto">
          <a:xfrm flipV="1">
            <a:off x="4191000" y="4572000"/>
            <a:ext cx="838200" cy="152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Line 41"/>
          <p:cNvSpPr>
            <a:spLocks noChangeShapeType="1"/>
          </p:cNvSpPr>
          <p:nvPr/>
        </p:nvSpPr>
        <p:spPr bwMode="auto">
          <a:xfrm flipH="1" flipV="1">
            <a:off x="3810000" y="4191000"/>
            <a:ext cx="8382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6" name="Line 42"/>
          <p:cNvSpPr>
            <a:spLocks noChangeShapeType="1"/>
          </p:cNvSpPr>
          <p:nvPr/>
        </p:nvSpPr>
        <p:spPr bwMode="auto">
          <a:xfrm flipH="1" flipV="1">
            <a:off x="5715000" y="4572000"/>
            <a:ext cx="8382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7" name="Line 43"/>
          <p:cNvSpPr>
            <a:spLocks noChangeShapeType="1"/>
          </p:cNvSpPr>
          <p:nvPr/>
        </p:nvSpPr>
        <p:spPr bwMode="auto">
          <a:xfrm flipH="1" flipV="1">
            <a:off x="5867400" y="4267200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8" name="Line 44"/>
          <p:cNvSpPr>
            <a:spLocks noChangeShapeType="1"/>
          </p:cNvSpPr>
          <p:nvPr/>
        </p:nvSpPr>
        <p:spPr bwMode="auto">
          <a:xfrm flipH="1" flipV="1">
            <a:off x="7543800" y="4648200"/>
            <a:ext cx="838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340" name="Picture 39" descr="Picture5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2590800"/>
            <a:ext cx="944563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41" name="Picture 40" descr="Picture6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2667000"/>
            <a:ext cx="12319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42" name="Picture 41" descr="Picture7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48525" y="2590800"/>
            <a:ext cx="82867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43" name="Line 20"/>
          <p:cNvSpPr>
            <a:spLocks noChangeShapeType="1"/>
          </p:cNvSpPr>
          <p:nvPr/>
        </p:nvSpPr>
        <p:spPr bwMode="auto">
          <a:xfrm>
            <a:off x="2286000" y="5410200"/>
            <a:ext cx="0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2465</Words>
  <Application>Microsoft Office PowerPoint</Application>
  <PresentationFormat>On-screen Show (4:3)</PresentationFormat>
  <Paragraphs>393</Paragraphs>
  <Slides>41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Symbol</vt:lpstr>
      <vt:lpstr>Times New Roman</vt:lpstr>
      <vt:lpstr>Wingdings</vt:lpstr>
      <vt:lpstr>Office Theme</vt:lpstr>
      <vt:lpstr>1_Office Theme</vt:lpstr>
      <vt:lpstr>Equation</vt:lpstr>
      <vt:lpstr>Reaction Stoichiometry</vt:lpstr>
      <vt:lpstr>Outline</vt:lpstr>
      <vt:lpstr>Reaction Stoichiometry</vt:lpstr>
      <vt:lpstr>Predicting Amounts from Stoichiometry</vt:lpstr>
      <vt:lpstr>Example</vt:lpstr>
      <vt:lpstr>PowerPoint Presentation</vt:lpstr>
      <vt:lpstr>Outline</vt:lpstr>
      <vt:lpstr>Example: Estimate the mass of CO2 produced in 2007 by the combustion of 3.5 x 1015 g gasoline</vt:lpstr>
      <vt:lpstr>Example: Estimate the mass of CO2 produced in 2007 by the combustion of 3.5 x 1015 g gasoline</vt:lpstr>
      <vt:lpstr>Practice — How many grams of O2 can be made from the decomposition of 100.0 g of PbO2? 2 PbO2(s) → 2 PbO(s) + O2(g) (PbO2  = 239.2 g/mol, O2 = 32.00 g/mol)</vt:lpstr>
      <vt:lpstr>Practice — How many grams of O2 can be made from the decomposition of 100.0 g of PbO2? 2 PbO2(s) → 2 PbO(s) + O2(g)</vt:lpstr>
      <vt:lpstr>Making Pizzas (An analogy for limiting reactants, theoretical yield, and % yield)</vt:lpstr>
      <vt:lpstr>The Limiting Reactant</vt:lpstr>
      <vt:lpstr>Practice — How many moles of Si3N4 can be made from 1.20 moles of Si and 1.00 moles of N2 in the reaction 3 Si + 2 N2  Si3N4?</vt:lpstr>
      <vt:lpstr>Practice — How many moles of Si3N4 can be made from 1.20 moles of Si and 1.00 moles of N2 in the reaction  3 Si + 2 N2  Si3N4?</vt:lpstr>
      <vt:lpstr>More Making Pizzas</vt:lpstr>
      <vt:lpstr>PowerPoint Presentation</vt:lpstr>
      <vt:lpstr>Example: Find the limiting reactant, theoretical yield, and percent   yield  TiO2(s) + 2 C(s)   Ti(s) + 2 CO(g)</vt:lpstr>
      <vt:lpstr>PowerPoint Presentation</vt:lpstr>
      <vt:lpstr>Practice — How many grams of N2(g) can be made from 9.05 g of NH3 reacting with 45.2 g of CuO? 2 NH3(g) + 3 CuO(s) → N2(g) + 3 Cu(s) + 3 H2O(l) If 4.61 g of N2 are made, what is the percent yield?</vt:lpstr>
      <vt:lpstr>Practice — How many grams of N2(g) can be made from 9.05 g of NH3 reacting with 45.2 g of CuO?  2 NH3(g) + 3 CuO(s) → N2(g) + 3 Cu(s) + 3 H2O(l)   If 4.61 g of N2 are made, what is the percent yield?</vt:lpstr>
      <vt:lpstr>Outline</vt:lpstr>
      <vt:lpstr>PowerPoint Presentation</vt:lpstr>
      <vt:lpstr>Solution Stoichiometry</vt:lpstr>
      <vt:lpstr>How many Liters of 0.115 M KI Is Needed to React with 0.104 L of a 0.225 M Pb(NO3)2?   2 KI(aq) + Pb(NO3)2(aq) 2 KNO3(aq) + PbI2(s) </vt:lpstr>
      <vt:lpstr>PowerPoint Presentation</vt:lpstr>
      <vt:lpstr>PowerPoint Presentation</vt:lpstr>
      <vt:lpstr>Practice—How Many Liters of 0.0623 M Ba(OH)2(aq) Are Needed to React with 0.438 L of 0.107 M HCl? Ba(OH)2(aq) + 2 HCl(aq)  BaCl2(aq) + 2 H2O(l)</vt:lpstr>
      <vt:lpstr>How Many Liters of 0.0623 M Ba(OH)2(aq) Are Needed to React with 0.438 L of 0.107 M HCl? Ba(OH)2(aq) + 2 HCl(aq)  BaCl2(aq) + 2 H2O(l), Continued</vt:lpstr>
      <vt:lpstr>Outline</vt:lpstr>
      <vt:lpstr>PowerPoint Presentation</vt:lpstr>
      <vt:lpstr>Gas-Phase Stoichiometry</vt:lpstr>
      <vt:lpstr>PowerPoint Presentation</vt:lpstr>
      <vt:lpstr>Example 11.11—How Many Liters of O2 Are Made from 294 g of KClO3 at 755 mmHg and 305 K? 2 KClO3(s) → 2 KCl(s) + 3 O2(g)</vt:lpstr>
      <vt:lpstr>PowerPoint Presentation</vt:lpstr>
      <vt:lpstr>Outline</vt:lpstr>
      <vt:lpstr>Heat Energy and Stoichiometry</vt:lpstr>
      <vt:lpstr>Example—How Much Heat Is Associated with the Complete Combustion of 11.8 x 103 g of C3H8(g)?</vt:lpstr>
      <vt:lpstr>Practice—How Much Heat Is Evolved When a 0.483 g Diamond Is Burned? (DHcombustion = −395.4 kJ/mol C)</vt:lpstr>
      <vt:lpstr>Practice—How Much Heat Is Evolved When a 0.483 g Diamond Is Burned? (DHcombustion = −395.4 kJ/mol C),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102</cp:revision>
  <dcterms:created xsi:type="dcterms:W3CDTF">2011-01-11T21:11:01Z</dcterms:created>
  <dcterms:modified xsi:type="dcterms:W3CDTF">2022-04-04T18:41:36Z</dcterms:modified>
</cp:coreProperties>
</file>