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sldIdLst>
    <p:sldId id="256" r:id="rId2"/>
    <p:sldId id="519" r:id="rId3"/>
    <p:sldId id="415" r:id="rId4"/>
    <p:sldId id="414" r:id="rId5"/>
    <p:sldId id="413" r:id="rId6"/>
    <p:sldId id="520" r:id="rId7"/>
    <p:sldId id="521" r:id="rId8"/>
    <p:sldId id="522" r:id="rId9"/>
    <p:sldId id="524" r:id="rId10"/>
    <p:sldId id="525" r:id="rId11"/>
    <p:sldId id="523" r:id="rId12"/>
    <p:sldId id="526" r:id="rId13"/>
    <p:sldId id="500" r:id="rId14"/>
    <p:sldId id="504" r:id="rId15"/>
    <p:sldId id="501" r:id="rId16"/>
    <p:sldId id="502" r:id="rId17"/>
    <p:sldId id="503" r:id="rId18"/>
    <p:sldId id="527" r:id="rId19"/>
    <p:sldId id="505" r:id="rId20"/>
    <p:sldId id="528" r:id="rId21"/>
    <p:sldId id="531" r:id="rId22"/>
    <p:sldId id="512" r:id="rId23"/>
    <p:sldId id="535" r:id="rId24"/>
    <p:sldId id="532" r:id="rId25"/>
    <p:sldId id="534" r:id="rId26"/>
    <p:sldId id="445" r:id="rId27"/>
    <p:sldId id="472" r:id="rId28"/>
    <p:sldId id="489" r:id="rId29"/>
    <p:sldId id="533" r:id="rId30"/>
    <p:sldId id="412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65" autoAdjust="0"/>
    <p:restoredTop sz="94095" autoAdjust="0"/>
  </p:normalViewPr>
  <p:slideViewPr>
    <p:cSldViewPr>
      <p:cViewPr varScale="1">
        <p:scale>
          <a:sx n="77" d="100"/>
          <a:sy n="77" d="100"/>
        </p:scale>
        <p:origin x="1037" y="10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81BE6-2412-4170-A516-1FD3150585A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DDB0-01C6-4F41-8781-33A841E3F1DB}" type="slidenum">
              <a:rPr lang="en-US" smtClean="0">
                <a:solidFill>
                  <a:srgbClr val="000000"/>
                </a:solidFill>
              </a:rPr>
              <a:pPr/>
              <a:t>19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DDB0-01C6-4F41-8781-33A841E3F1DB}" type="slidenum">
              <a:rPr lang="en-US" smtClean="0">
                <a:solidFill>
                  <a:srgbClr val="000000"/>
                </a:solidFill>
              </a:rPr>
              <a:pPr/>
              <a:t>20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8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EC40E-01A5-46F9-94D0-CCE0BC32756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23ED5-FC22-48BD-BCCB-43549314CE79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89DE7-AA82-4617-94A9-97F336A7631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9354EF-172E-4D1A-A204-A97691883859}" type="slidenum">
              <a:rPr 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9354EF-172E-4D1A-A204-A97691883859}" type="slidenum">
              <a:rPr 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1236C-C7AA-4812-B0F3-0BCFD6B429CD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B9FF5-71ED-4F78-A5C7-28BA8BA574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456BE-E0AB-4BF3-A125-32AE3C8AE3C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60E43-994E-4C57-8AD0-C2DCC15DCB5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60E43-994E-4C57-8AD0-C2DCC15DCB5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B9FF5-71ED-4F78-A5C7-28BA8BA574B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"Introductory Chemistry", Chapter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3906-B1B6-4C65-8813-B616986B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76200" y="304800"/>
            <a:ext cx="6248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Welcome to Day 1!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820000"/>
                </a:solidFill>
              </a:rPr>
              <a:t>Chem</a:t>
            </a:r>
            <a:r>
              <a:rPr lang="en-US" dirty="0">
                <a:solidFill>
                  <a:srgbClr val="820000"/>
                </a:solidFill>
              </a:rPr>
              <a:t>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81EB-FD9B-B270-92A5-C6677356A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Study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4CFD-1D96-2156-D937-ADAC8AFBC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get to know each other in lab</a:t>
            </a:r>
          </a:p>
          <a:p>
            <a:r>
              <a:rPr lang="en-US" dirty="0"/>
              <a:t>…and sit together this week in lab.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92EC-0390-EF27-D774-36582837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98866-0DC5-D1B3-94FC-0DA7E11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9C4F0-3A82-2ACA-0D44-18DBCACBC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Fridays 9:00 am - 2:00 pm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Open Tutoring by Chemistry Faculty in S-220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7E6C09-4FF5-3ED6-73F1-5F921D727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6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u="sng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55BE4-F950-4DF7-87AF-80597367A4B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Significant Figures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752600"/>
            <a:ext cx="8534400" cy="1752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Bathroom Scale </a:t>
            </a:r>
            <a:r>
              <a:rPr lang="en-US" sz="3600" b="1" dirty="0" err="1">
                <a:solidFill>
                  <a:schemeClr val="tx1"/>
                </a:solidFill>
              </a:rPr>
              <a:t>vs</a:t>
            </a:r>
            <a:r>
              <a:rPr lang="en-US" sz="3600" b="1" dirty="0">
                <a:solidFill>
                  <a:schemeClr val="tx1"/>
                </a:solidFill>
              </a:rPr>
              <a:t> Lab Balance Example</a:t>
            </a:r>
          </a:p>
          <a:p>
            <a:pPr eaLnBrk="1" hangingPunct="1"/>
            <a:r>
              <a:rPr lang="en-US" sz="2800" i="1" dirty="0">
                <a:solidFill>
                  <a:schemeClr val="tx1"/>
                </a:solidFill>
              </a:rPr>
              <a:t>(Dealing with measurement precision in </a:t>
            </a:r>
          </a:p>
          <a:p>
            <a:pPr eaLnBrk="1" hangingPunct="1"/>
            <a:r>
              <a:rPr lang="en-US" sz="2800" i="1" dirty="0">
                <a:solidFill>
                  <a:schemeClr val="tx1"/>
                </a:solidFill>
              </a:rPr>
              <a:t>addition and subtraction)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1E9B5-2356-4633-820B-3E0F09922B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C00000"/>
                </a:solidFill>
              </a:rPr>
              <a:t>Rounding Answers from Calculations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Addition/Subtraction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place as the least precise measurement.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Multiplication/Division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# of significant figures as least # of significant figures in problem.</a:t>
            </a:r>
          </a:p>
        </p:txBody>
      </p:sp>
    </p:spTree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Counting Significant Figures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114800"/>
          </a:xfrm>
        </p:spPr>
        <p:txBody>
          <a:bodyPr/>
          <a:lstStyle/>
          <a:p>
            <a:pPr eaLnBrk="1" hangingPunct="1"/>
            <a:r>
              <a:rPr lang="en-US"/>
              <a:t>All non-zero digits are significant.</a:t>
            </a:r>
          </a:p>
          <a:p>
            <a:pPr eaLnBrk="1" hangingPunct="1"/>
            <a:r>
              <a:rPr lang="en-US"/>
              <a:t>“Sandwiched” zeros are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1.05 has 3 significant figures.</a:t>
            </a:r>
          </a:p>
          <a:p>
            <a:pPr eaLnBrk="1" hangingPunct="1"/>
            <a:r>
              <a:rPr lang="en-US"/>
              <a:t>Trailing zeros after a decimal point are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1.050 has 4 significant figures.</a:t>
            </a:r>
          </a:p>
          <a:p>
            <a:pPr eaLnBrk="1" hangingPunct="1"/>
            <a:r>
              <a:rPr lang="en-US"/>
              <a:t>Leading zeros are NOT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0.001050 has 4 significant figures.</a:t>
            </a:r>
          </a:p>
          <a:p>
            <a:pPr eaLnBrk="1" hangingPunct="1"/>
            <a:r>
              <a:rPr lang="en-US"/>
              <a:t>Trailing zeros before a decimal point </a:t>
            </a:r>
          </a:p>
          <a:p>
            <a:pPr lvl="1" eaLnBrk="1" hangingPunct="1"/>
            <a:r>
              <a:rPr lang="en-US"/>
              <a:t>are significant if decimal is shown   </a:t>
            </a:r>
            <a:r>
              <a:rPr lang="en-US" u="sng">
                <a:solidFill>
                  <a:srgbClr val="6600CC"/>
                </a:solidFill>
              </a:rPr>
              <a:t>120. 3 s.f</a:t>
            </a:r>
            <a:r>
              <a:rPr lang="en-US" u="sng"/>
              <a:t>. </a:t>
            </a:r>
          </a:p>
          <a:p>
            <a:pPr lvl="1" eaLnBrk="1" hangingPunct="1"/>
            <a:r>
              <a:rPr lang="en-US"/>
              <a:t>are not significant if decimal is not shown </a:t>
            </a:r>
            <a:r>
              <a:rPr lang="en-US">
                <a:solidFill>
                  <a:srgbClr val="6600CC"/>
                </a:solidFill>
              </a:rPr>
              <a:t>120 2 s.f. 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E4C9-3AD3-4A29-9EAE-A1A3E055F519}" type="slidenum">
              <a:rPr lang="en-US"/>
              <a:pPr/>
              <a:t>16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Determine the Number of Sig Figs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0.0035 m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1.080 g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2371 L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1 dozen = 12</a:t>
            </a:r>
          </a:p>
        </p:txBody>
      </p:sp>
    </p:spTree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21DD-3C5C-415C-9169-E7CBE2BCC53F}" type="slidenum">
              <a:rPr lang="en-US"/>
              <a:pPr/>
              <a:t>17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0.0035 m		</a:t>
            </a:r>
            <a:r>
              <a:rPr lang="en-US" sz="2400" dirty="0">
                <a:solidFill>
                  <a:schemeClr val="hlink"/>
                </a:solidFill>
              </a:rPr>
              <a:t>2 significant figures—leading zeros are 			not significant.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1.080	g		</a:t>
            </a:r>
            <a:r>
              <a:rPr lang="en-US" sz="2400" dirty="0">
                <a:solidFill>
                  <a:schemeClr val="hlink"/>
                </a:solidFill>
              </a:rPr>
              <a:t>4 significant figures—trailing and interior 			zeros are significant.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2371 L		</a:t>
            </a:r>
            <a:r>
              <a:rPr lang="en-US" sz="2400" dirty="0">
                <a:solidFill>
                  <a:schemeClr val="hlink"/>
                </a:solidFill>
              </a:rPr>
              <a:t>4 significant figures—All digits are 				significant.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 dozen = 12	</a:t>
            </a:r>
            <a:r>
              <a:rPr lang="en-US" sz="2400" dirty="0">
                <a:solidFill>
                  <a:schemeClr val="hlink"/>
                </a:solidFill>
              </a:rPr>
              <a:t>Unlimited significant figures—Definition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Determine the Number of Sig Figs</a:t>
            </a:r>
          </a:p>
        </p:txBody>
      </p:sp>
    </p:spTree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1E9B5-2356-4633-820B-3E0F09922B98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C00000"/>
                </a:solidFill>
              </a:rPr>
              <a:t>Rounding Answers from Calculations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Addition/Subtraction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place as the least precise measurement.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Multiplication/Division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# of significant figures as least # of significant figures in problem.</a:t>
            </a:r>
          </a:p>
        </p:txBody>
      </p:sp>
    </p:spTree>
    <p:extLst>
      <p:ext uri="{BB962C8B-B14F-4D97-AF65-F5344CB8AC3E}">
        <p14:creationId xmlns:p14="http://schemas.microsoft.com/office/powerpoint/2010/main" val="2652714653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22635" y="1387786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35.45 mL  –  30.5 mL   = 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103.37 g/20.5 mL 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C430-DBFD-426D-941F-FA1242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u="sng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22635" y="1387786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35.45 mL  –  30.5 mL   =   4.</a:t>
            </a:r>
            <a:r>
              <a:rPr lang="en-US" sz="2800" u="sng" dirty="0">
                <a:solidFill>
                  <a:srgbClr val="000000"/>
                </a:solidFill>
              </a:rPr>
              <a:t>9</a:t>
            </a:r>
            <a:r>
              <a:rPr lang="en-US" sz="2800" dirty="0">
                <a:solidFill>
                  <a:srgbClr val="000000"/>
                </a:solidFill>
              </a:rPr>
              <a:t>5 mL  = 5.0 mL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103.37 g/20.5 mL  = 5.0</a:t>
            </a:r>
            <a:r>
              <a:rPr lang="en-US" sz="2800" u="sng" dirty="0">
                <a:solidFill>
                  <a:srgbClr val="000000"/>
                </a:solidFill>
              </a:rPr>
              <a:t>4</a:t>
            </a:r>
            <a:r>
              <a:rPr lang="en-US" sz="2800" dirty="0">
                <a:solidFill>
                  <a:srgbClr val="000000"/>
                </a:solidFill>
              </a:rPr>
              <a:t>2439 g/mL  = 5.04 g/mL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C430-DBFD-426D-941F-FA1242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Answers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6390F-A3ED-FC0A-7E08-2F24EFFB6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0800" y="1387786"/>
            <a:ext cx="1143000" cy="5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D4D64-9188-5DB3-D629-C130DB6F7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53200" y="3886200"/>
            <a:ext cx="1752600" cy="5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6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u="sng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22036-FFCD-4668-A033-E6DA3B9607D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Scientific Notation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(Do on board)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/>
              <a:t>Key- Remember that:</a:t>
            </a:r>
          </a:p>
          <a:p>
            <a:pPr lvl="1" eaLnBrk="1" hangingPunct="1"/>
            <a:r>
              <a:rPr lang="en-US" dirty="0"/>
              <a:t>Large exponents are for numbers bigger than 1</a:t>
            </a:r>
          </a:p>
          <a:p>
            <a:pPr lvl="1" eaLnBrk="1" hangingPunct="1">
              <a:buNone/>
            </a:pPr>
            <a:r>
              <a:rPr lang="en-US" dirty="0"/>
              <a:t>			500   =   5 x 10</a:t>
            </a:r>
            <a:r>
              <a:rPr lang="en-US" baseline="30000" dirty="0"/>
              <a:t>2</a:t>
            </a:r>
          </a:p>
          <a:p>
            <a:pPr lvl="1" eaLnBrk="1" hangingPunct="1"/>
            <a:r>
              <a:rPr lang="en-US" dirty="0"/>
              <a:t>Small exponents are for numbers smaller than 1</a:t>
            </a:r>
          </a:p>
          <a:p>
            <a:pPr lvl="1" eaLnBrk="1" hangingPunct="1">
              <a:buNone/>
            </a:pPr>
            <a:r>
              <a:rPr lang="en-US" dirty="0"/>
              <a:t>			 0.005   =   5 x 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u="sng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33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Density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Done </a:t>
            </a:r>
            <a:r>
              <a:rPr lang="en-US" dirty="0"/>
              <a:t>in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16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u="sng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95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68812B-7ED3-4767-A01D-44E112B51C76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Unit Conv./Dimensional Analysis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Conversion factors are relationships between two units, generated from equivalence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1 inch = 2.54 cm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Arrange conversion factors so the starting unit cancels.</a:t>
            </a:r>
          </a:p>
        </p:txBody>
      </p:sp>
      <p:pic>
        <p:nvPicPr>
          <p:cNvPr id="3" name="Picture 2" descr="conversion steps from starting unit to related unit to desired unit">
            <a:extLst>
              <a:ext uri="{FF2B5EF4-FFF2-40B4-BE49-F238E27FC236}">
                <a16:creationId xmlns:a16="http://schemas.microsoft.com/office/drawing/2014/main" id="{8F302B6B-36B9-16B7-3294-FED23040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32"/>
          <a:stretch/>
        </p:blipFill>
        <p:spPr>
          <a:xfrm>
            <a:off x="756421" y="3657600"/>
            <a:ext cx="7631158" cy="8396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A67F9-065D-46AD-881E-E94EC60206D9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Common Prefixes in the SI System</a:t>
            </a: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524000"/>
          <a:ext cx="7924800" cy="4182239"/>
        </p:xfrm>
        <a:graphic>
          <a:graphicData uri="http://schemas.openxmlformats.org/drawingml/2006/table">
            <a:tbl>
              <a:tblPr firstRow="1"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Power of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mega-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kilo-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centi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milli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micro-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ymbol" pitchFamily="18" charset="2"/>
                        </a:rPr>
                        <a:t>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0.000 001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nano-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0.000 000 001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85800" y="5791200"/>
            <a:ext cx="4442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*The prefixes in blue must be memorized.</a:t>
            </a:r>
          </a:p>
        </p:txBody>
      </p:sp>
    </p:spTree>
  </p:cSld>
  <p:clrMapOvr>
    <a:masterClrMapping/>
  </p:clrMapOvr>
  <p:transition>
    <p:fade thruBlk="1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69"/>
            <a:ext cx="8229600" cy="9018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F720-0048-8B35-97BA-681DAA62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Convert 3.2 gallons to milliliters (mL)</a:t>
            </a:r>
          </a:p>
          <a:p>
            <a:pPr marL="0" indent="0">
              <a:buNone/>
            </a:pPr>
            <a:r>
              <a:rPr lang="en-US" sz="2400" i="1" dirty="0"/>
              <a:t>Step 1: Write starting number and unit on left and desired on right.</a:t>
            </a:r>
          </a:p>
          <a:p>
            <a:pPr marL="0" indent="0">
              <a:buNone/>
            </a:pPr>
            <a:r>
              <a:rPr lang="en-US" sz="2400" i="1" dirty="0"/>
              <a:t>Step 2: look up conversions involving gallons and </a:t>
            </a:r>
            <a:r>
              <a:rPr lang="en-US" sz="2400" i="1" dirty="0" err="1"/>
              <a:t>mL.</a:t>
            </a:r>
            <a:r>
              <a:rPr lang="en-US" sz="2400" i="1" dirty="0"/>
              <a:t> (For now, write them separately first.)</a:t>
            </a:r>
          </a:p>
          <a:p>
            <a:pPr marL="0" indent="0">
              <a:buNone/>
            </a:pPr>
            <a:r>
              <a:rPr lang="en-US" sz="2400" i="1" dirty="0"/>
              <a:t>Step 3: Put the conversions into the problem in steps so that the starting unit cancels and you end up with the final unit you want.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1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69"/>
            <a:ext cx="8229600" cy="9018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Do In-Class Worksheet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6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5F9D6-2DA1-F069-19E5-FC5241EB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Short Stories from Seth’s 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College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46D78-02F0-D136-321E-AC1CFD019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182943"/>
            <a:ext cx="8229600" cy="3455857"/>
          </a:xfrm>
        </p:spPr>
        <p:txBody>
          <a:bodyPr/>
          <a:lstStyle/>
          <a:p>
            <a:r>
              <a:rPr lang="en-US" dirty="0"/>
              <a:t>Calculus I</a:t>
            </a:r>
          </a:p>
          <a:p>
            <a:endParaRPr lang="en-US" dirty="0"/>
          </a:p>
          <a:p>
            <a:r>
              <a:rPr lang="en-US" dirty="0"/>
              <a:t>Physics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7B34-8758-ECCD-390C-768E9AECA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56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98E-A438-465A-899A-70172904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Joke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7894-E5E8-4B16-9E4F-8009207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7" name="Picture 6" descr="Chemistry Joke- I tell chemistry joke, periodially.">
            <a:extLst>
              <a:ext uri="{FF2B5EF4-FFF2-40B4-BE49-F238E27FC236}">
                <a16:creationId xmlns:a16="http://schemas.microsoft.com/office/drawing/2014/main" id="{7ABA5C9F-700A-4B3A-A1E5-EBFFAC5C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566"/>
            <a:ext cx="6934200" cy="68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3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573-CAE0-8C7F-9A7C-5F8AB556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7204-B04F-1862-133D-7B5F8A6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One of, if not THE, most important factors in student success in College.</a:t>
            </a:r>
          </a:p>
          <a:p>
            <a:r>
              <a:rPr lang="en-US" dirty="0"/>
              <a:t>Groups of people working together toward a shared goal.</a:t>
            </a:r>
          </a:p>
          <a:p>
            <a:r>
              <a:rPr lang="en-US" dirty="0"/>
              <a:t>Your Learning Community will likely include</a:t>
            </a:r>
          </a:p>
          <a:p>
            <a:pPr lvl="1"/>
            <a:r>
              <a:rPr lang="en-US" dirty="0"/>
              <a:t>Faculty</a:t>
            </a:r>
          </a:p>
          <a:p>
            <a:pPr lvl="1"/>
            <a:r>
              <a:rPr lang="en-US" dirty="0"/>
              <a:t>Students (Peers)</a:t>
            </a:r>
          </a:p>
          <a:p>
            <a:pPr lvl="1"/>
            <a:r>
              <a:rPr lang="en-US" dirty="0"/>
              <a:t>Tutors</a:t>
            </a:r>
          </a:p>
          <a:p>
            <a:pPr lvl="1"/>
            <a:r>
              <a:rPr lang="en-US" dirty="0"/>
              <a:t>Counselors</a:t>
            </a:r>
          </a:p>
          <a:p>
            <a:pPr lvl="1"/>
            <a:r>
              <a:rPr lang="en-US" dirty="0"/>
              <a:t>Other College Staff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A42C-5EAA-8078-0E15-5FF0EE07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5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B363C-FD71-ADA5-5CD0-B22150BD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Interaction With Faculty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7BC56-6BB6-4FBD-AAB7-2D93B9A2E4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Only 20% of students who do not have out-of-class interaction with faculty.</a:t>
            </a:r>
          </a:p>
          <a:p>
            <a:pPr marL="0" indent="0">
              <a:buNone/>
            </a:pPr>
            <a:r>
              <a:rPr lang="en-US" dirty="0"/>
              <a:t>                            -Dr. Frank Harris III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C3083-0005-979F-61B2-C53EE9859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1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FA1-18E2-5E91-A928-B5F83C5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9109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I’m hoping I can convince you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2107-A4F5-896A-A413-4C8F96AF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Reaching out to me, tutors, study group members, etc. when you need help understanding a concept (which you will), </a:t>
            </a:r>
            <a:r>
              <a:rPr lang="en-US" u="sng" dirty="0"/>
              <a:t>is not an option if you want to succeed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structured the class to make many of these things required, so as not to give you the impression that they are optional.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i="1" dirty="0"/>
              <a:t>*I may allow small adjustment to some of these requirements in specific cases, but only if you show me that you are doing what’s necessary to succeed.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42520-4466-F633-0090-D0A711EE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8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DBA4-EDD1-FD6A-96A0-F658E8B3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F2CD-D87A-30E7-49F5-3AC37B18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Because I want you all to be successful!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BCF4-8A62-43A3-FAF3-22CD10F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0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899C-9419-5826-53B1-438FC17E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Office Hours (S-275)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8992-9D0A-BE14-37D8-DB2AE76A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2718"/>
            <a:ext cx="82296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Mon: 12:00 – 1:15pm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Tues: 9:30 – 10:20am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Wed: 12:00 – 1:15pm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r>
              <a:rPr lang="en-US" dirty="0"/>
              <a:t>*You can usually come a little early and stay a little late.</a:t>
            </a:r>
          </a:p>
          <a:p>
            <a:pPr marL="0" indent="0">
              <a:buNone/>
            </a:pPr>
            <a:r>
              <a:rPr lang="en-US" dirty="0"/>
              <a:t>**I often provide snacks.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5B4E-44E9-00AE-2686-6C640FC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07CDD-03CB-3928-DE82-91BAA279C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Extending the Classroom (ETC)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4B631-085A-31FD-019E-B0B19EA43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Jacob Gaya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86BBB-E88E-B2C0-90A2-F332A3E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886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:p="http://schemas.openxmlformats.org/presentationml/2006/main" xmlns:r="http://schemas.openxmlformats.org/officeDocument/2006/relationships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944</Words>
  <Application>Microsoft Office PowerPoint</Application>
  <PresentationFormat>On-screen Show (4:3)</PresentationFormat>
  <Paragraphs>232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Symbol</vt:lpstr>
      <vt:lpstr>Times New Roman</vt:lpstr>
      <vt:lpstr>Office Theme</vt:lpstr>
      <vt:lpstr>Welcome to Day 1!</vt:lpstr>
      <vt:lpstr>Outline</vt:lpstr>
      <vt:lpstr>Short Stories from Seth’s  College Experience</vt:lpstr>
      <vt:lpstr>Learning Communities</vt:lpstr>
      <vt:lpstr>Interaction With Faculty</vt:lpstr>
      <vt:lpstr>I’m hoping I can convince you that…</vt:lpstr>
      <vt:lpstr>Why?</vt:lpstr>
      <vt:lpstr>Office Hours (S-275)</vt:lpstr>
      <vt:lpstr>Extending the Classroom (ETC)</vt:lpstr>
      <vt:lpstr>Study Groups</vt:lpstr>
      <vt:lpstr>GRASP</vt:lpstr>
      <vt:lpstr>Outline</vt:lpstr>
      <vt:lpstr>Significant Figures</vt:lpstr>
      <vt:lpstr>Rounding Answers from Calculations</vt:lpstr>
      <vt:lpstr>Counting Significant Figures</vt:lpstr>
      <vt:lpstr>Determine the Number of Sig Figs</vt:lpstr>
      <vt:lpstr>Determine the Number of Sig Figs</vt:lpstr>
      <vt:lpstr>Rounding Answers from Calculations</vt:lpstr>
      <vt:lpstr>Example Problems </vt:lpstr>
      <vt:lpstr>Example Problem Answers </vt:lpstr>
      <vt:lpstr>Outline</vt:lpstr>
      <vt:lpstr>Scientific Notation (Do on board)</vt:lpstr>
      <vt:lpstr>Outline</vt:lpstr>
      <vt:lpstr>Density</vt:lpstr>
      <vt:lpstr>Outline</vt:lpstr>
      <vt:lpstr>Unit Conv./Dimensional Analysis</vt:lpstr>
      <vt:lpstr>Common Prefixes in the SI System</vt:lpstr>
      <vt:lpstr>Example</vt:lpstr>
      <vt:lpstr>Do In-Class Worksheet</vt:lpstr>
      <vt:lpstr>Chemistry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190</cp:revision>
  <dcterms:created xsi:type="dcterms:W3CDTF">2011-01-11T21:11:01Z</dcterms:created>
  <dcterms:modified xsi:type="dcterms:W3CDTF">2024-01-07T22:11:18Z</dcterms:modified>
</cp:coreProperties>
</file>