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13" r:id="rId3"/>
    <p:sldId id="375" r:id="rId4"/>
    <p:sldId id="308" r:id="rId5"/>
    <p:sldId id="350" r:id="rId6"/>
    <p:sldId id="327" r:id="rId7"/>
    <p:sldId id="325" r:id="rId8"/>
    <p:sldId id="326" r:id="rId9"/>
    <p:sldId id="332" r:id="rId10"/>
    <p:sldId id="314" r:id="rId11"/>
    <p:sldId id="315" r:id="rId12"/>
    <p:sldId id="330" r:id="rId13"/>
    <p:sldId id="318" r:id="rId14"/>
    <p:sldId id="319" r:id="rId15"/>
    <p:sldId id="321" r:id="rId16"/>
    <p:sldId id="334" r:id="rId17"/>
    <p:sldId id="335" r:id="rId18"/>
    <p:sldId id="333" r:id="rId19"/>
    <p:sldId id="377" r:id="rId20"/>
    <p:sldId id="37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D60093"/>
    <a:srgbClr val="CC3399"/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024" autoAdjust="0"/>
    <p:restoredTop sz="94612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57618D-C969-46E8-B22D-E6488F8B42D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19190-3951-481A-9B09-810D96FCE0D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36BE3-3B0A-495C-8B5D-1A402E3E16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36BE3-3B0A-495C-8B5D-1A402E3E16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B7F3A-BADD-4B9E-AD5B-814CE9701F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DE2E0-5C83-44BC-929C-3EDD4279C7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B7F3A-BADD-4B9E-AD5B-814CE9701F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5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81F47-8659-4832-AF9A-B2A338446F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0FF7D9-5C86-4DDB-A27D-6799FEE4103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8A5BB-6399-4DDE-AFCC-F63443D9D7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CAE98-BE47-4C68-97CC-62757AF0D8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0B57B-493F-4137-89CD-4616F6C698E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39979-C301-4415-AAC7-94418467614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0" name="Object 4" descr="Atomic notation"/>
          <p:cNvGraphicFramePr>
            <a:graphicFrameLocks noChangeAspect="1"/>
          </p:cNvGraphicFramePr>
          <p:nvPr/>
        </p:nvGraphicFramePr>
        <p:xfrm>
          <a:off x="3636963" y="2459038"/>
          <a:ext cx="8493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152580" name="Object 4" descr="Atomic not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36963" y="2459038"/>
                        <a:ext cx="84931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 descr="arrow"/>
          <p:cNvCxnSpPr/>
          <p:nvPr/>
        </p:nvCxnSpPr>
        <p:spPr>
          <a:xfrm>
            <a:off x="3048000" y="22860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1295400" y="1905000"/>
            <a:ext cx="183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Mass # (p</a:t>
            </a:r>
            <a:r>
              <a:rPr lang="en-US" baseline="30000"/>
              <a:t>+</a:t>
            </a:r>
            <a:r>
              <a:rPr lang="en-US"/>
              <a:t> + n</a:t>
            </a:r>
            <a:r>
              <a:rPr lang="en-US" baseline="30000"/>
              <a:t>0</a:t>
            </a:r>
            <a:r>
              <a:rPr lang="en-US"/>
              <a:t>)</a:t>
            </a:r>
          </a:p>
        </p:txBody>
      </p:sp>
      <p:cxnSp>
        <p:nvCxnSpPr>
          <p:cNvPr id="8" name="Straight Arrow Connector 7" descr="arrow"/>
          <p:cNvCxnSpPr/>
          <p:nvPr/>
        </p:nvCxnSpPr>
        <p:spPr>
          <a:xfrm flipV="1">
            <a:off x="3200400" y="3200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447800" y="3810000"/>
            <a:ext cx="196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Atomic # (# of p</a:t>
            </a:r>
            <a:r>
              <a:rPr lang="en-US" baseline="30000"/>
              <a:t>+</a:t>
            </a:r>
            <a:r>
              <a:rPr lang="en-US"/>
              <a:t>)</a:t>
            </a:r>
          </a:p>
        </p:txBody>
      </p:sp>
      <p:sp>
        <p:nvSpPr>
          <p:cNvPr id="11" name="Oval 10" descr="circle"/>
          <p:cNvSpPr/>
          <p:nvPr/>
        </p:nvSpPr>
        <p:spPr>
          <a:xfrm>
            <a:off x="4419600" y="2514600"/>
            <a:ext cx="228600" cy="228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 descr="circle"/>
          <p:cNvSpPr/>
          <p:nvPr/>
        </p:nvSpPr>
        <p:spPr>
          <a:xfrm>
            <a:off x="4419600" y="2895600"/>
            <a:ext cx="228600" cy="228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 descr="arrow"/>
          <p:cNvCxnSpPr/>
          <p:nvPr/>
        </p:nvCxnSpPr>
        <p:spPr>
          <a:xfrm flipH="1">
            <a:off x="4724400" y="2057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rrow"/>
          <p:cNvCxnSpPr/>
          <p:nvPr/>
        </p:nvCxnSpPr>
        <p:spPr>
          <a:xfrm flipH="1" flipV="1">
            <a:off x="4724400" y="3124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6"/>
          <p:cNvSpPr txBox="1">
            <a:spLocks noChangeArrowheads="1"/>
          </p:cNvSpPr>
          <p:nvPr/>
        </p:nvSpPr>
        <p:spPr bwMode="auto">
          <a:xfrm>
            <a:off x="5257800" y="1600200"/>
            <a:ext cx="3698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Charge (if it is an ion)</a:t>
            </a:r>
          </a:p>
          <a:p>
            <a:r>
              <a:rPr lang="en-US"/>
              <a:t>(If no charge is shown it is neutral)</a:t>
            </a:r>
          </a:p>
        </p:txBody>
      </p:sp>
      <p:sp>
        <p:nvSpPr>
          <p:cNvPr id="1037" name="TextBox 17"/>
          <p:cNvSpPr txBox="1">
            <a:spLocks noChangeArrowheads="1"/>
          </p:cNvSpPr>
          <p:nvPr/>
        </p:nvSpPr>
        <p:spPr bwMode="auto">
          <a:xfrm>
            <a:off x="5257800" y="3276600"/>
            <a:ext cx="3698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Number of atoms (if in a formula)</a:t>
            </a:r>
          </a:p>
          <a:p>
            <a:r>
              <a:rPr lang="en-US"/>
              <a:t>(If no # is shown, there is just one)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518401-F488-4C91-8276-664B13FA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A0000"/>
                </a:solidFill>
                <a:latin typeface="Arial" pitchFamily="34" charset="0"/>
              </a:rPr>
              <a:t>Atomic Notation Review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35E1-4A38-4CEA-8E01-A62D32B5A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1"/>
            <a:ext cx="838200" cy="381000"/>
          </a:xfrm>
          <a:noFill/>
        </p:spPr>
        <p:txBody>
          <a:bodyPr/>
          <a:lstStyle/>
          <a:p>
            <a:fld id="{63A97F65-2B93-4F67-B5DD-8F4C746553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The Quantum-Mechanical Model: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Orbitals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/>
            <a:r>
              <a:rPr lang="en-US" dirty="0"/>
              <a:t>The result is a map of regions in the atom that have a high probability for finding the electron.</a:t>
            </a:r>
          </a:p>
          <a:p>
            <a:pPr eaLnBrk="1" hangingPunct="1"/>
            <a:r>
              <a:rPr lang="en-US" dirty="0"/>
              <a:t>We call these regions </a:t>
            </a:r>
            <a:r>
              <a:rPr lang="en-US" b="1" dirty="0" err="1"/>
              <a:t>orbitals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>
                <a:cs typeface="Times New Roman" pitchFamily="18" charset="0"/>
              </a:rPr>
              <a:t>The </a:t>
            </a:r>
            <a:r>
              <a:rPr lang="en-US" b="1" dirty="0">
                <a:cs typeface="Times New Roman" pitchFamily="18" charset="0"/>
              </a:rPr>
              <a:t>principal quantum</a:t>
            </a:r>
          </a:p>
          <a:p>
            <a:pPr eaLnBrk="1" hangingPunct="1">
              <a:buNone/>
            </a:pPr>
            <a:r>
              <a:rPr lang="en-US" b="1" dirty="0">
                <a:cs typeface="Times New Roman" pitchFamily="18" charset="0"/>
              </a:rPr>
              <a:t>    number (n)</a:t>
            </a:r>
            <a:r>
              <a:rPr lang="en-US" dirty="0">
                <a:cs typeface="Times New Roman" pitchFamily="18" charset="0"/>
              </a:rPr>
              <a:t> specifies the main</a:t>
            </a:r>
          </a:p>
          <a:p>
            <a:pPr eaLnBrk="1" hangingPunct="1">
              <a:buNone/>
            </a:pPr>
            <a:r>
              <a:rPr lang="en-US" dirty="0">
                <a:cs typeface="Times New Roman" pitchFamily="18" charset="0"/>
              </a:rPr>
              <a:t>    energy level for the orbital.</a:t>
            </a:r>
          </a:p>
          <a:p>
            <a:pPr eaLnBrk="1" hangingPunct="1"/>
            <a:endParaRPr lang="en-US" dirty="0"/>
          </a:p>
        </p:txBody>
      </p:sp>
      <p:pic>
        <p:nvPicPr>
          <p:cNvPr id="7" name="Picture 7" descr="09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971800"/>
            <a:ext cx="251399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82000" y="6477001"/>
            <a:ext cx="762000" cy="381000"/>
          </a:xfrm>
          <a:noFill/>
        </p:spPr>
        <p:txBody>
          <a:bodyPr/>
          <a:lstStyle/>
          <a:p>
            <a:fld id="{27584189-AAFA-4F67-9B85-B26BD40BC5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Shells and </a:t>
            </a:r>
            <a:r>
              <a:rPr lang="en-US" dirty="0" err="1">
                <a:solidFill>
                  <a:srgbClr val="C00000"/>
                </a:solidFill>
              </a:rPr>
              <a:t>Subshells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9461" name="Picture 6" descr="09_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62000"/>
            <a:ext cx="7620000" cy="2819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Within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shell there are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subshells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designated by the letters s, p, d, and f.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6999"/>
            <a:ext cx="1066800" cy="381001"/>
          </a:xfrm>
          <a:noFill/>
        </p:spPr>
        <p:txBody>
          <a:bodyPr/>
          <a:lstStyle/>
          <a:p>
            <a:fld id="{27584189-AAFA-4F67-9B85-B26BD40BC57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Shells and </a:t>
            </a:r>
            <a:r>
              <a:rPr lang="en-US" dirty="0" err="1">
                <a:solidFill>
                  <a:srgbClr val="C00000"/>
                </a:solidFill>
              </a:rPr>
              <a:t>Subshells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9461" name="Picture 6" descr="09_19"/>
          <p:cNvPicPr>
            <a:picLocks noChangeAspect="1" noChangeArrowheads="1"/>
          </p:cNvPicPr>
          <p:nvPr/>
        </p:nvPicPr>
        <p:blipFill>
          <a:blip r:embed="rId3" cstate="print"/>
          <a:srcRect b="67347"/>
          <a:stretch>
            <a:fillRect/>
          </a:stretch>
        </p:blipFill>
        <p:spPr bwMode="auto">
          <a:xfrm>
            <a:off x="457200" y="22860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9_18"/>
          <p:cNvPicPr>
            <a:picLocks noChangeAspect="1" noChangeArrowheads="1"/>
          </p:cNvPicPr>
          <p:nvPr/>
        </p:nvPicPr>
        <p:blipFill>
          <a:blip r:embed="rId4" cstate="print"/>
          <a:srcRect b="4000"/>
          <a:stretch>
            <a:fillRect/>
          </a:stretch>
        </p:blipFill>
        <p:spPr bwMode="auto">
          <a:xfrm>
            <a:off x="1066800" y="4191000"/>
            <a:ext cx="180578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09_21"/>
          <p:cNvPicPr>
            <a:picLocks noChangeAspect="1" noChangeArrowheads="1"/>
          </p:cNvPicPr>
          <p:nvPr/>
        </p:nvPicPr>
        <p:blipFill>
          <a:blip r:embed="rId5" cstate="print">
            <a:lum bright="-43000" contrast="68000"/>
          </a:blip>
          <a:srcRect l="71818" r="5455" b="25111"/>
          <a:stretch>
            <a:fillRect/>
          </a:stretch>
        </p:blipFill>
        <p:spPr bwMode="auto">
          <a:xfrm>
            <a:off x="3352800" y="4191000"/>
            <a:ext cx="2133600" cy="179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09_22"/>
          <p:cNvPicPr>
            <a:picLocks noChangeAspect="1" noChangeArrowheads="1"/>
          </p:cNvPicPr>
          <p:nvPr/>
        </p:nvPicPr>
        <p:blipFill>
          <a:blip r:embed="rId6" cstate="print">
            <a:lum bright="-53000" contrast="74000"/>
          </a:blip>
          <a:srcRect r="81553" b="65426"/>
          <a:stretch>
            <a:fillRect/>
          </a:stretch>
        </p:blipFill>
        <p:spPr bwMode="auto">
          <a:xfrm>
            <a:off x="6096000" y="4191000"/>
            <a:ext cx="1905000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 descr="arrow"/>
          <p:cNvCxnSpPr/>
          <p:nvPr/>
        </p:nvCxnSpPr>
        <p:spPr>
          <a:xfrm flipH="1">
            <a:off x="2438400" y="3352800"/>
            <a:ext cx="2286000" cy="7620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rrow"/>
          <p:cNvCxnSpPr/>
          <p:nvPr/>
        </p:nvCxnSpPr>
        <p:spPr>
          <a:xfrm flipH="1">
            <a:off x="4648200" y="3276600"/>
            <a:ext cx="1371600" cy="9144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rrow"/>
          <p:cNvCxnSpPr/>
          <p:nvPr/>
        </p:nvCxnSpPr>
        <p:spPr>
          <a:xfrm flipH="1">
            <a:off x="6858000" y="3276600"/>
            <a:ext cx="228600" cy="8382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762000"/>
            <a:ext cx="8001000" cy="129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subshell</a:t>
            </a:r>
            <a:r>
              <a:rPr lang="en-US" sz="3200" dirty="0">
                <a:latin typeface="+mn-lt"/>
                <a:cs typeface="+mn-cs"/>
              </a:rPr>
              <a:t>s are regions where there is a high probability of finding an electron.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77001"/>
            <a:ext cx="685800" cy="381000"/>
          </a:xfrm>
          <a:noFill/>
        </p:spPr>
        <p:txBody>
          <a:bodyPr/>
          <a:lstStyle/>
          <a:p>
            <a:fld id="{543DECAD-4830-423F-AA60-0CA639FC3C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Subshells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Orbitals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err="1"/>
              <a:t>subshell</a:t>
            </a:r>
            <a:r>
              <a:rPr lang="en-US" sz="2800" dirty="0"/>
              <a:t> contains a different # of </a:t>
            </a:r>
            <a:r>
              <a:rPr lang="en-US" sz="2800" dirty="0" err="1"/>
              <a:t>orbitals</a:t>
            </a:r>
            <a:r>
              <a:rPr 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</a:t>
            </a:r>
            <a:r>
              <a:rPr lang="en-US" sz="2400" dirty="0" err="1"/>
              <a:t>subshells</a:t>
            </a:r>
            <a:r>
              <a:rPr lang="en-US" sz="2400" dirty="0"/>
              <a:t> have 1 orbital.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D60093"/>
                </a:solidFill>
              </a:rPr>
              <a:t>p</a:t>
            </a:r>
            <a:r>
              <a:rPr lang="en-US" sz="2400" dirty="0"/>
              <a:t> </a:t>
            </a:r>
            <a:r>
              <a:rPr lang="en-US" sz="2400" dirty="0" err="1"/>
              <a:t>subshells</a:t>
            </a:r>
            <a:r>
              <a:rPr lang="en-US" sz="2400" dirty="0"/>
              <a:t> have 3 </a:t>
            </a:r>
            <a:r>
              <a:rPr lang="en-US" sz="2400" dirty="0" err="1"/>
              <a:t>orbitals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CC9B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 err="1"/>
              <a:t>subshells</a:t>
            </a:r>
            <a:r>
              <a:rPr lang="en-US" sz="2400" dirty="0"/>
              <a:t> have 5 </a:t>
            </a:r>
            <a:r>
              <a:rPr lang="en-US" sz="2400" dirty="0" err="1"/>
              <a:t>orbitals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00B050"/>
                </a:solidFill>
              </a:rPr>
              <a:t>f</a:t>
            </a:r>
            <a:r>
              <a:rPr lang="en-US" sz="2400" dirty="0"/>
              <a:t> </a:t>
            </a:r>
            <a:r>
              <a:rPr lang="en-US" sz="2400" dirty="0" err="1"/>
              <a:t>subshells</a:t>
            </a:r>
            <a:r>
              <a:rPr lang="en-US" sz="2400" dirty="0"/>
              <a:t> have 7 </a:t>
            </a:r>
            <a:r>
              <a:rPr lang="en-US" sz="2400" dirty="0" err="1"/>
              <a:t>orbitals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Each orbital is a region that can contain 2 electrons (spinning opposite directions).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20BC2EA1-D5F1-4BE7-88F2-B52B4EB8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3406" y="2953988"/>
            <a:ext cx="4405312" cy="685799"/>
          </a:xfrm>
        </p:spPr>
        <p:txBody>
          <a:bodyPr/>
          <a:lstStyle/>
          <a:p>
            <a:r>
              <a:rPr lang="en-US" sz="3600" dirty="0"/>
              <a:t>Energy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"Introductory Chemistry", Chapter 9</a:t>
            </a:r>
          </a:p>
        </p:txBody>
      </p:sp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942E2-C5B0-44F5-B471-AB047DCD0F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Line 2" descr="arrow"/>
          <p:cNvSpPr>
            <a:spLocks noChangeShapeType="1"/>
          </p:cNvSpPr>
          <p:nvPr/>
        </p:nvSpPr>
        <p:spPr bwMode="auto">
          <a:xfrm>
            <a:off x="609600" y="609600"/>
            <a:ext cx="0" cy="579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4" descr="arrow"/>
          <p:cNvSpPr>
            <a:spLocks noChangeShapeType="1"/>
          </p:cNvSpPr>
          <p:nvPr/>
        </p:nvSpPr>
        <p:spPr bwMode="auto">
          <a:xfrm flipV="1">
            <a:off x="381000" y="1905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 descr="1s orbital"/>
          <p:cNvGrpSpPr>
            <a:grpSpLocks/>
          </p:cNvGrpSpPr>
          <p:nvPr/>
        </p:nvGrpSpPr>
        <p:grpSpPr bwMode="auto">
          <a:xfrm>
            <a:off x="806450" y="6188075"/>
            <a:ext cx="742950" cy="515938"/>
            <a:chOff x="508" y="3898"/>
            <a:chExt cx="468" cy="325"/>
          </a:xfrm>
        </p:grpSpPr>
        <p:sp>
          <p:nvSpPr>
            <p:cNvPr id="22633" name="Oval 6"/>
            <p:cNvSpPr>
              <a:spLocks noChangeArrowheads="1"/>
            </p:cNvSpPr>
            <p:nvPr/>
          </p:nvSpPr>
          <p:spPr bwMode="auto">
            <a:xfrm>
              <a:off x="508" y="3940"/>
              <a:ext cx="184" cy="184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" name="Rectangle 7"/>
            <p:cNvSpPr>
              <a:spLocks noChangeArrowheads="1"/>
            </p:cNvSpPr>
            <p:nvPr/>
          </p:nvSpPr>
          <p:spPr bwMode="auto">
            <a:xfrm>
              <a:off x="663" y="3898"/>
              <a:ext cx="3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1s</a:t>
              </a:r>
            </a:p>
          </p:txBody>
        </p:sp>
      </p:grpSp>
      <p:grpSp>
        <p:nvGrpSpPr>
          <p:cNvPr id="3" name="Group 8" descr="7s orbital"/>
          <p:cNvGrpSpPr>
            <a:grpSpLocks/>
          </p:cNvGrpSpPr>
          <p:nvPr/>
        </p:nvGrpSpPr>
        <p:grpSpPr bwMode="auto">
          <a:xfrm>
            <a:off x="806450" y="473075"/>
            <a:ext cx="742950" cy="515938"/>
            <a:chOff x="508" y="298"/>
            <a:chExt cx="468" cy="325"/>
          </a:xfrm>
        </p:grpSpPr>
        <p:sp>
          <p:nvSpPr>
            <p:cNvPr id="22631" name="Oval 9"/>
            <p:cNvSpPr>
              <a:spLocks noChangeArrowheads="1"/>
            </p:cNvSpPr>
            <p:nvPr/>
          </p:nvSpPr>
          <p:spPr bwMode="auto">
            <a:xfrm>
              <a:off x="508" y="388"/>
              <a:ext cx="184" cy="184"/>
            </a:xfrm>
            <a:prstGeom prst="ellipse">
              <a:avLst/>
            </a:prstGeom>
            <a:solidFill>
              <a:srgbClr val="7144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Rectangle 10"/>
            <p:cNvSpPr>
              <a:spLocks noChangeArrowheads="1"/>
            </p:cNvSpPr>
            <p:nvPr/>
          </p:nvSpPr>
          <p:spPr bwMode="auto">
            <a:xfrm>
              <a:off x="663" y="298"/>
              <a:ext cx="3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7s</a:t>
              </a:r>
            </a:p>
          </p:txBody>
        </p:sp>
      </p:grpSp>
      <p:grpSp>
        <p:nvGrpSpPr>
          <p:cNvPr id="4" name="Group 11" descr="2nd subshell orbitals"/>
          <p:cNvGrpSpPr>
            <a:grpSpLocks/>
          </p:cNvGrpSpPr>
          <p:nvPr/>
        </p:nvGrpSpPr>
        <p:grpSpPr bwMode="auto">
          <a:xfrm>
            <a:off x="806450" y="4359275"/>
            <a:ext cx="2459038" cy="1125538"/>
            <a:chOff x="508" y="2746"/>
            <a:chExt cx="1549" cy="709"/>
          </a:xfrm>
        </p:grpSpPr>
        <p:sp>
          <p:nvSpPr>
            <p:cNvPr id="22624" name="Oval 12"/>
            <p:cNvSpPr>
              <a:spLocks noChangeArrowheads="1"/>
            </p:cNvSpPr>
            <p:nvPr/>
          </p:nvSpPr>
          <p:spPr bwMode="auto">
            <a:xfrm>
              <a:off x="508" y="3172"/>
              <a:ext cx="184" cy="1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988" y="2788"/>
              <a:ext cx="760" cy="184"/>
              <a:chOff x="988" y="2788"/>
              <a:chExt cx="760" cy="184"/>
            </a:xfrm>
          </p:grpSpPr>
          <p:sp>
            <p:nvSpPr>
              <p:cNvPr id="22628" name="Oval 14"/>
              <p:cNvSpPr>
                <a:spLocks noChangeArrowheads="1"/>
              </p:cNvSpPr>
              <p:nvPr/>
            </p:nvSpPr>
            <p:spPr bwMode="auto">
              <a:xfrm>
                <a:off x="988" y="2788"/>
                <a:ext cx="184" cy="18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Oval 15"/>
              <p:cNvSpPr>
                <a:spLocks noChangeArrowheads="1"/>
              </p:cNvSpPr>
              <p:nvPr/>
            </p:nvSpPr>
            <p:spPr bwMode="auto">
              <a:xfrm>
                <a:off x="1276" y="2788"/>
                <a:ext cx="184" cy="18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Oval 16"/>
              <p:cNvSpPr>
                <a:spLocks noChangeArrowheads="1"/>
              </p:cNvSpPr>
              <p:nvPr/>
            </p:nvSpPr>
            <p:spPr bwMode="auto">
              <a:xfrm>
                <a:off x="1564" y="2788"/>
                <a:ext cx="184" cy="18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26" name="Rectangle 17"/>
            <p:cNvSpPr>
              <a:spLocks noChangeArrowheads="1"/>
            </p:cNvSpPr>
            <p:nvPr/>
          </p:nvSpPr>
          <p:spPr bwMode="auto">
            <a:xfrm>
              <a:off x="663" y="3130"/>
              <a:ext cx="3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2s</a:t>
              </a:r>
            </a:p>
          </p:txBody>
        </p:sp>
        <p:sp>
          <p:nvSpPr>
            <p:cNvPr id="22627" name="Rectangle 18"/>
            <p:cNvSpPr>
              <a:spLocks noChangeArrowheads="1"/>
            </p:cNvSpPr>
            <p:nvPr/>
          </p:nvSpPr>
          <p:spPr bwMode="auto">
            <a:xfrm>
              <a:off x="1719" y="2746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2p</a:t>
              </a:r>
            </a:p>
          </p:txBody>
        </p:sp>
      </p:grpSp>
      <p:grpSp>
        <p:nvGrpSpPr>
          <p:cNvPr id="6" name="Group 19" descr="3rd shell orbitals"/>
          <p:cNvGrpSpPr>
            <a:grpSpLocks/>
          </p:cNvGrpSpPr>
          <p:nvPr/>
        </p:nvGrpSpPr>
        <p:grpSpPr bwMode="auto">
          <a:xfrm>
            <a:off x="806450" y="2759075"/>
            <a:ext cx="5049838" cy="1582738"/>
            <a:chOff x="508" y="1738"/>
            <a:chExt cx="3181" cy="997"/>
          </a:xfrm>
        </p:grpSpPr>
        <p:sp>
          <p:nvSpPr>
            <p:cNvPr id="22609" name="Oval 20"/>
            <p:cNvSpPr>
              <a:spLocks noChangeArrowheads="1"/>
            </p:cNvSpPr>
            <p:nvPr/>
          </p:nvSpPr>
          <p:spPr bwMode="auto">
            <a:xfrm>
              <a:off x="508" y="2452"/>
              <a:ext cx="184" cy="1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988" y="2068"/>
              <a:ext cx="760" cy="184"/>
              <a:chOff x="988" y="2068"/>
              <a:chExt cx="760" cy="184"/>
            </a:xfrm>
          </p:grpSpPr>
          <p:sp>
            <p:nvSpPr>
              <p:cNvPr id="22621" name="Oval 22"/>
              <p:cNvSpPr>
                <a:spLocks noChangeArrowheads="1"/>
              </p:cNvSpPr>
              <p:nvPr/>
            </p:nvSpPr>
            <p:spPr bwMode="auto">
              <a:xfrm>
                <a:off x="988" y="2068"/>
                <a:ext cx="184" cy="18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Oval 23"/>
              <p:cNvSpPr>
                <a:spLocks noChangeArrowheads="1"/>
              </p:cNvSpPr>
              <p:nvPr/>
            </p:nvSpPr>
            <p:spPr bwMode="auto">
              <a:xfrm>
                <a:off x="1276" y="2068"/>
                <a:ext cx="184" cy="18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Oval 24"/>
              <p:cNvSpPr>
                <a:spLocks noChangeArrowheads="1"/>
              </p:cNvSpPr>
              <p:nvPr/>
            </p:nvSpPr>
            <p:spPr bwMode="auto">
              <a:xfrm>
                <a:off x="1564" y="2068"/>
                <a:ext cx="184" cy="18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116" y="1780"/>
              <a:ext cx="1288" cy="184"/>
              <a:chOff x="2116" y="1780"/>
              <a:chExt cx="1288" cy="184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2644" y="1780"/>
                <a:ext cx="760" cy="184"/>
                <a:chOff x="2644" y="1780"/>
                <a:chExt cx="760" cy="184"/>
              </a:xfrm>
            </p:grpSpPr>
            <p:sp>
              <p:nvSpPr>
                <p:cNvPr id="22618" name="Oval 27"/>
                <p:cNvSpPr>
                  <a:spLocks noChangeArrowheads="1"/>
                </p:cNvSpPr>
                <p:nvPr/>
              </p:nvSpPr>
              <p:spPr bwMode="auto">
                <a:xfrm>
                  <a:off x="2644" y="1780"/>
                  <a:ext cx="184" cy="184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9" name="Oval 28"/>
                <p:cNvSpPr>
                  <a:spLocks noChangeArrowheads="1"/>
                </p:cNvSpPr>
                <p:nvPr/>
              </p:nvSpPr>
              <p:spPr bwMode="auto">
                <a:xfrm>
                  <a:off x="2932" y="1780"/>
                  <a:ext cx="184" cy="184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0" name="Oval 29"/>
                <p:cNvSpPr>
                  <a:spLocks noChangeArrowheads="1"/>
                </p:cNvSpPr>
                <p:nvPr/>
              </p:nvSpPr>
              <p:spPr bwMode="auto">
                <a:xfrm>
                  <a:off x="3220" y="1780"/>
                  <a:ext cx="184" cy="184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16" name="Oval 30"/>
              <p:cNvSpPr>
                <a:spLocks noChangeArrowheads="1"/>
              </p:cNvSpPr>
              <p:nvPr/>
            </p:nvSpPr>
            <p:spPr bwMode="auto">
              <a:xfrm>
                <a:off x="2116" y="1780"/>
                <a:ext cx="184" cy="18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Oval 31"/>
              <p:cNvSpPr>
                <a:spLocks noChangeArrowheads="1"/>
              </p:cNvSpPr>
              <p:nvPr/>
            </p:nvSpPr>
            <p:spPr bwMode="auto">
              <a:xfrm>
                <a:off x="2404" y="1780"/>
                <a:ext cx="184" cy="18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12" name="Rectangle 32"/>
            <p:cNvSpPr>
              <a:spLocks noChangeArrowheads="1"/>
            </p:cNvSpPr>
            <p:nvPr/>
          </p:nvSpPr>
          <p:spPr bwMode="auto">
            <a:xfrm>
              <a:off x="663" y="2410"/>
              <a:ext cx="3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3s</a:t>
              </a:r>
            </a:p>
          </p:txBody>
        </p:sp>
        <p:sp>
          <p:nvSpPr>
            <p:cNvPr id="22613" name="Rectangle 33"/>
            <p:cNvSpPr>
              <a:spLocks noChangeArrowheads="1"/>
            </p:cNvSpPr>
            <p:nvPr/>
          </p:nvSpPr>
          <p:spPr bwMode="auto">
            <a:xfrm>
              <a:off x="1719" y="2026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3p</a:t>
              </a:r>
            </a:p>
          </p:txBody>
        </p:sp>
        <p:sp>
          <p:nvSpPr>
            <p:cNvPr id="22614" name="Rectangle 34"/>
            <p:cNvSpPr>
              <a:spLocks noChangeArrowheads="1"/>
            </p:cNvSpPr>
            <p:nvPr/>
          </p:nvSpPr>
          <p:spPr bwMode="auto">
            <a:xfrm>
              <a:off x="3351" y="1738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3d</a:t>
              </a:r>
            </a:p>
          </p:txBody>
        </p:sp>
      </p:grpSp>
      <p:grpSp>
        <p:nvGrpSpPr>
          <p:cNvPr id="10" name="Group 35" descr="6th shell orbitals"/>
          <p:cNvGrpSpPr>
            <a:grpSpLocks/>
          </p:cNvGrpSpPr>
          <p:nvPr/>
        </p:nvGrpSpPr>
        <p:grpSpPr bwMode="auto">
          <a:xfrm>
            <a:off x="806450" y="311150"/>
            <a:ext cx="5126038" cy="1363663"/>
            <a:chOff x="508" y="196"/>
            <a:chExt cx="3229" cy="859"/>
          </a:xfrm>
        </p:grpSpPr>
        <p:sp>
          <p:nvSpPr>
            <p:cNvPr id="22594" name="Oval 36"/>
            <p:cNvSpPr>
              <a:spLocks noChangeArrowheads="1"/>
            </p:cNvSpPr>
            <p:nvPr/>
          </p:nvSpPr>
          <p:spPr bwMode="auto">
            <a:xfrm>
              <a:off x="508" y="772"/>
              <a:ext cx="184" cy="184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988" y="532"/>
              <a:ext cx="760" cy="184"/>
              <a:chOff x="988" y="532"/>
              <a:chExt cx="760" cy="184"/>
            </a:xfrm>
          </p:grpSpPr>
          <p:sp>
            <p:nvSpPr>
              <p:cNvPr id="22606" name="Oval 38"/>
              <p:cNvSpPr>
                <a:spLocks noChangeArrowheads="1"/>
              </p:cNvSpPr>
              <p:nvPr/>
            </p:nvSpPr>
            <p:spPr bwMode="auto">
              <a:xfrm>
                <a:off x="988" y="532"/>
                <a:ext cx="184" cy="184"/>
              </a:xfrm>
              <a:prstGeom prst="ellipse">
                <a:avLst/>
              </a:prstGeom>
              <a:solidFill>
                <a:srgbClr val="438E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Oval 39"/>
              <p:cNvSpPr>
                <a:spLocks noChangeArrowheads="1"/>
              </p:cNvSpPr>
              <p:nvPr/>
            </p:nvSpPr>
            <p:spPr bwMode="auto">
              <a:xfrm>
                <a:off x="1276" y="532"/>
                <a:ext cx="184" cy="184"/>
              </a:xfrm>
              <a:prstGeom prst="ellipse">
                <a:avLst/>
              </a:prstGeom>
              <a:solidFill>
                <a:srgbClr val="438E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Oval 40"/>
              <p:cNvSpPr>
                <a:spLocks noChangeArrowheads="1"/>
              </p:cNvSpPr>
              <p:nvPr/>
            </p:nvSpPr>
            <p:spPr bwMode="auto">
              <a:xfrm>
                <a:off x="1564" y="532"/>
                <a:ext cx="184" cy="184"/>
              </a:xfrm>
              <a:prstGeom prst="ellipse">
                <a:avLst/>
              </a:prstGeom>
              <a:solidFill>
                <a:srgbClr val="438E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2116" y="196"/>
              <a:ext cx="1288" cy="184"/>
              <a:chOff x="2116" y="196"/>
              <a:chExt cx="1288" cy="184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2644" y="196"/>
                <a:ext cx="760" cy="184"/>
                <a:chOff x="2644" y="196"/>
                <a:chExt cx="760" cy="184"/>
              </a:xfrm>
            </p:grpSpPr>
            <p:sp>
              <p:nvSpPr>
                <p:cNvPr id="22603" name="Oval 43"/>
                <p:cNvSpPr>
                  <a:spLocks noChangeArrowheads="1"/>
                </p:cNvSpPr>
                <p:nvPr/>
              </p:nvSpPr>
              <p:spPr bwMode="auto">
                <a:xfrm>
                  <a:off x="2644" y="196"/>
                  <a:ext cx="184" cy="184"/>
                </a:xfrm>
                <a:prstGeom prst="ellipse">
                  <a:avLst/>
                </a:prstGeom>
                <a:solidFill>
                  <a:srgbClr val="438E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4" name="Oval 44"/>
                <p:cNvSpPr>
                  <a:spLocks noChangeArrowheads="1"/>
                </p:cNvSpPr>
                <p:nvPr/>
              </p:nvSpPr>
              <p:spPr bwMode="auto">
                <a:xfrm>
                  <a:off x="2932" y="196"/>
                  <a:ext cx="184" cy="184"/>
                </a:xfrm>
                <a:prstGeom prst="ellipse">
                  <a:avLst/>
                </a:prstGeom>
                <a:solidFill>
                  <a:srgbClr val="438E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5" name="Oval 45"/>
                <p:cNvSpPr>
                  <a:spLocks noChangeArrowheads="1"/>
                </p:cNvSpPr>
                <p:nvPr/>
              </p:nvSpPr>
              <p:spPr bwMode="auto">
                <a:xfrm>
                  <a:off x="3220" y="196"/>
                  <a:ext cx="184" cy="184"/>
                </a:xfrm>
                <a:prstGeom prst="ellipse">
                  <a:avLst/>
                </a:prstGeom>
                <a:solidFill>
                  <a:srgbClr val="438E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01" name="Oval 46"/>
              <p:cNvSpPr>
                <a:spLocks noChangeArrowheads="1"/>
              </p:cNvSpPr>
              <p:nvPr/>
            </p:nvSpPr>
            <p:spPr bwMode="auto">
              <a:xfrm>
                <a:off x="2116" y="196"/>
                <a:ext cx="184" cy="184"/>
              </a:xfrm>
              <a:prstGeom prst="ellipse">
                <a:avLst/>
              </a:prstGeom>
              <a:solidFill>
                <a:srgbClr val="438E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Oval 47"/>
              <p:cNvSpPr>
                <a:spLocks noChangeArrowheads="1"/>
              </p:cNvSpPr>
              <p:nvPr/>
            </p:nvSpPr>
            <p:spPr bwMode="auto">
              <a:xfrm>
                <a:off x="2404" y="196"/>
                <a:ext cx="184" cy="184"/>
              </a:xfrm>
              <a:prstGeom prst="ellipse">
                <a:avLst/>
              </a:prstGeom>
              <a:solidFill>
                <a:srgbClr val="438E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97" name="Rectangle 48"/>
            <p:cNvSpPr>
              <a:spLocks noChangeArrowheads="1"/>
            </p:cNvSpPr>
            <p:nvPr/>
          </p:nvSpPr>
          <p:spPr bwMode="auto">
            <a:xfrm>
              <a:off x="663" y="730"/>
              <a:ext cx="3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6s</a:t>
              </a:r>
            </a:p>
          </p:txBody>
        </p:sp>
        <p:sp>
          <p:nvSpPr>
            <p:cNvPr id="22598" name="Rectangle 49"/>
            <p:cNvSpPr>
              <a:spLocks noChangeArrowheads="1"/>
            </p:cNvSpPr>
            <p:nvPr/>
          </p:nvSpPr>
          <p:spPr bwMode="auto">
            <a:xfrm>
              <a:off x="1719" y="490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6p</a:t>
              </a:r>
            </a:p>
          </p:txBody>
        </p:sp>
        <p:sp>
          <p:nvSpPr>
            <p:cNvPr id="22599" name="Rectangle 50"/>
            <p:cNvSpPr>
              <a:spLocks noChangeArrowheads="1"/>
            </p:cNvSpPr>
            <p:nvPr/>
          </p:nvSpPr>
          <p:spPr bwMode="auto">
            <a:xfrm>
              <a:off x="3399" y="202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6d</a:t>
              </a:r>
            </a:p>
          </p:txBody>
        </p:sp>
      </p:grpSp>
      <p:grpSp>
        <p:nvGrpSpPr>
          <p:cNvPr id="14" name="Group 51" descr="4th shell orbitals"/>
          <p:cNvGrpSpPr>
            <a:grpSpLocks/>
          </p:cNvGrpSpPr>
          <p:nvPr/>
        </p:nvGrpSpPr>
        <p:grpSpPr bwMode="auto">
          <a:xfrm>
            <a:off x="806450" y="1073150"/>
            <a:ext cx="8102600" cy="2354263"/>
            <a:chOff x="508" y="676"/>
            <a:chExt cx="5104" cy="1483"/>
          </a:xfrm>
        </p:grpSpPr>
        <p:sp>
          <p:nvSpPr>
            <p:cNvPr id="22568" name="Oval 52"/>
            <p:cNvSpPr>
              <a:spLocks noChangeArrowheads="1"/>
            </p:cNvSpPr>
            <p:nvPr/>
          </p:nvSpPr>
          <p:spPr bwMode="auto">
            <a:xfrm>
              <a:off x="508" y="1876"/>
              <a:ext cx="184" cy="184"/>
            </a:xfrm>
            <a:prstGeom prst="ellipse">
              <a:avLst/>
            </a:prstGeom>
            <a:solidFill>
              <a:srgbClr val="FF814B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988" y="1444"/>
              <a:ext cx="760" cy="184"/>
              <a:chOff x="988" y="1444"/>
              <a:chExt cx="760" cy="184"/>
            </a:xfrm>
          </p:grpSpPr>
          <p:sp>
            <p:nvSpPr>
              <p:cNvPr id="22591" name="Oval 54"/>
              <p:cNvSpPr>
                <a:spLocks noChangeArrowheads="1"/>
              </p:cNvSpPr>
              <p:nvPr/>
            </p:nvSpPr>
            <p:spPr bwMode="auto">
              <a:xfrm>
                <a:off x="988" y="1444"/>
                <a:ext cx="184" cy="184"/>
              </a:xfrm>
              <a:prstGeom prst="ellipse">
                <a:avLst/>
              </a:prstGeom>
              <a:solidFill>
                <a:srgbClr val="FF814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Oval 55"/>
              <p:cNvSpPr>
                <a:spLocks noChangeArrowheads="1"/>
              </p:cNvSpPr>
              <p:nvPr/>
            </p:nvSpPr>
            <p:spPr bwMode="auto">
              <a:xfrm>
                <a:off x="1276" y="1444"/>
                <a:ext cx="184" cy="184"/>
              </a:xfrm>
              <a:prstGeom prst="ellipse">
                <a:avLst/>
              </a:prstGeom>
              <a:solidFill>
                <a:srgbClr val="FF814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Oval 56"/>
              <p:cNvSpPr>
                <a:spLocks noChangeArrowheads="1"/>
              </p:cNvSpPr>
              <p:nvPr/>
            </p:nvSpPr>
            <p:spPr bwMode="auto">
              <a:xfrm>
                <a:off x="1564" y="1444"/>
                <a:ext cx="184" cy="184"/>
              </a:xfrm>
              <a:prstGeom prst="ellipse">
                <a:avLst/>
              </a:prstGeom>
              <a:solidFill>
                <a:srgbClr val="FF814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116" y="1156"/>
              <a:ext cx="1288" cy="184"/>
              <a:chOff x="2116" y="1156"/>
              <a:chExt cx="1288" cy="184"/>
            </a:xfrm>
          </p:grpSpPr>
          <p:grpSp>
            <p:nvGrpSpPr>
              <p:cNvPr id="17" name="Group 58"/>
              <p:cNvGrpSpPr>
                <a:grpSpLocks/>
              </p:cNvGrpSpPr>
              <p:nvPr/>
            </p:nvGrpSpPr>
            <p:grpSpPr bwMode="auto">
              <a:xfrm>
                <a:off x="2644" y="1156"/>
                <a:ext cx="760" cy="184"/>
                <a:chOff x="2644" y="1156"/>
                <a:chExt cx="760" cy="184"/>
              </a:xfrm>
            </p:grpSpPr>
            <p:sp>
              <p:nvSpPr>
                <p:cNvPr id="22588" name="Oval 59"/>
                <p:cNvSpPr>
                  <a:spLocks noChangeArrowheads="1"/>
                </p:cNvSpPr>
                <p:nvPr/>
              </p:nvSpPr>
              <p:spPr bwMode="auto">
                <a:xfrm>
                  <a:off x="2644" y="1156"/>
                  <a:ext cx="184" cy="184"/>
                </a:xfrm>
                <a:prstGeom prst="ellipse">
                  <a:avLst/>
                </a:prstGeom>
                <a:solidFill>
                  <a:srgbClr val="FF814B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9" name="Oval 60"/>
                <p:cNvSpPr>
                  <a:spLocks noChangeArrowheads="1"/>
                </p:cNvSpPr>
                <p:nvPr/>
              </p:nvSpPr>
              <p:spPr bwMode="auto">
                <a:xfrm>
                  <a:off x="2932" y="1156"/>
                  <a:ext cx="184" cy="184"/>
                </a:xfrm>
                <a:prstGeom prst="ellipse">
                  <a:avLst/>
                </a:prstGeom>
                <a:solidFill>
                  <a:srgbClr val="FF814B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0" name="Oval 61"/>
                <p:cNvSpPr>
                  <a:spLocks noChangeArrowheads="1"/>
                </p:cNvSpPr>
                <p:nvPr/>
              </p:nvSpPr>
              <p:spPr bwMode="auto">
                <a:xfrm>
                  <a:off x="3220" y="1156"/>
                  <a:ext cx="184" cy="184"/>
                </a:xfrm>
                <a:prstGeom prst="ellipse">
                  <a:avLst/>
                </a:prstGeom>
                <a:solidFill>
                  <a:srgbClr val="FF814B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86" name="Oval 62"/>
              <p:cNvSpPr>
                <a:spLocks noChangeArrowheads="1"/>
              </p:cNvSpPr>
              <p:nvPr/>
            </p:nvSpPr>
            <p:spPr bwMode="auto">
              <a:xfrm>
                <a:off x="2116" y="1156"/>
                <a:ext cx="184" cy="184"/>
              </a:xfrm>
              <a:prstGeom prst="ellipse">
                <a:avLst/>
              </a:prstGeom>
              <a:solidFill>
                <a:srgbClr val="FF814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Oval 63"/>
              <p:cNvSpPr>
                <a:spLocks noChangeArrowheads="1"/>
              </p:cNvSpPr>
              <p:nvPr/>
            </p:nvSpPr>
            <p:spPr bwMode="auto">
              <a:xfrm>
                <a:off x="2404" y="1156"/>
                <a:ext cx="184" cy="184"/>
              </a:xfrm>
              <a:prstGeom prst="ellipse">
                <a:avLst/>
              </a:prstGeom>
              <a:solidFill>
                <a:srgbClr val="FF814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64"/>
            <p:cNvGrpSpPr>
              <a:grpSpLocks/>
            </p:cNvGrpSpPr>
            <p:nvPr/>
          </p:nvGrpSpPr>
          <p:grpSpPr bwMode="auto">
            <a:xfrm>
              <a:off x="3796" y="676"/>
              <a:ext cx="1816" cy="184"/>
              <a:chOff x="3796" y="676"/>
              <a:chExt cx="1816" cy="184"/>
            </a:xfrm>
          </p:grpSpPr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>
                <a:off x="4324" y="676"/>
                <a:ext cx="1288" cy="184"/>
                <a:chOff x="4324" y="676"/>
                <a:chExt cx="1288" cy="184"/>
              </a:xfrm>
            </p:grpSpPr>
            <p:grpSp>
              <p:nvGrpSpPr>
                <p:cNvPr id="20" name="Group 66"/>
                <p:cNvGrpSpPr>
                  <a:grpSpLocks/>
                </p:cNvGrpSpPr>
                <p:nvPr/>
              </p:nvGrpSpPr>
              <p:grpSpPr bwMode="auto">
                <a:xfrm>
                  <a:off x="4852" y="676"/>
                  <a:ext cx="760" cy="184"/>
                  <a:chOff x="4852" y="676"/>
                  <a:chExt cx="760" cy="184"/>
                </a:xfrm>
              </p:grpSpPr>
              <p:sp>
                <p:nvSpPr>
                  <p:cNvPr id="2258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676"/>
                    <a:ext cx="184" cy="184"/>
                  </a:xfrm>
                  <a:prstGeom prst="ellipse">
                    <a:avLst/>
                  </a:prstGeom>
                  <a:solidFill>
                    <a:srgbClr val="FF814B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8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5140" y="676"/>
                    <a:ext cx="184" cy="184"/>
                  </a:xfrm>
                  <a:prstGeom prst="ellipse">
                    <a:avLst/>
                  </a:prstGeom>
                  <a:solidFill>
                    <a:srgbClr val="FF814B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84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5428" y="676"/>
                    <a:ext cx="184" cy="184"/>
                  </a:xfrm>
                  <a:prstGeom prst="ellipse">
                    <a:avLst/>
                  </a:prstGeom>
                  <a:solidFill>
                    <a:srgbClr val="FF814B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80" name="Oval 70"/>
                <p:cNvSpPr>
                  <a:spLocks noChangeArrowheads="1"/>
                </p:cNvSpPr>
                <p:nvPr/>
              </p:nvSpPr>
              <p:spPr bwMode="auto">
                <a:xfrm>
                  <a:off x="4324" y="676"/>
                  <a:ext cx="184" cy="184"/>
                </a:xfrm>
                <a:prstGeom prst="ellipse">
                  <a:avLst/>
                </a:prstGeom>
                <a:solidFill>
                  <a:srgbClr val="FF814B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1" name="Oval 71"/>
                <p:cNvSpPr>
                  <a:spLocks noChangeArrowheads="1"/>
                </p:cNvSpPr>
                <p:nvPr/>
              </p:nvSpPr>
              <p:spPr bwMode="auto">
                <a:xfrm>
                  <a:off x="4612" y="676"/>
                  <a:ext cx="184" cy="184"/>
                </a:xfrm>
                <a:prstGeom prst="ellipse">
                  <a:avLst/>
                </a:prstGeom>
                <a:solidFill>
                  <a:srgbClr val="FF814B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77" name="Oval 72"/>
              <p:cNvSpPr>
                <a:spLocks noChangeArrowheads="1"/>
              </p:cNvSpPr>
              <p:nvPr/>
            </p:nvSpPr>
            <p:spPr bwMode="auto">
              <a:xfrm>
                <a:off x="3796" y="676"/>
                <a:ext cx="184" cy="184"/>
              </a:xfrm>
              <a:prstGeom prst="ellipse">
                <a:avLst/>
              </a:prstGeom>
              <a:solidFill>
                <a:srgbClr val="FF814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Oval 73"/>
              <p:cNvSpPr>
                <a:spLocks noChangeArrowheads="1"/>
              </p:cNvSpPr>
              <p:nvPr/>
            </p:nvSpPr>
            <p:spPr bwMode="auto">
              <a:xfrm>
                <a:off x="4084" y="676"/>
                <a:ext cx="184" cy="184"/>
              </a:xfrm>
              <a:prstGeom prst="ellipse">
                <a:avLst/>
              </a:prstGeom>
              <a:solidFill>
                <a:srgbClr val="FF814B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72" name="Rectangle 74"/>
            <p:cNvSpPr>
              <a:spLocks noChangeArrowheads="1"/>
            </p:cNvSpPr>
            <p:nvPr/>
          </p:nvSpPr>
          <p:spPr bwMode="auto">
            <a:xfrm>
              <a:off x="663" y="1834"/>
              <a:ext cx="3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4s</a:t>
              </a:r>
            </a:p>
          </p:txBody>
        </p:sp>
        <p:sp>
          <p:nvSpPr>
            <p:cNvPr id="22573" name="Rectangle 75"/>
            <p:cNvSpPr>
              <a:spLocks noChangeArrowheads="1"/>
            </p:cNvSpPr>
            <p:nvPr/>
          </p:nvSpPr>
          <p:spPr bwMode="auto">
            <a:xfrm>
              <a:off x="1719" y="1402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4p</a:t>
              </a:r>
            </a:p>
          </p:txBody>
        </p:sp>
        <p:sp>
          <p:nvSpPr>
            <p:cNvPr id="22574" name="Rectangle 76"/>
            <p:cNvSpPr>
              <a:spLocks noChangeArrowheads="1"/>
            </p:cNvSpPr>
            <p:nvPr/>
          </p:nvSpPr>
          <p:spPr bwMode="auto">
            <a:xfrm>
              <a:off x="3399" y="1114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4d</a:t>
              </a:r>
            </a:p>
          </p:txBody>
        </p:sp>
        <p:sp>
          <p:nvSpPr>
            <p:cNvPr id="22575" name="Rectangle 77"/>
            <p:cNvSpPr>
              <a:spLocks noChangeArrowheads="1"/>
            </p:cNvSpPr>
            <p:nvPr/>
          </p:nvSpPr>
          <p:spPr bwMode="auto">
            <a:xfrm>
              <a:off x="4887" y="778"/>
              <a:ext cx="301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4f</a:t>
              </a:r>
            </a:p>
          </p:txBody>
        </p:sp>
      </p:grpSp>
      <p:grpSp>
        <p:nvGrpSpPr>
          <p:cNvPr id="21" name="Group 78" descr="5th shell orbitals"/>
          <p:cNvGrpSpPr>
            <a:grpSpLocks/>
          </p:cNvGrpSpPr>
          <p:nvPr/>
        </p:nvGrpSpPr>
        <p:grpSpPr bwMode="auto">
          <a:xfrm>
            <a:off x="806450" y="463550"/>
            <a:ext cx="8178800" cy="2049463"/>
            <a:chOff x="508" y="292"/>
            <a:chExt cx="5152" cy="1291"/>
          </a:xfrm>
        </p:grpSpPr>
        <p:sp>
          <p:nvSpPr>
            <p:cNvPr id="22542" name="Oval 79"/>
            <p:cNvSpPr>
              <a:spLocks noChangeArrowheads="1"/>
            </p:cNvSpPr>
            <p:nvPr/>
          </p:nvSpPr>
          <p:spPr bwMode="auto">
            <a:xfrm>
              <a:off x="508" y="1300"/>
              <a:ext cx="184" cy="184"/>
            </a:xfrm>
            <a:prstGeom prst="ellipse">
              <a:avLst/>
            </a:prstGeom>
            <a:solidFill>
              <a:srgbClr val="9116F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80"/>
            <p:cNvGrpSpPr>
              <a:grpSpLocks/>
            </p:cNvGrpSpPr>
            <p:nvPr/>
          </p:nvGrpSpPr>
          <p:grpSpPr bwMode="auto">
            <a:xfrm>
              <a:off x="988" y="964"/>
              <a:ext cx="760" cy="184"/>
              <a:chOff x="988" y="964"/>
              <a:chExt cx="760" cy="184"/>
            </a:xfrm>
          </p:grpSpPr>
          <p:sp>
            <p:nvSpPr>
              <p:cNvPr id="22565" name="Oval 81"/>
              <p:cNvSpPr>
                <a:spLocks noChangeArrowheads="1"/>
              </p:cNvSpPr>
              <p:nvPr/>
            </p:nvSpPr>
            <p:spPr bwMode="auto">
              <a:xfrm>
                <a:off x="988" y="964"/>
                <a:ext cx="184" cy="184"/>
              </a:xfrm>
              <a:prstGeom prst="ellipse">
                <a:avLst/>
              </a:prstGeom>
              <a:solidFill>
                <a:srgbClr val="9116F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Oval 82"/>
              <p:cNvSpPr>
                <a:spLocks noChangeArrowheads="1"/>
              </p:cNvSpPr>
              <p:nvPr/>
            </p:nvSpPr>
            <p:spPr bwMode="auto">
              <a:xfrm>
                <a:off x="1276" y="964"/>
                <a:ext cx="184" cy="184"/>
              </a:xfrm>
              <a:prstGeom prst="ellipse">
                <a:avLst/>
              </a:prstGeom>
              <a:solidFill>
                <a:srgbClr val="9116F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Oval 83"/>
              <p:cNvSpPr>
                <a:spLocks noChangeArrowheads="1"/>
              </p:cNvSpPr>
              <p:nvPr/>
            </p:nvSpPr>
            <p:spPr bwMode="auto">
              <a:xfrm>
                <a:off x="1564" y="964"/>
                <a:ext cx="184" cy="184"/>
              </a:xfrm>
              <a:prstGeom prst="ellipse">
                <a:avLst/>
              </a:prstGeom>
              <a:solidFill>
                <a:srgbClr val="9116F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84"/>
            <p:cNvGrpSpPr>
              <a:grpSpLocks/>
            </p:cNvGrpSpPr>
            <p:nvPr/>
          </p:nvGrpSpPr>
          <p:grpSpPr bwMode="auto">
            <a:xfrm>
              <a:off x="2116" y="628"/>
              <a:ext cx="1288" cy="184"/>
              <a:chOff x="2116" y="628"/>
              <a:chExt cx="1288" cy="184"/>
            </a:xfrm>
          </p:grpSpPr>
          <p:grpSp>
            <p:nvGrpSpPr>
              <p:cNvPr id="24" name="Group 85"/>
              <p:cNvGrpSpPr>
                <a:grpSpLocks/>
              </p:cNvGrpSpPr>
              <p:nvPr/>
            </p:nvGrpSpPr>
            <p:grpSpPr bwMode="auto">
              <a:xfrm>
                <a:off x="2644" y="628"/>
                <a:ext cx="760" cy="184"/>
                <a:chOff x="2644" y="628"/>
                <a:chExt cx="760" cy="184"/>
              </a:xfrm>
            </p:grpSpPr>
            <p:sp>
              <p:nvSpPr>
                <p:cNvPr id="22562" name="Oval 86"/>
                <p:cNvSpPr>
                  <a:spLocks noChangeArrowheads="1"/>
                </p:cNvSpPr>
                <p:nvPr/>
              </p:nvSpPr>
              <p:spPr bwMode="auto">
                <a:xfrm>
                  <a:off x="2644" y="628"/>
                  <a:ext cx="184" cy="184"/>
                </a:xfrm>
                <a:prstGeom prst="ellipse">
                  <a:avLst/>
                </a:prstGeom>
                <a:solidFill>
                  <a:srgbClr val="9116F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3" name="Oval 87"/>
                <p:cNvSpPr>
                  <a:spLocks noChangeArrowheads="1"/>
                </p:cNvSpPr>
                <p:nvPr/>
              </p:nvSpPr>
              <p:spPr bwMode="auto">
                <a:xfrm>
                  <a:off x="2932" y="628"/>
                  <a:ext cx="184" cy="184"/>
                </a:xfrm>
                <a:prstGeom prst="ellipse">
                  <a:avLst/>
                </a:prstGeom>
                <a:solidFill>
                  <a:srgbClr val="9116F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4" name="Oval 88"/>
                <p:cNvSpPr>
                  <a:spLocks noChangeArrowheads="1"/>
                </p:cNvSpPr>
                <p:nvPr/>
              </p:nvSpPr>
              <p:spPr bwMode="auto">
                <a:xfrm>
                  <a:off x="3220" y="628"/>
                  <a:ext cx="184" cy="184"/>
                </a:xfrm>
                <a:prstGeom prst="ellipse">
                  <a:avLst/>
                </a:prstGeom>
                <a:solidFill>
                  <a:srgbClr val="9116F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60" name="Oval 89"/>
              <p:cNvSpPr>
                <a:spLocks noChangeArrowheads="1"/>
              </p:cNvSpPr>
              <p:nvPr/>
            </p:nvSpPr>
            <p:spPr bwMode="auto">
              <a:xfrm>
                <a:off x="2116" y="628"/>
                <a:ext cx="184" cy="184"/>
              </a:xfrm>
              <a:prstGeom prst="ellipse">
                <a:avLst/>
              </a:prstGeom>
              <a:solidFill>
                <a:srgbClr val="9116F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Oval 90"/>
              <p:cNvSpPr>
                <a:spLocks noChangeArrowheads="1"/>
              </p:cNvSpPr>
              <p:nvPr/>
            </p:nvSpPr>
            <p:spPr bwMode="auto">
              <a:xfrm>
                <a:off x="2404" y="628"/>
                <a:ext cx="184" cy="184"/>
              </a:xfrm>
              <a:prstGeom prst="ellipse">
                <a:avLst/>
              </a:prstGeom>
              <a:solidFill>
                <a:srgbClr val="9116F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91"/>
            <p:cNvGrpSpPr>
              <a:grpSpLocks/>
            </p:cNvGrpSpPr>
            <p:nvPr/>
          </p:nvGrpSpPr>
          <p:grpSpPr bwMode="auto">
            <a:xfrm>
              <a:off x="3844" y="292"/>
              <a:ext cx="1816" cy="184"/>
              <a:chOff x="3844" y="292"/>
              <a:chExt cx="1816" cy="184"/>
            </a:xfrm>
          </p:grpSpPr>
          <p:grpSp>
            <p:nvGrpSpPr>
              <p:cNvPr id="26" name="Group 92"/>
              <p:cNvGrpSpPr>
                <a:grpSpLocks/>
              </p:cNvGrpSpPr>
              <p:nvPr/>
            </p:nvGrpSpPr>
            <p:grpSpPr bwMode="auto">
              <a:xfrm>
                <a:off x="4372" y="292"/>
                <a:ext cx="1288" cy="184"/>
                <a:chOff x="4372" y="292"/>
                <a:chExt cx="1288" cy="184"/>
              </a:xfrm>
            </p:grpSpPr>
            <p:grpSp>
              <p:nvGrpSpPr>
                <p:cNvPr id="27" name="Group 93"/>
                <p:cNvGrpSpPr>
                  <a:grpSpLocks/>
                </p:cNvGrpSpPr>
                <p:nvPr/>
              </p:nvGrpSpPr>
              <p:grpSpPr bwMode="auto">
                <a:xfrm>
                  <a:off x="4900" y="292"/>
                  <a:ext cx="760" cy="184"/>
                  <a:chOff x="4900" y="292"/>
                  <a:chExt cx="760" cy="184"/>
                </a:xfrm>
              </p:grpSpPr>
              <p:sp>
                <p:nvSpPr>
                  <p:cNvPr id="2255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900" y="292"/>
                    <a:ext cx="184" cy="184"/>
                  </a:xfrm>
                  <a:prstGeom prst="ellipse">
                    <a:avLst/>
                  </a:prstGeom>
                  <a:solidFill>
                    <a:srgbClr val="9116F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5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5188" y="292"/>
                    <a:ext cx="184" cy="184"/>
                  </a:xfrm>
                  <a:prstGeom prst="ellipse">
                    <a:avLst/>
                  </a:prstGeom>
                  <a:solidFill>
                    <a:srgbClr val="9116F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58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5476" y="292"/>
                    <a:ext cx="184" cy="184"/>
                  </a:xfrm>
                  <a:prstGeom prst="ellipse">
                    <a:avLst/>
                  </a:prstGeom>
                  <a:solidFill>
                    <a:srgbClr val="9116F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54" name="Oval 97"/>
                <p:cNvSpPr>
                  <a:spLocks noChangeArrowheads="1"/>
                </p:cNvSpPr>
                <p:nvPr/>
              </p:nvSpPr>
              <p:spPr bwMode="auto">
                <a:xfrm>
                  <a:off x="4372" y="292"/>
                  <a:ext cx="184" cy="184"/>
                </a:xfrm>
                <a:prstGeom prst="ellipse">
                  <a:avLst/>
                </a:prstGeom>
                <a:solidFill>
                  <a:srgbClr val="9116F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5" name="Oval 98"/>
                <p:cNvSpPr>
                  <a:spLocks noChangeArrowheads="1"/>
                </p:cNvSpPr>
                <p:nvPr/>
              </p:nvSpPr>
              <p:spPr bwMode="auto">
                <a:xfrm>
                  <a:off x="4660" y="292"/>
                  <a:ext cx="184" cy="184"/>
                </a:xfrm>
                <a:prstGeom prst="ellipse">
                  <a:avLst/>
                </a:prstGeom>
                <a:solidFill>
                  <a:srgbClr val="9116F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51" name="Oval 99"/>
              <p:cNvSpPr>
                <a:spLocks noChangeArrowheads="1"/>
              </p:cNvSpPr>
              <p:nvPr/>
            </p:nvSpPr>
            <p:spPr bwMode="auto">
              <a:xfrm>
                <a:off x="3844" y="292"/>
                <a:ext cx="184" cy="184"/>
              </a:xfrm>
              <a:prstGeom prst="ellipse">
                <a:avLst/>
              </a:prstGeom>
              <a:solidFill>
                <a:srgbClr val="9116F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Oval 100"/>
              <p:cNvSpPr>
                <a:spLocks noChangeArrowheads="1"/>
              </p:cNvSpPr>
              <p:nvPr/>
            </p:nvSpPr>
            <p:spPr bwMode="auto">
              <a:xfrm>
                <a:off x="4132" y="292"/>
                <a:ext cx="184" cy="184"/>
              </a:xfrm>
              <a:prstGeom prst="ellipse">
                <a:avLst/>
              </a:prstGeom>
              <a:solidFill>
                <a:srgbClr val="9116F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6" name="Rectangle 101"/>
            <p:cNvSpPr>
              <a:spLocks noChangeArrowheads="1"/>
            </p:cNvSpPr>
            <p:nvPr/>
          </p:nvSpPr>
          <p:spPr bwMode="auto">
            <a:xfrm>
              <a:off x="663" y="1258"/>
              <a:ext cx="31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5s</a:t>
              </a:r>
            </a:p>
          </p:txBody>
        </p:sp>
        <p:sp>
          <p:nvSpPr>
            <p:cNvPr id="22547" name="Rectangle 102"/>
            <p:cNvSpPr>
              <a:spLocks noChangeArrowheads="1"/>
            </p:cNvSpPr>
            <p:nvPr/>
          </p:nvSpPr>
          <p:spPr bwMode="auto">
            <a:xfrm>
              <a:off x="1719" y="922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5p</a:t>
              </a:r>
            </a:p>
          </p:txBody>
        </p:sp>
        <p:sp>
          <p:nvSpPr>
            <p:cNvPr id="22548" name="Rectangle 103"/>
            <p:cNvSpPr>
              <a:spLocks noChangeArrowheads="1"/>
            </p:cNvSpPr>
            <p:nvPr/>
          </p:nvSpPr>
          <p:spPr bwMode="auto">
            <a:xfrm>
              <a:off x="3351" y="586"/>
              <a:ext cx="33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5d</a:t>
              </a:r>
            </a:p>
          </p:txBody>
        </p:sp>
        <p:sp>
          <p:nvSpPr>
            <p:cNvPr id="22549" name="Rectangle 104"/>
            <p:cNvSpPr>
              <a:spLocks noChangeArrowheads="1"/>
            </p:cNvSpPr>
            <p:nvPr/>
          </p:nvSpPr>
          <p:spPr bwMode="auto">
            <a:xfrm>
              <a:off x="4839" y="394"/>
              <a:ext cx="301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5f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77001"/>
            <a:ext cx="685800" cy="381000"/>
          </a:xfrm>
          <a:noFill/>
        </p:spPr>
        <p:txBody>
          <a:bodyPr/>
          <a:lstStyle/>
          <a:p>
            <a:fld id="{543DECAD-4830-423F-AA60-0CA639FC3CB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So, what does this mean?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This means that we can essentially determine a region where each electron will be in an atom.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This is called the </a:t>
            </a:r>
            <a:r>
              <a:rPr lang="en-US" sz="3600" b="1" u="sng" dirty="0"/>
              <a:t>Electron Configuration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Bohr Model of the Atom</a:t>
            </a:r>
          </a:p>
          <a:p>
            <a:pPr eaLnBrk="1" hangingPunct="1"/>
            <a:r>
              <a:rPr lang="en-US" dirty="0"/>
              <a:t>The Quantum Mechanical Model</a:t>
            </a:r>
          </a:p>
          <a:p>
            <a:pPr eaLnBrk="1" hangingPunct="1"/>
            <a:r>
              <a:rPr lang="en-US" u="sng" dirty="0"/>
              <a:t>Determining Electron Configurations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Steps to Determining an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Electron Configuration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51054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Draw the Electron Configuration Diagram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Count the total number of electrons in an atom.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Fill in the diagram according to the following rules.</a:t>
            </a:r>
          </a:p>
          <a:p>
            <a:pPr marL="914400" lvl="1" indent="-514350" eaLnBrk="1" hangingPunct="1">
              <a:buFont typeface="+mj-lt"/>
              <a:buAutoNum type="alphaLcPeriod"/>
            </a:pPr>
            <a:r>
              <a:rPr lang="en-US" sz="2400" dirty="0"/>
              <a:t>Start at the lowest energy and fill up (</a:t>
            </a:r>
            <a:r>
              <a:rPr lang="en-US" sz="2400" dirty="0" err="1"/>
              <a:t>Aufbau</a:t>
            </a:r>
            <a:r>
              <a:rPr lang="en-US" sz="2400" dirty="0"/>
              <a:t> Principle)</a:t>
            </a:r>
          </a:p>
          <a:p>
            <a:pPr marL="914400" lvl="1" indent="-514350" eaLnBrk="1" hangingPunct="1">
              <a:buFont typeface="+mj-lt"/>
              <a:buAutoNum type="alphaLcPeriod"/>
            </a:pPr>
            <a:r>
              <a:rPr lang="en-US" sz="2400" dirty="0"/>
              <a:t>Put a maximum of 2 electrons in each orbital, spinning opposite directions (Pauli exclusion principle).</a:t>
            </a:r>
          </a:p>
          <a:p>
            <a:pPr marL="914400" lvl="1" indent="-514350" eaLnBrk="1" hangingPunct="1">
              <a:buFont typeface="+mj-lt"/>
              <a:buAutoNum type="alphaLcPeriod"/>
            </a:pPr>
            <a:r>
              <a:rPr lang="en-US" sz="2400" dirty="0"/>
              <a:t>When there are multiple </a:t>
            </a:r>
            <a:r>
              <a:rPr lang="en-US" sz="2400" dirty="0" err="1"/>
              <a:t>orbitals</a:t>
            </a:r>
            <a:r>
              <a:rPr lang="en-US" sz="2400" dirty="0"/>
              <a:t> at the same energy level put one in each first, spinning the same direction, before pairing electrons. (</a:t>
            </a:r>
            <a:r>
              <a:rPr lang="en-US" sz="2400" dirty="0" err="1"/>
              <a:t>Hund’s</a:t>
            </a:r>
            <a:r>
              <a:rPr lang="en-US" sz="2400" dirty="0"/>
              <a:t> Rule)</a:t>
            </a:r>
          </a:p>
          <a:p>
            <a:pPr marL="514350" lvl="1" indent="-514350" eaLnBrk="1" hangingPunct="1">
              <a:buNone/>
            </a:pPr>
            <a:r>
              <a:rPr lang="en-US" sz="2400" dirty="0"/>
              <a:t>* For </a:t>
            </a:r>
            <a:r>
              <a:rPr lang="en-US" sz="2400" dirty="0" err="1"/>
              <a:t>Cations</a:t>
            </a:r>
            <a:r>
              <a:rPr lang="en-US" sz="2400" dirty="0"/>
              <a:t>, fill the total number of electrons in the neutral atom first, then remove electrons from the highest numbered shell first, to get to the appropriate charge.</a:t>
            </a:r>
          </a:p>
          <a:p>
            <a:pPr marL="914400" lvl="1" indent="-514350" eaLnBrk="1" hangingPunct="1">
              <a:buFont typeface="+mj-lt"/>
              <a:buAutoNum type="alphaLcPeriod"/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183-6843-E6D4-23FB-73C7CE94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Group Exercise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(Periodic Table and Electron Config)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DE1A-3BC9-5685-05BB-E0CB8790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525963"/>
          </a:xfrm>
        </p:spPr>
        <p:txBody>
          <a:bodyPr/>
          <a:lstStyle/>
          <a:p>
            <a:r>
              <a:rPr lang="en-US" sz="2800" dirty="0"/>
              <a:t>Color s, p, d, f orbital blocks on periodic table</a:t>
            </a:r>
          </a:p>
          <a:p>
            <a:r>
              <a:rPr lang="en-US" sz="2800" dirty="0"/>
              <a:t>On left side, note row numbers (n)</a:t>
            </a:r>
          </a:p>
          <a:p>
            <a:r>
              <a:rPr lang="en-US" sz="2800" dirty="0"/>
              <a:t>By d-block, note “n-1”, by f-block note n-2</a:t>
            </a:r>
          </a:p>
          <a:p>
            <a:r>
              <a:rPr lang="en-US" sz="2800" dirty="0"/>
              <a:t>Write electron configuration of Fe by following orbital blocks</a:t>
            </a:r>
          </a:p>
          <a:p>
            <a:r>
              <a:rPr lang="en-US" sz="2800" dirty="0"/>
              <a:t>Answer the following questions quickly without doing full electron configuration.</a:t>
            </a:r>
          </a:p>
          <a:p>
            <a:pPr lvl="1"/>
            <a:r>
              <a:rPr lang="en-US" sz="2400" dirty="0"/>
              <a:t>How many 3p electrons are in Selenium?</a:t>
            </a:r>
          </a:p>
          <a:p>
            <a:pPr lvl="1"/>
            <a:r>
              <a:rPr lang="en-US" sz="2400" dirty="0"/>
              <a:t>How many d electrons does chromium have</a:t>
            </a:r>
          </a:p>
          <a:p>
            <a:pPr lvl="1"/>
            <a:r>
              <a:rPr lang="en-US" sz="2400" dirty="0"/>
              <a:t>How many valence/outer shell (</a:t>
            </a:r>
            <a:r>
              <a:rPr lang="en-US" sz="2400" dirty="0" err="1"/>
              <a:t>s&amp;p</a:t>
            </a:r>
            <a:r>
              <a:rPr lang="en-US" sz="2400" dirty="0"/>
              <a:t> electrons)does silicon have?</a:t>
            </a:r>
          </a:p>
          <a:p>
            <a:pPr lvl="1"/>
            <a:r>
              <a:rPr lang="en-US" sz="2400" dirty="0"/>
              <a:t>How many unpaired electrons does sulfur have?</a:t>
            </a:r>
          </a:p>
        </p:txBody>
      </p:sp>
    </p:spTree>
    <p:extLst>
      <p:ext uri="{BB962C8B-B14F-4D97-AF65-F5344CB8AC3E}">
        <p14:creationId xmlns:p14="http://schemas.microsoft.com/office/powerpoint/2010/main" val="269510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4A4B-9822-46D5-8C37-606DDD05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 Joke</a:t>
            </a:r>
          </a:p>
        </p:txBody>
      </p:sp>
      <p:pic>
        <p:nvPicPr>
          <p:cNvPr id="4" name="Picture 3" descr="chemistry joke">
            <a:extLst>
              <a:ext uri="{FF2B5EF4-FFF2-40B4-BE49-F238E27FC236}">
                <a16:creationId xmlns:a16="http://schemas.microsoft.com/office/drawing/2014/main" id="{EC6C7E57-2EC9-408F-854F-62EEE578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8" y="0"/>
            <a:ext cx="6946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3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Ch 2 &amp; 3 - 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u="sng" dirty="0"/>
              <a:t>The Bohr Model of the Atom</a:t>
            </a:r>
          </a:p>
          <a:p>
            <a:pPr eaLnBrk="1" hangingPunct="1"/>
            <a:r>
              <a:rPr lang="en-US" dirty="0"/>
              <a:t>The Quantum Mechanical Model</a:t>
            </a:r>
          </a:p>
          <a:p>
            <a:pPr eaLnBrk="1" hangingPunct="1"/>
            <a:r>
              <a:rPr lang="en-US" dirty="0"/>
              <a:t>Determining Electron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108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1"/>
            <a:ext cx="838200" cy="381000"/>
          </a:xfrm>
          <a:noFill/>
        </p:spPr>
        <p:txBody>
          <a:bodyPr/>
          <a:lstStyle/>
          <a:p>
            <a:fld id="{B08325BE-747C-4458-A86F-CBE6AA209A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Atomic Emission Spectra</a:t>
            </a:r>
          </a:p>
        </p:txBody>
      </p:sp>
      <p:pic>
        <p:nvPicPr>
          <p:cNvPr id="9221" name="Picture 6" descr="emission spectra of hydrogen, helium, neon"/>
          <p:cNvPicPr>
            <a:picLocks noChangeAspect="1" noChangeArrowheads="1"/>
          </p:cNvPicPr>
          <p:nvPr/>
        </p:nvPicPr>
        <p:blipFill>
          <a:blip r:embed="rId3" cstate="print"/>
          <a:srcRect t="25680" b="9510"/>
          <a:stretch>
            <a:fillRect/>
          </a:stretch>
        </p:blipFill>
        <p:spPr bwMode="auto">
          <a:xfrm>
            <a:off x="990600" y="2286000"/>
            <a:ext cx="723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1430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chemists put different elements into a lamp different colored lines were observed.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charset="0"/>
              </a:rPr>
              <a:t>A New Atomic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37338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en.wikipedia.org/wiki/</a:t>
            </a:r>
            <a:r>
              <a:rPr lang="en-US" sz="1200" dirty="0" err="1"/>
              <a:t>Niels_Bohr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8600" y="1143000"/>
            <a:ext cx="6324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dirty="0"/>
              <a:t>In 1913, Chemist </a:t>
            </a:r>
            <a:r>
              <a:rPr lang="en-US" sz="3200" dirty="0" err="1"/>
              <a:t>Niels</a:t>
            </a:r>
            <a:r>
              <a:rPr lang="en-US" sz="3200" dirty="0"/>
              <a:t> Bohr proposed a new theory of the structure of the atom.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dirty="0"/>
              <a:t>His theory explained the source of the individual spectral lines- specifically for the hydrogen atom.</a:t>
            </a:r>
          </a:p>
        </p:txBody>
      </p:sp>
      <p:pic>
        <p:nvPicPr>
          <p:cNvPr id="8" name="Picture 2" descr="Photograph showing the head and shoulders of a man in a suit and t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762000"/>
            <a:ext cx="2095500" cy="2962276"/>
          </a:xfrm>
          <a:prstGeom prst="rect">
            <a:avLst/>
          </a:prstGeom>
          <a:noFill/>
        </p:spPr>
      </p:pic>
      <p:pic>
        <p:nvPicPr>
          <p:cNvPr id="9" name="Picture 6" descr="Hydrogen emission spectrum"/>
          <p:cNvPicPr>
            <a:picLocks noChangeAspect="1" noChangeArrowheads="1"/>
          </p:cNvPicPr>
          <p:nvPr/>
        </p:nvPicPr>
        <p:blipFill>
          <a:blip r:embed="rId4" cstate="print"/>
          <a:srcRect t="25680" b="52309"/>
          <a:stretch>
            <a:fillRect/>
          </a:stretch>
        </p:blipFill>
        <p:spPr bwMode="auto">
          <a:xfrm>
            <a:off x="457200" y="4724400"/>
            <a:ext cx="8305800" cy="15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80B351-A268-4A67-96FA-4C502184168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267" name="Picture 15" descr="09_09"/>
          <p:cNvPicPr>
            <a:picLocks noChangeAspect="1" noChangeArrowheads="1"/>
          </p:cNvPicPr>
          <p:nvPr/>
        </p:nvPicPr>
        <p:blipFill>
          <a:blip r:embed="rId3" cstate="print"/>
          <a:srcRect b="3125"/>
          <a:stretch>
            <a:fillRect/>
          </a:stretch>
        </p:blipFill>
        <p:spPr bwMode="auto">
          <a:xfrm>
            <a:off x="4953000" y="1905000"/>
            <a:ext cx="3692516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The Bohr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Electrons travel in orbits  (“shells”) around the nucleus.</a:t>
            </a:r>
          </a:p>
          <a:p>
            <a:pPr eaLnBrk="1" hangingPunct="1">
              <a:lnSpc>
                <a:spcPct val="90000"/>
              </a:lnSpc>
            </a:pPr>
            <a:endParaRPr lang="en-US" sz="3600" dirty="0"/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Higher level shells are higher potential energy.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492875"/>
            <a:ext cx="990600" cy="365125"/>
          </a:xfrm>
          <a:noFill/>
        </p:spPr>
        <p:txBody>
          <a:bodyPr/>
          <a:lstStyle/>
          <a:p>
            <a:fld id="{B2A6DA9D-7B80-4B53-8D50-A433699B56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The Bohr Model</a:t>
            </a:r>
          </a:p>
        </p:txBody>
      </p:sp>
      <p:pic>
        <p:nvPicPr>
          <p:cNvPr id="13317" name="Picture 5" descr="09_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861" y="1524000"/>
            <a:ext cx="51271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447800"/>
            <a:ext cx="36576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Electrons can move to higher shells by absorbing energy.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latin typeface="+mn-lt"/>
                <a:cs typeface="+mn-cs"/>
              </a:rPr>
              <a:t>When electrons fall to lower shells they release energy as light.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77001"/>
            <a:ext cx="1143000" cy="381000"/>
          </a:xfrm>
          <a:noFill/>
        </p:spPr>
        <p:txBody>
          <a:bodyPr/>
          <a:lstStyle/>
          <a:p>
            <a:fld id="{69F1357C-9FBF-4C89-BCAD-1AC9FF2612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The Bohr Model</a:t>
            </a:r>
          </a:p>
        </p:txBody>
      </p:sp>
      <p:pic>
        <p:nvPicPr>
          <p:cNvPr id="14341" name="Picture 6" descr="09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7110413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79248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energy of the light emitted corresponds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energy difference between shells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Bohr Model of the Atom</a:t>
            </a:r>
          </a:p>
          <a:p>
            <a:pPr eaLnBrk="1" hangingPunct="1"/>
            <a:r>
              <a:rPr lang="en-US" u="sng" dirty="0"/>
              <a:t>The Quantum Mechanical Mod</a:t>
            </a:r>
            <a:r>
              <a:rPr lang="en-US" dirty="0"/>
              <a:t>el</a:t>
            </a:r>
          </a:p>
          <a:p>
            <a:pPr eaLnBrk="1" hangingPunct="1"/>
            <a:r>
              <a:rPr lang="en-US" dirty="0"/>
              <a:t>Determining Electron Configurations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1"/>
            <a:ext cx="914400" cy="381000"/>
          </a:xfrm>
          <a:noFill/>
        </p:spPr>
        <p:txBody>
          <a:bodyPr/>
          <a:lstStyle/>
          <a:p>
            <a:fld id="{9D1A5C90-ACB3-469A-8B97-DF6E13D19F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The Quantum-Mechanical Model of the Atom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5626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Erwin Schr</a:t>
            </a:r>
            <a:r>
              <a:rPr lang="en-US" sz="2800" dirty="0">
                <a:cs typeface="Times New Roman" pitchFamily="18" charset="0"/>
              </a:rPr>
              <a:t>ödinger  applied the mathematics of probability and the ideas of quantizing energy to the physics equations that describe waves, resulting in an equation that predicts the </a:t>
            </a:r>
            <a:r>
              <a:rPr lang="en-US" sz="2800" b="1" dirty="0">
                <a:cs typeface="Times New Roman" pitchFamily="18" charset="0"/>
              </a:rPr>
              <a:t>probability</a:t>
            </a:r>
            <a:r>
              <a:rPr lang="en-US" sz="2800" dirty="0">
                <a:cs typeface="Times New Roman" pitchFamily="18" charset="0"/>
              </a:rPr>
              <a:t> of finding an electron with a particular amount of energy at a particular location in the atom.</a:t>
            </a:r>
            <a:endParaRPr lang="en-US" sz="2800" dirty="0"/>
          </a:p>
        </p:txBody>
      </p:sp>
      <p:pic>
        <p:nvPicPr>
          <p:cNvPr id="15366" name="Picture 5" descr="schroding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828800"/>
            <a:ext cx="26289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742</Words>
  <Application>Microsoft Office PowerPoint</Application>
  <PresentationFormat>On-screen Show (4:3)</PresentationFormat>
  <Paragraphs>127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1_Office Theme</vt:lpstr>
      <vt:lpstr>Equation</vt:lpstr>
      <vt:lpstr>Atomic Notation Review</vt:lpstr>
      <vt:lpstr>Ch 2 &amp; 3 - Outline</vt:lpstr>
      <vt:lpstr>Atomic Emission Spectra</vt:lpstr>
      <vt:lpstr>A New Atomic Theory</vt:lpstr>
      <vt:lpstr>The Bohr Model</vt:lpstr>
      <vt:lpstr>The Bohr Model</vt:lpstr>
      <vt:lpstr>The Bohr Model</vt:lpstr>
      <vt:lpstr>Outline</vt:lpstr>
      <vt:lpstr>The Quantum-Mechanical Model of the Atom</vt:lpstr>
      <vt:lpstr>The Quantum-Mechanical Model: Orbitals</vt:lpstr>
      <vt:lpstr>Shells and Subshells</vt:lpstr>
      <vt:lpstr>Shells and Subshells</vt:lpstr>
      <vt:lpstr>Subshells and Orbitals</vt:lpstr>
      <vt:lpstr>Energy</vt:lpstr>
      <vt:lpstr>So, what does this mean?</vt:lpstr>
      <vt:lpstr>Outline</vt:lpstr>
      <vt:lpstr>Steps to Determining an Electron Configuration</vt:lpstr>
      <vt:lpstr>Group Exercise (Periodic Table and Electron Config)</vt:lpstr>
      <vt:lpstr>Chemistry 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142</cp:revision>
  <dcterms:created xsi:type="dcterms:W3CDTF">2011-01-11T21:11:01Z</dcterms:created>
  <dcterms:modified xsi:type="dcterms:W3CDTF">2024-01-17T21:04:15Z</dcterms:modified>
</cp:coreProperties>
</file>