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376" r:id="rId2"/>
    <p:sldId id="370" r:id="rId3"/>
    <p:sldId id="371" r:id="rId4"/>
    <p:sldId id="349" r:id="rId5"/>
    <p:sldId id="374" r:id="rId6"/>
    <p:sldId id="372" r:id="rId7"/>
    <p:sldId id="360" r:id="rId8"/>
    <p:sldId id="363" r:id="rId9"/>
    <p:sldId id="373" r:id="rId10"/>
    <p:sldId id="339" r:id="rId11"/>
    <p:sldId id="348" r:id="rId12"/>
    <p:sldId id="377" r:id="rId13"/>
    <p:sldId id="322" r:id="rId14"/>
    <p:sldId id="379" r:id="rId15"/>
    <p:sldId id="378" r:id="rId16"/>
    <p:sldId id="375"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a:srgbClr val="EA0000"/>
    <a:srgbClr val="E7EDF9"/>
    <a:srgbClr val="C3D3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94660"/>
  </p:normalViewPr>
  <p:slideViewPr>
    <p:cSldViewPr>
      <p:cViewPr varScale="1">
        <p:scale>
          <a:sx n="78" d="100"/>
          <a:sy n="78" d="100"/>
        </p:scale>
        <p:origin x="1013"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E38ACC8-C5EF-4C01-9DC7-3274705C5AE3}" type="datetimeFigureOut">
              <a:rPr lang="en-US"/>
              <a:pPr>
                <a:defRPr/>
              </a:pPr>
              <a:t>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DE44DF8E-1806-4F0A-8E94-726E3583BA2F}"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A5B6471E-B24F-4D12-938C-1AF0B59177F2}" type="slidenum">
              <a:rPr lang="en-US" smtClean="0"/>
              <a:pPr>
                <a:defRPr/>
              </a:pPr>
              <a:t>2</a:t>
            </a:fld>
            <a:endParaRPr lang="en-US"/>
          </a:p>
        </p:txBody>
      </p:sp>
    </p:spTree>
    <p:extLst>
      <p:ext uri="{BB962C8B-B14F-4D97-AF65-F5344CB8AC3E}">
        <p14:creationId xmlns:p14="http://schemas.microsoft.com/office/powerpoint/2010/main" val="2624216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US"/>
          </a:p>
        </p:txBody>
      </p:sp>
      <p:sp>
        <p:nvSpPr>
          <p:cNvPr id="58372" name="Slide Number Placeholder 3"/>
          <p:cNvSpPr>
            <a:spLocks noGrp="1"/>
          </p:cNvSpPr>
          <p:nvPr>
            <p:ph type="sldNum" sz="quarter" idx="5"/>
          </p:nvPr>
        </p:nvSpPr>
        <p:spPr>
          <a:noFill/>
        </p:spPr>
        <p:txBody>
          <a:bodyPr/>
          <a:lstStyle/>
          <a:p>
            <a:fld id="{DD7409B3-7D0E-4EC3-967D-EA4985176AFC}"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E44DF8E-1806-4F0A-8E94-726E3583BA2F}" type="slidenum">
              <a:rPr lang="en-US" smtClean="0"/>
              <a:pPr>
                <a:defRPr/>
              </a:pPr>
              <a:t>16</a:t>
            </a:fld>
            <a:endParaRPr lang="en-US"/>
          </a:p>
        </p:txBody>
      </p:sp>
    </p:spTree>
    <p:extLst>
      <p:ext uri="{BB962C8B-B14F-4D97-AF65-F5344CB8AC3E}">
        <p14:creationId xmlns:p14="http://schemas.microsoft.com/office/powerpoint/2010/main" val="775212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43D604-73A3-4F6C-8608-8497FAC5CE18}" type="slidenum">
              <a:rPr lang="en-US" smtClean="0">
                <a:cs typeface="Arial" charset="0"/>
              </a:rPr>
              <a:pPr fontAlgn="base">
                <a:spcBef>
                  <a:spcPct val="0"/>
                </a:spcBef>
                <a:spcAft>
                  <a:spcPct val="0"/>
                </a:spcAft>
                <a:defRPr/>
              </a:pPr>
              <a:t>3</a:t>
            </a:fld>
            <a:endParaRPr lang="en-US">
              <a:cs typeface="Arial" charset="0"/>
            </a:endParaRPr>
          </a:p>
        </p:txBody>
      </p:sp>
    </p:spTree>
    <p:extLst>
      <p:ext uri="{BB962C8B-B14F-4D97-AF65-F5344CB8AC3E}">
        <p14:creationId xmlns:p14="http://schemas.microsoft.com/office/powerpoint/2010/main" val="4262446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a:xfrm>
            <a:off x="685800" y="4343400"/>
            <a:ext cx="5486400" cy="4114800"/>
          </a:xfrm>
          <a:noFill/>
          <a:ln/>
        </p:spPr>
        <p:txBody>
          <a:bodyPr/>
          <a:lstStyle/>
          <a:p>
            <a:endParaRPr lang="en-US"/>
          </a:p>
        </p:txBody>
      </p:sp>
    </p:spTree>
    <p:extLst>
      <p:ext uri="{BB962C8B-B14F-4D97-AF65-F5344CB8AC3E}">
        <p14:creationId xmlns:p14="http://schemas.microsoft.com/office/powerpoint/2010/main" val="2124901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43D604-73A3-4F6C-8608-8497FAC5CE18}" type="slidenum">
              <a:rPr lang="en-US" smtClean="0">
                <a:cs typeface="Arial" charset="0"/>
              </a:rPr>
              <a:pPr fontAlgn="base">
                <a:spcBef>
                  <a:spcPct val="0"/>
                </a:spcBef>
                <a:spcAft>
                  <a:spcPct val="0"/>
                </a:spcAft>
                <a:defRPr/>
              </a:pPr>
              <a:t>6</a:t>
            </a:fld>
            <a:endParaRPr lang="en-US">
              <a:cs typeface="Arial" charset="0"/>
            </a:endParaRPr>
          </a:p>
        </p:txBody>
      </p:sp>
    </p:spTree>
    <p:extLst>
      <p:ext uri="{BB962C8B-B14F-4D97-AF65-F5344CB8AC3E}">
        <p14:creationId xmlns:p14="http://schemas.microsoft.com/office/powerpoint/2010/main" val="195537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en-US"/>
          </a:p>
        </p:txBody>
      </p:sp>
      <p:sp>
        <p:nvSpPr>
          <p:cNvPr id="146436" name="Slide Number Placeholder 3"/>
          <p:cNvSpPr>
            <a:spLocks noGrp="1"/>
          </p:cNvSpPr>
          <p:nvPr>
            <p:ph type="sldNum" sz="quarter" idx="5"/>
          </p:nvPr>
        </p:nvSpPr>
        <p:spPr>
          <a:noFill/>
        </p:spPr>
        <p:txBody>
          <a:bodyPr/>
          <a:lstStyle/>
          <a:p>
            <a:fld id="{92C13F1C-AE8F-4E5B-A199-D149B5BC983B}" type="slidenum">
              <a:rPr lang="en-US" smtClean="0"/>
              <a:pPr/>
              <a:t>7</a:t>
            </a:fld>
            <a:endParaRPr lang="en-US"/>
          </a:p>
        </p:txBody>
      </p:sp>
    </p:spTree>
    <p:extLst>
      <p:ext uri="{BB962C8B-B14F-4D97-AF65-F5344CB8AC3E}">
        <p14:creationId xmlns:p14="http://schemas.microsoft.com/office/powerpoint/2010/main" val="1755578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endParaRPr lang="en-US"/>
          </a:p>
        </p:txBody>
      </p:sp>
      <p:sp>
        <p:nvSpPr>
          <p:cNvPr id="149508" name="Slide Number Placeholder 3"/>
          <p:cNvSpPr>
            <a:spLocks noGrp="1"/>
          </p:cNvSpPr>
          <p:nvPr>
            <p:ph type="sldNum" sz="quarter" idx="5"/>
          </p:nvPr>
        </p:nvSpPr>
        <p:spPr>
          <a:noFill/>
        </p:spPr>
        <p:txBody>
          <a:bodyPr/>
          <a:lstStyle/>
          <a:p>
            <a:fld id="{6EF34BB7-5AF6-4DB7-90ED-CEB4F6291211}" type="slidenum">
              <a:rPr lang="en-US" smtClean="0"/>
              <a:pPr/>
              <a:t>8</a:t>
            </a:fld>
            <a:endParaRPr lang="en-US"/>
          </a:p>
        </p:txBody>
      </p:sp>
    </p:spTree>
    <p:extLst>
      <p:ext uri="{BB962C8B-B14F-4D97-AF65-F5344CB8AC3E}">
        <p14:creationId xmlns:p14="http://schemas.microsoft.com/office/powerpoint/2010/main" val="2884122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9699"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543D604-73A3-4F6C-8608-8497FAC5CE18}" type="slidenum">
              <a:rPr lang="en-US" smtClean="0">
                <a:cs typeface="Arial" charset="0"/>
              </a:rPr>
              <a:pPr fontAlgn="base">
                <a:spcBef>
                  <a:spcPct val="0"/>
                </a:spcBef>
                <a:spcAft>
                  <a:spcPct val="0"/>
                </a:spcAft>
                <a:defRPr/>
              </a:pPr>
              <a:t>9</a:t>
            </a:fld>
            <a:endParaRPr lang="en-US">
              <a:cs typeface="Arial" charset="0"/>
            </a:endParaRPr>
          </a:p>
        </p:txBody>
      </p:sp>
    </p:spTree>
    <p:extLst>
      <p:ext uri="{BB962C8B-B14F-4D97-AF65-F5344CB8AC3E}">
        <p14:creationId xmlns:p14="http://schemas.microsoft.com/office/powerpoint/2010/main" val="2330312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p:spPr>
      </p:sp>
      <p:sp>
        <p:nvSpPr>
          <p:cNvPr id="296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E4781AD3-F078-4392-AA58-6C110CBC6955}" type="slidenum">
              <a:rPr lang="en-US" smtClean="0"/>
              <a:pPr>
                <a:defRPr/>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pPr eaLnBrk="1" hangingPunct="1"/>
            <a:endParaRPr lang="en-US"/>
          </a:p>
        </p:txBody>
      </p:sp>
      <p:sp>
        <p:nvSpPr>
          <p:cNvPr id="58372" name="Slide Number Placeholder 3"/>
          <p:cNvSpPr>
            <a:spLocks noGrp="1"/>
          </p:cNvSpPr>
          <p:nvPr>
            <p:ph type="sldNum" sz="quarter" idx="5"/>
          </p:nvPr>
        </p:nvSpPr>
        <p:spPr>
          <a:noFill/>
        </p:spPr>
        <p:txBody>
          <a:bodyPr/>
          <a:lstStyle/>
          <a:p>
            <a:fld id="{DD7409B3-7D0E-4EC3-967D-EA4985176AFC}"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F7D6670-D875-416E-893A-62E051D8FEC3}" type="datetime1">
              <a:rPr lang="en-US" smtClean="0"/>
              <a:pPr>
                <a:defRPr/>
              </a:pPr>
              <a:t>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5701B7D-6E88-46D8-BD7D-2FF0069A896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A409201-A512-4EB2-AECC-37037789849F}" type="datetime1">
              <a:rPr lang="en-US" smtClean="0"/>
              <a:pPr>
                <a:defRPr/>
              </a:pPr>
              <a:t>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9C6FAC9-E168-4E3C-B6FB-33D24372E20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11A6DA7-B7DF-4E7E-A243-EAC2DCD419A2}" type="datetime1">
              <a:rPr lang="en-US" smtClean="0"/>
              <a:pPr>
                <a:defRPr/>
              </a:pPr>
              <a:t>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91F0CA9-EB49-4C5E-BD72-7CC25D0C49D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BE7284B-CAD4-4771-A20E-B9B220AE64BF}" type="datetime1">
              <a:rPr lang="en-US" smtClean="0"/>
              <a:pPr>
                <a:defRPr/>
              </a:pPr>
              <a:t>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4A89D29-838C-474B-8B9A-39A55B1CE4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EA15787-5A3E-4044-8995-7E72EC1ADD39}" type="datetime1">
              <a:rPr lang="en-US" smtClean="0"/>
              <a:pPr>
                <a:defRPr/>
              </a:pPr>
              <a:t>2/12/2024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23CC4D9-C79F-4F16-A17F-5212C57AACB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4339A1C-25B8-4777-ACA8-21B353A240FE}" type="datetime1">
              <a:rPr lang="en-US" smtClean="0"/>
              <a:pPr>
                <a:defRPr/>
              </a:pPr>
              <a:t>2/12/2024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4F21FC-1B2D-4656-9FA2-F5439A4221B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4B15B86-EE30-429D-930B-85C2FF1AB4D3}" type="datetime1">
              <a:rPr lang="en-US" smtClean="0"/>
              <a:pPr>
                <a:defRPr/>
              </a:pPr>
              <a:t>2/12/2024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6E75C20-5BAB-4671-B4BC-C455B68DBB9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2B816C3-A4E7-425D-9995-09CA693A8581}" type="datetime1">
              <a:rPr lang="en-US" smtClean="0"/>
              <a:pPr>
                <a:defRPr/>
              </a:pPr>
              <a:t>2/12/2024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C58B918-F883-40BF-A05E-DDC42F1CA019}"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B45E7DA-E563-4599-AC1B-E284229E8B8A}" type="datetime1">
              <a:rPr lang="en-US" smtClean="0"/>
              <a:pPr>
                <a:defRPr/>
              </a:pPr>
              <a:t>2/12/2024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D10882A-26CA-4369-82C2-C17044735E08}" type="slidenum">
              <a:rPr lang="en-US"/>
              <a:pPr>
                <a:defRPr/>
              </a:pPr>
              <a:t>‹#›</a:t>
            </a:fld>
            <a:endParaRPr lang="en-US"/>
          </a:p>
        </p:txBody>
      </p:sp>
      <p:sp>
        <p:nvSpPr>
          <p:cNvPr id="5" name="Title 4"/>
          <p:cNvSpPr>
            <a:spLocks noGrp="1"/>
          </p:cNvSpPr>
          <p:nvPr>
            <p:ph type="title"/>
          </p:nvPr>
        </p:nvSpPr>
        <p:spPr/>
        <p:txBody>
          <a:bodyPr/>
          <a:lstStyle>
            <a:lvl1pPr>
              <a:defRPr>
                <a:solidFill>
                  <a:srgbClr val="820000"/>
                </a:solidFill>
              </a:defRPr>
            </a:lvl1p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C8CE4DA-5302-40E4-9501-6092360D9F5D}" type="datetime1">
              <a:rPr lang="en-US" smtClean="0"/>
              <a:pPr>
                <a:defRPr/>
              </a:pPr>
              <a:t>2/12/2024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F7D28F7-9B53-435B-B3AE-4949E17A9C5D}"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C6D4292-2CCE-450A-92D7-E6D2489B468B}" type="datetime1">
              <a:rPr lang="en-US" smtClean="0"/>
              <a:pPr>
                <a:defRPr/>
              </a:pPr>
              <a:t>2/12/2024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01D7E55-EDBA-4893-BAE6-6475107A955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7EDF9">
                <a:alpha val="49000"/>
              </a:srgb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97EDA20D-FB83-4B14-8432-9477410694B6}" type="datetime1">
              <a:rPr lang="en-US" smtClean="0"/>
              <a:pPr>
                <a:defRPr/>
              </a:pPr>
              <a:t>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F5AEBBA-C079-4189-9432-091284B637B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researchoutreach.org/articles/facilitated-ion-transfer-liquid-liquid-interfac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9B782-055C-266A-C202-DA94D7C7F2F7}"/>
              </a:ext>
            </a:extLst>
          </p:cNvPr>
          <p:cNvSpPr>
            <a:spLocks noGrp="1"/>
          </p:cNvSpPr>
          <p:nvPr>
            <p:ph type="title"/>
          </p:nvPr>
        </p:nvSpPr>
        <p:spPr>
          <a:xfrm>
            <a:off x="152400" y="42398"/>
            <a:ext cx="8839200" cy="868362"/>
          </a:xfrm>
        </p:spPr>
        <p:txBody>
          <a:bodyPr/>
          <a:lstStyle/>
          <a:p>
            <a:r>
              <a:rPr lang="en-US" dirty="0">
                <a:solidFill>
                  <a:srgbClr val="C00000"/>
                </a:solidFill>
              </a:rPr>
              <a:t>Group Activity/Intermittent Lecture</a:t>
            </a:r>
          </a:p>
        </p:txBody>
      </p:sp>
      <p:sp>
        <p:nvSpPr>
          <p:cNvPr id="3" name="Content Placeholder 2">
            <a:extLst>
              <a:ext uri="{FF2B5EF4-FFF2-40B4-BE49-F238E27FC236}">
                <a16:creationId xmlns:a16="http://schemas.microsoft.com/office/drawing/2014/main" id="{8BFC5BAC-C83A-8493-92F9-8E6E90DA89FA}"/>
              </a:ext>
            </a:extLst>
          </p:cNvPr>
          <p:cNvSpPr>
            <a:spLocks noGrp="1"/>
          </p:cNvSpPr>
          <p:nvPr>
            <p:ph idx="1"/>
          </p:nvPr>
        </p:nvSpPr>
        <p:spPr>
          <a:xfrm>
            <a:off x="84057" y="803886"/>
            <a:ext cx="9067799" cy="3329782"/>
          </a:xfrm>
        </p:spPr>
        <p:txBody>
          <a:bodyPr/>
          <a:lstStyle/>
          <a:p>
            <a:pPr marL="0" indent="0">
              <a:buNone/>
            </a:pPr>
            <a:r>
              <a:rPr lang="en-US" sz="2800" dirty="0"/>
              <a:t>Put the following molecules in order of lowest Boiling Point to highest Boiling Point.</a:t>
            </a:r>
          </a:p>
          <a:p>
            <a:pPr marL="0" indent="0" algn="ctr">
              <a:buNone/>
            </a:pPr>
            <a:r>
              <a:rPr lang="en-US" sz="2800" b="1" dirty="0">
                <a:solidFill>
                  <a:srgbClr val="236FA1"/>
                </a:solidFill>
                <a:effectLst/>
              </a:rPr>
              <a:t>H</a:t>
            </a:r>
            <a:r>
              <a:rPr lang="en-US" sz="2800" b="1" baseline="-25000" dirty="0">
                <a:solidFill>
                  <a:srgbClr val="236FA1"/>
                </a:solidFill>
                <a:effectLst/>
              </a:rPr>
              <a:t>2</a:t>
            </a:r>
            <a:r>
              <a:rPr lang="en-US" sz="2800" b="1" dirty="0">
                <a:solidFill>
                  <a:srgbClr val="236FA1"/>
                </a:solidFill>
                <a:effectLst/>
              </a:rPr>
              <a:t>O</a:t>
            </a:r>
            <a:r>
              <a:rPr lang="en-US" sz="2800" b="1" baseline="-25000" dirty="0">
                <a:solidFill>
                  <a:srgbClr val="236FA1"/>
                </a:solidFill>
                <a:effectLst/>
              </a:rPr>
              <a:t>2</a:t>
            </a:r>
            <a:r>
              <a:rPr lang="en-US" sz="2800" b="1" dirty="0">
                <a:solidFill>
                  <a:srgbClr val="236FA1"/>
                </a:solidFill>
                <a:effectLst/>
              </a:rPr>
              <a:t>, CO</a:t>
            </a:r>
            <a:r>
              <a:rPr lang="en-US" sz="2800" b="1" baseline="-25000" dirty="0">
                <a:solidFill>
                  <a:srgbClr val="236FA1"/>
                </a:solidFill>
                <a:effectLst/>
              </a:rPr>
              <a:t>2</a:t>
            </a:r>
            <a:r>
              <a:rPr lang="en-US" sz="2800" b="1" dirty="0">
                <a:solidFill>
                  <a:srgbClr val="236FA1"/>
                </a:solidFill>
                <a:effectLst/>
              </a:rPr>
              <a:t>, HCN</a:t>
            </a:r>
          </a:p>
          <a:p>
            <a:pPr marL="0" indent="0">
              <a:buNone/>
            </a:pPr>
            <a:r>
              <a:rPr lang="en-US" sz="2800" dirty="0"/>
              <a:t>Boiling points will be higher when the molecules are more strongly attracted to each other in the liquid. Here’s how we figure it out. (Discuss and draw each step with your group.)</a:t>
            </a:r>
          </a:p>
        </p:txBody>
      </p:sp>
      <p:sp>
        <p:nvSpPr>
          <p:cNvPr id="4" name="Slide Number Placeholder 3">
            <a:extLst>
              <a:ext uri="{FF2B5EF4-FFF2-40B4-BE49-F238E27FC236}">
                <a16:creationId xmlns:a16="http://schemas.microsoft.com/office/drawing/2014/main" id="{BFDB1049-10E6-B252-7C0F-6D73D9AEBFC6}"/>
              </a:ext>
            </a:extLst>
          </p:cNvPr>
          <p:cNvSpPr>
            <a:spLocks noGrp="1"/>
          </p:cNvSpPr>
          <p:nvPr>
            <p:ph type="sldNum" sz="quarter" idx="12"/>
          </p:nvPr>
        </p:nvSpPr>
        <p:spPr/>
        <p:txBody>
          <a:bodyPr/>
          <a:lstStyle/>
          <a:p>
            <a:pPr>
              <a:defRPr/>
            </a:pPr>
            <a:fld id="{B4A89D29-838C-474B-8B9A-39A55B1CE43E}" type="slidenum">
              <a:rPr lang="en-US" smtClean="0"/>
              <a:pPr>
                <a:defRPr/>
              </a:pPr>
              <a:t>1</a:t>
            </a:fld>
            <a:endParaRPr lang="en-US"/>
          </a:p>
        </p:txBody>
      </p:sp>
      <p:pic>
        <p:nvPicPr>
          <p:cNvPr id="21" name="Picture 20" descr="shows steps &#10;1-draw lewis structure&#10;2-determine shape&#10;3-detemine polarity&#10;4-determine properties">
            <a:extLst>
              <a:ext uri="{FF2B5EF4-FFF2-40B4-BE49-F238E27FC236}">
                <a16:creationId xmlns:a16="http://schemas.microsoft.com/office/drawing/2014/main" id="{118A6783-3982-3728-0529-483342D41CD6}"/>
              </a:ext>
            </a:extLst>
          </p:cNvPr>
          <p:cNvPicPr>
            <a:picLocks noChangeAspect="1"/>
          </p:cNvPicPr>
          <p:nvPr/>
        </p:nvPicPr>
        <p:blipFill>
          <a:blip r:embed="rId2"/>
          <a:stretch>
            <a:fillRect/>
          </a:stretch>
        </p:blipFill>
        <p:spPr>
          <a:xfrm>
            <a:off x="838200" y="3874242"/>
            <a:ext cx="7345177" cy="2847233"/>
          </a:xfrm>
          <a:prstGeom prst="rect">
            <a:avLst/>
          </a:prstGeom>
        </p:spPr>
      </p:pic>
      <p:sp>
        <p:nvSpPr>
          <p:cNvPr id="22" name="Oval 21">
            <a:extLst>
              <a:ext uri="{FF2B5EF4-FFF2-40B4-BE49-F238E27FC236}">
                <a16:creationId xmlns:a16="http://schemas.microsoft.com/office/drawing/2014/main" id="{79A879E0-E21E-52FD-5C7D-68B8BA87F3A1}"/>
              </a:ext>
              <a:ext uri="{C183D7F6-B498-43B3-948B-1728B52AA6E4}">
                <adec:decorative xmlns:adec="http://schemas.microsoft.com/office/drawing/2017/decorative" val="1"/>
              </a:ext>
            </a:extLst>
          </p:cNvPr>
          <p:cNvSpPr/>
          <p:nvPr/>
        </p:nvSpPr>
        <p:spPr bwMode="auto">
          <a:xfrm>
            <a:off x="685800" y="3733800"/>
            <a:ext cx="2514600" cy="1905000"/>
          </a:xfrm>
          <a:prstGeom prst="ellipse">
            <a:avLst/>
          </a:prstGeom>
          <a:noFill/>
          <a:ln w="76200">
            <a:solidFill>
              <a:srgbClr val="FF0000"/>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chor="ctr"/>
          <a:lstStyle/>
          <a:p>
            <a:pPr algn="ctr"/>
            <a:endParaRPr lang="en-US" sz="4000" b="1" dirty="0">
              <a:ln w="22225">
                <a:solidFill>
                  <a:schemeClr val="accent2"/>
                </a:solidFill>
                <a:prstDash val="solid"/>
              </a:ln>
              <a:solidFill>
                <a:schemeClr val="accent2">
                  <a:lumMod val="40000"/>
                  <a:lumOff val="60000"/>
                </a:schemeClr>
              </a:solidFill>
            </a:endParaRPr>
          </a:p>
        </p:txBody>
      </p:sp>
      <p:sp>
        <p:nvSpPr>
          <p:cNvPr id="23" name="TextBox 22">
            <a:extLst>
              <a:ext uri="{FF2B5EF4-FFF2-40B4-BE49-F238E27FC236}">
                <a16:creationId xmlns:a16="http://schemas.microsoft.com/office/drawing/2014/main" id="{E833EB50-C906-7979-9D95-A04E1708060C}"/>
              </a:ext>
            </a:extLst>
          </p:cNvPr>
          <p:cNvSpPr txBox="1"/>
          <p:nvPr/>
        </p:nvSpPr>
        <p:spPr>
          <a:xfrm>
            <a:off x="1311356" y="5615409"/>
            <a:ext cx="1263487" cy="523220"/>
          </a:xfrm>
          <a:prstGeom prst="rect">
            <a:avLst/>
          </a:prstGeom>
          <a:noFill/>
        </p:spPr>
        <p:txBody>
          <a:bodyPr wrap="none" rtlCol="0">
            <a:spAutoFit/>
          </a:bodyPr>
          <a:lstStyle/>
          <a:p>
            <a:r>
              <a:rPr lang="en-US" sz="2800" b="1" dirty="0">
                <a:solidFill>
                  <a:srgbClr val="FF0000"/>
                </a:solidFill>
              </a:rPr>
              <a:t>Step 1</a:t>
            </a:r>
          </a:p>
        </p:txBody>
      </p:sp>
      <p:sp>
        <p:nvSpPr>
          <p:cNvPr id="24" name="TextBox 23">
            <a:extLst>
              <a:ext uri="{FF2B5EF4-FFF2-40B4-BE49-F238E27FC236}">
                <a16:creationId xmlns:a16="http://schemas.microsoft.com/office/drawing/2014/main" id="{E81E81CC-257F-60C6-18A8-4B626806C99E}"/>
              </a:ext>
            </a:extLst>
          </p:cNvPr>
          <p:cNvSpPr txBox="1"/>
          <p:nvPr/>
        </p:nvSpPr>
        <p:spPr>
          <a:xfrm>
            <a:off x="6400800" y="5113192"/>
            <a:ext cx="845103" cy="369332"/>
          </a:xfrm>
          <a:prstGeom prst="rect">
            <a:avLst/>
          </a:prstGeom>
          <a:noFill/>
        </p:spPr>
        <p:txBody>
          <a:bodyPr wrap="none" rtlCol="0">
            <a:spAutoFit/>
          </a:bodyPr>
          <a:lstStyle/>
          <a:p>
            <a:r>
              <a:rPr lang="en-US" b="1" dirty="0">
                <a:solidFill>
                  <a:srgbClr val="7030A0"/>
                </a:solidFill>
              </a:rPr>
              <a:t>+IMFs</a:t>
            </a:r>
          </a:p>
        </p:txBody>
      </p:sp>
    </p:spTree>
    <p:extLst>
      <p:ext uri="{BB962C8B-B14F-4D97-AF65-F5344CB8AC3E}">
        <p14:creationId xmlns:p14="http://schemas.microsoft.com/office/powerpoint/2010/main" val="213194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533400" y="0"/>
            <a:ext cx="8229600" cy="914400"/>
          </a:xfrm>
        </p:spPr>
        <p:txBody>
          <a:bodyPr/>
          <a:lstStyle/>
          <a:p>
            <a:r>
              <a:rPr lang="en-US" dirty="0">
                <a:solidFill>
                  <a:srgbClr val="C00000"/>
                </a:solidFill>
              </a:rPr>
              <a:t>Types of Intermolecular Forces</a:t>
            </a:r>
          </a:p>
        </p:txBody>
      </p:sp>
      <p:sp>
        <p:nvSpPr>
          <p:cNvPr id="3" name="Content Placeholder 2"/>
          <p:cNvSpPr>
            <a:spLocks noGrp="1"/>
          </p:cNvSpPr>
          <p:nvPr>
            <p:ph idx="1"/>
          </p:nvPr>
        </p:nvSpPr>
        <p:spPr>
          <a:xfrm>
            <a:off x="990600" y="1143000"/>
            <a:ext cx="7772400" cy="5334000"/>
          </a:xfrm>
        </p:spPr>
        <p:txBody>
          <a:bodyPr/>
          <a:lstStyle/>
          <a:p>
            <a:pPr>
              <a:buNone/>
            </a:pPr>
            <a:r>
              <a:rPr lang="en-US" dirty="0"/>
              <a:t>Hydrogen Bonding</a:t>
            </a:r>
          </a:p>
          <a:p>
            <a:pPr lvl="1"/>
            <a:r>
              <a:rPr lang="en-US" dirty="0">
                <a:solidFill>
                  <a:srgbClr val="0070C0"/>
                </a:solidFill>
              </a:rPr>
              <a:t>N-H, O-H, or F-H Bond</a:t>
            </a:r>
          </a:p>
          <a:p>
            <a:pPr lvl="1"/>
            <a:r>
              <a:rPr lang="en-US" dirty="0">
                <a:solidFill>
                  <a:srgbClr val="0070C0"/>
                </a:solidFill>
              </a:rPr>
              <a:t>Stronger w/ more H-bonds or more EN element</a:t>
            </a:r>
          </a:p>
          <a:p>
            <a:pPr>
              <a:buNone/>
            </a:pPr>
            <a:r>
              <a:rPr lang="en-US" dirty="0"/>
              <a:t>Dipole-Dipole</a:t>
            </a:r>
          </a:p>
          <a:p>
            <a:pPr lvl="1"/>
            <a:r>
              <a:rPr lang="en-US" dirty="0">
                <a:solidFill>
                  <a:srgbClr val="0070C0"/>
                </a:solidFill>
              </a:rPr>
              <a:t>Polar Molecules</a:t>
            </a:r>
          </a:p>
          <a:p>
            <a:pPr lvl="1"/>
            <a:r>
              <a:rPr lang="en-US" dirty="0">
                <a:solidFill>
                  <a:srgbClr val="0070C0"/>
                </a:solidFill>
              </a:rPr>
              <a:t>Stronger w/ stronger dipole (more polar)</a:t>
            </a:r>
          </a:p>
          <a:p>
            <a:pPr>
              <a:buNone/>
            </a:pPr>
            <a:r>
              <a:rPr lang="en-US" dirty="0"/>
              <a:t>Dispersion(Induced Dipole)</a:t>
            </a:r>
          </a:p>
          <a:p>
            <a:pPr lvl="1"/>
            <a:r>
              <a:rPr lang="en-US" dirty="0">
                <a:solidFill>
                  <a:srgbClr val="0070C0"/>
                </a:solidFill>
              </a:rPr>
              <a:t>All Molecules</a:t>
            </a:r>
          </a:p>
          <a:p>
            <a:pPr lvl="1"/>
            <a:r>
              <a:rPr lang="en-US" dirty="0">
                <a:solidFill>
                  <a:srgbClr val="0070C0"/>
                </a:solidFill>
              </a:rPr>
              <a:t>Stronger w/ larger molar mass</a:t>
            </a:r>
            <a:r>
              <a:rPr lang="en-US" dirty="0"/>
              <a:t>	</a:t>
            </a:r>
          </a:p>
        </p:txBody>
      </p:sp>
      <p:sp>
        <p:nvSpPr>
          <p:cNvPr id="15" name="TextBox 14"/>
          <p:cNvSpPr txBox="1"/>
          <p:nvPr/>
        </p:nvSpPr>
        <p:spPr>
          <a:xfrm rot="16200000">
            <a:off x="-1191129" y="3096130"/>
            <a:ext cx="3667479" cy="523220"/>
          </a:xfrm>
          <a:prstGeom prst="rect">
            <a:avLst/>
          </a:prstGeom>
          <a:noFill/>
        </p:spPr>
        <p:txBody>
          <a:bodyPr wrap="none" rtlCol="0">
            <a:spAutoFit/>
          </a:bodyPr>
          <a:lstStyle/>
          <a:p>
            <a:r>
              <a:rPr lang="en-US" sz="2800" b="1" dirty="0">
                <a:solidFill>
                  <a:srgbClr val="7030A0"/>
                </a:solidFill>
              </a:rPr>
              <a:t>Stronger Attractions</a:t>
            </a:r>
          </a:p>
        </p:txBody>
      </p:sp>
      <p:cxnSp>
        <p:nvCxnSpPr>
          <p:cNvPr id="22" name="Straight Arrow Connector 21" descr="arrow"/>
          <p:cNvCxnSpPr/>
          <p:nvPr/>
        </p:nvCxnSpPr>
        <p:spPr>
          <a:xfrm flipV="1">
            <a:off x="838200" y="1371600"/>
            <a:ext cx="0" cy="4191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Slide Number Placeholder 5"/>
          <p:cNvSpPr>
            <a:spLocks noGrp="1"/>
          </p:cNvSpPr>
          <p:nvPr>
            <p:ph type="sldNum" sz="quarter" idx="12"/>
          </p:nvPr>
        </p:nvSpPr>
        <p:spPr>
          <a:noFill/>
        </p:spPr>
        <p:txBody>
          <a:bodyPr/>
          <a:lstStyle/>
          <a:p>
            <a:fld id="{CAED01AF-A26D-4A3F-B22F-0AAC9355819A}" type="slidenum">
              <a:rPr lang="en-US" smtClean="0"/>
              <a:pPr/>
              <a:t>11</a:t>
            </a:fld>
            <a:endParaRPr lang="en-US"/>
          </a:p>
        </p:txBody>
      </p:sp>
      <p:sp>
        <p:nvSpPr>
          <p:cNvPr id="26628" name="Rectangle 2"/>
          <p:cNvSpPr>
            <a:spLocks noGrp="1" noChangeArrowheads="1"/>
          </p:cNvSpPr>
          <p:nvPr>
            <p:ph type="title"/>
          </p:nvPr>
        </p:nvSpPr>
        <p:spPr>
          <a:xfrm>
            <a:off x="685800" y="228600"/>
            <a:ext cx="7772400" cy="1143000"/>
          </a:xfrm>
        </p:spPr>
        <p:txBody>
          <a:bodyPr/>
          <a:lstStyle/>
          <a:p>
            <a:pPr eaLnBrk="1" hangingPunct="1"/>
            <a:r>
              <a:rPr lang="en-US" dirty="0">
                <a:solidFill>
                  <a:srgbClr val="C00000"/>
                </a:solidFill>
              </a:rPr>
              <a:t>Stronger Attractions give higher…</a:t>
            </a:r>
          </a:p>
        </p:txBody>
      </p:sp>
      <p:sp>
        <p:nvSpPr>
          <p:cNvPr id="73731" name="Rectangle 3"/>
          <p:cNvSpPr>
            <a:spLocks noGrp="1" noChangeArrowheads="1"/>
          </p:cNvSpPr>
          <p:nvPr>
            <p:ph type="body" idx="1"/>
          </p:nvPr>
        </p:nvSpPr>
        <p:spPr>
          <a:xfrm>
            <a:off x="685800" y="1447800"/>
            <a:ext cx="7848600" cy="4648200"/>
          </a:xfrm>
        </p:spPr>
        <p:txBody>
          <a:bodyPr/>
          <a:lstStyle/>
          <a:p>
            <a:pPr eaLnBrk="1" hangingPunct="1">
              <a:spcBef>
                <a:spcPct val="5000"/>
              </a:spcBef>
            </a:pPr>
            <a:r>
              <a:rPr lang="en-US" sz="2800" dirty="0"/>
              <a:t>Melting and Boiling Points</a:t>
            </a:r>
          </a:p>
          <a:p>
            <a:pPr eaLnBrk="1" hangingPunct="1">
              <a:spcBef>
                <a:spcPct val="5000"/>
              </a:spcBef>
            </a:pPr>
            <a:endParaRPr lang="en-US" sz="2800" dirty="0"/>
          </a:p>
          <a:p>
            <a:pPr eaLnBrk="1" hangingPunct="1">
              <a:spcBef>
                <a:spcPct val="5000"/>
              </a:spcBef>
            </a:pPr>
            <a:r>
              <a:rPr lang="en-US" sz="2800" dirty="0"/>
              <a:t>Surface Tension</a:t>
            </a:r>
            <a:endParaRPr lang="en-US" sz="2400" dirty="0"/>
          </a:p>
          <a:p>
            <a:pPr lvl="1" eaLnBrk="1" hangingPunct="1">
              <a:spcBef>
                <a:spcPct val="5000"/>
              </a:spcBef>
            </a:pPr>
            <a:endParaRPr lang="en-US" sz="2400" dirty="0"/>
          </a:p>
          <a:p>
            <a:pPr eaLnBrk="1" hangingPunct="1">
              <a:spcBef>
                <a:spcPct val="5000"/>
              </a:spcBef>
            </a:pPr>
            <a:r>
              <a:rPr lang="en-US" sz="2800" dirty="0"/>
              <a:t>Viscosity</a:t>
            </a:r>
            <a:endParaRPr lang="en-US" sz="2400" dirty="0"/>
          </a:p>
        </p:txBody>
      </p:sp>
      <p:pic>
        <p:nvPicPr>
          <p:cNvPr id="5" name="Picture 1031" descr="12_05">
            <a:extLst>
              <a:ext uri="{FF2B5EF4-FFF2-40B4-BE49-F238E27FC236}">
                <a16:creationId xmlns:a16="http://schemas.microsoft.com/office/drawing/2014/main" id="{D22B0B46-639F-4BE0-9AF5-8DD196C4975B}"/>
              </a:ext>
            </a:extLst>
          </p:cNvPr>
          <p:cNvPicPr>
            <a:picLocks noChangeAspect="1" noChangeArrowheads="1"/>
          </p:cNvPicPr>
          <p:nvPr/>
        </p:nvPicPr>
        <p:blipFill>
          <a:blip r:embed="rId3" cstate="print"/>
          <a:srcRect/>
          <a:stretch>
            <a:fillRect/>
          </a:stretch>
        </p:blipFill>
        <p:spPr bwMode="auto">
          <a:xfrm>
            <a:off x="944217" y="3872986"/>
            <a:ext cx="3200400" cy="2848489"/>
          </a:xfrm>
          <a:prstGeom prst="rect">
            <a:avLst/>
          </a:prstGeom>
          <a:noFill/>
        </p:spPr>
      </p:pic>
      <p:pic>
        <p:nvPicPr>
          <p:cNvPr id="6" name="Picture 1033" descr="12_06">
            <a:extLst>
              <a:ext uri="{FF2B5EF4-FFF2-40B4-BE49-F238E27FC236}">
                <a16:creationId xmlns:a16="http://schemas.microsoft.com/office/drawing/2014/main" id="{B82A72DE-6A1A-F698-AD48-00663EBD64EC}"/>
              </a:ext>
            </a:extLst>
          </p:cNvPr>
          <p:cNvPicPr>
            <a:picLocks noChangeAspect="1" noChangeArrowheads="1"/>
          </p:cNvPicPr>
          <p:nvPr/>
        </p:nvPicPr>
        <p:blipFill>
          <a:blip r:embed="rId4" cstate="print"/>
          <a:srcRect/>
          <a:stretch>
            <a:fillRect/>
          </a:stretch>
        </p:blipFill>
        <p:spPr bwMode="auto">
          <a:xfrm>
            <a:off x="4876800" y="1945743"/>
            <a:ext cx="3200400" cy="2335427"/>
          </a:xfrm>
          <a:prstGeom prst="rect">
            <a:avLst/>
          </a:prstGeom>
          <a:noFill/>
        </p:spPr>
      </p:pic>
      <p:pic>
        <p:nvPicPr>
          <p:cNvPr id="7" name="Picture 1029" descr="12_07">
            <a:extLst>
              <a:ext uri="{FF2B5EF4-FFF2-40B4-BE49-F238E27FC236}">
                <a16:creationId xmlns:a16="http://schemas.microsoft.com/office/drawing/2014/main" id="{9FE34754-2104-6A20-D84C-802B2D4D4912}"/>
              </a:ext>
            </a:extLst>
          </p:cNvPr>
          <p:cNvPicPr>
            <a:picLocks noChangeAspect="1" noChangeArrowheads="1"/>
          </p:cNvPicPr>
          <p:nvPr/>
        </p:nvPicPr>
        <p:blipFill>
          <a:blip r:embed="rId5" cstate="print"/>
          <a:srcRect/>
          <a:stretch>
            <a:fillRect/>
          </a:stretch>
        </p:blipFill>
        <p:spPr bwMode="auto">
          <a:xfrm>
            <a:off x="4876800" y="4327062"/>
            <a:ext cx="3200400" cy="2652858"/>
          </a:xfrm>
          <a:prstGeom prst="rect">
            <a:avLst/>
          </a:prstGeom>
          <a:noFill/>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E683-AB9F-1EA7-C76D-C43F8B3962D6}"/>
              </a:ext>
            </a:extLst>
          </p:cNvPr>
          <p:cNvSpPr>
            <a:spLocks noGrp="1"/>
          </p:cNvSpPr>
          <p:nvPr>
            <p:ph type="title"/>
          </p:nvPr>
        </p:nvSpPr>
        <p:spPr/>
        <p:txBody>
          <a:bodyPr/>
          <a:lstStyle/>
          <a:p>
            <a:r>
              <a:rPr lang="en-US" dirty="0">
                <a:solidFill>
                  <a:srgbClr val="C00000"/>
                </a:solidFill>
              </a:rPr>
              <a:t>IMF Effects on Physical Properties</a:t>
            </a:r>
          </a:p>
        </p:txBody>
      </p:sp>
      <p:sp>
        <p:nvSpPr>
          <p:cNvPr id="4" name="Slide Number Placeholder 3">
            <a:extLst>
              <a:ext uri="{FF2B5EF4-FFF2-40B4-BE49-F238E27FC236}">
                <a16:creationId xmlns:a16="http://schemas.microsoft.com/office/drawing/2014/main" id="{D31A9AF1-2C3F-702B-09A5-EAA0BAE7F870}"/>
              </a:ext>
            </a:extLst>
          </p:cNvPr>
          <p:cNvSpPr>
            <a:spLocks noGrp="1"/>
          </p:cNvSpPr>
          <p:nvPr>
            <p:ph type="sldNum" sz="quarter" idx="12"/>
          </p:nvPr>
        </p:nvSpPr>
        <p:spPr/>
        <p:txBody>
          <a:bodyPr/>
          <a:lstStyle/>
          <a:p>
            <a:pPr>
              <a:defRPr/>
            </a:pPr>
            <a:fld id="{B4A89D29-838C-474B-8B9A-39A55B1CE43E}" type="slidenum">
              <a:rPr lang="en-US" smtClean="0"/>
              <a:pPr>
                <a:defRPr/>
              </a:pPr>
              <a:t>12</a:t>
            </a:fld>
            <a:endParaRPr lang="en-US"/>
          </a:p>
        </p:txBody>
      </p:sp>
      <p:pic>
        <p:nvPicPr>
          <p:cNvPr id="10" name="Picture 9" descr="intermolecular forces and physical properties">
            <a:extLst>
              <a:ext uri="{FF2B5EF4-FFF2-40B4-BE49-F238E27FC236}">
                <a16:creationId xmlns:a16="http://schemas.microsoft.com/office/drawing/2014/main" id="{95DD0541-E085-B1F1-A69E-3D4C53359F88}"/>
              </a:ext>
            </a:extLst>
          </p:cNvPr>
          <p:cNvPicPr>
            <a:picLocks noChangeAspect="1"/>
          </p:cNvPicPr>
          <p:nvPr/>
        </p:nvPicPr>
        <p:blipFill>
          <a:blip r:embed="rId2"/>
          <a:stretch>
            <a:fillRect/>
          </a:stretch>
        </p:blipFill>
        <p:spPr>
          <a:xfrm>
            <a:off x="76200" y="1646167"/>
            <a:ext cx="8940875" cy="4830833"/>
          </a:xfrm>
          <a:prstGeom prst="rect">
            <a:avLst/>
          </a:prstGeom>
        </p:spPr>
      </p:pic>
    </p:spTree>
    <p:extLst>
      <p:ext uri="{BB962C8B-B14F-4D97-AF65-F5344CB8AC3E}">
        <p14:creationId xmlns:p14="http://schemas.microsoft.com/office/powerpoint/2010/main" val="378176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Slide Number Placeholder 5"/>
          <p:cNvSpPr>
            <a:spLocks noGrp="1"/>
          </p:cNvSpPr>
          <p:nvPr>
            <p:ph type="sldNum" sz="quarter" idx="12"/>
          </p:nvPr>
        </p:nvSpPr>
        <p:spPr>
          <a:noFill/>
        </p:spPr>
        <p:txBody>
          <a:bodyPr/>
          <a:lstStyle/>
          <a:p>
            <a:fld id="{CAED01AF-A26D-4A3F-B22F-0AAC9355819A}" type="slidenum">
              <a:rPr lang="en-US" smtClean="0"/>
              <a:pPr/>
              <a:t>13</a:t>
            </a:fld>
            <a:endParaRPr lang="en-US"/>
          </a:p>
        </p:txBody>
      </p:sp>
      <p:sp>
        <p:nvSpPr>
          <p:cNvPr id="26628" name="Rectangle 2"/>
          <p:cNvSpPr>
            <a:spLocks noGrp="1" noChangeArrowheads="1"/>
          </p:cNvSpPr>
          <p:nvPr>
            <p:ph type="title"/>
          </p:nvPr>
        </p:nvSpPr>
        <p:spPr>
          <a:xfrm>
            <a:off x="685800" y="76200"/>
            <a:ext cx="7772400" cy="850006"/>
          </a:xfrm>
        </p:spPr>
        <p:txBody>
          <a:bodyPr/>
          <a:lstStyle/>
          <a:p>
            <a:pPr eaLnBrk="1" hangingPunct="1"/>
            <a:r>
              <a:rPr lang="en-US" dirty="0">
                <a:solidFill>
                  <a:srgbClr val="C00000"/>
                </a:solidFill>
              </a:rPr>
              <a:t>Attractive Forces and Solubility</a:t>
            </a:r>
          </a:p>
        </p:txBody>
      </p:sp>
      <p:sp>
        <p:nvSpPr>
          <p:cNvPr id="73731" name="Rectangle 3"/>
          <p:cNvSpPr>
            <a:spLocks noGrp="1" noChangeArrowheads="1"/>
          </p:cNvSpPr>
          <p:nvPr>
            <p:ph type="body" idx="1"/>
          </p:nvPr>
        </p:nvSpPr>
        <p:spPr>
          <a:xfrm>
            <a:off x="152400" y="938775"/>
            <a:ext cx="8686800" cy="4648200"/>
          </a:xfrm>
        </p:spPr>
        <p:txBody>
          <a:bodyPr/>
          <a:lstStyle/>
          <a:p>
            <a:pPr eaLnBrk="1" hangingPunct="1">
              <a:spcBef>
                <a:spcPct val="5000"/>
              </a:spcBef>
            </a:pPr>
            <a:r>
              <a:rPr lang="en-US" sz="2800" dirty="0"/>
              <a:t>Like dissolves like.</a:t>
            </a:r>
          </a:p>
          <a:p>
            <a:pPr lvl="1" eaLnBrk="1" hangingPunct="1">
              <a:spcBef>
                <a:spcPct val="5000"/>
              </a:spcBef>
            </a:pPr>
            <a:r>
              <a:rPr lang="en-US" sz="2400" dirty="0"/>
              <a:t>Miscible = Liquids that do not separate, no matter what the proportions.</a:t>
            </a:r>
          </a:p>
          <a:p>
            <a:pPr lvl="1" eaLnBrk="1" hangingPunct="1">
              <a:spcBef>
                <a:spcPct val="5000"/>
              </a:spcBef>
            </a:pPr>
            <a:endParaRPr lang="en-US" sz="2400" dirty="0"/>
          </a:p>
          <a:p>
            <a:pPr eaLnBrk="1" hangingPunct="1">
              <a:spcBef>
                <a:spcPct val="5000"/>
              </a:spcBef>
            </a:pPr>
            <a:r>
              <a:rPr lang="en-US" sz="2800" dirty="0"/>
              <a:t>Polar molecules dissolve </a:t>
            </a:r>
          </a:p>
          <a:p>
            <a:pPr marL="0" indent="0" eaLnBrk="1" hangingPunct="1">
              <a:spcBef>
                <a:spcPct val="5000"/>
              </a:spcBef>
              <a:buNone/>
            </a:pPr>
            <a:r>
              <a:rPr lang="en-US" sz="2800" dirty="0"/>
              <a:t>     in polar solvents.</a:t>
            </a:r>
          </a:p>
          <a:p>
            <a:pPr lvl="1" eaLnBrk="1" hangingPunct="1">
              <a:spcBef>
                <a:spcPct val="5000"/>
              </a:spcBef>
            </a:pPr>
            <a:endParaRPr lang="en-US" sz="2400" dirty="0"/>
          </a:p>
          <a:p>
            <a:pPr eaLnBrk="1" hangingPunct="1">
              <a:spcBef>
                <a:spcPct val="5000"/>
              </a:spcBef>
            </a:pPr>
            <a:r>
              <a:rPr lang="en-US" sz="2800" dirty="0"/>
              <a:t>Nonpolar molecules </a:t>
            </a:r>
          </a:p>
          <a:p>
            <a:pPr marL="0" indent="0" eaLnBrk="1" hangingPunct="1">
              <a:spcBef>
                <a:spcPct val="5000"/>
              </a:spcBef>
              <a:buNone/>
            </a:pPr>
            <a:r>
              <a:rPr lang="en-US" sz="2800" dirty="0"/>
              <a:t>    dissolve in nonpolar </a:t>
            </a:r>
          </a:p>
          <a:p>
            <a:pPr marL="0" indent="0" eaLnBrk="1" hangingPunct="1">
              <a:spcBef>
                <a:spcPct val="5000"/>
              </a:spcBef>
              <a:buNone/>
            </a:pPr>
            <a:r>
              <a:rPr lang="en-US" sz="2800" dirty="0"/>
              <a:t>    solvents.</a:t>
            </a:r>
          </a:p>
          <a:p>
            <a:pPr marL="0" indent="0" eaLnBrk="1" hangingPunct="1">
              <a:spcBef>
                <a:spcPct val="5000"/>
              </a:spcBef>
              <a:buNone/>
            </a:pPr>
            <a:endParaRPr lang="en-US" sz="2800" dirty="0"/>
          </a:p>
          <a:p>
            <a:pPr eaLnBrk="1" hangingPunct="1">
              <a:spcBef>
                <a:spcPct val="5000"/>
              </a:spcBef>
              <a:buFont typeface="Arial" panose="020B0604020202020204" pitchFamily="34" charset="0"/>
              <a:buChar char="•"/>
            </a:pPr>
            <a:endParaRPr lang="en-US" sz="1400" i="1" dirty="0"/>
          </a:p>
          <a:p>
            <a:pPr eaLnBrk="1" hangingPunct="1">
              <a:spcBef>
                <a:spcPct val="5000"/>
              </a:spcBef>
              <a:buFont typeface="Arial" panose="020B0604020202020204" pitchFamily="34" charset="0"/>
              <a:buChar char="•"/>
            </a:pPr>
            <a:r>
              <a:rPr lang="en-US" sz="2800" i="1" dirty="0"/>
              <a:t>Oil and water are “immiscible” do not dissolve/mix in each other</a:t>
            </a:r>
          </a:p>
        </p:txBody>
      </p:sp>
      <p:pic>
        <p:nvPicPr>
          <p:cNvPr id="3" name="Picture 2" descr="A picture containing cup, indoor, glass, container&#10;&#10;Description automatically generated">
            <a:extLst>
              <a:ext uri="{FF2B5EF4-FFF2-40B4-BE49-F238E27FC236}">
                <a16:creationId xmlns:a16="http://schemas.microsoft.com/office/drawing/2014/main" id="{FF75C308-CFB7-E026-056B-A1E6F86560A1}"/>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495800" y="2189725"/>
            <a:ext cx="3383468" cy="3657600"/>
          </a:xfrm>
          <a:prstGeom prst="rect">
            <a:avLst/>
          </a:prstGeom>
        </p:spPr>
      </p:pic>
      <p:sp>
        <p:nvSpPr>
          <p:cNvPr id="4" name="TextBox 3">
            <a:extLst>
              <a:ext uri="{FF2B5EF4-FFF2-40B4-BE49-F238E27FC236}">
                <a16:creationId xmlns:a16="http://schemas.microsoft.com/office/drawing/2014/main" id="{FBC9D82E-2525-B2CE-74D7-03E7861C5448}"/>
              </a:ext>
            </a:extLst>
          </p:cNvPr>
          <p:cNvSpPr txBox="1"/>
          <p:nvPr/>
        </p:nvSpPr>
        <p:spPr>
          <a:xfrm>
            <a:off x="5029200" y="5557877"/>
            <a:ext cx="2791001" cy="369332"/>
          </a:xfrm>
          <a:prstGeom prst="rect">
            <a:avLst/>
          </a:prstGeom>
          <a:noFill/>
        </p:spPr>
        <p:txBody>
          <a:bodyPr wrap="square" rtlCol="0">
            <a:spAutoFit/>
          </a:bodyPr>
          <a:lstStyle/>
          <a:p>
            <a:r>
              <a:rPr lang="en-US" sz="900" dirty="0">
                <a:hlinkClick r:id="rId4" tooltip="https://researchoutreach.org/articles/facilitated-ion-transfer-liquid-liquid-interfaces/"/>
              </a:rPr>
              <a:t>This Photo</a:t>
            </a:r>
            <a:r>
              <a:rPr lang="en-US" sz="900" dirty="0"/>
              <a:t> by Unknown Author is licensed under </a:t>
            </a:r>
            <a:r>
              <a:rPr lang="en-US" sz="900" dirty="0">
                <a:hlinkClick r:id="rId5" tooltip="https://creativecommons.org/licenses/by/3.0/"/>
              </a:rPr>
              <a:t>CC BY</a:t>
            </a:r>
            <a:endParaRPr lang="en-US" sz="900" dirty="0"/>
          </a:p>
        </p:txBody>
      </p:sp>
      <p:sp>
        <p:nvSpPr>
          <p:cNvPr id="5" name="TextBox 4">
            <a:extLst>
              <a:ext uri="{FF2B5EF4-FFF2-40B4-BE49-F238E27FC236}">
                <a16:creationId xmlns:a16="http://schemas.microsoft.com/office/drawing/2014/main" id="{D2E336FE-F191-4CB9-106D-C6AA817DAAAA}"/>
              </a:ext>
            </a:extLst>
          </p:cNvPr>
          <p:cNvSpPr txBox="1"/>
          <p:nvPr/>
        </p:nvSpPr>
        <p:spPr>
          <a:xfrm>
            <a:off x="6934200" y="3886200"/>
            <a:ext cx="2590800" cy="461665"/>
          </a:xfrm>
          <a:prstGeom prst="rect">
            <a:avLst/>
          </a:prstGeom>
          <a:noFill/>
        </p:spPr>
        <p:txBody>
          <a:bodyPr wrap="square" rtlCol="0">
            <a:spAutoFit/>
          </a:bodyPr>
          <a:lstStyle/>
          <a:p>
            <a:r>
              <a:rPr lang="en-US" sz="2400" b="1" dirty="0">
                <a:solidFill>
                  <a:srgbClr val="FF0000"/>
                </a:solidFill>
              </a:rPr>
              <a:t>Oil (non-polar)</a:t>
            </a:r>
          </a:p>
        </p:txBody>
      </p:sp>
      <p:sp>
        <p:nvSpPr>
          <p:cNvPr id="9" name="TextBox 8">
            <a:extLst>
              <a:ext uri="{FF2B5EF4-FFF2-40B4-BE49-F238E27FC236}">
                <a16:creationId xmlns:a16="http://schemas.microsoft.com/office/drawing/2014/main" id="{012A47B1-79F0-489B-183A-505208E0154C}"/>
              </a:ext>
            </a:extLst>
          </p:cNvPr>
          <p:cNvSpPr txBox="1"/>
          <p:nvPr/>
        </p:nvSpPr>
        <p:spPr>
          <a:xfrm>
            <a:off x="6934200" y="4736362"/>
            <a:ext cx="2590800" cy="461665"/>
          </a:xfrm>
          <a:prstGeom prst="rect">
            <a:avLst/>
          </a:prstGeom>
          <a:noFill/>
        </p:spPr>
        <p:txBody>
          <a:bodyPr wrap="square" rtlCol="0">
            <a:spAutoFit/>
          </a:bodyPr>
          <a:lstStyle/>
          <a:p>
            <a:r>
              <a:rPr lang="en-US" sz="2400" b="1" dirty="0">
                <a:solidFill>
                  <a:srgbClr val="FF0000"/>
                </a:solidFill>
              </a:rPr>
              <a:t>Water (polar)</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31D7-2DAD-036B-2DB5-7894AB765C0A}"/>
              </a:ext>
            </a:extLst>
          </p:cNvPr>
          <p:cNvSpPr>
            <a:spLocks noGrp="1"/>
          </p:cNvSpPr>
          <p:nvPr>
            <p:ph type="title"/>
          </p:nvPr>
        </p:nvSpPr>
        <p:spPr/>
        <p:txBody>
          <a:bodyPr/>
          <a:lstStyle/>
          <a:p>
            <a:r>
              <a:rPr lang="en-US" dirty="0">
                <a:solidFill>
                  <a:srgbClr val="C00000"/>
                </a:solidFill>
              </a:rPr>
              <a:t>Context</a:t>
            </a:r>
          </a:p>
        </p:txBody>
      </p:sp>
      <p:sp>
        <p:nvSpPr>
          <p:cNvPr id="3" name="Content Placeholder 2">
            <a:extLst>
              <a:ext uri="{FF2B5EF4-FFF2-40B4-BE49-F238E27FC236}">
                <a16:creationId xmlns:a16="http://schemas.microsoft.com/office/drawing/2014/main" id="{DA7D3361-2AF2-2846-4054-D9D50E0ACE04}"/>
              </a:ext>
            </a:extLst>
          </p:cNvPr>
          <p:cNvSpPr>
            <a:spLocks noGrp="1"/>
          </p:cNvSpPr>
          <p:nvPr>
            <p:ph idx="1"/>
          </p:nvPr>
        </p:nvSpPr>
        <p:spPr/>
        <p:txBody>
          <a:bodyPr/>
          <a:lstStyle/>
          <a:p>
            <a:r>
              <a:rPr lang="en-US" dirty="0"/>
              <a:t>Ionic Bonding vs </a:t>
            </a:r>
            <a:r>
              <a:rPr lang="en-US" dirty="0" err="1"/>
              <a:t>InterMolecular</a:t>
            </a:r>
            <a:r>
              <a:rPr lang="en-US" dirty="0"/>
              <a:t> </a:t>
            </a:r>
            <a:r>
              <a:rPr lang="en-US" dirty="0" err="1"/>
              <a:t>Foces</a:t>
            </a:r>
            <a:endParaRPr lang="en-US" dirty="0"/>
          </a:p>
        </p:txBody>
      </p:sp>
      <p:sp>
        <p:nvSpPr>
          <p:cNvPr id="4" name="Slide Number Placeholder 3">
            <a:extLst>
              <a:ext uri="{FF2B5EF4-FFF2-40B4-BE49-F238E27FC236}">
                <a16:creationId xmlns:a16="http://schemas.microsoft.com/office/drawing/2014/main" id="{12DC772B-BFC7-0239-8C0A-DF711817571C}"/>
              </a:ext>
            </a:extLst>
          </p:cNvPr>
          <p:cNvSpPr>
            <a:spLocks noGrp="1"/>
          </p:cNvSpPr>
          <p:nvPr>
            <p:ph type="sldNum" sz="quarter" idx="12"/>
          </p:nvPr>
        </p:nvSpPr>
        <p:spPr/>
        <p:txBody>
          <a:bodyPr/>
          <a:lstStyle/>
          <a:p>
            <a:pPr>
              <a:defRPr/>
            </a:pPr>
            <a:fld id="{B4A89D29-838C-474B-8B9A-39A55B1CE43E}" type="slidenum">
              <a:rPr lang="en-US" smtClean="0"/>
              <a:pPr>
                <a:defRPr/>
              </a:pPr>
              <a:t>14</a:t>
            </a:fld>
            <a:endParaRPr lang="en-US"/>
          </a:p>
        </p:txBody>
      </p:sp>
    </p:spTree>
    <p:extLst>
      <p:ext uri="{BB962C8B-B14F-4D97-AF65-F5344CB8AC3E}">
        <p14:creationId xmlns:p14="http://schemas.microsoft.com/office/powerpoint/2010/main" val="198533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625F-6B56-F267-C427-81741F33DB07}"/>
              </a:ext>
            </a:extLst>
          </p:cNvPr>
          <p:cNvSpPr>
            <a:spLocks noGrp="1"/>
          </p:cNvSpPr>
          <p:nvPr>
            <p:ph type="title"/>
          </p:nvPr>
        </p:nvSpPr>
        <p:spPr/>
        <p:txBody>
          <a:bodyPr/>
          <a:lstStyle/>
          <a:p>
            <a:r>
              <a:rPr lang="en-US" dirty="0">
                <a:solidFill>
                  <a:srgbClr val="C00000"/>
                </a:solidFill>
              </a:rPr>
              <a:t>Condensed Structural Formulas</a:t>
            </a:r>
          </a:p>
        </p:txBody>
      </p:sp>
      <p:sp>
        <p:nvSpPr>
          <p:cNvPr id="3" name="Content Placeholder 2">
            <a:extLst>
              <a:ext uri="{FF2B5EF4-FFF2-40B4-BE49-F238E27FC236}">
                <a16:creationId xmlns:a16="http://schemas.microsoft.com/office/drawing/2014/main" id="{DD9DEA6C-8550-31BD-96B2-425447BB3185}"/>
              </a:ext>
            </a:extLst>
          </p:cNvPr>
          <p:cNvSpPr>
            <a:spLocks noGrp="1"/>
          </p:cNvSpPr>
          <p:nvPr>
            <p:ph idx="1"/>
          </p:nvPr>
        </p:nvSpPr>
        <p:spPr/>
        <p:txBody>
          <a:bodyPr/>
          <a:lstStyle/>
          <a:p>
            <a:r>
              <a:rPr lang="en-US" dirty="0"/>
              <a:t>CH</a:t>
            </a:r>
            <a:r>
              <a:rPr lang="en-US" baseline="-25000" dirty="0"/>
              <a:t>3</a:t>
            </a:r>
            <a:r>
              <a:rPr lang="en-US" dirty="0"/>
              <a:t>CH</a:t>
            </a:r>
            <a:r>
              <a:rPr lang="en-US" baseline="-25000" dirty="0"/>
              <a:t>2</a:t>
            </a:r>
            <a:r>
              <a:rPr lang="en-US" dirty="0"/>
              <a:t>NH</a:t>
            </a:r>
            <a:r>
              <a:rPr lang="en-US" baseline="-25000" dirty="0"/>
              <a:t>2</a:t>
            </a:r>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4AC7765-2F3A-E790-1175-DEF5B2311705}"/>
              </a:ext>
            </a:extLst>
          </p:cNvPr>
          <p:cNvSpPr>
            <a:spLocks noGrp="1"/>
          </p:cNvSpPr>
          <p:nvPr>
            <p:ph type="sldNum" sz="quarter" idx="12"/>
          </p:nvPr>
        </p:nvSpPr>
        <p:spPr/>
        <p:txBody>
          <a:bodyPr/>
          <a:lstStyle/>
          <a:p>
            <a:pPr>
              <a:defRPr/>
            </a:pPr>
            <a:fld id="{B4A89D29-838C-474B-8B9A-39A55B1CE43E}" type="slidenum">
              <a:rPr lang="en-US" smtClean="0"/>
              <a:pPr>
                <a:defRPr/>
              </a:pPr>
              <a:t>15</a:t>
            </a:fld>
            <a:endParaRPr lang="en-US"/>
          </a:p>
        </p:txBody>
      </p:sp>
      <p:pic>
        <p:nvPicPr>
          <p:cNvPr id="6" name="Picture 5" descr="lewis structure of ethanamine">
            <a:extLst>
              <a:ext uri="{FF2B5EF4-FFF2-40B4-BE49-F238E27FC236}">
                <a16:creationId xmlns:a16="http://schemas.microsoft.com/office/drawing/2014/main" id="{BA1C051B-F6AB-3BB4-9F09-FB522BE17964}"/>
              </a:ext>
            </a:extLst>
          </p:cNvPr>
          <p:cNvPicPr>
            <a:picLocks noChangeAspect="1"/>
          </p:cNvPicPr>
          <p:nvPr/>
        </p:nvPicPr>
        <p:blipFill>
          <a:blip r:embed="rId2"/>
          <a:stretch>
            <a:fillRect/>
          </a:stretch>
        </p:blipFill>
        <p:spPr>
          <a:xfrm>
            <a:off x="685800" y="2819400"/>
            <a:ext cx="3381375" cy="1695450"/>
          </a:xfrm>
          <a:prstGeom prst="rect">
            <a:avLst/>
          </a:prstGeom>
        </p:spPr>
      </p:pic>
      <p:sp>
        <p:nvSpPr>
          <p:cNvPr id="10" name="Oval 9">
            <a:extLst>
              <a:ext uri="{FF2B5EF4-FFF2-40B4-BE49-F238E27FC236}">
                <a16:creationId xmlns:a16="http://schemas.microsoft.com/office/drawing/2014/main" id="{B94CD3EC-5D07-ED2C-46A1-3993A61E93CE}"/>
              </a:ext>
              <a:ext uri="{C183D7F6-B498-43B3-948B-1728B52AA6E4}">
                <adec:decorative xmlns:adec="http://schemas.microsoft.com/office/drawing/2017/decorative" val="1"/>
              </a:ext>
            </a:extLst>
          </p:cNvPr>
          <p:cNvSpPr/>
          <p:nvPr/>
        </p:nvSpPr>
        <p:spPr bwMode="auto">
          <a:xfrm>
            <a:off x="1295400" y="3200400"/>
            <a:ext cx="609600" cy="1143000"/>
          </a:xfrm>
          <a:prstGeom prst="ellipse">
            <a:avLst/>
          </a:prstGeom>
          <a:solidFill>
            <a:srgbClr val="FFC000">
              <a:alpha val="37000"/>
            </a:srgb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chor="ctr"/>
          <a:lstStyle/>
          <a:p>
            <a:pPr algn="ctr"/>
            <a:endParaRPr lang="en-US" sz="4000" dirty="0">
              <a:solidFill>
                <a:srgbClr val="820000"/>
              </a:solidFill>
            </a:endParaRPr>
          </a:p>
        </p:txBody>
      </p:sp>
      <p:sp>
        <p:nvSpPr>
          <p:cNvPr id="11" name="Oval 10">
            <a:extLst>
              <a:ext uri="{FF2B5EF4-FFF2-40B4-BE49-F238E27FC236}">
                <a16:creationId xmlns:a16="http://schemas.microsoft.com/office/drawing/2014/main" id="{D35C12D6-911D-B591-5180-BC515F056546}"/>
              </a:ext>
              <a:ext uri="{C183D7F6-B498-43B3-948B-1728B52AA6E4}">
                <adec:decorative xmlns:adec="http://schemas.microsoft.com/office/drawing/2017/decorative" val="1"/>
              </a:ext>
            </a:extLst>
          </p:cNvPr>
          <p:cNvSpPr/>
          <p:nvPr/>
        </p:nvSpPr>
        <p:spPr bwMode="auto">
          <a:xfrm>
            <a:off x="1835943" y="2611471"/>
            <a:ext cx="678657" cy="989013"/>
          </a:xfrm>
          <a:prstGeom prst="ellipse">
            <a:avLst/>
          </a:prstGeom>
          <a:solidFill>
            <a:srgbClr val="92D050">
              <a:alpha val="37000"/>
            </a:srgb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chor="ctr"/>
          <a:lstStyle/>
          <a:p>
            <a:pPr algn="ctr"/>
            <a:endParaRPr lang="en-US" sz="4000" dirty="0">
              <a:solidFill>
                <a:srgbClr val="820000"/>
              </a:solidFill>
            </a:endParaRPr>
          </a:p>
        </p:txBody>
      </p:sp>
      <p:sp>
        <p:nvSpPr>
          <p:cNvPr id="12" name="Oval 11">
            <a:extLst>
              <a:ext uri="{FF2B5EF4-FFF2-40B4-BE49-F238E27FC236}">
                <a16:creationId xmlns:a16="http://schemas.microsoft.com/office/drawing/2014/main" id="{ACC42130-08D7-D3F0-AE46-D748C2891BF4}"/>
              </a:ext>
              <a:ext uri="{C183D7F6-B498-43B3-948B-1728B52AA6E4}">
                <adec:decorative xmlns:adec="http://schemas.microsoft.com/office/drawing/2017/decorative" val="1"/>
              </a:ext>
            </a:extLst>
          </p:cNvPr>
          <p:cNvSpPr/>
          <p:nvPr/>
        </p:nvSpPr>
        <p:spPr bwMode="auto">
          <a:xfrm>
            <a:off x="2376486" y="3200400"/>
            <a:ext cx="747713" cy="914400"/>
          </a:xfrm>
          <a:prstGeom prst="ellipse">
            <a:avLst/>
          </a:prstGeom>
          <a:solidFill>
            <a:srgbClr val="7030A0">
              <a:alpha val="37000"/>
            </a:srgb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chor="ctr"/>
          <a:lstStyle/>
          <a:p>
            <a:pPr algn="ctr"/>
            <a:endParaRPr lang="en-US" sz="4000" dirty="0">
              <a:solidFill>
                <a:srgbClr val="820000"/>
              </a:solidFill>
            </a:endParaRPr>
          </a:p>
        </p:txBody>
      </p:sp>
      <p:cxnSp>
        <p:nvCxnSpPr>
          <p:cNvPr id="14" name="Straight Arrow Connector 13">
            <a:extLst>
              <a:ext uri="{FF2B5EF4-FFF2-40B4-BE49-F238E27FC236}">
                <a16:creationId xmlns:a16="http://schemas.microsoft.com/office/drawing/2014/main" id="{728B666F-B58D-0965-80AD-5288164C956F}"/>
              </a:ext>
              <a:ext uri="{C183D7F6-B498-43B3-948B-1728B52AA6E4}">
                <adec:decorative xmlns:adec="http://schemas.microsoft.com/office/drawing/2017/decorative" val="1"/>
              </a:ext>
            </a:extLst>
          </p:cNvPr>
          <p:cNvCxnSpPr>
            <a:stCxn id="10" idx="0"/>
          </p:cNvCxnSpPr>
          <p:nvPr/>
        </p:nvCxnSpPr>
        <p:spPr>
          <a:xfrm flipH="1" flipV="1">
            <a:off x="1191815" y="2133600"/>
            <a:ext cx="408385" cy="1066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872209-A32C-FA14-4B2A-6E41E38E102C}"/>
              </a:ext>
              <a:ext uri="{C183D7F6-B498-43B3-948B-1728B52AA6E4}">
                <adec:decorative xmlns:adec="http://schemas.microsoft.com/office/drawing/2017/decorative" val="1"/>
              </a:ext>
            </a:extLst>
          </p:cNvPr>
          <p:cNvCxnSpPr>
            <a:cxnSpLocks/>
          </p:cNvCxnSpPr>
          <p:nvPr/>
        </p:nvCxnSpPr>
        <p:spPr>
          <a:xfrm flipH="1" flipV="1">
            <a:off x="1905000" y="2133600"/>
            <a:ext cx="83343" cy="477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C52C794-FAD2-591D-72DC-C118AD63EF27}"/>
              </a:ext>
              <a:ext uri="{C183D7F6-B498-43B3-948B-1728B52AA6E4}">
                <adec:decorative xmlns:adec="http://schemas.microsoft.com/office/drawing/2017/decorative" val="1"/>
              </a:ext>
            </a:extLst>
          </p:cNvPr>
          <p:cNvCxnSpPr/>
          <p:nvPr/>
        </p:nvCxnSpPr>
        <p:spPr>
          <a:xfrm flipH="1" flipV="1">
            <a:off x="2445543" y="2143142"/>
            <a:ext cx="304800" cy="1057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6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5B73-CE6B-6762-AFFE-EBC53B5E9D8D}"/>
              </a:ext>
            </a:extLst>
          </p:cNvPr>
          <p:cNvSpPr>
            <a:spLocks noGrp="1"/>
          </p:cNvSpPr>
          <p:nvPr>
            <p:ph type="title"/>
          </p:nvPr>
        </p:nvSpPr>
        <p:spPr>
          <a:xfrm>
            <a:off x="457200" y="304800"/>
            <a:ext cx="8229600" cy="1143000"/>
          </a:xfrm>
        </p:spPr>
        <p:txBody>
          <a:bodyPr/>
          <a:lstStyle/>
          <a:p>
            <a:r>
              <a:rPr lang="en-US" dirty="0">
                <a:solidFill>
                  <a:srgbClr val="C00000"/>
                </a:solidFill>
              </a:rPr>
              <a:t>Step 5: Take a break and reflect</a:t>
            </a:r>
          </a:p>
        </p:txBody>
      </p:sp>
      <p:sp>
        <p:nvSpPr>
          <p:cNvPr id="3" name="Content Placeholder 2">
            <a:extLst>
              <a:ext uri="{FF2B5EF4-FFF2-40B4-BE49-F238E27FC236}">
                <a16:creationId xmlns:a16="http://schemas.microsoft.com/office/drawing/2014/main" id="{3318349F-9570-D458-765D-4CCFDBBDC1B5}"/>
              </a:ext>
            </a:extLst>
          </p:cNvPr>
          <p:cNvSpPr>
            <a:spLocks noGrp="1"/>
          </p:cNvSpPr>
          <p:nvPr>
            <p:ph idx="1"/>
          </p:nvPr>
        </p:nvSpPr>
        <p:spPr/>
        <p:txBody>
          <a:bodyPr/>
          <a:lstStyle/>
          <a:p>
            <a:pPr marL="0" indent="0">
              <a:buNone/>
            </a:pPr>
            <a:r>
              <a:rPr lang="en-US" dirty="0"/>
              <a:t>You just went from looking at a chemical formula to being able to predict a lot about a molecule’s physical properties in about an hour!</a:t>
            </a:r>
          </a:p>
          <a:p>
            <a:endParaRPr lang="en-US" dirty="0"/>
          </a:p>
          <a:p>
            <a:pPr marL="0" indent="0">
              <a:buNone/>
            </a:pPr>
            <a:r>
              <a:rPr lang="en-US" dirty="0"/>
              <a:t>Also, say a quick “thanks” to Gilbert Lewis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CB50F08D-D749-549F-21B7-8CBD795EBDF8}"/>
              </a:ext>
            </a:extLst>
          </p:cNvPr>
          <p:cNvSpPr>
            <a:spLocks noGrp="1"/>
          </p:cNvSpPr>
          <p:nvPr>
            <p:ph type="sldNum" sz="quarter" idx="12"/>
          </p:nvPr>
        </p:nvSpPr>
        <p:spPr/>
        <p:txBody>
          <a:bodyPr/>
          <a:lstStyle/>
          <a:p>
            <a:pPr>
              <a:defRPr/>
            </a:pPr>
            <a:fld id="{B4A89D29-838C-474B-8B9A-39A55B1CE43E}" type="slidenum">
              <a:rPr lang="en-US" smtClean="0"/>
              <a:pPr>
                <a:defRPr/>
              </a:pPr>
              <a:t>16</a:t>
            </a:fld>
            <a:endParaRPr lang="en-US"/>
          </a:p>
        </p:txBody>
      </p:sp>
    </p:spTree>
    <p:extLst>
      <p:ext uri="{BB962C8B-B14F-4D97-AF65-F5344CB8AC3E}">
        <p14:creationId xmlns:p14="http://schemas.microsoft.com/office/powerpoint/2010/main" val="177421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2400" dirty="0">
                <a:solidFill>
                  <a:srgbClr val="C00000"/>
                </a:solidFill>
              </a:rPr>
              <a:t>Best Practices for </a:t>
            </a:r>
            <a:br>
              <a:rPr lang="en-US" dirty="0">
                <a:solidFill>
                  <a:srgbClr val="C00000"/>
                </a:solidFill>
              </a:rPr>
            </a:br>
            <a:r>
              <a:rPr lang="en-US" dirty="0">
                <a:solidFill>
                  <a:srgbClr val="C00000"/>
                </a:solidFill>
              </a:rPr>
              <a:t>Drawing Lewis Structures</a:t>
            </a:r>
            <a:br>
              <a:rPr lang="en-US" dirty="0">
                <a:solidFill>
                  <a:srgbClr val="C00000"/>
                </a:solidFill>
              </a:rPr>
            </a:br>
            <a:r>
              <a:rPr lang="en-US" sz="2400" dirty="0">
                <a:solidFill>
                  <a:srgbClr val="C00000"/>
                </a:solidFill>
              </a:rPr>
              <a:t>of molecular compounds &amp; polyatomic ions</a:t>
            </a:r>
          </a:p>
        </p:txBody>
      </p:sp>
      <p:sp>
        <p:nvSpPr>
          <p:cNvPr id="3" name="Content Placeholder 2"/>
          <p:cNvSpPr>
            <a:spLocks noGrp="1"/>
          </p:cNvSpPr>
          <p:nvPr>
            <p:ph idx="1"/>
          </p:nvPr>
        </p:nvSpPr>
        <p:spPr>
          <a:xfrm>
            <a:off x="0" y="1600200"/>
            <a:ext cx="9144000" cy="5257800"/>
          </a:xfrm>
        </p:spPr>
        <p:txBody>
          <a:bodyPr/>
          <a:lstStyle/>
          <a:p>
            <a:r>
              <a:rPr lang="en-US" dirty="0"/>
              <a:t>Draw the molecule’s “Skeleton”</a:t>
            </a:r>
          </a:p>
          <a:p>
            <a:pPr lvl="1"/>
            <a:r>
              <a:rPr lang="en-US" sz="2000" dirty="0"/>
              <a:t>Central atom is usually least EN or “odd element” (never hydrogen)</a:t>
            </a:r>
          </a:p>
          <a:p>
            <a:r>
              <a:rPr lang="en-US" dirty="0"/>
              <a:t>Count Valence Electrons</a:t>
            </a:r>
          </a:p>
          <a:p>
            <a:r>
              <a:rPr lang="en-US" dirty="0"/>
              <a:t>Place electrons on molecule in pairs, starting with outer elements to give each atom an octet (duet for hydrogen).</a:t>
            </a:r>
          </a:p>
          <a:p>
            <a:r>
              <a:rPr lang="en-US" dirty="0"/>
              <a:t>If a central atom does not have a full octet, move lone pairs in as bonds.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0"/>
            <a:ext cx="8229600" cy="838200"/>
          </a:xfrm>
        </p:spPr>
        <p:txBody>
          <a:bodyPr/>
          <a:lstStyle/>
          <a:p>
            <a:pPr eaLnBrk="1" hangingPunct="1"/>
            <a:r>
              <a:rPr lang="en-US" dirty="0">
                <a:solidFill>
                  <a:srgbClr val="C00000"/>
                </a:solidFill>
              </a:rPr>
              <a:t>Lewis Structures</a:t>
            </a:r>
          </a:p>
        </p:txBody>
      </p:sp>
      <p:sp>
        <p:nvSpPr>
          <p:cNvPr id="5" name="TextBox 4"/>
          <p:cNvSpPr txBox="1"/>
          <p:nvPr/>
        </p:nvSpPr>
        <p:spPr>
          <a:xfrm>
            <a:off x="152400" y="2514600"/>
            <a:ext cx="2514600" cy="1815882"/>
          </a:xfrm>
          <a:prstGeom prst="rect">
            <a:avLst/>
          </a:prstGeom>
          <a:noFill/>
          <a:ln>
            <a:solidFill>
              <a:schemeClr val="accent2"/>
            </a:solidFill>
          </a:ln>
        </p:spPr>
        <p:txBody>
          <a:bodyPr wrap="square" rtlCol="0">
            <a:spAutoFit/>
          </a:bodyPr>
          <a:lstStyle/>
          <a:p>
            <a:pPr algn="ctr"/>
            <a:r>
              <a:rPr lang="en-US" sz="3200" dirty="0">
                <a:solidFill>
                  <a:srgbClr val="7030A0"/>
                </a:solidFill>
              </a:rPr>
              <a:t>Lewis </a:t>
            </a:r>
          </a:p>
          <a:p>
            <a:pPr algn="ctr"/>
            <a:r>
              <a:rPr lang="en-US" sz="3200" dirty="0">
                <a:solidFill>
                  <a:srgbClr val="7030A0"/>
                </a:solidFill>
              </a:rPr>
              <a:t>Structures</a:t>
            </a:r>
          </a:p>
          <a:p>
            <a:pPr algn="ctr"/>
            <a:r>
              <a:rPr lang="en-US" sz="2400" dirty="0">
                <a:solidFill>
                  <a:srgbClr val="7030A0"/>
                </a:solidFill>
              </a:rPr>
              <a:t>(Show the bonds in a molecule)</a:t>
            </a:r>
          </a:p>
        </p:txBody>
      </p:sp>
      <p:sp>
        <p:nvSpPr>
          <p:cNvPr id="6" name="TextBox 5"/>
          <p:cNvSpPr txBox="1"/>
          <p:nvPr/>
        </p:nvSpPr>
        <p:spPr>
          <a:xfrm>
            <a:off x="2819400" y="4724400"/>
            <a:ext cx="1905000" cy="1077218"/>
          </a:xfrm>
          <a:prstGeom prst="rect">
            <a:avLst/>
          </a:prstGeom>
          <a:noFill/>
          <a:ln>
            <a:solidFill>
              <a:schemeClr val="accent2"/>
            </a:solidFill>
          </a:ln>
        </p:spPr>
        <p:txBody>
          <a:bodyPr wrap="square" rtlCol="0">
            <a:spAutoFit/>
          </a:bodyPr>
          <a:lstStyle/>
          <a:p>
            <a:pPr algn="ctr"/>
            <a:r>
              <a:rPr lang="en-US" sz="3200" dirty="0">
                <a:solidFill>
                  <a:srgbClr val="7030A0"/>
                </a:solidFill>
              </a:rPr>
              <a:t>Molecule</a:t>
            </a:r>
          </a:p>
          <a:p>
            <a:pPr algn="ctr"/>
            <a:r>
              <a:rPr lang="en-US" sz="3200" dirty="0">
                <a:solidFill>
                  <a:srgbClr val="7030A0"/>
                </a:solidFill>
              </a:rPr>
              <a:t>Shapes</a:t>
            </a:r>
          </a:p>
        </p:txBody>
      </p:sp>
      <p:sp>
        <p:nvSpPr>
          <p:cNvPr id="7" name="TextBox 6"/>
          <p:cNvSpPr txBox="1"/>
          <p:nvPr/>
        </p:nvSpPr>
        <p:spPr>
          <a:xfrm>
            <a:off x="4953000" y="3200400"/>
            <a:ext cx="2036993" cy="1077218"/>
          </a:xfrm>
          <a:prstGeom prst="rect">
            <a:avLst/>
          </a:prstGeom>
          <a:noFill/>
          <a:ln>
            <a:solidFill>
              <a:schemeClr val="accent2"/>
            </a:solidFill>
          </a:ln>
        </p:spPr>
        <p:txBody>
          <a:bodyPr wrap="square" rtlCol="0">
            <a:spAutoFit/>
          </a:bodyPr>
          <a:lstStyle/>
          <a:p>
            <a:pPr algn="ctr"/>
            <a:r>
              <a:rPr lang="en-US" sz="3200" dirty="0">
                <a:solidFill>
                  <a:srgbClr val="7030A0"/>
                </a:solidFill>
              </a:rPr>
              <a:t>Molecular</a:t>
            </a:r>
          </a:p>
          <a:p>
            <a:pPr algn="ctr"/>
            <a:r>
              <a:rPr lang="en-US" sz="3200" dirty="0">
                <a:solidFill>
                  <a:srgbClr val="7030A0"/>
                </a:solidFill>
              </a:rPr>
              <a:t>Polarity</a:t>
            </a:r>
          </a:p>
        </p:txBody>
      </p:sp>
      <p:sp>
        <p:nvSpPr>
          <p:cNvPr id="8" name="TextBox 7"/>
          <p:cNvSpPr txBox="1"/>
          <p:nvPr/>
        </p:nvSpPr>
        <p:spPr>
          <a:xfrm>
            <a:off x="7047444" y="4648200"/>
            <a:ext cx="2096556" cy="1077218"/>
          </a:xfrm>
          <a:prstGeom prst="rect">
            <a:avLst/>
          </a:prstGeom>
          <a:noFill/>
          <a:ln>
            <a:solidFill>
              <a:schemeClr val="accent2"/>
            </a:solidFill>
          </a:ln>
        </p:spPr>
        <p:txBody>
          <a:bodyPr wrap="square" rtlCol="0">
            <a:spAutoFit/>
          </a:bodyPr>
          <a:lstStyle/>
          <a:p>
            <a:r>
              <a:rPr lang="en-US" sz="3200" dirty="0">
                <a:solidFill>
                  <a:srgbClr val="7030A0"/>
                </a:solidFill>
              </a:rPr>
              <a:t>Molecule</a:t>
            </a:r>
          </a:p>
          <a:p>
            <a:r>
              <a:rPr lang="en-US" sz="3200" dirty="0">
                <a:solidFill>
                  <a:srgbClr val="7030A0"/>
                </a:solidFill>
              </a:rPr>
              <a:t>Properties</a:t>
            </a:r>
          </a:p>
        </p:txBody>
      </p:sp>
      <p:cxnSp>
        <p:nvCxnSpPr>
          <p:cNvPr id="10" name="Straight Arrow Connector 9" descr="arrow"/>
          <p:cNvCxnSpPr/>
          <p:nvPr/>
        </p:nvCxnSpPr>
        <p:spPr>
          <a:xfrm>
            <a:off x="2667000" y="4343400"/>
            <a:ext cx="1524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cNvCxnSpPr/>
          <p:nvPr/>
        </p:nvCxnSpPr>
        <p:spPr>
          <a:xfrm>
            <a:off x="7010400" y="4267200"/>
            <a:ext cx="2286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0600" y="4419600"/>
            <a:ext cx="704039" cy="369332"/>
          </a:xfrm>
          <a:prstGeom prst="rect">
            <a:avLst/>
          </a:prstGeom>
          <a:noFill/>
        </p:spPr>
        <p:txBody>
          <a:bodyPr wrap="none" rtlCol="0">
            <a:spAutoFit/>
          </a:bodyPr>
          <a:lstStyle/>
          <a:p>
            <a:r>
              <a:rPr lang="en-US" b="1" dirty="0">
                <a:solidFill>
                  <a:srgbClr val="7030A0"/>
                </a:solidFill>
              </a:rPr>
              <a:t>+ EN</a:t>
            </a:r>
          </a:p>
        </p:txBody>
      </p:sp>
      <p:cxnSp>
        <p:nvCxnSpPr>
          <p:cNvPr id="17" name="Straight Arrow Connector 16" descr="arrow"/>
          <p:cNvCxnSpPr/>
          <p:nvPr/>
        </p:nvCxnSpPr>
        <p:spPr>
          <a:xfrm flipV="1">
            <a:off x="4724400" y="4267200"/>
            <a:ext cx="228600" cy="457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1"/>
          </p:nvPr>
        </p:nvSpPr>
        <p:spPr>
          <a:xfrm>
            <a:off x="0" y="696218"/>
            <a:ext cx="9144000" cy="5105400"/>
          </a:xfrm>
        </p:spPr>
        <p:txBody>
          <a:bodyPr/>
          <a:lstStyle/>
          <a:p>
            <a:pPr marL="0" indent="0">
              <a:buNone/>
            </a:pPr>
            <a:r>
              <a:rPr lang="en-US" sz="3200" dirty="0"/>
              <a:t>Put the following molecules in order of lowest Boiling Point to highest Boiling Point.</a:t>
            </a:r>
          </a:p>
          <a:p>
            <a:pPr marL="0" indent="0" algn="ctr">
              <a:buNone/>
            </a:pPr>
            <a:r>
              <a:rPr lang="en-US" sz="3200" b="1" dirty="0">
                <a:solidFill>
                  <a:srgbClr val="236FA1"/>
                </a:solidFill>
                <a:effectLst/>
              </a:rPr>
              <a:t>H</a:t>
            </a:r>
            <a:r>
              <a:rPr lang="en-US" sz="3200" b="1" baseline="-25000" dirty="0">
                <a:solidFill>
                  <a:srgbClr val="236FA1"/>
                </a:solidFill>
                <a:effectLst/>
              </a:rPr>
              <a:t>2</a:t>
            </a:r>
            <a:r>
              <a:rPr lang="en-US" sz="3200" b="1" dirty="0">
                <a:solidFill>
                  <a:srgbClr val="236FA1"/>
                </a:solidFill>
                <a:effectLst/>
              </a:rPr>
              <a:t>O</a:t>
            </a:r>
            <a:r>
              <a:rPr lang="en-US" sz="3200" b="1" baseline="-25000" dirty="0">
                <a:solidFill>
                  <a:srgbClr val="236FA1"/>
                </a:solidFill>
                <a:effectLst/>
              </a:rPr>
              <a:t>2</a:t>
            </a:r>
            <a:r>
              <a:rPr lang="en-US" sz="3200" b="1" dirty="0">
                <a:solidFill>
                  <a:srgbClr val="236FA1"/>
                </a:solidFill>
                <a:effectLst/>
              </a:rPr>
              <a:t>, CO</a:t>
            </a:r>
            <a:r>
              <a:rPr lang="en-US" sz="3200" b="1" baseline="-25000" dirty="0">
                <a:solidFill>
                  <a:srgbClr val="236FA1"/>
                </a:solidFill>
                <a:effectLst/>
              </a:rPr>
              <a:t>2</a:t>
            </a:r>
            <a:r>
              <a:rPr lang="en-US" sz="3200" b="1" dirty="0">
                <a:solidFill>
                  <a:srgbClr val="236FA1"/>
                </a:solidFill>
                <a:effectLst/>
              </a:rPr>
              <a:t>, HCN</a:t>
            </a:r>
          </a:p>
          <a:p>
            <a:pPr marL="0" indent="0" eaLnBrk="1" hangingPunct="1">
              <a:buNone/>
            </a:pPr>
            <a:endParaRPr lang="en-US" dirty="0"/>
          </a:p>
        </p:txBody>
      </p:sp>
      <p:sp>
        <p:nvSpPr>
          <p:cNvPr id="3" name="Oval 2">
            <a:extLst>
              <a:ext uri="{FF2B5EF4-FFF2-40B4-BE49-F238E27FC236}">
                <a16:creationId xmlns:a16="http://schemas.microsoft.com/office/drawing/2014/main" id="{391F519D-09D5-E0A9-10D5-CFB7440CC76B}"/>
              </a:ext>
              <a:ext uri="{C183D7F6-B498-43B3-948B-1728B52AA6E4}">
                <adec:decorative xmlns:adec="http://schemas.microsoft.com/office/drawing/2017/decorative" val="1"/>
              </a:ext>
            </a:extLst>
          </p:cNvPr>
          <p:cNvSpPr/>
          <p:nvPr/>
        </p:nvSpPr>
        <p:spPr bwMode="auto">
          <a:xfrm>
            <a:off x="2648932" y="4437874"/>
            <a:ext cx="2303405" cy="1734326"/>
          </a:xfrm>
          <a:prstGeom prst="ellipse">
            <a:avLst/>
          </a:prstGeom>
          <a:noFill/>
          <a:ln w="76200">
            <a:solidFill>
              <a:srgbClr val="FF0000"/>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dirty="0">
              <a:solidFill>
                <a:srgbClr val="820000"/>
              </a:solidFill>
            </a:endParaRPr>
          </a:p>
        </p:txBody>
      </p:sp>
      <p:sp>
        <p:nvSpPr>
          <p:cNvPr id="14" name="TextBox 13">
            <a:extLst>
              <a:ext uri="{FF2B5EF4-FFF2-40B4-BE49-F238E27FC236}">
                <a16:creationId xmlns:a16="http://schemas.microsoft.com/office/drawing/2014/main" id="{FD8F977D-7C23-E563-767A-5BA5A0B7743F}"/>
              </a:ext>
            </a:extLst>
          </p:cNvPr>
          <p:cNvSpPr txBox="1"/>
          <p:nvPr/>
        </p:nvSpPr>
        <p:spPr>
          <a:xfrm>
            <a:off x="1366923" y="5011579"/>
            <a:ext cx="1263487" cy="523220"/>
          </a:xfrm>
          <a:prstGeom prst="rect">
            <a:avLst/>
          </a:prstGeom>
          <a:noFill/>
        </p:spPr>
        <p:txBody>
          <a:bodyPr wrap="none" rtlCol="0">
            <a:spAutoFit/>
          </a:bodyPr>
          <a:lstStyle/>
          <a:p>
            <a:r>
              <a:rPr lang="en-US" sz="2800" b="1" dirty="0">
                <a:solidFill>
                  <a:srgbClr val="FF0000"/>
                </a:solidFill>
              </a:rPr>
              <a:t>Step 2</a:t>
            </a:r>
          </a:p>
        </p:txBody>
      </p:sp>
      <p:sp>
        <p:nvSpPr>
          <p:cNvPr id="15" name="TextBox 14">
            <a:extLst>
              <a:ext uri="{FF2B5EF4-FFF2-40B4-BE49-F238E27FC236}">
                <a16:creationId xmlns:a16="http://schemas.microsoft.com/office/drawing/2014/main" id="{4B9306E2-D0C9-734D-CDA9-36C95D31892C}"/>
              </a:ext>
            </a:extLst>
          </p:cNvPr>
          <p:cNvSpPr txBox="1"/>
          <p:nvPr/>
        </p:nvSpPr>
        <p:spPr>
          <a:xfrm>
            <a:off x="7010400" y="4056743"/>
            <a:ext cx="845103" cy="369332"/>
          </a:xfrm>
          <a:prstGeom prst="rect">
            <a:avLst/>
          </a:prstGeom>
          <a:noFill/>
        </p:spPr>
        <p:txBody>
          <a:bodyPr wrap="none" rtlCol="0">
            <a:spAutoFit/>
          </a:bodyPr>
          <a:lstStyle/>
          <a:p>
            <a:r>
              <a:rPr lang="en-US" b="1" dirty="0">
                <a:solidFill>
                  <a:srgbClr val="7030A0"/>
                </a:solidFill>
              </a:rPr>
              <a:t>+IMFs</a:t>
            </a:r>
          </a:p>
        </p:txBody>
      </p:sp>
    </p:spTree>
    <p:extLst>
      <p:ext uri="{BB962C8B-B14F-4D97-AF65-F5344CB8AC3E}">
        <p14:creationId xmlns:p14="http://schemas.microsoft.com/office/powerpoint/2010/main" val="2872724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304800" y="152400"/>
            <a:ext cx="8458200" cy="1143000"/>
          </a:xfrm>
        </p:spPr>
        <p:txBody>
          <a:bodyPr/>
          <a:lstStyle/>
          <a:p>
            <a:r>
              <a:rPr lang="en-US" dirty="0">
                <a:solidFill>
                  <a:srgbClr val="C00000"/>
                </a:solidFill>
              </a:rPr>
              <a:t>VSEPR Theory</a:t>
            </a:r>
            <a:br>
              <a:rPr lang="en-US" dirty="0">
                <a:solidFill>
                  <a:srgbClr val="C00000"/>
                </a:solidFill>
              </a:rPr>
            </a:br>
            <a:r>
              <a:rPr lang="en-US" sz="3600" dirty="0">
                <a:solidFill>
                  <a:srgbClr val="C00000"/>
                </a:solidFill>
              </a:rPr>
              <a:t>(Shapes of Molecules)</a:t>
            </a:r>
          </a:p>
        </p:txBody>
      </p:sp>
      <p:sp>
        <p:nvSpPr>
          <p:cNvPr id="64515" name="Rectangle 3"/>
          <p:cNvSpPr>
            <a:spLocks noGrp="1" noChangeArrowheads="1"/>
          </p:cNvSpPr>
          <p:nvPr>
            <p:ph type="body" idx="4294967295"/>
          </p:nvPr>
        </p:nvSpPr>
        <p:spPr>
          <a:xfrm>
            <a:off x="304800" y="1524000"/>
            <a:ext cx="8458200" cy="4572000"/>
          </a:xfrm>
        </p:spPr>
        <p:txBody>
          <a:bodyPr/>
          <a:lstStyle/>
          <a:p>
            <a:r>
              <a:rPr lang="en-US" b="1" dirty="0"/>
              <a:t>valence shell electron pair repulsion theory -</a:t>
            </a:r>
            <a:r>
              <a:rPr lang="en-US" dirty="0"/>
              <a:t>Electron groups around the central atom will be move as far apart as possible. </a:t>
            </a:r>
          </a:p>
        </p:txBody>
      </p:sp>
      <p:sp>
        <p:nvSpPr>
          <p:cNvPr id="6451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DF54F27-9A33-4766-965B-E34416E2BEBB}" type="slidenum">
              <a:rPr lang="en-US" sz="1400"/>
              <a:pPr algn="r"/>
              <a:t>4</a:t>
            </a:fld>
            <a:endParaRPr lang="en-US" sz="1400"/>
          </a:p>
        </p:txBody>
      </p:sp>
      <p:pic>
        <p:nvPicPr>
          <p:cNvPr id="11" name="Picture 10" descr="space fill model">
            <a:extLst>
              <a:ext uri="{FF2B5EF4-FFF2-40B4-BE49-F238E27FC236}">
                <a16:creationId xmlns:a16="http://schemas.microsoft.com/office/drawing/2014/main" id="{5B419181-CF02-3705-B0E0-5CE9078F4C5D}"/>
              </a:ext>
            </a:extLst>
          </p:cNvPr>
          <p:cNvPicPr>
            <a:picLocks noChangeAspect="1" noChangeArrowheads="1"/>
          </p:cNvPicPr>
          <p:nvPr/>
        </p:nvPicPr>
        <p:blipFill>
          <a:blip r:embed="rId3" cstate="print"/>
          <a:srcRect l="27255" t="4173" r="21765" b="13339"/>
          <a:stretch>
            <a:fillRect/>
          </a:stretch>
        </p:blipFill>
        <p:spPr bwMode="auto">
          <a:xfrm>
            <a:off x="3648411" y="4105275"/>
            <a:ext cx="2209800" cy="2143125"/>
          </a:xfrm>
          <a:prstGeom prst="rect">
            <a:avLst/>
          </a:prstGeom>
          <a:noFill/>
          <a:ln w="9525">
            <a:noFill/>
            <a:miter lim="800000"/>
            <a:headEnd/>
            <a:tailEnd/>
          </a:ln>
        </p:spPr>
      </p:pic>
      <p:graphicFrame>
        <p:nvGraphicFramePr>
          <p:cNvPr id="12" name="Object 1024" descr="shape of cf4">
            <a:extLst>
              <a:ext uri="{FF2B5EF4-FFF2-40B4-BE49-F238E27FC236}">
                <a16:creationId xmlns:a16="http://schemas.microsoft.com/office/drawing/2014/main" id="{A83F54E0-69F9-B016-44FC-0658FAE6B789}"/>
              </a:ext>
            </a:extLst>
          </p:cNvPr>
          <p:cNvGraphicFramePr>
            <a:graphicFrameLocks noChangeAspect="1"/>
          </p:cNvGraphicFramePr>
          <p:nvPr>
            <p:extLst>
              <p:ext uri="{D42A27DB-BD31-4B8C-83A1-F6EECF244321}">
                <p14:modId xmlns:p14="http://schemas.microsoft.com/office/powerpoint/2010/main" val="3175111923"/>
              </p:ext>
            </p:extLst>
          </p:nvPr>
        </p:nvGraphicFramePr>
        <p:xfrm>
          <a:off x="6414471" y="4295775"/>
          <a:ext cx="1714500" cy="1876425"/>
        </p:xfrm>
        <a:graphic>
          <a:graphicData uri="http://schemas.openxmlformats.org/presentationml/2006/ole">
            <mc:AlternateContent xmlns:mc="http://schemas.openxmlformats.org/markup-compatibility/2006">
              <mc:Choice xmlns:v="urn:schemas-microsoft-com:vml" Requires="v">
                <p:oleObj name="ISIS/Draw Sketch" r:id="rId4" imgW="1019664" imgH="1114782" progId="">
                  <p:embed/>
                </p:oleObj>
              </mc:Choice>
              <mc:Fallback>
                <p:oleObj name="ISIS/Draw Sketch" r:id="rId4" imgW="1019664" imgH="1114782" progId="">
                  <p:embed/>
                  <p:pic>
                    <p:nvPicPr>
                      <p:cNvPr id="19458" name="Object 1024" descr="shape of cf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4471" y="4295775"/>
                        <a:ext cx="1714500"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 name="Group 12" descr="cf4 lewis structure">
            <a:extLst>
              <a:ext uri="{FF2B5EF4-FFF2-40B4-BE49-F238E27FC236}">
                <a16:creationId xmlns:a16="http://schemas.microsoft.com/office/drawing/2014/main" id="{2377B3A2-6858-5546-AE46-4186E9CEDDCA}"/>
              </a:ext>
            </a:extLst>
          </p:cNvPr>
          <p:cNvGrpSpPr>
            <a:grpSpLocks/>
          </p:cNvGrpSpPr>
          <p:nvPr/>
        </p:nvGrpSpPr>
        <p:grpSpPr bwMode="auto">
          <a:xfrm>
            <a:off x="1238922" y="4053969"/>
            <a:ext cx="1828800" cy="2297113"/>
            <a:chOff x="594" y="4040"/>
            <a:chExt cx="1020" cy="1399"/>
          </a:xfrm>
        </p:grpSpPr>
        <p:graphicFrame>
          <p:nvGraphicFramePr>
            <p:cNvPr id="14" name="Object 1025">
              <a:extLst>
                <a:ext uri="{FF2B5EF4-FFF2-40B4-BE49-F238E27FC236}">
                  <a16:creationId xmlns:a16="http://schemas.microsoft.com/office/drawing/2014/main" id="{C4B80C68-4C32-CE00-3C67-592B450C6428}"/>
                </a:ext>
              </a:extLst>
            </p:cNvPr>
            <p:cNvGraphicFramePr>
              <a:graphicFrameLocks noChangeAspect="1"/>
            </p:cNvGraphicFramePr>
            <p:nvPr>
              <p:extLst>
                <p:ext uri="{D42A27DB-BD31-4B8C-83A1-F6EECF244321}">
                  <p14:modId xmlns:p14="http://schemas.microsoft.com/office/powerpoint/2010/main" val="877774056"/>
                </p:ext>
              </p:extLst>
            </p:nvPr>
          </p:nvGraphicFramePr>
          <p:xfrm>
            <a:off x="594" y="4040"/>
            <a:ext cx="1020" cy="1399"/>
          </p:xfrm>
          <a:graphic>
            <a:graphicData uri="http://schemas.openxmlformats.org/presentationml/2006/ole">
              <mc:AlternateContent xmlns:mc="http://schemas.openxmlformats.org/markup-compatibility/2006">
                <mc:Choice xmlns:v="urn:schemas-microsoft-com:vml" Requires="v">
                  <p:oleObj name="Equation" r:id="rId6" imgW="1091726" imgH="1497950" progId="Equation.3">
                    <p:embed/>
                  </p:oleObj>
                </mc:Choice>
                <mc:Fallback>
                  <p:oleObj name="Equation" r:id="rId6" imgW="1091726" imgH="1497950" progId="Equation.3">
                    <p:embed/>
                    <p:pic>
                      <p:nvPicPr>
                        <p:cNvPr id="6" name="Object 1025">
                          <a:extLst>
                            <a:ext uri="{FF2B5EF4-FFF2-40B4-BE49-F238E27FC236}">
                              <a16:creationId xmlns:a16="http://schemas.microsoft.com/office/drawing/2014/main" id="{8C24D898-9682-F09A-93CF-5AE76C55F3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 y="4040"/>
                          <a:ext cx="1020" cy="13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Line 6">
              <a:extLst>
                <a:ext uri="{FF2B5EF4-FFF2-40B4-BE49-F238E27FC236}">
                  <a16:creationId xmlns:a16="http://schemas.microsoft.com/office/drawing/2014/main" id="{7B8EF03E-5463-2C62-01B6-031400D69A97}"/>
                </a:ext>
              </a:extLst>
            </p:cNvPr>
            <p:cNvSpPr>
              <a:spLocks noChangeShapeType="1"/>
            </p:cNvSpPr>
            <p:nvPr/>
          </p:nvSpPr>
          <p:spPr bwMode="auto">
            <a:xfrm>
              <a:off x="1173" y="4739"/>
              <a:ext cx="192" cy="0"/>
            </a:xfrm>
            <a:prstGeom prst="line">
              <a:avLst/>
            </a:prstGeom>
            <a:noFill/>
            <a:ln w="28575">
              <a:solidFill>
                <a:schemeClr val="tx1"/>
              </a:solidFill>
              <a:round/>
              <a:headEnd/>
              <a:tailEnd/>
            </a:ln>
          </p:spPr>
          <p:txBody>
            <a:bodyPr/>
            <a:lstStyle/>
            <a:p>
              <a:endParaRPr lang="en-US"/>
            </a:p>
          </p:txBody>
        </p:sp>
        <p:sp>
          <p:nvSpPr>
            <p:cNvPr id="16" name="Line 7">
              <a:extLst>
                <a:ext uri="{FF2B5EF4-FFF2-40B4-BE49-F238E27FC236}">
                  <a16:creationId xmlns:a16="http://schemas.microsoft.com/office/drawing/2014/main" id="{DE379171-AC60-3443-4945-1A7EEFD3C25F}"/>
                </a:ext>
              </a:extLst>
            </p:cNvPr>
            <p:cNvSpPr>
              <a:spLocks noChangeShapeType="1"/>
            </p:cNvSpPr>
            <p:nvPr/>
          </p:nvSpPr>
          <p:spPr bwMode="auto">
            <a:xfrm>
              <a:off x="838" y="4739"/>
              <a:ext cx="192" cy="0"/>
            </a:xfrm>
            <a:prstGeom prst="line">
              <a:avLst/>
            </a:prstGeom>
            <a:noFill/>
            <a:ln w="28575">
              <a:solidFill>
                <a:schemeClr val="tx1"/>
              </a:solidFill>
              <a:round/>
              <a:headEnd/>
              <a:tailEnd/>
            </a:ln>
          </p:spPr>
          <p:txBody>
            <a:bodyPr/>
            <a:lstStyle/>
            <a:p>
              <a:endParaRPr lang="en-US"/>
            </a:p>
          </p:txBody>
        </p:sp>
        <p:sp>
          <p:nvSpPr>
            <p:cNvPr id="17" name="Line 8">
              <a:extLst>
                <a:ext uri="{FF2B5EF4-FFF2-40B4-BE49-F238E27FC236}">
                  <a16:creationId xmlns:a16="http://schemas.microsoft.com/office/drawing/2014/main" id="{A90A51D5-7B2F-32BD-13F8-E0ABF217E640}"/>
                </a:ext>
              </a:extLst>
            </p:cNvPr>
            <p:cNvSpPr>
              <a:spLocks noChangeShapeType="1"/>
            </p:cNvSpPr>
            <p:nvPr/>
          </p:nvSpPr>
          <p:spPr bwMode="auto">
            <a:xfrm rot="16200000">
              <a:off x="994" y="4544"/>
              <a:ext cx="192" cy="0"/>
            </a:xfrm>
            <a:prstGeom prst="line">
              <a:avLst/>
            </a:prstGeom>
            <a:noFill/>
            <a:ln w="28575">
              <a:solidFill>
                <a:schemeClr val="tx1"/>
              </a:solidFill>
              <a:round/>
              <a:headEnd/>
              <a:tailEnd/>
            </a:ln>
          </p:spPr>
          <p:txBody>
            <a:bodyPr/>
            <a:lstStyle/>
            <a:p>
              <a:endParaRPr lang="en-US"/>
            </a:p>
          </p:txBody>
        </p:sp>
        <p:sp>
          <p:nvSpPr>
            <p:cNvPr id="18" name="Line 9">
              <a:extLst>
                <a:ext uri="{FF2B5EF4-FFF2-40B4-BE49-F238E27FC236}">
                  <a16:creationId xmlns:a16="http://schemas.microsoft.com/office/drawing/2014/main" id="{925EDD4A-1018-5EA5-A467-F590B843B120}"/>
                </a:ext>
              </a:extLst>
            </p:cNvPr>
            <p:cNvSpPr>
              <a:spLocks noChangeShapeType="1"/>
            </p:cNvSpPr>
            <p:nvPr/>
          </p:nvSpPr>
          <p:spPr bwMode="auto">
            <a:xfrm rot="16200000">
              <a:off x="994" y="4962"/>
              <a:ext cx="192" cy="0"/>
            </a:xfrm>
            <a:prstGeom prst="line">
              <a:avLst/>
            </a:prstGeom>
            <a:noFill/>
            <a:ln w="28575">
              <a:solidFill>
                <a:schemeClr val="tx1"/>
              </a:solidFill>
              <a:round/>
              <a:headEnd/>
              <a:tailEnd/>
            </a:ln>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1052-72AA-7B42-0A36-156FF559020B}"/>
              </a:ext>
            </a:extLst>
          </p:cNvPr>
          <p:cNvSpPr>
            <a:spLocks noGrp="1"/>
          </p:cNvSpPr>
          <p:nvPr>
            <p:ph type="title"/>
          </p:nvPr>
        </p:nvSpPr>
        <p:spPr>
          <a:xfrm>
            <a:off x="457200" y="152400"/>
            <a:ext cx="8229600" cy="792162"/>
          </a:xfrm>
        </p:spPr>
        <p:txBody>
          <a:bodyPr/>
          <a:lstStyle/>
          <a:p>
            <a:r>
              <a:rPr lang="en-US" dirty="0">
                <a:solidFill>
                  <a:srgbClr val="C00000"/>
                </a:solidFill>
              </a:rPr>
              <a:t>VSEPR Theory Shapes</a:t>
            </a:r>
          </a:p>
        </p:txBody>
      </p:sp>
      <p:pic>
        <p:nvPicPr>
          <p:cNvPr id="8" name="Picture 7" descr="shows VSEPR theory shapes- linear, trigonal planar, tetrahedral, trigonal pyramidal and bent">
            <a:extLst>
              <a:ext uri="{FF2B5EF4-FFF2-40B4-BE49-F238E27FC236}">
                <a16:creationId xmlns:a16="http://schemas.microsoft.com/office/drawing/2014/main" id="{62DBD023-62C2-4418-0E26-71660700BF72}"/>
              </a:ext>
            </a:extLst>
          </p:cNvPr>
          <p:cNvPicPr>
            <a:picLocks noChangeAspect="1"/>
          </p:cNvPicPr>
          <p:nvPr/>
        </p:nvPicPr>
        <p:blipFill rotWithShape="1">
          <a:blip r:embed="rId2"/>
          <a:srcRect b="2748"/>
          <a:stretch/>
        </p:blipFill>
        <p:spPr>
          <a:xfrm>
            <a:off x="0" y="928851"/>
            <a:ext cx="9144000" cy="5676899"/>
          </a:xfrm>
          <a:prstGeom prst="rect">
            <a:avLst/>
          </a:prstGeom>
        </p:spPr>
      </p:pic>
      <p:sp>
        <p:nvSpPr>
          <p:cNvPr id="3" name="Rectangle 2">
            <a:extLst>
              <a:ext uri="{FF2B5EF4-FFF2-40B4-BE49-F238E27FC236}">
                <a16:creationId xmlns:a16="http://schemas.microsoft.com/office/drawing/2014/main" id="{DDE4458B-974F-2303-2B64-5B4DAED146A8}"/>
              </a:ext>
            </a:extLst>
          </p:cNvPr>
          <p:cNvSpPr/>
          <p:nvPr/>
        </p:nvSpPr>
        <p:spPr bwMode="auto">
          <a:xfrm rot="20483778">
            <a:off x="1447800" y="5791200"/>
            <a:ext cx="2286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rtlCol="0" anchor="ctr"/>
          <a:lstStyle/>
          <a:p>
            <a:pPr algn="ctr"/>
            <a:endParaRPr lang="en-US" sz="4000" dirty="0">
              <a:solidFill>
                <a:srgbClr val="820000"/>
              </a:solidFill>
            </a:endParaRPr>
          </a:p>
        </p:txBody>
      </p:sp>
      <p:sp>
        <p:nvSpPr>
          <p:cNvPr id="4" name="TextBox 3">
            <a:extLst>
              <a:ext uri="{FF2B5EF4-FFF2-40B4-BE49-F238E27FC236}">
                <a16:creationId xmlns:a16="http://schemas.microsoft.com/office/drawing/2014/main" id="{96F4C048-F65D-DAA4-1F18-DCAA3D91491B}"/>
              </a:ext>
            </a:extLst>
          </p:cNvPr>
          <p:cNvSpPr txBox="1"/>
          <p:nvPr/>
        </p:nvSpPr>
        <p:spPr>
          <a:xfrm rot="20983589">
            <a:off x="1374735" y="5730139"/>
            <a:ext cx="313894"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A34E90E1-F008-D2C4-79A4-FC5DBBC4882A}"/>
              </a:ext>
            </a:extLst>
          </p:cNvPr>
          <p:cNvSpPr txBox="1"/>
          <p:nvPr/>
        </p:nvSpPr>
        <p:spPr>
          <a:xfrm rot="18300562">
            <a:off x="1700090" y="6047871"/>
            <a:ext cx="313894"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0640D9B0-1918-3FC6-EBD4-49399B9115A8}"/>
              </a:ext>
            </a:extLst>
          </p:cNvPr>
          <p:cNvSpPr txBox="1"/>
          <p:nvPr/>
        </p:nvSpPr>
        <p:spPr>
          <a:xfrm>
            <a:off x="1901866" y="4419599"/>
            <a:ext cx="307934" cy="279495"/>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6ED88688-1AF6-3E9F-590D-FCEDBD463296}"/>
              </a:ext>
            </a:extLst>
          </p:cNvPr>
          <p:cNvSpPr txBox="1"/>
          <p:nvPr/>
        </p:nvSpPr>
        <p:spPr>
          <a:xfrm rot="20528016">
            <a:off x="2413279" y="3582633"/>
            <a:ext cx="313894" cy="369332"/>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F19D1D48-F543-A4A4-28B5-1942A33D5DD4}"/>
              </a:ext>
            </a:extLst>
          </p:cNvPr>
          <p:cNvSpPr txBox="1"/>
          <p:nvPr/>
        </p:nvSpPr>
        <p:spPr>
          <a:xfrm rot="20983589">
            <a:off x="1438890" y="3615772"/>
            <a:ext cx="313894" cy="369332"/>
          </a:xfrm>
          <a:prstGeom prst="rect">
            <a:avLst/>
          </a:prstGeom>
          <a:solidFill>
            <a:schemeClr val="bg1"/>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B5E66847-B7B9-5FC9-6787-B2E4074B7CB8}"/>
              </a:ext>
            </a:extLst>
          </p:cNvPr>
          <p:cNvSpPr txBox="1"/>
          <p:nvPr/>
        </p:nvSpPr>
        <p:spPr>
          <a:xfrm rot="20983589">
            <a:off x="2468817" y="5730138"/>
            <a:ext cx="313894" cy="369332"/>
          </a:xfrm>
          <a:prstGeom prst="rect">
            <a:avLst/>
          </a:prstGeom>
          <a:solidFill>
            <a:schemeClr val="bg1"/>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E7F1E6AB-A8A7-0245-7AF9-AEAB5CE67F86}"/>
              </a:ext>
            </a:extLst>
          </p:cNvPr>
          <p:cNvSpPr txBox="1"/>
          <p:nvPr/>
        </p:nvSpPr>
        <p:spPr>
          <a:xfrm>
            <a:off x="1836760" y="5099458"/>
            <a:ext cx="527432" cy="249110"/>
          </a:xfrm>
          <a:prstGeom prst="rect">
            <a:avLst/>
          </a:prstGeom>
          <a:solidFill>
            <a:schemeClr val="bg1"/>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1A62A98A-3159-991D-00D5-4BB7539BA0D7}"/>
              </a:ext>
            </a:extLst>
          </p:cNvPr>
          <p:cNvSpPr txBox="1"/>
          <p:nvPr/>
        </p:nvSpPr>
        <p:spPr>
          <a:xfrm>
            <a:off x="1305129" y="2328012"/>
            <a:ext cx="367057" cy="243122"/>
          </a:xfrm>
          <a:prstGeom prst="rect">
            <a:avLst/>
          </a:prstGeom>
          <a:solidFill>
            <a:schemeClr val="bg1"/>
          </a:solidFill>
        </p:spPr>
        <p:txBody>
          <a:bodyPr wrap="square" rtlCol="0">
            <a:spAutoFit/>
          </a:bodyPr>
          <a:lstStyle/>
          <a:p>
            <a:endParaRPr lang="en-US" dirty="0"/>
          </a:p>
        </p:txBody>
      </p:sp>
      <p:sp>
        <p:nvSpPr>
          <p:cNvPr id="13" name="TextBox 12">
            <a:extLst>
              <a:ext uri="{FF2B5EF4-FFF2-40B4-BE49-F238E27FC236}">
                <a16:creationId xmlns:a16="http://schemas.microsoft.com/office/drawing/2014/main" id="{444A1C82-D1B0-2136-95E3-C791DA30D7FD}"/>
              </a:ext>
            </a:extLst>
          </p:cNvPr>
          <p:cNvSpPr txBox="1"/>
          <p:nvPr/>
        </p:nvSpPr>
        <p:spPr>
          <a:xfrm>
            <a:off x="2549414" y="2306316"/>
            <a:ext cx="263716" cy="28448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18923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0"/>
            <a:ext cx="8229600" cy="838200"/>
          </a:xfrm>
        </p:spPr>
        <p:txBody>
          <a:bodyPr/>
          <a:lstStyle/>
          <a:p>
            <a:pPr eaLnBrk="1" hangingPunct="1"/>
            <a:r>
              <a:rPr lang="en-US" dirty="0">
                <a:solidFill>
                  <a:srgbClr val="C00000"/>
                </a:solidFill>
              </a:rPr>
              <a:t>Lewis Structures</a:t>
            </a:r>
          </a:p>
        </p:txBody>
      </p:sp>
      <p:sp>
        <p:nvSpPr>
          <p:cNvPr id="5" name="TextBox 4"/>
          <p:cNvSpPr txBox="1"/>
          <p:nvPr/>
        </p:nvSpPr>
        <p:spPr>
          <a:xfrm>
            <a:off x="152400" y="2514600"/>
            <a:ext cx="2514600" cy="1815882"/>
          </a:xfrm>
          <a:prstGeom prst="rect">
            <a:avLst/>
          </a:prstGeom>
          <a:noFill/>
          <a:ln>
            <a:solidFill>
              <a:schemeClr val="accent2"/>
            </a:solidFill>
          </a:ln>
        </p:spPr>
        <p:txBody>
          <a:bodyPr wrap="square" rtlCol="0">
            <a:spAutoFit/>
          </a:bodyPr>
          <a:lstStyle/>
          <a:p>
            <a:pPr algn="ctr"/>
            <a:r>
              <a:rPr lang="en-US" sz="3200" dirty="0">
                <a:solidFill>
                  <a:srgbClr val="7030A0"/>
                </a:solidFill>
              </a:rPr>
              <a:t>Lewis </a:t>
            </a:r>
          </a:p>
          <a:p>
            <a:pPr algn="ctr"/>
            <a:r>
              <a:rPr lang="en-US" sz="3200" dirty="0">
                <a:solidFill>
                  <a:srgbClr val="7030A0"/>
                </a:solidFill>
              </a:rPr>
              <a:t>Structures</a:t>
            </a:r>
          </a:p>
          <a:p>
            <a:pPr algn="ctr"/>
            <a:r>
              <a:rPr lang="en-US" sz="2400" dirty="0">
                <a:solidFill>
                  <a:srgbClr val="7030A0"/>
                </a:solidFill>
              </a:rPr>
              <a:t>(Show the bonds in a molecule)</a:t>
            </a:r>
          </a:p>
        </p:txBody>
      </p:sp>
      <p:sp>
        <p:nvSpPr>
          <p:cNvPr id="6" name="TextBox 5"/>
          <p:cNvSpPr txBox="1"/>
          <p:nvPr/>
        </p:nvSpPr>
        <p:spPr>
          <a:xfrm>
            <a:off x="2819400" y="4724400"/>
            <a:ext cx="1905000" cy="1077218"/>
          </a:xfrm>
          <a:prstGeom prst="rect">
            <a:avLst/>
          </a:prstGeom>
          <a:noFill/>
          <a:ln>
            <a:solidFill>
              <a:schemeClr val="accent2"/>
            </a:solidFill>
          </a:ln>
        </p:spPr>
        <p:txBody>
          <a:bodyPr wrap="square" rtlCol="0">
            <a:spAutoFit/>
          </a:bodyPr>
          <a:lstStyle/>
          <a:p>
            <a:pPr algn="ctr"/>
            <a:r>
              <a:rPr lang="en-US" sz="3200" dirty="0">
                <a:solidFill>
                  <a:srgbClr val="7030A0"/>
                </a:solidFill>
              </a:rPr>
              <a:t>Molecule</a:t>
            </a:r>
          </a:p>
          <a:p>
            <a:pPr algn="ctr"/>
            <a:r>
              <a:rPr lang="en-US" sz="3200" dirty="0">
                <a:solidFill>
                  <a:srgbClr val="7030A0"/>
                </a:solidFill>
              </a:rPr>
              <a:t>Shapes</a:t>
            </a:r>
          </a:p>
        </p:txBody>
      </p:sp>
      <p:sp>
        <p:nvSpPr>
          <p:cNvPr id="7" name="TextBox 6"/>
          <p:cNvSpPr txBox="1"/>
          <p:nvPr/>
        </p:nvSpPr>
        <p:spPr>
          <a:xfrm>
            <a:off x="4953000" y="3200400"/>
            <a:ext cx="2036993" cy="1077218"/>
          </a:xfrm>
          <a:prstGeom prst="rect">
            <a:avLst/>
          </a:prstGeom>
          <a:noFill/>
          <a:ln>
            <a:solidFill>
              <a:schemeClr val="accent2"/>
            </a:solidFill>
          </a:ln>
        </p:spPr>
        <p:txBody>
          <a:bodyPr wrap="square" rtlCol="0">
            <a:spAutoFit/>
          </a:bodyPr>
          <a:lstStyle/>
          <a:p>
            <a:pPr algn="ctr"/>
            <a:r>
              <a:rPr lang="en-US" sz="3200" dirty="0">
                <a:solidFill>
                  <a:srgbClr val="7030A0"/>
                </a:solidFill>
              </a:rPr>
              <a:t>Molecular</a:t>
            </a:r>
          </a:p>
          <a:p>
            <a:pPr algn="ctr"/>
            <a:r>
              <a:rPr lang="en-US" sz="3200" dirty="0">
                <a:solidFill>
                  <a:srgbClr val="7030A0"/>
                </a:solidFill>
              </a:rPr>
              <a:t>Polarity</a:t>
            </a:r>
          </a:p>
        </p:txBody>
      </p:sp>
      <p:sp>
        <p:nvSpPr>
          <p:cNvPr id="8" name="TextBox 7"/>
          <p:cNvSpPr txBox="1"/>
          <p:nvPr/>
        </p:nvSpPr>
        <p:spPr>
          <a:xfrm>
            <a:off x="7047444" y="4648200"/>
            <a:ext cx="2096556" cy="1077218"/>
          </a:xfrm>
          <a:prstGeom prst="rect">
            <a:avLst/>
          </a:prstGeom>
          <a:noFill/>
          <a:ln>
            <a:solidFill>
              <a:schemeClr val="accent2"/>
            </a:solidFill>
          </a:ln>
        </p:spPr>
        <p:txBody>
          <a:bodyPr wrap="square" rtlCol="0">
            <a:spAutoFit/>
          </a:bodyPr>
          <a:lstStyle/>
          <a:p>
            <a:r>
              <a:rPr lang="en-US" sz="3200" dirty="0">
                <a:solidFill>
                  <a:srgbClr val="7030A0"/>
                </a:solidFill>
              </a:rPr>
              <a:t>Molecule</a:t>
            </a:r>
          </a:p>
          <a:p>
            <a:r>
              <a:rPr lang="en-US" sz="3200" dirty="0">
                <a:solidFill>
                  <a:srgbClr val="7030A0"/>
                </a:solidFill>
              </a:rPr>
              <a:t>Properties</a:t>
            </a:r>
          </a:p>
        </p:txBody>
      </p:sp>
      <p:cxnSp>
        <p:nvCxnSpPr>
          <p:cNvPr id="10" name="Straight Arrow Connector 9" descr="arrow"/>
          <p:cNvCxnSpPr/>
          <p:nvPr/>
        </p:nvCxnSpPr>
        <p:spPr>
          <a:xfrm>
            <a:off x="2667000" y="4343400"/>
            <a:ext cx="1524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cNvCxnSpPr/>
          <p:nvPr/>
        </p:nvCxnSpPr>
        <p:spPr>
          <a:xfrm>
            <a:off x="7010400" y="4267200"/>
            <a:ext cx="2286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0600" y="4419600"/>
            <a:ext cx="704039" cy="369332"/>
          </a:xfrm>
          <a:prstGeom prst="rect">
            <a:avLst/>
          </a:prstGeom>
          <a:noFill/>
        </p:spPr>
        <p:txBody>
          <a:bodyPr wrap="none" rtlCol="0">
            <a:spAutoFit/>
          </a:bodyPr>
          <a:lstStyle/>
          <a:p>
            <a:r>
              <a:rPr lang="en-US" b="1" dirty="0">
                <a:solidFill>
                  <a:srgbClr val="7030A0"/>
                </a:solidFill>
              </a:rPr>
              <a:t>+ EN</a:t>
            </a:r>
          </a:p>
        </p:txBody>
      </p:sp>
      <p:cxnSp>
        <p:nvCxnSpPr>
          <p:cNvPr id="17" name="Straight Arrow Connector 16" descr="arrow"/>
          <p:cNvCxnSpPr/>
          <p:nvPr/>
        </p:nvCxnSpPr>
        <p:spPr>
          <a:xfrm flipV="1">
            <a:off x="4724400" y="4267200"/>
            <a:ext cx="228600" cy="457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1"/>
          </p:nvPr>
        </p:nvSpPr>
        <p:spPr>
          <a:xfrm>
            <a:off x="304800" y="685800"/>
            <a:ext cx="8229600" cy="5105400"/>
          </a:xfrm>
        </p:spPr>
        <p:txBody>
          <a:bodyPr/>
          <a:lstStyle/>
          <a:p>
            <a:pPr marL="0" indent="0">
              <a:buNone/>
            </a:pPr>
            <a:r>
              <a:rPr lang="en-US" sz="3200" dirty="0"/>
              <a:t>Put the following molecules in order of lowest Boiling Point to highest Boiling Point.</a:t>
            </a:r>
          </a:p>
          <a:p>
            <a:pPr marL="0" indent="0" algn="ctr">
              <a:buNone/>
            </a:pPr>
            <a:r>
              <a:rPr lang="en-US" sz="3200" b="1" dirty="0">
                <a:solidFill>
                  <a:srgbClr val="236FA1"/>
                </a:solidFill>
                <a:effectLst/>
              </a:rPr>
              <a:t>H</a:t>
            </a:r>
            <a:r>
              <a:rPr lang="en-US" sz="3200" b="1" baseline="-25000" dirty="0">
                <a:solidFill>
                  <a:srgbClr val="236FA1"/>
                </a:solidFill>
                <a:effectLst/>
              </a:rPr>
              <a:t>2</a:t>
            </a:r>
            <a:r>
              <a:rPr lang="en-US" sz="3200" b="1" dirty="0">
                <a:solidFill>
                  <a:srgbClr val="236FA1"/>
                </a:solidFill>
                <a:effectLst/>
              </a:rPr>
              <a:t>O</a:t>
            </a:r>
            <a:r>
              <a:rPr lang="en-US" sz="3200" b="1" baseline="-25000" dirty="0">
                <a:solidFill>
                  <a:srgbClr val="236FA1"/>
                </a:solidFill>
                <a:effectLst/>
              </a:rPr>
              <a:t>2</a:t>
            </a:r>
            <a:r>
              <a:rPr lang="en-US" sz="3200" b="1" dirty="0">
                <a:solidFill>
                  <a:srgbClr val="236FA1"/>
                </a:solidFill>
                <a:effectLst/>
              </a:rPr>
              <a:t>, CO</a:t>
            </a:r>
            <a:r>
              <a:rPr lang="en-US" sz="3200" b="1" baseline="-25000" dirty="0">
                <a:solidFill>
                  <a:srgbClr val="236FA1"/>
                </a:solidFill>
                <a:effectLst/>
              </a:rPr>
              <a:t>2</a:t>
            </a:r>
            <a:r>
              <a:rPr lang="en-US" sz="3200" b="1" dirty="0">
                <a:solidFill>
                  <a:srgbClr val="236FA1"/>
                </a:solidFill>
                <a:effectLst/>
              </a:rPr>
              <a:t>, HCN</a:t>
            </a:r>
          </a:p>
          <a:p>
            <a:pPr marL="0" indent="0" eaLnBrk="1" hangingPunct="1">
              <a:buNone/>
            </a:pPr>
            <a:endParaRPr lang="en-US" dirty="0"/>
          </a:p>
        </p:txBody>
      </p:sp>
      <p:sp>
        <p:nvSpPr>
          <p:cNvPr id="3" name="Oval 2">
            <a:extLst>
              <a:ext uri="{FF2B5EF4-FFF2-40B4-BE49-F238E27FC236}">
                <a16:creationId xmlns:a16="http://schemas.microsoft.com/office/drawing/2014/main" id="{391F519D-09D5-E0A9-10D5-CFB7440CC76B}"/>
              </a:ext>
              <a:ext uri="{C183D7F6-B498-43B3-948B-1728B52AA6E4}">
                <adec:decorative xmlns:adec="http://schemas.microsoft.com/office/drawing/2017/decorative" val="1"/>
              </a:ext>
            </a:extLst>
          </p:cNvPr>
          <p:cNvSpPr/>
          <p:nvPr/>
        </p:nvSpPr>
        <p:spPr bwMode="auto">
          <a:xfrm>
            <a:off x="4800600" y="2884808"/>
            <a:ext cx="2303405" cy="1734326"/>
          </a:xfrm>
          <a:prstGeom prst="ellipse">
            <a:avLst/>
          </a:prstGeom>
          <a:noFill/>
          <a:ln w="76200">
            <a:solidFill>
              <a:srgbClr val="FF0000"/>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dirty="0">
              <a:solidFill>
                <a:srgbClr val="FF0000"/>
              </a:solidFill>
            </a:endParaRPr>
          </a:p>
        </p:txBody>
      </p:sp>
      <p:sp>
        <p:nvSpPr>
          <p:cNvPr id="14" name="TextBox 13">
            <a:extLst>
              <a:ext uri="{FF2B5EF4-FFF2-40B4-BE49-F238E27FC236}">
                <a16:creationId xmlns:a16="http://schemas.microsoft.com/office/drawing/2014/main" id="{EB6C7AF6-182C-4FAC-FCBF-16ACAD6682F3}"/>
              </a:ext>
            </a:extLst>
          </p:cNvPr>
          <p:cNvSpPr txBox="1"/>
          <p:nvPr/>
        </p:nvSpPr>
        <p:spPr>
          <a:xfrm>
            <a:off x="7124700" y="3467837"/>
            <a:ext cx="1263487" cy="523220"/>
          </a:xfrm>
          <a:prstGeom prst="rect">
            <a:avLst/>
          </a:prstGeom>
          <a:noFill/>
        </p:spPr>
        <p:txBody>
          <a:bodyPr wrap="none" rtlCol="0">
            <a:spAutoFit/>
          </a:bodyPr>
          <a:lstStyle/>
          <a:p>
            <a:r>
              <a:rPr lang="en-US" sz="2800" b="1" dirty="0">
                <a:solidFill>
                  <a:srgbClr val="FF0000"/>
                </a:solidFill>
              </a:rPr>
              <a:t>Step 3</a:t>
            </a:r>
          </a:p>
        </p:txBody>
      </p:sp>
      <p:sp>
        <p:nvSpPr>
          <p:cNvPr id="15" name="TextBox 14">
            <a:extLst>
              <a:ext uri="{FF2B5EF4-FFF2-40B4-BE49-F238E27FC236}">
                <a16:creationId xmlns:a16="http://schemas.microsoft.com/office/drawing/2014/main" id="{19005C43-3370-86DD-93D5-5663E009999B}"/>
              </a:ext>
            </a:extLst>
          </p:cNvPr>
          <p:cNvSpPr txBox="1"/>
          <p:nvPr/>
        </p:nvSpPr>
        <p:spPr>
          <a:xfrm>
            <a:off x="7010400" y="4056743"/>
            <a:ext cx="845103" cy="369332"/>
          </a:xfrm>
          <a:prstGeom prst="rect">
            <a:avLst/>
          </a:prstGeom>
          <a:noFill/>
        </p:spPr>
        <p:txBody>
          <a:bodyPr wrap="none" rtlCol="0">
            <a:spAutoFit/>
          </a:bodyPr>
          <a:lstStyle/>
          <a:p>
            <a:r>
              <a:rPr lang="en-US" b="1" dirty="0">
                <a:solidFill>
                  <a:srgbClr val="7030A0"/>
                </a:solidFill>
              </a:rPr>
              <a:t>+IMFs</a:t>
            </a:r>
          </a:p>
        </p:txBody>
      </p:sp>
    </p:spTree>
    <p:extLst>
      <p:ext uri="{BB962C8B-B14F-4D97-AF65-F5344CB8AC3E}">
        <p14:creationId xmlns:p14="http://schemas.microsoft.com/office/powerpoint/2010/main" val="941846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4"/>
          <p:cNvSpPr>
            <a:spLocks noGrp="1"/>
          </p:cNvSpPr>
          <p:nvPr>
            <p:ph type="sldNum" sz="quarter" idx="12"/>
          </p:nvPr>
        </p:nvSpPr>
        <p:spPr>
          <a:noFill/>
        </p:spPr>
        <p:txBody>
          <a:bodyPr/>
          <a:lstStyle/>
          <a:p>
            <a:fld id="{E3C1B020-54D7-4BDF-83E4-218856744EBE}" type="slidenum">
              <a:rPr lang="en-US" smtClean="0"/>
              <a:pPr/>
              <a:t>7</a:t>
            </a:fld>
            <a:endParaRPr lang="en-US"/>
          </a:p>
        </p:txBody>
      </p:sp>
      <p:pic>
        <p:nvPicPr>
          <p:cNvPr id="122908" name="Picture 28" descr="10_04"/>
          <p:cNvPicPr>
            <a:picLocks noChangeAspect="1" noChangeArrowheads="1"/>
          </p:cNvPicPr>
          <p:nvPr/>
        </p:nvPicPr>
        <p:blipFill>
          <a:blip r:embed="rId3" cstate="print"/>
          <a:srcRect/>
          <a:stretch>
            <a:fillRect/>
          </a:stretch>
        </p:blipFill>
        <p:spPr bwMode="auto">
          <a:xfrm>
            <a:off x="4656056" y="3810000"/>
            <a:ext cx="1828800" cy="1117600"/>
          </a:xfrm>
          <a:prstGeom prst="rect">
            <a:avLst/>
          </a:prstGeom>
          <a:noFill/>
          <a:ln w="9525">
            <a:noFill/>
            <a:miter lim="800000"/>
            <a:headEnd/>
            <a:tailEnd/>
          </a:ln>
        </p:spPr>
      </p:pic>
      <p:pic>
        <p:nvPicPr>
          <p:cNvPr id="122906" name="Picture 26" descr="10_05"/>
          <p:cNvPicPr>
            <a:picLocks noChangeAspect="1" noChangeArrowheads="1"/>
          </p:cNvPicPr>
          <p:nvPr/>
        </p:nvPicPr>
        <p:blipFill>
          <a:blip r:embed="rId4" cstate="print"/>
          <a:srcRect/>
          <a:stretch>
            <a:fillRect/>
          </a:stretch>
        </p:blipFill>
        <p:spPr bwMode="auto">
          <a:xfrm>
            <a:off x="2979656" y="3886200"/>
            <a:ext cx="1371600" cy="990600"/>
          </a:xfrm>
          <a:prstGeom prst="rect">
            <a:avLst/>
          </a:prstGeom>
          <a:noFill/>
          <a:ln w="9525">
            <a:noFill/>
            <a:miter lim="800000"/>
            <a:headEnd/>
            <a:tailEnd/>
          </a:ln>
        </p:spPr>
      </p:pic>
      <p:sp>
        <p:nvSpPr>
          <p:cNvPr id="70662" name="Rectangle 2"/>
          <p:cNvSpPr>
            <a:spLocks noGrp="1" noChangeArrowheads="1"/>
          </p:cNvSpPr>
          <p:nvPr>
            <p:ph type="title"/>
          </p:nvPr>
        </p:nvSpPr>
        <p:spPr>
          <a:xfrm>
            <a:off x="323769" y="84006"/>
            <a:ext cx="8534400" cy="1117600"/>
          </a:xfrm>
        </p:spPr>
        <p:txBody>
          <a:bodyPr/>
          <a:lstStyle/>
          <a:p>
            <a:pPr eaLnBrk="1" hangingPunct="1"/>
            <a:r>
              <a:rPr lang="en-US" dirty="0">
                <a:solidFill>
                  <a:srgbClr val="C00000"/>
                </a:solidFill>
              </a:rPr>
              <a:t>Electronegativity and Bond Polarity</a:t>
            </a:r>
          </a:p>
        </p:txBody>
      </p:sp>
      <p:sp>
        <p:nvSpPr>
          <p:cNvPr id="70663" name="Line 3" descr="line"/>
          <p:cNvSpPr>
            <a:spLocks noChangeShapeType="1"/>
          </p:cNvSpPr>
          <p:nvPr/>
        </p:nvSpPr>
        <p:spPr bwMode="auto">
          <a:xfrm>
            <a:off x="628569" y="5797550"/>
            <a:ext cx="2044700" cy="0"/>
          </a:xfrm>
          <a:prstGeom prst="line">
            <a:avLst/>
          </a:prstGeom>
          <a:noFill/>
          <a:ln w="12700">
            <a:solidFill>
              <a:schemeClr val="tx1"/>
            </a:solidFill>
            <a:round/>
            <a:headEnd/>
            <a:tailEnd/>
          </a:ln>
        </p:spPr>
        <p:txBody>
          <a:bodyPr wrap="none" anchor="ctr"/>
          <a:lstStyle/>
          <a:p>
            <a:endParaRPr lang="en-US"/>
          </a:p>
        </p:txBody>
      </p:sp>
      <p:sp>
        <p:nvSpPr>
          <p:cNvPr id="70664" name="Line 4" descr="line"/>
          <p:cNvSpPr>
            <a:spLocks noChangeShapeType="1"/>
          </p:cNvSpPr>
          <p:nvPr/>
        </p:nvSpPr>
        <p:spPr bwMode="auto">
          <a:xfrm>
            <a:off x="6772194" y="5792788"/>
            <a:ext cx="1676400" cy="0"/>
          </a:xfrm>
          <a:prstGeom prst="line">
            <a:avLst/>
          </a:prstGeom>
          <a:noFill/>
          <a:ln w="12700">
            <a:solidFill>
              <a:schemeClr val="tx1"/>
            </a:solidFill>
            <a:round/>
            <a:headEnd/>
            <a:tailEnd/>
          </a:ln>
        </p:spPr>
        <p:txBody>
          <a:bodyPr wrap="none" anchor="ctr"/>
          <a:lstStyle/>
          <a:p>
            <a:endParaRPr lang="en-US"/>
          </a:p>
        </p:txBody>
      </p:sp>
      <p:sp>
        <p:nvSpPr>
          <p:cNvPr id="70665" name="Line 5" descr="line"/>
          <p:cNvSpPr>
            <a:spLocks noChangeShapeType="1"/>
          </p:cNvSpPr>
          <p:nvPr/>
        </p:nvSpPr>
        <p:spPr bwMode="auto">
          <a:xfrm>
            <a:off x="633331" y="5064125"/>
            <a:ext cx="3175" cy="803275"/>
          </a:xfrm>
          <a:prstGeom prst="line">
            <a:avLst/>
          </a:prstGeom>
          <a:noFill/>
          <a:ln w="12700">
            <a:solidFill>
              <a:schemeClr val="tx1"/>
            </a:solidFill>
            <a:round/>
            <a:headEnd/>
            <a:tailEnd/>
          </a:ln>
        </p:spPr>
        <p:txBody>
          <a:bodyPr wrap="none" anchor="ctr"/>
          <a:lstStyle/>
          <a:p>
            <a:endParaRPr lang="en-US"/>
          </a:p>
        </p:txBody>
      </p:sp>
      <p:sp>
        <p:nvSpPr>
          <p:cNvPr id="70666" name="Line 6" descr="line"/>
          <p:cNvSpPr>
            <a:spLocks noChangeShapeType="1"/>
          </p:cNvSpPr>
          <p:nvPr/>
        </p:nvSpPr>
        <p:spPr bwMode="auto">
          <a:xfrm>
            <a:off x="2685969" y="5797550"/>
            <a:ext cx="2044700" cy="0"/>
          </a:xfrm>
          <a:prstGeom prst="line">
            <a:avLst/>
          </a:prstGeom>
          <a:noFill/>
          <a:ln w="12700">
            <a:solidFill>
              <a:schemeClr val="tx1"/>
            </a:solidFill>
            <a:round/>
            <a:headEnd/>
            <a:tailEnd/>
          </a:ln>
        </p:spPr>
        <p:txBody>
          <a:bodyPr wrap="none" anchor="ctr"/>
          <a:lstStyle/>
          <a:p>
            <a:endParaRPr lang="en-US"/>
          </a:p>
        </p:txBody>
      </p:sp>
      <p:sp>
        <p:nvSpPr>
          <p:cNvPr id="70667" name="Line 7" descr="line"/>
          <p:cNvSpPr>
            <a:spLocks noChangeShapeType="1"/>
          </p:cNvSpPr>
          <p:nvPr/>
        </p:nvSpPr>
        <p:spPr bwMode="auto">
          <a:xfrm>
            <a:off x="4743369" y="5797550"/>
            <a:ext cx="2044700" cy="0"/>
          </a:xfrm>
          <a:prstGeom prst="line">
            <a:avLst/>
          </a:prstGeom>
          <a:noFill/>
          <a:ln w="12700">
            <a:solidFill>
              <a:schemeClr val="tx1"/>
            </a:solidFill>
            <a:round/>
            <a:headEnd/>
            <a:tailEnd/>
          </a:ln>
        </p:spPr>
        <p:txBody>
          <a:bodyPr wrap="none" anchor="ctr"/>
          <a:lstStyle/>
          <a:p>
            <a:endParaRPr lang="en-US"/>
          </a:p>
        </p:txBody>
      </p:sp>
      <p:sp>
        <p:nvSpPr>
          <p:cNvPr id="70668" name="Line 8" descr="line"/>
          <p:cNvSpPr>
            <a:spLocks noChangeShapeType="1"/>
          </p:cNvSpPr>
          <p:nvPr/>
        </p:nvSpPr>
        <p:spPr bwMode="auto">
          <a:xfrm>
            <a:off x="1536619" y="5651500"/>
            <a:ext cx="0" cy="215900"/>
          </a:xfrm>
          <a:prstGeom prst="line">
            <a:avLst/>
          </a:prstGeom>
          <a:noFill/>
          <a:ln w="12700">
            <a:solidFill>
              <a:schemeClr val="tx1"/>
            </a:solidFill>
            <a:round/>
            <a:headEnd/>
            <a:tailEnd/>
          </a:ln>
        </p:spPr>
        <p:txBody>
          <a:bodyPr wrap="none" anchor="ctr"/>
          <a:lstStyle/>
          <a:p>
            <a:endParaRPr lang="en-US"/>
          </a:p>
        </p:txBody>
      </p:sp>
      <p:sp>
        <p:nvSpPr>
          <p:cNvPr id="70669" name="Rectangle 9"/>
          <p:cNvSpPr>
            <a:spLocks noChangeArrowheads="1"/>
          </p:cNvSpPr>
          <p:nvPr/>
        </p:nvSpPr>
        <p:spPr bwMode="auto">
          <a:xfrm>
            <a:off x="455531" y="5859463"/>
            <a:ext cx="333375" cy="454025"/>
          </a:xfrm>
          <a:prstGeom prst="rect">
            <a:avLst/>
          </a:prstGeom>
          <a:noFill/>
          <a:ln w="12700">
            <a:noFill/>
            <a:miter lim="800000"/>
            <a:headEnd/>
            <a:tailEnd/>
          </a:ln>
        </p:spPr>
        <p:txBody>
          <a:bodyPr wrap="none" lIns="90488" tIns="44450" rIns="90488" bIns="44450">
            <a:spAutoFit/>
          </a:bodyPr>
          <a:lstStyle/>
          <a:p>
            <a:pPr eaLnBrk="0" hangingPunct="0"/>
            <a:r>
              <a:rPr lang="en-US"/>
              <a:t>0</a:t>
            </a:r>
          </a:p>
        </p:txBody>
      </p:sp>
      <p:sp>
        <p:nvSpPr>
          <p:cNvPr id="70670" name="Rectangle 10"/>
          <p:cNvSpPr>
            <a:spLocks noChangeArrowheads="1"/>
          </p:cNvSpPr>
          <p:nvPr/>
        </p:nvSpPr>
        <p:spPr bwMode="auto">
          <a:xfrm>
            <a:off x="1293731" y="5859463"/>
            <a:ext cx="561975" cy="454025"/>
          </a:xfrm>
          <a:prstGeom prst="rect">
            <a:avLst/>
          </a:prstGeom>
          <a:noFill/>
          <a:ln w="12700">
            <a:noFill/>
            <a:miter lim="800000"/>
            <a:headEnd/>
            <a:tailEnd/>
          </a:ln>
        </p:spPr>
        <p:txBody>
          <a:bodyPr wrap="none" lIns="90488" tIns="44450" rIns="90488" bIns="44450">
            <a:spAutoFit/>
          </a:bodyPr>
          <a:lstStyle/>
          <a:p>
            <a:pPr eaLnBrk="0" hangingPunct="0"/>
            <a:r>
              <a:rPr lang="en-US"/>
              <a:t>0.4</a:t>
            </a:r>
          </a:p>
        </p:txBody>
      </p:sp>
      <p:sp>
        <p:nvSpPr>
          <p:cNvPr id="70671" name="Rectangle 11"/>
          <p:cNvSpPr>
            <a:spLocks noChangeArrowheads="1"/>
          </p:cNvSpPr>
          <p:nvPr/>
        </p:nvSpPr>
        <p:spPr bwMode="auto">
          <a:xfrm>
            <a:off x="4265531" y="5859463"/>
            <a:ext cx="561975" cy="454025"/>
          </a:xfrm>
          <a:prstGeom prst="rect">
            <a:avLst/>
          </a:prstGeom>
          <a:noFill/>
          <a:ln w="12700">
            <a:noFill/>
            <a:miter lim="800000"/>
            <a:headEnd/>
            <a:tailEnd/>
          </a:ln>
        </p:spPr>
        <p:txBody>
          <a:bodyPr wrap="none" lIns="90488" tIns="44450" rIns="90488" bIns="44450">
            <a:spAutoFit/>
          </a:bodyPr>
          <a:lstStyle/>
          <a:p>
            <a:pPr eaLnBrk="0" hangingPunct="0"/>
            <a:r>
              <a:rPr lang="en-US"/>
              <a:t>2.0</a:t>
            </a:r>
          </a:p>
        </p:txBody>
      </p:sp>
      <p:sp>
        <p:nvSpPr>
          <p:cNvPr id="70672" name="Rectangle 12"/>
          <p:cNvSpPr>
            <a:spLocks noChangeArrowheads="1"/>
          </p:cNvSpPr>
          <p:nvPr/>
        </p:nvSpPr>
        <p:spPr bwMode="auto">
          <a:xfrm>
            <a:off x="8143794" y="5854700"/>
            <a:ext cx="561975" cy="454025"/>
          </a:xfrm>
          <a:prstGeom prst="rect">
            <a:avLst/>
          </a:prstGeom>
          <a:noFill/>
          <a:ln w="12700">
            <a:noFill/>
            <a:miter lim="800000"/>
            <a:headEnd/>
            <a:tailEnd/>
          </a:ln>
        </p:spPr>
        <p:txBody>
          <a:bodyPr wrap="none" lIns="90488" tIns="44450" rIns="90488" bIns="44450">
            <a:spAutoFit/>
          </a:bodyPr>
          <a:lstStyle/>
          <a:p>
            <a:pPr eaLnBrk="0" hangingPunct="0"/>
            <a:r>
              <a:rPr lang="en-US"/>
              <a:t>4.0</a:t>
            </a:r>
          </a:p>
        </p:txBody>
      </p:sp>
      <p:sp>
        <p:nvSpPr>
          <p:cNvPr id="70673" name="Rectangle 13"/>
          <p:cNvSpPr>
            <a:spLocks noChangeArrowheads="1"/>
          </p:cNvSpPr>
          <p:nvPr/>
        </p:nvSpPr>
        <p:spPr bwMode="auto">
          <a:xfrm>
            <a:off x="2817731" y="6164263"/>
            <a:ext cx="3584575" cy="454025"/>
          </a:xfrm>
          <a:prstGeom prst="rect">
            <a:avLst/>
          </a:prstGeom>
          <a:noFill/>
          <a:ln w="12700">
            <a:noFill/>
            <a:miter lim="800000"/>
            <a:headEnd/>
            <a:tailEnd/>
          </a:ln>
        </p:spPr>
        <p:txBody>
          <a:bodyPr wrap="none" lIns="90488" tIns="44450" rIns="90488" bIns="44450">
            <a:spAutoFit/>
          </a:bodyPr>
          <a:lstStyle/>
          <a:p>
            <a:pPr eaLnBrk="0" hangingPunct="0"/>
            <a:r>
              <a:rPr lang="en-US"/>
              <a:t>Electronegativity difference</a:t>
            </a:r>
          </a:p>
        </p:txBody>
      </p:sp>
      <p:sp>
        <p:nvSpPr>
          <p:cNvPr id="70674" name="Line 14" descr="line"/>
          <p:cNvSpPr>
            <a:spLocks noChangeShapeType="1"/>
          </p:cNvSpPr>
          <p:nvPr/>
        </p:nvSpPr>
        <p:spPr bwMode="auto">
          <a:xfrm>
            <a:off x="4590969" y="5064125"/>
            <a:ext cx="3175" cy="755650"/>
          </a:xfrm>
          <a:prstGeom prst="line">
            <a:avLst/>
          </a:prstGeom>
          <a:noFill/>
          <a:ln w="12700">
            <a:solidFill>
              <a:schemeClr val="tx1"/>
            </a:solidFill>
            <a:round/>
            <a:headEnd/>
            <a:tailEnd/>
          </a:ln>
        </p:spPr>
        <p:txBody>
          <a:bodyPr wrap="none" anchor="ctr"/>
          <a:lstStyle/>
          <a:p>
            <a:endParaRPr lang="en-US"/>
          </a:p>
        </p:txBody>
      </p:sp>
      <p:sp>
        <p:nvSpPr>
          <p:cNvPr id="70675" name="Line 15" descr="line"/>
          <p:cNvSpPr>
            <a:spLocks noChangeShapeType="1"/>
          </p:cNvSpPr>
          <p:nvPr/>
        </p:nvSpPr>
        <p:spPr bwMode="auto">
          <a:xfrm>
            <a:off x="8372394" y="5064125"/>
            <a:ext cx="3175" cy="879475"/>
          </a:xfrm>
          <a:prstGeom prst="line">
            <a:avLst/>
          </a:prstGeom>
          <a:noFill/>
          <a:ln w="12700">
            <a:solidFill>
              <a:schemeClr val="tx1"/>
            </a:solidFill>
            <a:round/>
            <a:headEnd/>
            <a:tailEnd/>
          </a:ln>
        </p:spPr>
        <p:txBody>
          <a:bodyPr wrap="none" anchor="ctr"/>
          <a:lstStyle/>
          <a:p>
            <a:endParaRPr lang="en-US"/>
          </a:p>
        </p:txBody>
      </p:sp>
      <p:sp>
        <p:nvSpPr>
          <p:cNvPr id="70676" name="Text Box 16"/>
          <p:cNvSpPr txBox="1">
            <a:spLocks noChangeArrowheads="1"/>
          </p:cNvSpPr>
          <p:nvPr/>
        </p:nvSpPr>
        <p:spPr bwMode="auto">
          <a:xfrm>
            <a:off x="1952544" y="4835525"/>
            <a:ext cx="1352550" cy="457200"/>
          </a:xfrm>
          <a:prstGeom prst="rect">
            <a:avLst/>
          </a:prstGeom>
          <a:noFill/>
          <a:ln w="9525">
            <a:noFill/>
            <a:miter lim="800000"/>
            <a:headEnd/>
            <a:tailEnd/>
          </a:ln>
        </p:spPr>
        <p:txBody>
          <a:bodyPr wrap="none">
            <a:spAutoFit/>
          </a:bodyPr>
          <a:lstStyle/>
          <a:p>
            <a:r>
              <a:rPr lang="en-US" b="1"/>
              <a:t>Covalent</a:t>
            </a:r>
          </a:p>
        </p:txBody>
      </p:sp>
      <p:cxnSp>
        <p:nvCxnSpPr>
          <p:cNvPr id="70677" name="AutoShape 17" descr="line"/>
          <p:cNvCxnSpPr>
            <a:cxnSpLocks noChangeShapeType="1"/>
            <a:stCxn id="70676" idx="1"/>
            <a:endCxn id="70665" idx="0"/>
          </p:cNvCxnSpPr>
          <p:nvPr/>
        </p:nvCxnSpPr>
        <p:spPr bwMode="auto">
          <a:xfrm flipH="1">
            <a:off x="633331" y="5064125"/>
            <a:ext cx="1319213" cy="0"/>
          </a:xfrm>
          <a:prstGeom prst="straightConnector1">
            <a:avLst/>
          </a:prstGeom>
          <a:noFill/>
          <a:ln w="9525">
            <a:solidFill>
              <a:schemeClr val="tx1"/>
            </a:solidFill>
            <a:round/>
            <a:headEnd/>
            <a:tailEnd type="triangle" w="med" len="med"/>
          </a:ln>
        </p:spPr>
      </p:cxnSp>
      <p:cxnSp>
        <p:nvCxnSpPr>
          <p:cNvPr id="70678" name="AutoShape 18" descr="line"/>
          <p:cNvCxnSpPr>
            <a:cxnSpLocks noChangeShapeType="1"/>
            <a:stCxn id="70676" idx="3"/>
            <a:endCxn id="70674" idx="0"/>
          </p:cNvCxnSpPr>
          <p:nvPr/>
        </p:nvCxnSpPr>
        <p:spPr bwMode="auto">
          <a:xfrm>
            <a:off x="3305094" y="5064125"/>
            <a:ext cx="1285875" cy="0"/>
          </a:xfrm>
          <a:prstGeom prst="straightConnector1">
            <a:avLst/>
          </a:prstGeom>
          <a:noFill/>
          <a:ln w="9525">
            <a:solidFill>
              <a:schemeClr val="tx1"/>
            </a:solidFill>
            <a:round/>
            <a:headEnd/>
            <a:tailEnd type="triangle" w="med" len="med"/>
          </a:ln>
        </p:spPr>
      </p:cxnSp>
      <p:sp>
        <p:nvSpPr>
          <p:cNvPr id="70679" name="Text Box 19"/>
          <p:cNvSpPr txBox="1">
            <a:spLocks noChangeArrowheads="1"/>
          </p:cNvSpPr>
          <p:nvPr/>
        </p:nvSpPr>
        <p:spPr bwMode="auto">
          <a:xfrm>
            <a:off x="5891131" y="4835525"/>
            <a:ext cx="844550" cy="457200"/>
          </a:xfrm>
          <a:prstGeom prst="rect">
            <a:avLst/>
          </a:prstGeom>
          <a:noFill/>
          <a:ln w="9525">
            <a:noFill/>
            <a:miter lim="800000"/>
            <a:headEnd/>
            <a:tailEnd/>
          </a:ln>
        </p:spPr>
        <p:txBody>
          <a:bodyPr wrap="none">
            <a:spAutoFit/>
          </a:bodyPr>
          <a:lstStyle/>
          <a:p>
            <a:r>
              <a:rPr lang="en-US" b="1"/>
              <a:t>Ionic</a:t>
            </a:r>
          </a:p>
        </p:txBody>
      </p:sp>
      <p:cxnSp>
        <p:nvCxnSpPr>
          <p:cNvPr id="70680" name="AutoShape 20" descr="line"/>
          <p:cNvCxnSpPr>
            <a:cxnSpLocks noChangeShapeType="1"/>
            <a:stCxn id="70679" idx="1"/>
            <a:endCxn id="70674" idx="0"/>
          </p:cNvCxnSpPr>
          <p:nvPr/>
        </p:nvCxnSpPr>
        <p:spPr bwMode="auto">
          <a:xfrm flipH="1">
            <a:off x="4590969" y="5064125"/>
            <a:ext cx="1300162" cy="0"/>
          </a:xfrm>
          <a:prstGeom prst="straightConnector1">
            <a:avLst/>
          </a:prstGeom>
          <a:noFill/>
          <a:ln w="9525">
            <a:solidFill>
              <a:schemeClr val="tx1"/>
            </a:solidFill>
            <a:round/>
            <a:headEnd/>
            <a:tailEnd type="triangle" w="med" len="med"/>
          </a:ln>
        </p:spPr>
      </p:cxnSp>
      <p:cxnSp>
        <p:nvCxnSpPr>
          <p:cNvPr id="70681" name="AutoShape 21" descr="line"/>
          <p:cNvCxnSpPr>
            <a:cxnSpLocks noChangeShapeType="1"/>
            <a:stCxn id="70679" idx="3"/>
            <a:endCxn id="70675" idx="0"/>
          </p:cNvCxnSpPr>
          <p:nvPr/>
        </p:nvCxnSpPr>
        <p:spPr bwMode="auto">
          <a:xfrm>
            <a:off x="6735681" y="5064125"/>
            <a:ext cx="1636713" cy="0"/>
          </a:xfrm>
          <a:prstGeom prst="straightConnector1">
            <a:avLst/>
          </a:prstGeom>
          <a:noFill/>
          <a:ln w="9525">
            <a:solidFill>
              <a:schemeClr val="tx1"/>
            </a:solidFill>
            <a:round/>
            <a:headEnd/>
            <a:tailEnd type="triangle" w="med" len="med"/>
          </a:ln>
        </p:spPr>
      </p:cxnSp>
      <p:sp>
        <p:nvSpPr>
          <p:cNvPr id="70682" name="Text Box 22"/>
          <p:cNvSpPr txBox="1">
            <a:spLocks noChangeArrowheads="1"/>
          </p:cNvSpPr>
          <p:nvPr/>
        </p:nvSpPr>
        <p:spPr bwMode="auto">
          <a:xfrm>
            <a:off x="2412919" y="5362575"/>
            <a:ext cx="827087" cy="457200"/>
          </a:xfrm>
          <a:prstGeom prst="rect">
            <a:avLst/>
          </a:prstGeom>
          <a:noFill/>
          <a:ln w="9525">
            <a:noFill/>
            <a:miter lim="800000"/>
            <a:headEnd/>
            <a:tailEnd/>
          </a:ln>
        </p:spPr>
        <p:txBody>
          <a:bodyPr wrap="none">
            <a:spAutoFit/>
          </a:bodyPr>
          <a:lstStyle/>
          <a:p>
            <a:r>
              <a:rPr lang="en-US"/>
              <a:t>Polar</a:t>
            </a:r>
          </a:p>
        </p:txBody>
      </p:sp>
      <p:sp>
        <p:nvSpPr>
          <p:cNvPr id="70683" name="Text Box 23"/>
          <p:cNvSpPr txBox="1">
            <a:spLocks noChangeArrowheads="1"/>
          </p:cNvSpPr>
          <p:nvPr/>
        </p:nvSpPr>
        <p:spPr bwMode="auto">
          <a:xfrm>
            <a:off x="763506" y="5410200"/>
            <a:ext cx="649288" cy="366713"/>
          </a:xfrm>
          <a:prstGeom prst="rect">
            <a:avLst/>
          </a:prstGeom>
          <a:noFill/>
          <a:ln w="9525">
            <a:noFill/>
            <a:miter lim="800000"/>
            <a:headEnd/>
            <a:tailEnd/>
          </a:ln>
        </p:spPr>
        <p:txBody>
          <a:bodyPr wrap="none">
            <a:spAutoFit/>
          </a:bodyPr>
          <a:lstStyle/>
          <a:p>
            <a:pPr algn="ctr">
              <a:lnSpc>
                <a:spcPct val="90000"/>
              </a:lnSpc>
            </a:pPr>
            <a:r>
              <a:rPr lang="en-US" sz="2000"/>
              <a:t>Pure</a:t>
            </a:r>
          </a:p>
        </p:txBody>
      </p:sp>
      <p:pic>
        <p:nvPicPr>
          <p:cNvPr id="122904" name="Picture 24" descr="10_03"/>
          <p:cNvPicPr>
            <a:picLocks noChangeAspect="1" noChangeArrowheads="1"/>
          </p:cNvPicPr>
          <p:nvPr/>
        </p:nvPicPr>
        <p:blipFill>
          <a:blip r:embed="rId5" cstate="print"/>
          <a:srcRect/>
          <a:stretch>
            <a:fillRect/>
          </a:stretch>
        </p:blipFill>
        <p:spPr bwMode="auto">
          <a:xfrm>
            <a:off x="312656" y="3962400"/>
            <a:ext cx="1371600" cy="847725"/>
          </a:xfrm>
          <a:prstGeom prst="rect">
            <a:avLst/>
          </a:prstGeom>
          <a:noFill/>
          <a:ln w="9525">
            <a:noFill/>
            <a:miter lim="800000"/>
            <a:headEnd/>
            <a:tailEnd/>
          </a:ln>
        </p:spPr>
      </p:pic>
      <p:sp>
        <p:nvSpPr>
          <p:cNvPr id="122905" name="Text Box 25"/>
          <p:cNvSpPr txBox="1">
            <a:spLocks noChangeArrowheads="1"/>
          </p:cNvSpPr>
          <p:nvPr/>
        </p:nvSpPr>
        <p:spPr bwMode="auto">
          <a:xfrm>
            <a:off x="465056" y="2895600"/>
            <a:ext cx="1047750" cy="822325"/>
          </a:xfrm>
          <a:prstGeom prst="rect">
            <a:avLst/>
          </a:prstGeom>
          <a:noFill/>
          <a:ln w="9525">
            <a:noFill/>
            <a:miter lim="800000"/>
            <a:headEnd/>
            <a:tailEnd/>
          </a:ln>
        </p:spPr>
        <p:txBody>
          <a:bodyPr wrap="none">
            <a:spAutoFit/>
          </a:bodyPr>
          <a:lstStyle/>
          <a:p>
            <a:r>
              <a:rPr lang="en-US"/>
              <a:t>3.0-3.0</a:t>
            </a:r>
          </a:p>
          <a:p>
            <a:r>
              <a:rPr lang="en-US"/>
              <a:t>= 0.0</a:t>
            </a:r>
          </a:p>
        </p:txBody>
      </p:sp>
      <p:sp>
        <p:nvSpPr>
          <p:cNvPr id="122907" name="Text Box 27"/>
          <p:cNvSpPr txBox="1">
            <a:spLocks noChangeArrowheads="1"/>
          </p:cNvSpPr>
          <p:nvPr/>
        </p:nvSpPr>
        <p:spPr bwMode="auto">
          <a:xfrm>
            <a:off x="3132056" y="2971800"/>
            <a:ext cx="1047750" cy="822325"/>
          </a:xfrm>
          <a:prstGeom prst="rect">
            <a:avLst/>
          </a:prstGeom>
          <a:noFill/>
          <a:ln w="9525">
            <a:noFill/>
            <a:miter lim="800000"/>
            <a:headEnd/>
            <a:tailEnd/>
          </a:ln>
        </p:spPr>
        <p:txBody>
          <a:bodyPr wrap="none">
            <a:spAutoFit/>
          </a:bodyPr>
          <a:lstStyle/>
          <a:p>
            <a:r>
              <a:rPr lang="en-US"/>
              <a:t>4.0-2.1</a:t>
            </a:r>
          </a:p>
          <a:p>
            <a:r>
              <a:rPr lang="en-US"/>
              <a:t>= 1.9</a:t>
            </a:r>
          </a:p>
        </p:txBody>
      </p:sp>
      <p:sp>
        <p:nvSpPr>
          <p:cNvPr id="122909" name="Text Box 29"/>
          <p:cNvSpPr txBox="1">
            <a:spLocks noChangeArrowheads="1"/>
          </p:cNvSpPr>
          <p:nvPr/>
        </p:nvSpPr>
        <p:spPr bwMode="auto">
          <a:xfrm>
            <a:off x="5037056" y="2971800"/>
            <a:ext cx="1047750" cy="822325"/>
          </a:xfrm>
          <a:prstGeom prst="rect">
            <a:avLst/>
          </a:prstGeom>
          <a:noFill/>
          <a:ln w="9525">
            <a:noFill/>
            <a:miter lim="800000"/>
            <a:headEnd/>
            <a:tailEnd/>
          </a:ln>
        </p:spPr>
        <p:txBody>
          <a:bodyPr wrap="none">
            <a:spAutoFit/>
          </a:bodyPr>
          <a:lstStyle/>
          <a:p>
            <a:r>
              <a:rPr lang="en-US"/>
              <a:t>3.0-0.9</a:t>
            </a:r>
          </a:p>
          <a:p>
            <a:r>
              <a:rPr lang="en-US"/>
              <a:t>= 2.1</a:t>
            </a:r>
          </a:p>
        </p:txBody>
      </p:sp>
      <p:pic>
        <p:nvPicPr>
          <p:cNvPr id="3" name="Picture 2" descr="shows where to find the electronegativity on periodic table (lower right)">
            <a:extLst>
              <a:ext uri="{FF2B5EF4-FFF2-40B4-BE49-F238E27FC236}">
                <a16:creationId xmlns:a16="http://schemas.microsoft.com/office/drawing/2014/main" id="{1E403A9D-3EAE-D496-CC95-67CEDA801BA4}"/>
              </a:ext>
            </a:extLst>
          </p:cNvPr>
          <p:cNvPicPr>
            <a:picLocks noChangeAspect="1"/>
          </p:cNvPicPr>
          <p:nvPr/>
        </p:nvPicPr>
        <p:blipFill>
          <a:blip r:embed="rId6"/>
          <a:stretch>
            <a:fillRect/>
          </a:stretch>
        </p:blipFill>
        <p:spPr>
          <a:xfrm>
            <a:off x="798431" y="987557"/>
            <a:ext cx="3552825" cy="1638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484C91DD-921D-40FF-B73B-B10CEB8170CF}" type="slidenum">
              <a:rPr lang="en-US" smtClean="0"/>
              <a:pPr/>
              <a:t>8</a:t>
            </a:fld>
            <a:endParaRPr lang="en-US"/>
          </a:p>
        </p:txBody>
      </p:sp>
      <p:sp>
        <p:nvSpPr>
          <p:cNvPr id="73732" name="Rectangle 2"/>
          <p:cNvSpPr>
            <a:spLocks noGrp="1" noChangeArrowheads="1"/>
          </p:cNvSpPr>
          <p:nvPr>
            <p:ph type="title"/>
          </p:nvPr>
        </p:nvSpPr>
        <p:spPr>
          <a:xfrm>
            <a:off x="609600" y="0"/>
            <a:ext cx="7772400" cy="895514"/>
          </a:xfrm>
          <a:noFill/>
        </p:spPr>
        <p:txBody>
          <a:bodyPr lIns="90488" tIns="44450" rIns="90488" bIns="44450"/>
          <a:lstStyle/>
          <a:p>
            <a:pPr eaLnBrk="1" hangingPunct="1"/>
            <a:r>
              <a:rPr lang="en-US" dirty="0">
                <a:solidFill>
                  <a:srgbClr val="C00000"/>
                </a:solidFill>
              </a:rPr>
              <a:t>Polarity of Molecules</a:t>
            </a:r>
          </a:p>
        </p:txBody>
      </p:sp>
      <p:sp>
        <p:nvSpPr>
          <p:cNvPr id="53251" name="Rectangle 3"/>
          <p:cNvSpPr>
            <a:spLocks noGrp="1" noChangeArrowheads="1"/>
          </p:cNvSpPr>
          <p:nvPr>
            <p:ph type="body" idx="1"/>
          </p:nvPr>
        </p:nvSpPr>
        <p:spPr>
          <a:xfrm>
            <a:off x="304800" y="895514"/>
            <a:ext cx="8458200" cy="4602162"/>
          </a:xfrm>
        </p:spPr>
        <p:txBody>
          <a:bodyPr lIns="90488" tIns="44450" rIns="90488" bIns="44450"/>
          <a:lstStyle/>
          <a:p>
            <a:pPr marL="0" indent="0" eaLnBrk="1" hangingPunct="1">
              <a:buNone/>
              <a:defRPr/>
            </a:pPr>
            <a:r>
              <a:rPr lang="en-US" dirty="0"/>
              <a:t>In order for a molecule to be polar it must:</a:t>
            </a:r>
          </a:p>
          <a:p>
            <a:pPr marL="914400" lvl="1" indent="-457200" eaLnBrk="1" hangingPunct="1">
              <a:buFont typeface="Monotype Sorts" pitchFamily="2" charset="2"/>
              <a:buNone/>
              <a:defRPr/>
            </a:pPr>
            <a:r>
              <a:rPr lang="en-US" dirty="0"/>
              <a:t>1.	Have at least one polar bond (EN difference &gt;  0.4</a:t>
            </a:r>
          </a:p>
          <a:p>
            <a:pPr marL="971550" lvl="1" indent="-514350" eaLnBrk="1" hangingPunct="1">
              <a:buFont typeface="Monotype Sorts" pitchFamily="2" charset="2"/>
              <a:buAutoNum type="arabicPeriod" startAt="2"/>
              <a:defRPr/>
            </a:pPr>
            <a:r>
              <a:rPr lang="en-US" dirty="0"/>
              <a:t>Have an unbalanced shape.</a:t>
            </a:r>
          </a:p>
          <a:p>
            <a:pPr marL="457200" lvl="1" indent="0" eaLnBrk="1" hangingPunct="1">
              <a:buNone/>
              <a:defRPr/>
            </a:pPr>
            <a:r>
              <a:rPr lang="en-US" dirty="0"/>
              <a:t>       (center atom has lone pairs or diff atoms)</a:t>
            </a:r>
          </a:p>
          <a:p>
            <a:pPr marL="971550" lvl="1" indent="-514350" eaLnBrk="1" hangingPunct="1">
              <a:buFont typeface="Monotype Sorts" pitchFamily="2" charset="2"/>
              <a:buAutoNum type="arabicPeriod" startAt="2"/>
              <a:defRPr/>
            </a:pPr>
            <a:endParaRPr lang="en-US" dirty="0"/>
          </a:p>
          <a:p>
            <a:pPr marL="971550" lvl="1" indent="-514350" eaLnBrk="1" hangingPunct="1">
              <a:buFont typeface="Monotype Sorts" pitchFamily="2" charset="2"/>
              <a:buAutoNum type="arabicPeriod" startAt="2"/>
              <a:defRPr/>
            </a:pPr>
            <a:endParaRPr lang="en-US" dirty="0"/>
          </a:p>
        </p:txBody>
      </p:sp>
      <p:pic>
        <p:nvPicPr>
          <p:cNvPr id="5" name="Picture 4" descr="10_04-29UN[1]">
            <a:extLst>
              <a:ext uri="{FF2B5EF4-FFF2-40B4-BE49-F238E27FC236}">
                <a16:creationId xmlns:a16="http://schemas.microsoft.com/office/drawing/2014/main" id="{44C27E83-6F3C-C269-3B00-5D2553659C71}"/>
              </a:ext>
            </a:extLst>
          </p:cNvPr>
          <p:cNvPicPr>
            <a:picLocks noChangeAspect="1" noChangeArrowheads="1"/>
          </p:cNvPicPr>
          <p:nvPr/>
        </p:nvPicPr>
        <p:blipFill>
          <a:blip r:embed="rId3" cstate="print"/>
          <a:srcRect/>
          <a:stretch>
            <a:fillRect/>
          </a:stretch>
        </p:blipFill>
        <p:spPr bwMode="auto">
          <a:xfrm>
            <a:off x="3962400" y="3600887"/>
            <a:ext cx="5334000" cy="1896789"/>
          </a:xfrm>
          <a:prstGeom prst="rect">
            <a:avLst/>
          </a:prstGeom>
          <a:noFill/>
          <a:ln w="9525">
            <a:noFill/>
            <a:miter lim="800000"/>
            <a:headEnd/>
            <a:tailEnd/>
          </a:ln>
        </p:spPr>
      </p:pic>
      <p:pic>
        <p:nvPicPr>
          <p:cNvPr id="6" name="Picture 4" descr="10_04-30UN[1]">
            <a:extLst>
              <a:ext uri="{FF2B5EF4-FFF2-40B4-BE49-F238E27FC236}">
                <a16:creationId xmlns:a16="http://schemas.microsoft.com/office/drawing/2014/main" id="{5B189C03-5D19-1195-9C61-EF8B55D36DA4}"/>
              </a:ext>
            </a:extLst>
          </p:cNvPr>
          <p:cNvPicPr>
            <a:picLocks noChangeAspect="1" noChangeArrowheads="1"/>
          </p:cNvPicPr>
          <p:nvPr/>
        </p:nvPicPr>
        <p:blipFill>
          <a:blip r:embed="rId4" cstate="print"/>
          <a:srcRect/>
          <a:stretch>
            <a:fillRect/>
          </a:stretch>
        </p:blipFill>
        <p:spPr bwMode="auto">
          <a:xfrm>
            <a:off x="-76200" y="4434925"/>
            <a:ext cx="3886200" cy="2099768"/>
          </a:xfrm>
          <a:prstGeom prst="rect">
            <a:avLst/>
          </a:prstGeom>
          <a:noFill/>
          <a:ln w="9525">
            <a:noFill/>
            <a:miter lim="800000"/>
            <a:headEnd/>
            <a:tailEnd/>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81000" y="0"/>
            <a:ext cx="8229600" cy="838200"/>
          </a:xfrm>
        </p:spPr>
        <p:txBody>
          <a:bodyPr/>
          <a:lstStyle/>
          <a:p>
            <a:pPr eaLnBrk="1" hangingPunct="1"/>
            <a:r>
              <a:rPr lang="en-US" dirty="0">
                <a:solidFill>
                  <a:srgbClr val="C00000"/>
                </a:solidFill>
              </a:rPr>
              <a:t>Lewis Structures</a:t>
            </a:r>
          </a:p>
        </p:txBody>
      </p:sp>
      <p:sp>
        <p:nvSpPr>
          <p:cNvPr id="5" name="TextBox 4"/>
          <p:cNvSpPr txBox="1"/>
          <p:nvPr/>
        </p:nvSpPr>
        <p:spPr>
          <a:xfrm>
            <a:off x="152400" y="2514600"/>
            <a:ext cx="2514600" cy="1815882"/>
          </a:xfrm>
          <a:prstGeom prst="rect">
            <a:avLst/>
          </a:prstGeom>
          <a:noFill/>
          <a:ln>
            <a:solidFill>
              <a:schemeClr val="accent2"/>
            </a:solidFill>
          </a:ln>
        </p:spPr>
        <p:txBody>
          <a:bodyPr wrap="square" rtlCol="0">
            <a:spAutoFit/>
          </a:bodyPr>
          <a:lstStyle/>
          <a:p>
            <a:pPr algn="ctr"/>
            <a:r>
              <a:rPr lang="en-US" sz="3200" dirty="0">
                <a:solidFill>
                  <a:srgbClr val="7030A0"/>
                </a:solidFill>
              </a:rPr>
              <a:t>Lewis </a:t>
            </a:r>
          </a:p>
          <a:p>
            <a:pPr algn="ctr"/>
            <a:r>
              <a:rPr lang="en-US" sz="3200" dirty="0">
                <a:solidFill>
                  <a:srgbClr val="7030A0"/>
                </a:solidFill>
              </a:rPr>
              <a:t>Structures</a:t>
            </a:r>
          </a:p>
          <a:p>
            <a:pPr algn="ctr"/>
            <a:r>
              <a:rPr lang="en-US" sz="2400" dirty="0">
                <a:solidFill>
                  <a:srgbClr val="7030A0"/>
                </a:solidFill>
              </a:rPr>
              <a:t>(Show the bonds in a molecule)</a:t>
            </a:r>
          </a:p>
        </p:txBody>
      </p:sp>
      <p:sp>
        <p:nvSpPr>
          <p:cNvPr id="6" name="TextBox 5"/>
          <p:cNvSpPr txBox="1"/>
          <p:nvPr/>
        </p:nvSpPr>
        <p:spPr>
          <a:xfrm>
            <a:off x="2819400" y="4724400"/>
            <a:ext cx="1905000" cy="1077218"/>
          </a:xfrm>
          <a:prstGeom prst="rect">
            <a:avLst/>
          </a:prstGeom>
          <a:noFill/>
          <a:ln>
            <a:solidFill>
              <a:schemeClr val="accent2"/>
            </a:solidFill>
          </a:ln>
        </p:spPr>
        <p:txBody>
          <a:bodyPr wrap="square" rtlCol="0">
            <a:spAutoFit/>
          </a:bodyPr>
          <a:lstStyle/>
          <a:p>
            <a:pPr algn="ctr"/>
            <a:r>
              <a:rPr lang="en-US" sz="3200" dirty="0">
                <a:solidFill>
                  <a:srgbClr val="7030A0"/>
                </a:solidFill>
              </a:rPr>
              <a:t>Molecule</a:t>
            </a:r>
          </a:p>
          <a:p>
            <a:pPr algn="ctr"/>
            <a:r>
              <a:rPr lang="en-US" sz="3200" dirty="0">
                <a:solidFill>
                  <a:srgbClr val="7030A0"/>
                </a:solidFill>
              </a:rPr>
              <a:t>Shapes</a:t>
            </a:r>
          </a:p>
        </p:txBody>
      </p:sp>
      <p:sp>
        <p:nvSpPr>
          <p:cNvPr id="7" name="TextBox 6"/>
          <p:cNvSpPr txBox="1"/>
          <p:nvPr/>
        </p:nvSpPr>
        <p:spPr>
          <a:xfrm>
            <a:off x="4953000" y="3200400"/>
            <a:ext cx="2036993" cy="1077218"/>
          </a:xfrm>
          <a:prstGeom prst="rect">
            <a:avLst/>
          </a:prstGeom>
          <a:noFill/>
          <a:ln>
            <a:solidFill>
              <a:schemeClr val="accent2"/>
            </a:solidFill>
          </a:ln>
        </p:spPr>
        <p:txBody>
          <a:bodyPr wrap="square" rtlCol="0">
            <a:spAutoFit/>
          </a:bodyPr>
          <a:lstStyle/>
          <a:p>
            <a:pPr algn="ctr"/>
            <a:r>
              <a:rPr lang="en-US" sz="3200" dirty="0">
                <a:solidFill>
                  <a:srgbClr val="7030A0"/>
                </a:solidFill>
              </a:rPr>
              <a:t>Molecular</a:t>
            </a:r>
          </a:p>
          <a:p>
            <a:pPr algn="ctr"/>
            <a:r>
              <a:rPr lang="en-US" sz="3200" dirty="0">
                <a:solidFill>
                  <a:srgbClr val="7030A0"/>
                </a:solidFill>
              </a:rPr>
              <a:t>Polarity</a:t>
            </a:r>
          </a:p>
        </p:txBody>
      </p:sp>
      <p:sp>
        <p:nvSpPr>
          <p:cNvPr id="8" name="TextBox 7"/>
          <p:cNvSpPr txBox="1"/>
          <p:nvPr/>
        </p:nvSpPr>
        <p:spPr>
          <a:xfrm>
            <a:off x="7047444" y="4648200"/>
            <a:ext cx="2096556" cy="1077218"/>
          </a:xfrm>
          <a:prstGeom prst="rect">
            <a:avLst/>
          </a:prstGeom>
          <a:noFill/>
          <a:ln>
            <a:solidFill>
              <a:schemeClr val="accent2"/>
            </a:solidFill>
          </a:ln>
        </p:spPr>
        <p:txBody>
          <a:bodyPr wrap="square" rtlCol="0">
            <a:spAutoFit/>
          </a:bodyPr>
          <a:lstStyle/>
          <a:p>
            <a:r>
              <a:rPr lang="en-US" sz="3200" dirty="0">
                <a:solidFill>
                  <a:srgbClr val="7030A0"/>
                </a:solidFill>
              </a:rPr>
              <a:t>Molecule</a:t>
            </a:r>
          </a:p>
          <a:p>
            <a:r>
              <a:rPr lang="en-US" sz="3200" dirty="0">
                <a:solidFill>
                  <a:srgbClr val="7030A0"/>
                </a:solidFill>
              </a:rPr>
              <a:t>Properties</a:t>
            </a:r>
          </a:p>
        </p:txBody>
      </p:sp>
      <p:cxnSp>
        <p:nvCxnSpPr>
          <p:cNvPr id="10" name="Straight Arrow Connector 9" descr="arrow"/>
          <p:cNvCxnSpPr/>
          <p:nvPr/>
        </p:nvCxnSpPr>
        <p:spPr>
          <a:xfrm>
            <a:off x="2667000" y="4343400"/>
            <a:ext cx="1524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descr="arrow"/>
          <p:cNvCxnSpPr/>
          <p:nvPr/>
        </p:nvCxnSpPr>
        <p:spPr>
          <a:xfrm>
            <a:off x="7010400" y="4267200"/>
            <a:ext cx="228600" cy="381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800600" y="4419600"/>
            <a:ext cx="704039" cy="369332"/>
          </a:xfrm>
          <a:prstGeom prst="rect">
            <a:avLst/>
          </a:prstGeom>
          <a:noFill/>
        </p:spPr>
        <p:txBody>
          <a:bodyPr wrap="none" rtlCol="0">
            <a:spAutoFit/>
          </a:bodyPr>
          <a:lstStyle/>
          <a:p>
            <a:r>
              <a:rPr lang="en-US" b="1" dirty="0">
                <a:solidFill>
                  <a:srgbClr val="7030A0"/>
                </a:solidFill>
              </a:rPr>
              <a:t>+ EN</a:t>
            </a:r>
          </a:p>
        </p:txBody>
      </p:sp>
      <p:cxnSp>
        <p:nvCxnSpPr>
          <p:cNvPr id="17" name="Straight Arrow Connector 16" descr="arrow"/>
          <p:cNvCxnSpPr/>
          <p:nvPr/>
        </p:nvCxnSpPr>
        <p:spPr>
          <a:xfrm flipV="1">
            <a:off x="4724400" y="4267200"/>
            <a:ext cx="228600" cy="457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21" name="Content Placeholder 2"/>
          <p:cNvSpPr>
            <a:spLocks noGrp="1"/>
          </p:cNvSpPr>
          <p:nvPr>
            <p:ph idx="1"/>
          </p:nvPr>
        </p:nvSpPr>
        <p:spPr>
          <a:xfrm>
            <a:off x="304800" y="685800"/>
            <a:ext cx="8229600" cy="5105400"/>
          </a:xfrm>
        </p:spPr>
        <p:txBody>
          <a:bodyPr/>
          <a:lstStyle/>
          <a:p>
            <a:pPr marL="0" indent="0">
              <a:buNone/>
            </a:pPr>
            <a:r>
              <a:rPr lang="en-US" sz="3200" dirty="0"/>
              <a:t>Put the following molecules in order of lowest Boiling Point to highest Boiling Point.</a:t>
            </a:r>
          </a:p>
          <a:p>
            <a:pPr marL="0" indent="0" algn="ctr">
              <a:buNone/>
            </a:pPr>
            <a:r>
              <a:rPr lang="en-US" sz="3200" b="1" dirty="0">
                <a:solidFill>
                  <a:srgbClr val="236FA1"/>
                </a:solidFill>
                <a:effectLst/>
              </a:rPr>
              <a:t>H</a:t>
            </a:r>
            <a:r>
              <a:rPr lang="en-US" sz="3200" b="1" baseline="-25000" dirty="0">
                <a:solidFill>
                  <a:srgbClr val="236FA1"/>
                </a:solidFill>
                <a:effectLst/>
              </a:rPr>
              <a:t>2</a:t>
            </a:r>
            <a:r>
              <a:rPr lang="en-US" sz="3200" b="1" dirty="0">
                <a:solidFill>
                  <a:srgbClr val="236FA1"/>
                </a:solidFill>
                <a:effectLst/>
              </a:rPr>
              <a:t>O</a:t>
            </a:r>
            <a:r>
              <a:rPr lang="en-US" sz="3200" b="1" baseline="-25000" dirty="0">
                <a:solidFill>
                  <a:srgbClr val="236FA1"/>
                </a:solidFill>
                <a:effectLst/>
              </a:rPr>
              <a:t>2</a:t>
            </a:r>
            <a:r>
              <a:rPr lang="en-US" sz="3200" b="1" dirty="0">
                <a:solidFill>
                  <a:srgbClr val="236FA1"/>
                </a:solidFill>
                <a:effectLst/>
              </a:rPr>
              <a:t>, CO</a:t>
            </a:r>
            <a:r>
              <a:rPr lang="en-US" sz="3200" b="1" baseline="-25000" dirty="0">
                <a:solidFill>
                  <a:srgbClr val="236FA1"/>
                </a:solidFill>
                <a:effectLst/>
              </a:rPr>
              <a:t>2</a:t>
            </a:r>
            <a:r>
              <a:rPr lang="en-US" sz="3200" b="1" dirty="0">
                <a:solidFill>
                  <a:srgbClr val="236FA1"/>
                </a:solidFill>
                <a:effectLst/>
              </a:rPr>
              <a:t>, HCN</a:t>
            </a:r>
          </a:p>
          <a:p>
            <a:pPr eaLnBrk="1" hangingPunct="1"/>
            <a:endParaRPr lang="en-US" dirty="0"/>
          </a:p>
        </p:txBody>
      </p:sp>
      <p:sp>
        <p:nvSpPr>
          <p:cNvPr id="3" name="Oval 2">
            <a:extLst>
              <a:ext uri="{FF2B5EF4-FFF2-40B4-BE49-F238E27FC236}">
                <a16:creationId xmlns:a16="http://schemas.microsoft.com/office/drawing/2014/main" id="{391F519D-09D5-E0A9-10D5-CFB7440CC76B}"/>
              </a:ext>
              <a:ext uri="{C183D7F6-B498-43B3-948B-1728B52AA6E4}">
                <adec:decorative xmlns:adec="http://schemas.microsoft.com/office/drawing/2017/decorative" val="1"/>
              </a:ext>
            </a:extLst>
          </p:cNvPr>
          <p:cNvSpPr/>
          <p:nvPr/>
        </p:nvSpPr>
        <p:spPr bwMode="auto">
          <a:xfrm>
            <a:off x="6858000" y="4352537"/>
            <a:ext cx="2303405" cy="1734326"/>
          </a:xfrm>
          <a:prstGeom prst="ellipse">
            <a:avLst/>
          </a:prstGeom>
          <a:noFill/>
          <a:ln w="76200">
            <a:solidFill>
              <a:srgbClr val="FF0000"/>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000" dirty="0">
              <a:solidFill>
                <a:srgbClr val="FF0000"/>
              </a:solidFill>
            </a:endParaRPr>
          </a:p>
        </p:txBody>
      </p:sp>
      <p:sp>
        <p:nvSpPr>
          <p:cNvPr id="14" name="TextBox 13">
            <a:extLst>
              <a:ext uri="{FF2B5EF4-FFF2-40B4-BE49-F238E27FC236}">
                <a16:creationId xmlns:a16="http://schemas.microsoft.com/office/drawing/2014/main" id="{03C0176C-A157-8EE1-6B7E-AEA81F4981E7}"/>
              </a:ext>
            </a:extLst>
          </p:cNvPr>
          <p:cNvSpPr txBox="1"/>
          <p:nvPr/>
        </p:nvSpPr>
        <p:spPr>
          <a:xfrm>
            <a:off x="7463978" y="6005976"/>
            <a:ext cx="1263487" cy="523220"/>
          </a:xfrm>
          <a:prstGeom prst="rect">
            <a:avLst/>
          </a:prstGeom>
          <a:noFill/>
        </p:spPr>
        <p:txBody>
          <a:bodyPr wrap="none" rtlCol="0">
            <a:spAutoFit/>
          </a:bodyPr>
          <a:lstStyle/>
          <a:p>
            <a:r>
              <a:rPr lang="en-US" sz="2800" b="1" dirty="0">
                <a:solidFill>
                  <a:srgbClr val="FF0000"/>
                </a:solidFill>
              </a:rPr>
              <a:t>Step 4</a:t>
            </a:r>
          </a:p>
        </p:txBody>
      </p:sp>
      <p:sp>
        <p:nvSpPr>
          <p:cNvPr id="2" name="TextBox 1">
            <a:extLst>
              <a:ext uri="{FF2B5EF4-FFF2-40B4-BE49-F238E27FC236}">
                <a16:creationId xmlns:a16="http://schemas.microsoft.com/office/drawing/2014/main" id="{95965B6B-2426-6491-C675-D0FC9D74D494}"/>
              </a:ext>
            </a:extLst>
          </p:cNvPr>
          <p:cNvSpPr txBox="1"/>
          <p:nvPr/>
        </p:nvSpPr>
        <p:spPr>
          <a:xfrm>
            <a:off x="7010400" y="4056743"/>
            <a:ext cx="845103" cy="369332"/>
          </a:xfrm>
          <a:prstGeom prst="rect">
            <a:avLst/>
          </a:prstGeom>
          <a:noFill/>
        </p:spPr>
        <p:txBody>
          <a:bodyPr wrap="none" rtlCol="0">
            <a:spAutoFit/>
          </a:bodyPr>
          <a:lstStyle/>
          <a:p>
            <a:r>
              <a:rPr lang="en-US" b="1" dirty="0">
                <a:solidFill>
                  <a:srgbClr val="7030A0"/>
                </a:solidFill>
              </a:rPr>
              <a:t>+IMFs</a:t>
            </a:r>
          </a:p>
        </p:txBody>
      </p:sp>
    </p:spTree>
    <p:extLst>
      <p:ext uri="{BB962C8B-B14F-4D97-AF65-F5344CB8AC3E}">
        <p14:creationId xmlns:p14="http://schemas.microsoft.com/office/powerpoint/2010/main" val="1764326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noFill/>
        </a:ln>
        <a:extLst>
          <a:ext uri="{909E8E84-426E-40dd-AFC4-6F175D3DCCD1}">
            <a14:hiddenFill xmlns="" xmlns:r="http://schemas.openxmlformats.org/officeDocument/2006/relationships" xmlns:p="http://schemas.openxmlformats.org/presentationml/2006/main" xmlns:a14="http://schemas.microsoft.com/office/drawing/2010/main">
              <a:solidFill>
                <a:srgbClr val="FFFFFF"/>
              </a:solidFill>
            </a14:hiddenFill>
          </a:ext>
          <a:ext uri="{91240B29-F687-4f45-9708-019B960494DF}">
            <a14:hiddenLine xmlns="" xmlns:r="http://schemas.openxmlformats.org/officeDocument/2006/relationships" xmlns:p="http://schemas.openxmlformats.org/presentationml/2006/main" xmlns:a14="http://schemas.microsoft.com/office/drawing/2010/main" w="9525">
              <a:solidFill>
                <a:srgbClr val="000000"/>
              </a:solidFill>
              <a:miter lim="800000"/>
              <a:headEnd/>
              <a:tailEnd/>
            </a14:hiddenLine>
          </a:ext>
        </a:extLst>
      </a:spPr>
      <a:bodyPr anchor="ctr"/>
      <a:lstStyle>
        <a:defPPr algn="ctr">
          <a:defRPr sz="4000" dirty="0">
            <a:solidFill>
              <a:srgbClr val="820000"/>
            </a:solidFil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590</Words>
  <Application>Microsoft Office PowerPoint</Application>
  <PresentationFormat>On-screen Show (4:3)</PresentationFormat>
  <Paragraphs>143</Paragraphs>
  <Slides>16</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Arial</vt:lpstr>
      <vt:lpstr>Calibri</vt:lpstr>
      <vt:lpstr>Monotype Sorts</vt:lpstr>
      <vt:lpstr>Wingdings</vt:lpstr>
      <vt:lpstr>Office Theme</vt:lpstr>
      <vt:lpstr>ISIS/Draw Sketch</vt:lpstr>
      <vt:lpstr>Equation</vt:lpstr>
      <vt:lpstr>Group Activity/Intermittent Lecture</vt:lpstr>
      <vt:lpstr>Best Practices for  Drawing Lewis Structures of molecular compounds &amp; polyatomic ions</vt:lpstr>
      <vt:lpstr>Lewis Structures</vt:lpstr>
      <vt:lpstr>VSEPR Theory (Shapes of Molecules)</vt:lpstr>
      <vt:lpstr>VSEPR Theory Shapes</vt:lpstr>
      <vt:lpstr>Lewis Structures</vt:lpstr>
      <vt:lpstr>Electronegativity and Bond Polarity</vt:lpstr>
      <vt:lpstr>Polarity of Molecules</vt:lpstr>
      <vt:lpstr>Lewis Structures</vt:lpstr>
      <vt:lpstr>Types of Intermolecular Forces</vt:lpstr>
      <vt:lpstr>Stronger Attractions give higher…</vt:lpstr>
      <vt:lpstr>IMF Effects on Physical Properties</vt:lpstr>
      <vt:lpstr>Attractive Forces and Solubility</vt:lpstr>
      <vt:lpstr>Context</vt:lpstr>
      <vt:lpstr>Condensed Structural Formulas</vt:lpstr>
      <vt:lpstr>Step 5: Take a break and reflect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Seth Yates</dc:creator>
  <cp:lastModifiedBy>Seth Yates</cp:lastModifiedBy>
  <cp:revision>225</cp:revision>
  <dcterms:created xsi:type="dcterms:W3CDTF">2011-01-11T21:11:01Z</dcterms:created>
  <dcterms:modified xsi:type="dcterms:W3CDTF">2024-02-12T22:24:27Z</dcterms:modified>
</cp:coreProperties>
</file>