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50" r:id="rId4"/>
    <p:sldId id="305" r:id="rId5"/>
    <p:sldId id="314" r:id="rId6"/>
    <p:sldId id="343" r:id="rId7"/>
    <p:sldId id="353" r:id="rId8"/>
    <p:sldId id="354" r:id="rId9"/>
    <p:sldId id="352" r:id="rId10"/>
    <p:sldId id="329" r:id="rId11"/>
    <p:sldId id="330" r:id="rId12"/>
    <p:sldId id="331" r:id="rId13"/>
    <p:sldId id="347" r:id="rId14"/>
    <p:sldId id="326" r:id="rId15"/>
    <p:sldId id="327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9B00"/>
    <a:srgbClr val="D60093"/>
    <a:srgbClr val="CC3399"/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97" autoAdjust="0"/>
  </p:normalViewPr>
  <p:slideViewPr>
    <p:cSldViewPr>
      <p:cViewPr varScale="1">
        <p:scale>
          <a:sx n="71" d="100"/>
          <a:sy n="71" d="100"/>
        </p:scale>
        <p:origin x="120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8C8B7-9E00-4506-BD05-3B4720EB3AE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F9F25-BD80-4EA1-A7B2-1801EF52D8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1963" y="128588"/>
            <a:ext cx="3048000" cy="2286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6248400" cy="6172200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544C5-246E-4B81-BA5F-F9FEC9EC44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01AF4-ADE0-426A-AC0C-3B1C4185FD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C03B2-3018-4A27-92D3-C32790CDB8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98EB9-7C9D-45ED-AB47-A181330BAE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9031B-90EB-40D7-BB7E-5D81CF0E51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51A01-753C-43D8-8A0A-64779111D90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6388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Gases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666960-7A3F-4AA3-9F90-60717355E1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Finding Partial Pressure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5410200" cy="4953000"/>
          </a:xfrm>
        </p:spPr>
        <p:txBody>
          <a:bodyPr/>
          <a:lstStyle/>
          <a:p>
            <a:pPr eaLnBrk="1" hangingPunct="1"/>
            <a:r>
              <a:rPr lang="en-US" sz="2800" dirty="0"/>
              <a:t>To find the partial pressure of a gas, multiply the total pressure of the mixture by the fractional composition of the gas.</a:t>
            </a:r>
          </a:p>
          <a:p>
            <a:pPr eaLnBrk="1" hangingPunct="1"/>
            <a:r>
              <a:rPr lang="en-US" sz="2800" dirty="0"/>
              <a:t>For example, in a gas mixture that is 80.0% He and 20.0% Ne that has a total pressure of 1.0 </a:t>
            </a:r>
            <a:r>
              <a:rPr lang="en-US" sz="2800" dirty="0" err="1"/>
              <a:t>atm</a:t>
            </a:r>
            <a:r>
              <a:rPr lang="en-US" sz="2800" dirty="0"/>
              <a:t>, the partial pressure of He would be:</a:t>
            </a:r>
          </a:p>
          <a:p>
            <a:pPr algn="ctr" eaLnBrk="1" hangingPunct="1">
              <a:buFontTx/>
              <a:buNone/>
            </a:pPr>
            <a:r>
              <a:rPr lang="en-US" sz="2800" b="1" i="1" dirty="0" err="1"/>
              <a:t>P</a:t>
            </a:r>
            <a:r>
              <a:rPr lang="en-US" sz="2800" b="1" baseline="-25000" dirty="0" err="1"/>
              <a:t>He</a:t>
            </a:r>
            <a:r>
              <a:rPr lang="en-US" sz="2800" b="1" dirty="0"/>
              <a:t> = (0.800)(1.0 </a:t>
            </a:r>
            <a:r>
              <a:rPr lang="en-US" sz="2800" b="1" dirty="0" err="1"/>
              <a:t>atm</a:t>
            </a:r>
            <a:r>
              <a:rPr lang="en-US" sz="2800" b="1" dirty="0"/>
              <a:t>) = 0.80 </a:t>
            </a:r>
            <a:r>
              <a:rPr lang="en-US" sz="2800" b="1" dirty="0" err="1"/>
              <a:t>atm</a:t>
            </a:r>
            <a:endParaRPr lang="en-US" sz="2800" b="1" dirty="0"/>
          </a:p>
          <a:p>
            <a:pPr lvl="1" eaLnBrk="1" hangingPunct="1"/>
            <a:r>
              <a:rPr lang="en-US" sz="2400" dirty="0"/>
              <a:t>Fractional composition = percentage divided by 100.</a:t>
            </a:r>
            <a:r>
              <a:rPr lang="en-US" sz="2400" dirty="0">
                <a:solidFill>
                  <a:schemeClr val="hlink"/>
                </a:solidFill>
              </a:rPr>
              <a:t>	</a:t>
            </a:r>
          </a:p>
        </p:txBody>
      </p:sp>
      <p:pic>
        <p:nvPicPr>
          <p:cNvPr id="37894" name="Picture 9" descr="11_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6613" y="1143000"/>
            <a:ext cx="322738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The Partial Pressure of Each Gas in a Mixture, or the Total Pressure of a Mixture, Can Be Calculated Using the Ideal Gas Law</a:t>
            </a:r>
          </a:p>
        </p:txBody>
      </p:sp>
      <p:graphicFrame>
        <p:nvGraphicFramePr>
          <p:cNvPr id="8194" name="Object 1027" descr="daltons law re-statement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120032"/>
              </p:ext>
            </p:extLst>
          </p:nvPr>
        </p:nvGraphicFramePr>
        <p:xfrm>
          <a:off x="1549400" y="2058988"/>
          <a:ext cx="5942013" cy="398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7960" imgH="1726920" progId="Equation.3">
                  <p:embed/>
                </p:oleObj>
              </mc:Choice>
              <mc:Fallback>
                <p:oleObj name="Equation" r:id="rId3" imgW="2577960" imgH="17269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058988"/>
                        <a:ext cx="5942013" cy="3983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Slide Number Placeholder 6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BCC9A6A-EDF7-42F1-910E-DE71968A38B1}" type="slidenum">
              <a:rPr lang="en-US" sz="1400"/>
              <a:pPr algn="r"/>
              <a:t>11</a:t>
            </a:fld>
            <a:endParaRPr lang="en-US" sz="14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Kinetic Molecular Theory of Gases</a:t>
            </a:r>
          </a:p>
          <a:p>
            <a:pPr eaLnBrk="1" hangingPunct="1"/>
            <a:r>
              <a:rPr lang="en-US" dirty="0"/>
              <a:t>Ideal Gas Law</a:t>
            </a:r>
          </a:p>
          <a:p>
            <a:pPr eaLnBrk="1" hangingPunct="1"/>
            <a:r>
              <a:rPr lang="en-US" dirty="0"/>
              <a:t>Dalton’s Law of Partial Pressures</a:t>
            </a:r>
          </a:p>
          <a:p>
            <a:pPr eaLnBrk="1" hangingPunct="1"/>
            <a:r>
              <a:rPr lang="en-US" u="sng" dirty="0"/>
              <a:t>“Challenging” Gas Calculations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/>
          <a:lstStyle/>
          <a:p>
            <a:pPr eaLnBrk="1" hangingPunct="1"/>
            <a:r>
              <a:rPr lang="en-US" sz="3000"/>
              <a:t>Practice—Calculate the Density of a Gas at 775 torr and 27 °C if  0.250 moles Weighs 9.988 g.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35845" name="Slide Number Placeholder 6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77F3B03-92A4-4850-8DB6-6F5B78FE7616}" type="slidenum">
              <a:rPr lang="en-US" sz="1400"/>
              <a:pPr algn="r"/>
              <a:t>13</a:t>
            </a:fld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AA29A4-2207-4CB1-8D7B-ED7EBADA5B2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Molar Mass of a Gas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One of the methods chemists use to determine the molar mass of an unknown substance is to heat a weighed sample until it becomes a gas, measure the temperature, pressure, and volume, and use the ideal gas law.</a:t>
            </a:r>
          </a:p>
          <a:p>
            <a:pPr eaLnBrk="1" hangingPunct="1"/>
            <a:endParaRPr lang="en-US"/>
          </a:p>
        </p:txBody>
      </p:sp>
      <p:graphicFrame>
        <p:nvGraphicFramePr>
          <p:cNvPr id="149508" name="Object 4" descr="molar mass defini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75677"/>
              </p:ext>
            </p:extLst>
          </p:nvPr>
        </p:nvGraphicFramePr>
        <p:xfrm>
          <a:off x="2362200" y="4800600"/>
          <a:ext cx="4597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393480" progId="Equation.3">
                  <p:embed/>
                </p:oleObj>
              </mc:Choice>
              <mc:Fallback>
                <p:oleObj name="Equation" r:id="rId3" imgW="18032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4597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306D5-D69A-4354-91E5-171FB1DEA08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2743200"/>
          </a:xfrm>
          <a:noFill/>
          <a:ln>
            <a:solidFill>
              <a:schemeClr val="tx1"/>
            </a:solidFill>
          </a:ln>
        </p:spPr>
        <p:txBody>
          <a:bodyPr lIns="274320" tIns="137160" rIns="274320" anchor="t"/>
          <a:lstStyle/>
          <a:p>
            <a:pPr algn="l" eaLnBrk="1" hangingPunct="1"/>
            <a:r>
              <a:rPr lang="en-US" sz="2400"/>
              <a:t>Example:</a:t>
            </a:r>
            <a:br>
              <a:rPr lang="en-US" sz="2400"/>
            </a:br>
            <a:r>
              <a:rPr lang="en-US" sz="2400"/>
              <a:t>A sample of a gas has a mass of 0.311 g.  Its volume is 0.225 L at a temperature of 55 °C and a pressure of 886 mmHg.  Find its molar mass.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743200"/>
            <a:ext cx="9144000" cy="3657600"/>
          </a:xfrm>
          <a:ln>
            <a:solidFill>
              <a:schemeClr val="tx1"/>
            </a:solidFill>
          </a:ln>
        </p:spPr>
        <p:txBody>
          <a:bodyPr lIns="274320" tIns="137160" rIns="274320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u="sng" dirty="0"/>
              <a:t>Kinetic Molecular Theory of Gases/Ideal Gas Law</a:t>
            </a:r>
          </a:p>
          <a:p>
            <a:pPr eaLnBrk="1" hangingPunct="1"/>
            <a:r>
              <a:rPr lang="en-US" dirty="0"/>
              <a:t>Dalton’s Law of Partial Pressures</a:t>
            </a:r>
          </a:p>
          <a:p>
            <a:pPr eaLnBrk="1" hangingPunct="1"/>
            <a:r>
              <a:rPr lang="en-US" dirty="0"/>
              <a:t>“Challenging” Gas Calculations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8903D2-C7AD-4EB8-B7B1-9819EC512B9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Kinetic Molecular Theory of Gases</a:t>
            </a:r>
          </a:p>
        </p:txBody>
      </p:sp>
      <p:pic>
        <p:nvPicPr>
          <p:cNvPr id="19461" name="Picture 7" descr="Kinetic Molecular Theory tene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96451"/>
            <a:ext cx="7848600" cy="576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913D-1CB5-42EB-B7A0-CEC6237E6F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Some Quick Notes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39200" cy="4525963"/>
          </a:xfrm>
          <a:noFill/>
        </p:spPr>
        <p:txBody>
          <a:bodyPr lIns="90488" tIns="44450" rIns="90488" bIns="44450"/>
          <a:lstStyle/>
          <a:p>
            <a:pPr marL="0" indent="0" eaLnBrk="1" hangingPunct="1">
              <a:buNone/>
            </a:pPr>
            <a:r>
              <a:rPr lang="en-US" u="sng" dirty="0"/>
              <a:t>Standard Temperature and Pressure (STP) </a:t>
            </a:r>
            <a:r>
              <a:rPr lang="en-US" dirty="0"/>
              <a:t>=&gt;Common reference points for comparing</a:t>
            </a:r>
          </a:p>
          <a:p>
            <a:pPr eaLnBrk="1" hangingPunct="1"/>
            <a:r>
              <a:rPr lang="en-US" dirty="0"/>
              <a:t>Standard pressure =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1.00 </a:t>
            </a:r>
            <a:r>
              <a:rPr lang="en-US" u="sng" dirty="0" err="1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en-US" dirty="0"/>
          </a:p>
          <a:p>
            <a:pPr eaLnBrk="1" hangingPunct="1"/>
            <a:r>
              <a:rPr lang="en-US" dirty="0"/>
              <a:t>Standard temperature =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273.15 K</a:t>
            </a:r>
          </a:p>
          <a:p>
            <a:pPr marL="0" indent="0" eaLnBrk="1" hangingPunct="1">
              <a:buNone/>
            </a:pP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*Always use Kelvin Temperature in Gas Calculations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 = °C + 273.15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800" dirty="0"/>
              <a:t>Use this form when you know a lot of information about one situation.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800" dirty="0"/>
          </a:p>
          <a:p>
            <a:pPr marL="514350" indent="-514350">
              <a:buFont typeface="Wingdings" pitchFamily="2" charset="2"/>
              <a:buChar char="Ø"/>
            </a:pPr>
            <a:endParaRPr lang="en-US" sz="2800" dirty="0"/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/>
              <a:t>Use this form when you are comparing two situations, such as before and after a change.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400" dirty="0"/>
              <a:t>You can cross out variables that remain constant.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z="5400" dirty="0">
                <a:solidFill>
                  <a:srgbClr val="C00000"/>
                </a:solidFill>
              </a:rPr>
              <a:t>When to use each form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CF44C4-BDE1-4F30-AC43-ABE78073E3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9701" name="Picture 12" descr="ideal gas la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876800"/>
            <a:ext cx="3124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59" name="Picture 3" descr="ideal gas la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2438400"/>
            <a:ext cx="25812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B397-2CFF-B318-E0B4-159A7483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0B64-8449-442E-E595-3CD3EB9B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your group, each take turns looking at a question the old exam (on screen next). </a:t>
            </a:r>
          </a:p>
          <a:p>
            <a:pPr marL="0" indent="0">
              <a:buNone/>
            </a:pPr>
            <a:endParaRPr lang="en-US" sz="9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Is this a question specifically about gases?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Would it use one of the forms of the ideal gas law? If so, which one?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If so, write down that form of the ideal gas law and rearrange the variables to solve for what is needed. (Talk through how to do it out loud- Be sure to review algebra skills with your group.)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Last (out loud) remind your group. “Always convert to Kelvin temperature with Gas Calculations”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9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88B1-21DB-6E58-DAE1-42D26832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Let’s pick a couple problems and work on them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3237-31F4-E439-275A-1C85A1F6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1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Kinetic Molecular Theory of Gases</a:t>
            </a:r>
          </a:p>
          <a:p>
            <a:pPr eaLnBrk="1" hangingPunct="1"/>
            <a:r>
              <a:rPr lang="en-US" dirty="0"/>
              <a:t>Ideal Gas Law</a:t>
            </a:r>
          </a:p>
          <a:p>
            <a:pPr eaLnBrk="1" hangingPunct="1"/>
            <a:r>
              <a:rPr lang="en-US" u="sng" dirty="0"/>
              <a:t>Dalton’s Law of Partial Pressures</a:t>
            </a:r>
          </a:p>
          <a:p>
            <a:pPr eaLnBrk="1" hangingPunct="1"/>
            <a:r>
              <a:rPr lang="en-US" dirty="0"/>
              <a:t>“Challenging” Gas Calculations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1F2FC-166E-4408-8CA9-4A44FDD214F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Partial Pressure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4800600"/>
          </a:xfrm>
        </p:spPr>
        <p:txBody>
          <a:bodyPr/>
          <a:lstStyle/>
          <a:p>
            <a:pPr eaLnBrk="1" hangingPunct="1"/>
            <a:r>
              <a:rPr lang="en-US" dirty="0"/>
              <a:t>Each gas in the mixture exerts a pressure independent of the other gases in the mixture.</a:t>
            </a:r>
          </a:p>
          <a:p>
            <a:pPr eaLnBrk="1" hangingPunct="1"/>
            <a:r>
              <a:rPr lang="en-US" dirty="0"/>
              <a:t>The pressure of a component gas in a mixture is called a </a:t>
            </a:r>
            <a:r>
              <a:rPr lang="en-US" b="1" dirty="0"/>
              <a:t>partial pressure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The sum of the partial pressures of all the gases in a mixture equals the total pressure.</a:t>
            </a:r>
          </a:p>
          <a:p>
            <a:pPr lvl="1" eaLnBrk="1" hangingPunct="1"/>
            <a:r>
              <a:rPr lang="en-US" dirty="0"/>
              <a:t>Dalton’s law of partial pressures.</a:t>
            </a:r>
          </a:p>
          <a:p>
            <a:pPr lvl="1" eaLnBrk="1" hangingPunct="1"/>
            <a:r>
              <a:rPr lang="en-US" i="1" dirty="0" err="1"/>
              <a:t>P</a:t>
            </a:r>
            <a:r>
              <a:rPr lang="en-US" i="1" baseline="-25000" dirty="0" err="1"/>
              <a:t>total</a:t>
            </a:r>
            <a:r>
              <a:rPr lang="en-US" dirty="0"/>
              <a:t> = </a:t>
            </a:r>
            <a:r>
              <a:rPr lang="en-US" i="1" dirty="0" err="1"/>
              <a:t>P</a:t>
            </a:r>
            <a:r>
              <a:rPr lang="en-US" i="1" baseline="-25000" dirty="0" err="1"/>
              <a:t>gas</a:t>
            </a:r>
            <a:r>
              <a:rPr lang="en-US" i="1" baseline="-25000" dirty="0"/>
              <a:t> A</a:t>
            </a:r>
            <a:r>
              <a:rPr lang="en-US" dirty="0"/>
              <a:t> + </a:t>
            </a:r>
            <a:r>
              <a:rPr lang="en-US" i="1" dirty="0" err="1"/>
              <a:t>P</a:t>
            </a:r>
            <a:r>
              <a:rPr lang="en-US" i="1" baseline="-25000" dirty="0" err="1"/>
              <a:t>gas</a:t>
            </a:r>
            <a:r>
              <a:rPr lang="en-US" i="1" baseline="-25000" dirty="0"/>
              <a:t> B</a:t>
            </a:r>
            <a:r>
              <a:rPr lang="en-US" dirty="0"/>
              <a:t> + </a:t>
            </a:r>
            <a:r>
              <a:rPr lang="en-US" i="1" dirty="0" err="1"/>
              <a:t>P</a:t>
            </a:r>
            <a:r>
              <a:rPr lang="en-US" i="1" baseline="-25000" dirty="0" err="1"/>
              <a:t>gas</a:t>
            </a:r>
            <a:r>
              <a:rPr lang="en-US" i="1" baseline="-25000" dirty="0"/>
              <a:t> C</a:t>
            </a:r>
            <a:r>
              <a:rPr lang="en-US" dirty="0"/>
              <a:t> +...</a:t>
            </a:r>
          </a:p>
        </p:txBody>
      </p:sp>
      <p:graphicFrame>
        <p:nvGraphicFramePr>
          <p:cNvPr id="171012" name="Object 4" descr="daltons law of partial  pressur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68644"/>
              </p:ext>
            </p:extLst>
          </p:nvPr>
        </p:nvGraphicFramePr>
        <p:xfrm>
          <a:off x="228600" y="5334000"/>
          <a:ext cx="8693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22760" imgH="253800" progId="Equation.3">
                  <p:embed/>
                </p:oleObj>
              </mc:Choice>
              <mc:Fallback>
                <p:oleObj name="Equation" r:id="rId3" imgW="46227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0"/>
                        <a:ext cx="86931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578</Words>
  <Application>Microsoft Office PowerPoint</Application>
  <PresentationFormat>On-screen Show (4:3)</PresentationFormat>
  <Paragraphs>76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Office Theme</vt:lpstr>
      <vt:lpstr>1_Office Theme</vt:lpstr>
      <vt:lpstr>Equation</vt:lpstr>
      <vt:lpstr>Gases</vt:lpstr>
      <vt:lpstr>Outline</vt:lpstr>
      <vt:lpstr>Kinetic Molecular Theory of Gases</vt:lpstr>
      <vt:lpstr>Some Quick Notes</vt:lpstr>
      <vt:lpstr>When to use each form</vt:lpstr>
      <vt:lpstr>Class Activity</vt:lpstr>
      <vt:lpstr>Let’s pick a couple problems and work on them together</vt:lpstr>
      <vt:lpstr>Outline</vt:lpstr>
      <vt:lpstr>Partial Pressure</vt:lpstr>
      <vt:lpstr>Finding Partial Pressure</vt:lpstr>
      <vt:lpstr>The Partial Pressure of Each Gas in a Mixture, or the Total Pressure of a Mixture, Can Be Calculated Using the Ideal Gas Law</vt:lpstr>
      <vt:lpstr>Outline</vt:lpstr>
      <vt:lpstr>Practice—Calculate the Density of a Gas at 775 torr and 27 °C if  0.250 moles Weighs 9.988 g.</vt:lpstr>
      <vt:lpstr>Molar Mass of a Gas</vt:lpstr>
      <vt:lpstr>Example: A sample of a gas has a mass of 0.311 g.  Its volume is 0.225 L at a temperature of 55 °C and a pressure of 886 mmHg.  Find its molar mass.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162</cp:revision>
  <dcterms:created xsi:type="dcterms:W3CDTF">2011-01-11T21:11:01Z</dcterms:created>
  <dcterms:modified xsi:type="dcterms:W3CDTF">2023-10-02T18:28:57Z</dcterms:modified>
</cp:coreProperties>
</file>