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sldIdLst>
    <p:sldId id="256" r:id="rId2"/>
    <p:sldId id="675" r:id="rId3"/>
    <p:sldId id="567" r:id="rId4"/>
    <p:sldId id="657" r:id="rId5"/>
    <p:sldId id="656" r:id="rId6"/>
    <p:sldId id="658" r:id="rId7"/>
    <p:sldId id="660" r:id="rId8"/>
    <p:sldId id="659" r:id="rId9"/>
    <p:sldId id="663" r:id="rId10"/>
    <p:sldId id="668" r:id="rId11"/>
    <p:sldId id="662" r:id="rId12"/>
    <p:sldId id="665" r:id="rId13"/>
    <p:sldId id="674" r:id="rId14"/>
    <p:sldId id="673" r:id="rId15"/>
    <p:sldId id="672" r:id="rId16"/>
    <p:sldId id="664" r:id="rId17"/>
    <p:sldId id="667" r:id="rId18"/>
    <p:sldId id="606" r:id="rId19"/>
    <p:sldId id="671" r:id="rId20"/>
    <p:sldId id="630" r:id="rId21"/>
    <p:sldId id="631" r:id="rId22"/>
    <p:sldId id="632" r:id="rId23"/>
    <p:sldId id="633" r:id="rId24"/>
    <p:sldId id="634" r:id="rId2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820000"/>
    <a:srgbClr val="EA0000"/>
    <a:srgbClr val="E7EDF9"/>
    <a:srgbClr val="C3D3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>
    <p:restoredLeft sz="15620"/>
    <p:restoredTop sz="94660"/>
  </p:normalViewPr>
  <p:slideViewPr>
    <p:cSldViewPr>
      <p:cViewPr varScale="1">
        <p:scale>
          <a:sx n="78" d="100"/>
          <a:sy n="78" d="100"/>
        </p:scale>
        <p:origin x="1013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38ACC8-C5EF-4C01-9DC7-3274705C5AE3}" type="datetimeFigureOut">
              <a:rPr lang="en-US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DE44DF8E-1806-4F0A-8E94-726E3583BA2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/>
          </a:p>
        </p:txBody>
      </p:sp>
      <p:sp>
        <p:nvSpPr>
          <p:cNvPr id="27651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1F181BE6-2412-4170-A516-1FD3150585A2}" type="slidenum">
              <a:rPr lang="en-US" smtClean="0">
                <a:cs typeface="Arial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>
              <a:cs typeface="Arial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3533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5779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7145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5E1F21-0C63-4B4A-AD07-4C9EB8C4AFF9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EF76913-4EAC-429A-BA51-293E6789C40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365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FA66E9-147F-42F1-A464-474C63BBFD9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D3594B-E792-4830-A66B-1E5C89B87AD9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D57E6-D7E0-40E9-9785-BE194AC499F5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0659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06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0F86F34-32F5-4CED-83BB-CCB50F848EF8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1683" name="Notes Placeholder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  <p:sp>
        <p:nvSpPr>
          <p:cNvPr id="716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94814E-D1A2-4DFA-9319-756336C1E732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B630633-DBCF-4628-AC42-4D1B9FAB1120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DE44DF8E-1806-4F0A-8E94-726E3583BA2F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7D6670-D875-416E-893A-62E051D8FEC3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701B7D-6E88-46D8-BD7D-2FF0069A896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409201-A512-4EB2-AECC-37037789849F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C6FAC9-E168-4E3C-B6FB-33D24372E20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1A6DA7-B7DF-4E7E-A243-EAC2DCD419A2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1F0CA9-EB49-4C5E-BD72-7CC25D0C49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E7284B-CAD4-4771-A20E-B9B220AE64BF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A89D29-838C-474B-8B9A-39A55B1CE43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A15787-5A3E-4044-8995-7E72EC1ADD39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3CC4D9-C79F-4F16-A17F-5212C57AAC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4339A1C-25B8-4777-ACA8-21B353A240FE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A4F21FC-1B2D-4656-9FA2-F5439A4221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B15B86-EE30-429D-930B-85C2FF1AB4D3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E75C20-5BAB-4671-B4BC-C455B68DBB9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B816C3-A4E7-425D-9995-09CA693A8581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C58B918-F883-40BF-A05E-DDC42F1CA0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45E7DA-E563-4599-AC1B-E284229E8B8A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D10882A-26CA-4369-82C2-C17044735E0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82000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C8CE4DA-5302-40E4-9501-6092360D9F5D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7D28F7-9B53-435B-B3AE-4949E17A9C5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6D4292-2CCE-450A-92D7-E6D2489B468B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1D7E55-EDBA-4893-BAE6-6475107A955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rgbClr val="E7EDF9">
                <a:alpha val="49000"/>
              </a:srgbClr>
            </a:gs>
            <a:gs pos="50000">
              <a:schemeClr val="accent1">
                <a:tint val="44500"/>
                <a:satMod val="160000"/>
              </a:schemeClr>
            </a:gs>
            <a:gs pos="100000">
              <a:schemeClr val="accent1">
                <a:tint val="23500"/>
                <a:satMod val="16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97EDA20D-FB83-4B14-8432-9477410694B6}" type="datetime1">
              <a:rPr lang="en-US" smtClean="0"/>
              <a:pPr>
                <a:defRPr/>
              </a:pPr>
              <a:t>3/11/2024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FF5AEBBA-C079-4189-9432-091284B637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ctrTitle"/>
          </p:nvPr>
        </p:nvSpPr>
        <p:spPr>
          <a:xfrm>
            <a:off x="228600" y="381000"/>
            <a:ext cx="6477000" cy="1524000"/>
          </a:xfrm>
        </p:spPr>
        <p:txBody>
          <a:bodyPr/>
          <a:lstStyle/>
          <a:p>
            <a:pPr eaLnBrk="1" hangingPunct="1"/>
            <a:r>
              <a:rPr lang="en-US" dirty="0">
                <a:solidFill>
                  <a:srgbClr val="EA0000"/>
                </a:solidFill>
              </a:rPr>
              <a:t>Chemical Reactions</a:t>
            </a:r>
          </a:p>
        </p:txBody>
      </p:sp>
      <p:sp>
        <p:nvSpPr>
          <p:cNvPr id="6147" name="Subtitle 2"/>
          <p:cNvSpPr>
            <a:spLocks noGrp="1"/>
          </p:cNvSpPr>
          <p:nvPr>
            <p:ph type="subTitle" idx="1"/>
          </p:nvPr>
        </p:nvSpPr>
        <p:spPr>
          <a:xfrm>
            <a:off x="1219200" y="2286000"/>
            <a:ext cx="4114800" cy="1752600"/>
          </a:xfrm>
        </p:spPr>
        <p:txBody>
          <a:bodyPr/>
          <a:lstStyle/>
          <a:p>
            <a:pPr eaLnBrk="1" hangingPunct="1"/>
            <a:r>
              <a:rPr lang="en-US" dirty="0" err="1">
                <a:solidFill>
                  <a:srgbClr val="820000"/>
                </a:solidFill>
              </a:rPr>
              <a:t>Chem</a:t>
            </a:r>
            <a:r>
              <a:rPr lang="en-US" dirty="0">
                <a:solidFill>
                  <a:srgbClr val="820000"/>
                </a:solidFill>
              </a:rPr>
              <a:t> 3A- Yates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Determining States- Gas Evolving </a:t>
            </a:r>
            <a:r>
              <a:rPr lang="en-US" dirty="0" err="1">
                <a:solidFill>
                  <a:srgbClr val="C00000"/>
                </a:solidFill>
              </a:rPr>
              <a:t>Rxn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 Double displacement reactions form the Gas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</a:t>
            </a:r>
          </a:p>
          <a:p>
            <a:r>
              <a:rPr lang="en-US" dirty="0"/>
              <a:t>Others, form a product that will decompose into H</a:t>
            </a:r>
            <a:r>
              <a:rPr lang="en-US" baseline="-25000" dirty="0"/>
              <a:t>2</a:t>
            </a:r>
            <a:r>
              <a:rPr lang="en-US" dirty="0"/>
              <a:t>O and a gas. 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CO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SO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marL="914400" lvl="1" indent="-457200">
              <a:buFont typeface="Wingdings" pitchFamily="2" charset="2"/>
              <a:buChar char="Ø"/>
            </a:pP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NH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4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OH(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 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O(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l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 + NH</a:t>
            </a:r>
            <a:r>
              <a:rPr lang="en-US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914400"/>
            <a:ext cx="190468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i="1" dirty="0">
                <a:solidFill>
                  <a:srgbClr val="7030A0"/>
                </a:solidFill>
              </a:rPr>
              <a:t>*memorize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u="sng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Strong Electrolytes and Dissociation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Seth’s Tips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Start with the easiest elements to balance.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there is a polyatomic ion on both sides, treat it as one thing.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you can balance with halves, do it, then multiply every coefficient by 2.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Acid-Base reactions combine H</a:t>
            </a:r>
            <a:r>
              <a:rPr lang="en-US" baseline="30000" dirty="0"/>
              <a:t>+</a:t>
            </a:r>
            <a:r>
              <a:rPr lang="en-US" dirty="0"/>
              <a:t> with OH</a:t>
            </a:r>
            <a:r>
              <a:rPr lang="en-US" baseline="30000" dirty="0"/>
              <a:t>-</a:t>
            </a:r>
            <a:r>
              <a:rPr lang="en-US" dirty="0"/>
              <a:t> to make H</a:t>
            </a:r>
            <a:r>
              <a:rPr lang="en-US" baseline="-25000" dirty="0"/>
              <a:t>2</a:t>
            </a:r>
            <a:r>
              <a:rPr lang="en-US" dirty="0"/>
              <a:t>O. Just make sure there are the same number of H</a:t>
            </a:r>
            <a:r>
              <a:rPr lang="en-US" baseline="30000" dirty="0"/>
              <a:t>+</a:t>
            </a:r>
            <a:r>
              <a:rPr lang="en-US" dirty="0"/>
              <a:t>, OH</a:t>
            </a:r>
            <a:r>
              <a:rPr lang="en-US" baseline="30000" dirty="0"/>
              <a:t>-</a:t>
            </a:r>
            <a:r>
              <a:rPr lang="en-US" dirty="0"/>
              <a:t>, and H</a:t>
            </a:r>
            <a:r>
              <a:rPr lang="en-US" baseline="-25000" dirty="0"/>
              <a:t>2</a:t>
            </a:r>
            <a:r>
              <a:rPr lang="en-US" dirty="0"/>
              <a:t>O present and you will be done.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MgCl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K</a:t>
            </a:r>
            <a:r>
              <a:rPr lang="en-US" sz="2800" baseline="-25000" dirty="0"/>
              <a:t>2</a:t>
            </a:r>
            <a:r>
              <a:rPr lang="en-US" sz="2800" dirty="0"/>
              <a:t>S 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</a:t>
            </a: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566149119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CaCl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K</a:t>
            </a:r>
            <a:r>
              <a:rPr lang="en-US" sz="2800" baseline="-25000" dirty="0"/>
              <a:t>2</a:t>
            </a:r>
            <a:r>
              <a:rPr lang="en-US" sz="2800" dirty="0"/>
              <a:t>S 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2 </a:t>
            </a:r>
            <a:r>
              <a:rPr lang="en-US" sz="2800" dirty="0" err="1"/>
              <a:t>KCl</a:t>
            </a:r>
            <a:r>
              <a:rPr lang="en-US" sz="2800" dirty="0"/>
              <a:t>(aq) +  </a:t>
            </a:r>
            <a:r>
              <a:rPr lang="en-US" sz="2800" dirty="0" err="1"/>
              <a:t>MgS</a:t>
            </a:r>
            <a:r>
              <a:rPr lang="en-US" sz="2800" dirty="0"/>
              <a:t>(s)</a:t>
            </a:r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endParaRPr lang="en-US" sz="2800" dirty="0"/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CO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 </a:t>
            </a:r>
            <a:r>
              <a:rPr lang="en-US" sz="2800" dirty="0" err="1"/>
              <a:t>KCl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</a:t>
            </a:r>
            <a:r>
              <a:rPr lang="en-US" sz="2800" baseline="-25000" dirty="0"/>
              <a:t>2</a:t>
            </a:r>
            <a:r>
              <a:rPr lang="en-US" sz="2800" dirty="0"/>
              <a:t>O(l) + CO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738205688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</a:t>
            </a: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AgNO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C</a:t>
            </a:r>
            <a:r>
              <a:rPr lang="en-US" sz="2800" baseline="-25000" dirty="0"/>
              <a:t>6</a:t>
            </a:r>
            <a:r>
              <a:rPr lang="en-US" sz="2800" dirty="0"/>
              <a:t>H</a:t>
            </a:r>
            <a:r>
              <a:rPr lang="en-US" sz="2800" baseline="-25000" dirty="0"/>
              <a:t>14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 + 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</a:t>
            </a: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</a:t>
            </a:r>
            <a:r>
              <a:rPr lang="en-US" sz="2800" dirty="0"/>
              <a:t>Al(OH)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95257725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3E5222-13C9-47A9-B171-8D433B96F19D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9144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Write Balanced Chemical Equations</a:t>
            </a:r>
          </a:p>
        </p:txBody>
      </p:sp>
      <p:sp>
        <p:nvSpPr>
          <p:cNvPr id="1946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534400" cy="48006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 </a:t>
            </a:r>
          </a:p>
          <a:p>
            <a:pPr eaLnBrk="1" hangingPunct="1"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AgNO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 2 KNO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Ag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</a:t>
            </a:r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endParaRPr lang="en-US" sz="2800" dirty="0"/>
          </a:p>
          <a:p>
            <a:pPr eaLnBrk="1" hangingPunct="1">
              <a:buFontTx/>
              <a:buNone/>
            </a:pPr>
            <a:r>
              <a:rPr lang="en-US" sz="2800" dirty="0"/>
              <a:t>2 C</a:t>
            </a:r>
            <a:r>
              <a:rPr lang="en-US" sz="2800" baseline="-25000" dirty="0"/>
              <a:t>6</a:t>
            </a:r>
            <a:r>
              <a:rPr lang="en-US" sz="2800" dirty="0"/>
              <a:t>H</a:t>
            </a:r>
            <a:r>
              <a:rPr lang="en-US" sz="2800" baseline="-25000" dirty="0"/>
              <a:t>14</a:t>
            </a:r>
            <a:r>
              <a:rPr lang="en-US" sz="2800" dirty="0"/>
              <a:t>(</a:t>
            </a:r>
            <a:r>
              <a:rPr lang="en-US" sz="2800" i="1" dirty="0"/>
              <a:t>l</a:t>
            </a:r>
            <a:r>
              <a:rPr lang="en-US" sz="2800" dirty="0"/>
              <a:t>)  +  19 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g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 12 </a:t>
            </a:r>
            <a:r>
              <a:rPr lang="en-US" sz="2800" dirty="0"/>
              <a:t>CO</a:t>
            </a:r>
            <a:r>
              <a:rPr lang="en-US" sz="2800" baseline="-25000" dirty="0"/>
              <a:t>2</a:t>
            </a:r>
            <a:r>
              <a:rPr lang="en-US" sz="2800" dirty="0"/>
              <a:t>(g) + 14 H</a:t>
            </a:r>
            <a:r>
              <a:rPr lang="en-US" sz="2800" baseline="-25000" dirty="0"/>
              <a:t>2</a:t>
            </a:r>
            <a:r>
              <a:rPr lang="en-US" sz="2800" dirty="0"/>
              <a:t>O(l)</a:t>
            </a: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endParaRPr lang="en-US" sz="2800" dirty="0">
              <a:latin typeface="Symbol" pitchFamily="18" charset="2"/>
            </a:endParaRPr>
          </a:p>
          <a:p>
            <a:pPr eaLnBrk="1" hangingPunct="1">
              <a:buFontTx/>
              <a:buNone/>
            </a:pPr>
            <a:r>
              <a:rPr lang="en-US" sz="2800" dirty="0">
                <a:latin typeface="Symbol" pitchFamily="18" charset="2"/>
              </a:rPr>
              <a:t> 2 </a:t>
            </a:r>
            <a:r>
              <a:rPr lang="en-US" sz="2800" dirty="0"/>
              <a:t>Al(OH)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3 H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Al</a:t>
            </a:r>
            <a:r>
              <a:rPr lang="en-US" sz="2800" baseline="-25000" dirty="0"/>
              <a:t>2</a:t>
            </a:r>
            <a:r>
              <a:rPr lang="en-US" sz="2800" dirty="0"/>
              <a:t>(SO</a:t>
            </a:r>
            <a:r>
              <a:rPr lang="en-US" sz="2800" baseline="-25000" dirty="0"/>
              <a:t>3</a:t>
            </a:r>
            <a:r>
              <a:rPr lang="en-US" sz="2800" dirty="0"/>
              <a:t>)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s</a:t>
            </a:r>
            <a:r>
              <a:rPr lang="en-US" sz="2800" dirty="0"/>
              <a:t>) +  6 H</a:t>
            </a:r>
            <a:r>
              <a:rPr lang="en-US" sz="2800" baseline="-25000" dirty="0"/>
              <a:t>2</a:t>
            </a:r>
            <a:r>
              <a:rPr lang="en-US" sz="2800" dirty="0"/>
              <a:t>O(</a:t>
            </a:r>
            <a:r>
              <a:rPr lang="en-US" sz="2800" i="1" dirty="0"/>
              <a:t>l</a:t>
            </a:r>
            <a:r>
              <a:rPr lang="en-US" sz="2800" dirty="0"/>
              <a:t>)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u="sng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8382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Reaction Types</a:t>
            </a:r>
          </a:p>
        </p:txBody>
      </p:sp>
      <p:sp>
        <p:nvSpPr>
          <p:cNvPr id="7171" name="TextBox 6"/>
          <p:cNvSpPr txBox="1">
            <a:spLocks noChangeArrowheads="1"/>
          </p:cNvSpPr>
          <p:nvPr/>
        </p:nvSpPr>
        <p:spPr bwMode="auto">
          <a:xfrm>
            <a:off x="304800" y="838200"/>
            <a:ext cx="8839200" cy="63094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b="1" dirty="0"/>
              <a:t>Double Displacement (“DD”)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Acid-Base/Neutralization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between an Acid (H</a:t>
            </a:r>
            <a:r>
              <a:rPr lang="en-US" sz="2400" baseline="30000" dirty="0"/>
              <a:t>+</a:t>
            </a:r>
            <a:r>
              <a:rPr lang="en-US" sz="2400" dirty="0"/>
              <a:t>) and a Base (OH</a:t>
            </a:r>
            <a:r>
              <a:rPr lang="en-US" sz="2400" baseline="30000" dirty="0"/>
              <a:t>-</a:t>
            </a:r>
            <a:r>
              <a:rPr lang="en-US" sz="2400" dirty="0"/>
              <a:t>)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Gas Evolution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that forms a Gas.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Precipitation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DD </a:t>
            </a:r>
            <a:r>
              <a:rPr lang="en-US" sz="2400" dirty="0" err="1"/>
              <a:t>rxn</a:t>
            </a:r>
            <a:r>
              <a:rPr lang="en-US" sz="2400" dirty="0"/>
              <a:t> that forms a Solid.</a:t>
            </a:r>
          </a:p>
          <a:p>
            <a:pPr>
              <a:buFont typeface="Wingdings" pitchFamily="2" charset="2"/>
              <a:buChar char="Ø"/>
            </a:pPr>
            <a:r>
              <a:rPr lang="en-US" sz="2800" b="1" dirty="0"/>
              <a:t>Others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RedOx (</a:t>
            </a:r>
            <a:r>
              <a:rPr lang="en-US" sz="2400" u="sng" dirty="0" err="1"/>
              <a:t>Oxidadation</a:t>
            </a:r>
            <a:r>
              <a:rPr lang="en-US" sz="2400" u="sng" dirty="0"/>
              <a:t>-Reduction) –covered in Ch 16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Gain or loss of electrons.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With ionic compounds, a metal will change charge. 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Not “double displacement” </a:t>
            </a:r>
          </a:p>
          <a:p>
            <a:pPr lvl="1">
              <a:buFont typeface="Wingdings" pitchFamily="2" charset="2"/>
              <a:buChar char="ü"/>
            </a:pPr>
            <a:r>
              <a:rPr lang="en-US" sz="2400" u="sng" dirty="0"/>
              <a:t>Combustion (A special type of RedOx)</a:t>
            </a:r>
          </a:p>
          <a:p>
            <a:pPr lvl="2">
              <a:buFont typeface="Wingdings" pitchFamily="2" charset="2"/>
              <a:buChar char="§"/>
            </a:pPr>
            <a:r>
              <a:rPr lang="en-US" sz="2400" dirty="0"/>
              <a:t> Reaction w/ O</a:t>
            </a:r>
            <a:r>
              <a:rPr lang="en-US" sz="2400" baseline="-25000" dirty="0"/>
              <a:t>2</a:t>
            </a:r>
            <a:r>
              <a:rPr lang="en-US" sz="2400" dirty="0"/>
              <a:t> to form metal oxide (Al</a:t>
            </a:r>
            <a:r>
              <a:rPr lang="en-US" sz="2400" baseline="-25000" dirty="0"/>
              <a:t>2</a:t>
            </a:r>
            <a:r>
              <a:rPr lang="en-US" sz="2400" dirty="0"/>
              <a:t>O</a:t>
            </a:r>
            <a:r>
              <a:rPr lang="en-US" sz="2400" baseline="-25000" dirty="0"/>
              <a:t>3</a:t>
            </a:r>
            <a:r>
              <a:rPr lang="en-US" sz="2400" dirty="0"/>
              <a:t>) or non-metal oxide (CO</a:t>
            </a:r>
            <a:r>
              <a:rPr lang="en-US" sz="2400" baseline="-25000" dirty="0"/>
              <a:t>2</a:t>
            </a:r>
            <a:r>
              <a:rPr lang="en-US" sz="2400" dirty="0"/>
              <a:t>). </a:t>
            </a:r>
          </a:p>
          <a:p>
            <a:pPr lvl="2">
              <a:buFont typeface="Wingdings" pitchFamily="2" charset="2"/>
              <a:buChar char="§"/>
            </a:pPr>
            <a:endParaRPr lang="en-US" dirty="0"/>
          </a:p>
          <a:p>
            <a:pPr lvl="2"/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u="sng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Steps to Complete a Chemical Equation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610600" cy="45259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Predict Products</a:t>
            </a:r>
          </a:p>
          <a:p>
            <a:pPr marL="914400" lvl="1" indent="-514350"/>
            <a:r>
              <a:rPr lang="en-US" dirty="0"/>
              <a:t>Think about reaction types “Scheme 1” (DD, SD, Combination, Decomposition)</a:t>
            </a:r>
          </a:p>
          <a:p>
            <a:pPr marL="914400" lvl="1" indent="-514350"/>
            <a:r>
              <a:rPr lang="en-US" dirty="0"/>
              <a:t>Put in a little extra work analyzing exactly what is in reactants and what formulas of products would be.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Balance Equation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Predict States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Determine Reaction Type from “scheme 2”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(If necessary) Write Complete and Net Ionic Equations.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582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096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dirty="0">
                <a:solidFill>
                  <a:srgbClr val="C00000"/>
                </a:solidFill>
              </a:rPr>
              <a:t>Ionic Equations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685800"/>
            <a:ext cx="9296400" cy="5562600"/>
          </a:xfrm>
        </p:spPr>
        <p:txBody>
          <a:bodyPr lIns="90488" tIns="44450" rIns="90488" bIns="44450"/>
          <a:lstStyle/>
          <a:p>
            <a:pPr eaLnBrk="1" hangingPunct="1">
              <a:defRPr/>
            </a:pPr>
            <a:r>
              <a:rPr lang="en-US" sz="2800" b="1" dirty="0"/>
              <a:t>Molecular equations</a:t>
            </a:r>
            <a:r>
              <a:rPr lang="en-US" sz="2800" dirty="0"/>
              <a:t>- </a:t>
            </a:r>
            <a:r>
              <a:rPr lang="en-US" sz="2800" i="1" dirty="0">
                <a:solidFill>
                  <a:srgbClr val="7030A0"/>
                </a:solidFill>
              </a:rPr>
              <a:t>normal</a:t>
            </a:r>
          </a:p>
          <a:p>
            <a:pPr algn="ctr" eaLnBrk="1" hangingPunct="1">
              <a:buFontTx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KOH(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+ Mg(NO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2 KNO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 + Mg(OH)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400" dirty="0"/>
          </a:p>
          <a:p>
            <a:pPr eaLnBrk="1" hangingPunct="1">
              <a:defRPr/>
            </a:pPr>
            <a:r>
              <a:rPr lang="en-US" sz="2800" b="1" dirty="0"/>
              <a:t>Complete ionic equations- </a:t>
            </a:r>
            <a:r>
              <a:rPr lang="en-US" sz="2800" i="1" dirty="0">
                <a:solidFill>
                  <a:srgbClr val="7030A0"/>
                </a:solidFill>
              </a:rPr>
              <a:t>Show Dissociated as ions</a:t>
            </a:r>
          </a:p>
          <a:p>
            <a:pPr lvl="1" eaLnBrk="1" hangingPunct="1">
              <a:defRPr/>
            </a:pPr>
            <a:r>
              <a:rPr lang="en-US" sz="2400" dirty="0"/>
              <a:t>Strong Acids and Aqueous Ionic are written as ions.</a:t>
            </a:r>
          </a:p>
          <a:p>
            <a:pPr marL="91440" algn="ctr" eaLnBrk="1" hangingPunct="1">
              <a:buFontTx/>
              <a:buNone/>
              <a:defRPr/>
            </a:pP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2K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1600" baseline="-25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+ 2OH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Mg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+ 2NO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 2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K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 + 2NO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2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200" dirty="0">
                <a:solidFill>
                  <a:schemeClr val="accent6">
                    <a:lumMod val="75000"/>
                  </a:schemeClr>
                </a:solidFill>
              </a:rPr>
              <a:t>+ Mg(OH)</a:t>
            </a:r>
            <a:r>
              <a:rPr lang="en-US" sz="22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  <a:p>
            <a:pPr eaLnBrk="1" hangingPunct="1">
              <a:defRPr/>
            </a:pPr>
            <a:r>
              <a:rPr lang="en-US" sz="2800" b="1" dirty="0"/>
              <a:t>Net ionic equations- </a:t>
            </a:r>
            <a:r>
              <a:rPr lang="en-US" sz="2800" i="1" dirty="0">
                <a:solidFill>
                  <a:srgbClr val="7030A0"/>
                </a:solidFill>
              </a:rPr>
              <a:t>Eliminate what doesn’t change.</a:t>
            </a:r>
          </a:p>
          <a:p>
            <a:pPr algn="ctr" eaLnBrk="1" hangingPunct="1">
              <a:buFontTx/>
              <a:buNone/>
              <a:defRPr/>
            </a:pP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2OH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-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+ Mg</a:t>
            </a:r>
            <a:r>
              <a:rPr lang="en-US" sz="2400" baseline="30000" dirty="0">
                <a:solidFill>
                  <a:schemeClr val="accent6">
                    <a:lumMod val="75000"/>
                  </a:schemeClr>
                </a:solidFill>
              </a:rPr>
              <a:t>2+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aq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  <a:latin typeface="Symbol" pitchFamily="18" charset="2"/>
              </a:rPr>
              <a:t>®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Mg(OH)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16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)</a:t>
            </a:r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  <a:p>
            <a:pPr algn="ctr" eaLnBrk="1" hangingPunct="1">
              <a:buFontTx/>
              <a:buNone/>
              <a:defRPr/>
            </a:pPr>
            <a:endParaRPr lang="en-US" sz="2100" baseline="-25000" dirty="0"/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348D7C4-8781-44D8-8A94-67E9513C550E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2772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</a:t>
            </a: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3600" dirty="0">
                <a:solidFill>
                  <a:srgbClr val="C00000"/>
                </a:solidFill>
              </a:rPr>
              <a:t>Write the Complete Ionic and Net Ionic Equations.</a:t>
            </a:r>
          </a:p>
        </p:txBody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3" y="1295400"/>
            <a:ext cx="9063037" cy="5257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 Ba(NO</a:t>
            </a:r>
            <a:r>
              <a:rPr lang="en-US" sz="2800" baseline="-25000"/>
              <a:t>3</a:t>
            </a:r>
            <a:r>
              <a:rPr lang="en-US" sz="2800"/>
              <a:t>)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</a:t>
            </a:r>
            <a:r>
              <a:rPr lang="en-US"/>
              <a:t> </a:t>
            </a: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</a:t>
            </a:r>
            <a:r>
              <a:rPr lang="en-US" sz="2800" baseline="-25000"/>
              <a:t>2</a:t>
            </a: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+ 2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NaCl(</a:t>
            </a:r>
            <a:r>
              <a:rPr lang="en-US" sz="2800" i="1"/>
              <a:t>aq</a:t>
            </a:r>
            <a:r>
              <a:rPr lang="en-US" sz="2800"/>
              <a:t>) + CO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</a:t>
            </a:r>
            <a:endParaRPr lang="en-US" sz="280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 sz="2800">
              <a:solidFill>
                <a:srgbClr val="3365FB"/>
              </a:solidFill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C59506E-DBE8-4F0D-97B6-1FDED8FABCD3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37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</a:t>
            </a: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4000" dirty="0">
                <a:solidFill>
                  <a:srgbClr val="C00000"/>
                </a:solidFill>
              </a:rPr>
              <a:t>Write the Ionic and Net Ionic Equation.</a:t>
            </a:r>
          </a:p>
        </p:txBody>
      </p:sp>
      <p:sp>
        <p:nvSpPr>
          <p:cNvPr id="337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95400"/>
            <a:ext cx="8915400" cy="46482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Ba(NO</a:t>
            </a:r>
            <a:r>
              <a:rPr lang="en-US" sz="2800" baseline="-25000"/>
              <a:t>3</a:t>
            </a:r>
            <a:r>
              <a:rPr lang="en-US" sz="2800"/>
              <a:t>)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BaSO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s</a:t>
            </a:r>
            <a:r>
              <a:rPr lang="en-US" sz="2800"/>
              <a:t>) </a:t>
            </a:r>
          </a:p>
          <a:p>
            <a:pPr eaLnBrk="1" hangingPunct="1">
              <a:buFontTx/>
              <a:buNone/>
            </a:pPr>
            <a:r>
              <a:rPr lang="en-US" sz="2000">
                <a:solidFill>
                  <a:schemeClr val="folHlink"/>
                </a:solidFill>
              </a:rPr>
              <a:t>2K</a:t>
            </a:r>
            <a:r>
              <a:rPr lang="en-US" sz="2000" baseline="30000">
                <a:solidFill>
                  <a:schemeClr val="folHlink"/>
                </a:solidFill>
              </a:rPr>
              <a:t>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SO</a:t>
            </a:r>
            <a:r>
              <a:rPr lang="en-US" sz="2000" baseline="-25000">
                <a:solidFill>
                  <a:schemeClr val="folHlink"/>
                </a:solidFill>
              </a:rPr>
              <a:t>4</a:t>
            </a:r>
            <a:r>
              <a:rPr lang="en-US" sz="2000" baseline="30000">
                <a:solidFill>
                  <a:schemeClr val="folHlink"/>
                </a:solidFill>
              </a:rPr>
              <a:t>2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Ba</a:t>
            </a:r>
            <a:r>
              <a:rPr lang="en-US" sz="2000" baseline="30000">
                <a:solidFill>
                  <a:schemeClr val="folHlink"/>
                </a:solidFill>
              </a:rPr>
              <a:t>2+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+ 2NO</a:t>
            </a:r>
            <a:r>
              <a:rPr lang="en-US" sz="2000" baseline="-25000">
                <a:solidFill>
                  <a:schemeClr val="folHlink"/>
                </a:solidFill>
              </a:rPr>
              <a:t>3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</a:t>
            </a:r>
            <a:r>
              <a:rPr lang="en-US" sz="200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2000">
                <a:solidFill>
                  <a:schemeClr val="folHlink"/>
                </a:solidFill>
              </a:rPr>
              <a:t> 2K</a:t>
            </a:r>
            <a:r>
              <a:rPr lang="en-US" sz="2000" baseline="30000">
                <a:solidFill>
                  <a:schemeClr val="folHlink"/>
                </a:solidFill>
              </a:rPr>
              <a:t>+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+ 2NO</a:t>
            </a:r>
            <a:r>
              <a:rPr lang="en-US" sz="2000" baseline="-25000">
                <a:solidFill>
                  <a:schemeClr val="folHlink"/>
                </a:solidFill>
              </a:rPr>
              <a:t>3</a:t>
            </a:r>
            <a:r>
              <a:rPr lang="en-US" sz="20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aq</a:t>
            </a:r>
            <a:r>
              <a:rPr lang="en-US" sz="2000">
                <a:solidFill>
                  <a:schemeClr val="folHlink"/>
                </a:solidFill>
              </a:rPr>
              <a:t>) + BaSO</a:t>
            </a:r>
            <a:r>
              <a:rPr lang="en-US" sz="2000" baseline="-25000">
                <a:solidFill>
                  <a:schemeClr val="folHlink"/>
                </a:solidFill>
              </a:rPr>
              <a:t>4</a:t>
            </a:r>
            <a:r>
              <a:rPr lang="en-US" sz="2000">
                <a:solidFill>
                  <a:schemeClr val="folHlink"/>
                </a:solidFill>
              </a:rPr>
              <a:t>(</a:t>
            </a:r>
            <a:r>
              <a:rPr lang="en-US" sz="2000" i="1">
                <a:solidFill>
                  <a:schemeClr val="folHlink"/>
                </a:solidFill>
              </a:rPr>
              <a:t>s</a:t>
            </a:r>
            <a:r>
              <a:rPr lang="en-US" sz="20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Ba</a:t>
            </a:r>
            <a:r>
              <a:rPr lang="en-US" baseline="30000">
                <a:solidFill>
                  <a:schemeClr val="hlink"/>
                </a:solidFill>
              </a:rPr>
              <a:t>2+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+ SO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 baseline="30000">
                <a:solidFill>
                  <a:schemeClr val="hlink"/>
                </a:solidFill>
              </a:rPr>
              <a:t>-2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>
                <a:solidFill>
                  <a:schemeClr val="hlink"/>
                </a:solidFill>
              </a:rPr>
              <a:t> BaSO</a:t>
            </a:r>
            <a:r>
              <a:rPr lang="en-US" baseline="-25000">
                <a:solidFill>
                  <a:schemeClr val="hlink"/>
                </a:solidFill>
              </a:rPr>
              <a:t>4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s</a:t>
            </a:r>
            <a:r>
              <a:rPr lang="en-US">
                <a:solidFill>
                  <a:schemeClr val="hlink"/>
                </a:solidFill>
              </a:rPr>
              <a:t>)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</a:t>
            </a:r>
            <a:r>
              <a:rPr lang="en-US" sz="2800" baseline="-25000"/>
              <a:t>2</a:t>
            </a:r>
            <a:r>
              <a:rPr lang="en-US" sz="2800"/>
              <a:t>CO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+ 2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NaCl(</a:t>
            </a:r>
            <a:r>
              <a:rPr lang="en-US" sz="2800" i="1"/>
              <a:t>aq</a:t>
            </a:r>
            <a:r>
              <a:rPr lang="en-US" sz="2800"/>
              <a:t>) + CO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g</a:t>
            </a:r>
            <a:r>
              <a:rPr lang="en-US" sz="2800"/>
              <a:t>) + H</a:t>
            </a:r>
            <a:r>
              <a:rPr lang="en-US" sz="2800" baseline="-25000"/>
              <a:t>2</a:t>
            </a:r>
            <a:r>
              <a:rPr lang="en-US" sz="2800"/>
              <a:t>O(</a:t>
            </a:r>
            <a:r>
              <a:rPr lang="en-US" sz="2800" i="1"/>
              <a:t>l</a:t>
            </a:r>
            <a:r>
              <a:rPr lang="en-US" sz="2800"/>
              <a:t>)</a:t>
            </a:r>
          </a:p>
          <a:p>
            <a:pPr eaLnBrk="1" hangingPunct="1">
              <a:buFontTx/>
              <a:buNone/>
            </a:pPr>
            <a:r>
              <a:rPr lang="en-US" sz="1800">
                <a:solidFill>
                  <a:schemeClr val="folHlink"/>
                </a:solidFill>
              </a:rPr>
              <a:t>2Na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CO</a:t>
            </a:r>
            <a:r>
              <a:rPr lang="en-US" sz="1800" baseline="-25000">
                <a:solidFill>
                  <a:schemeClr val="folHlink"/>
                </a:solidFill>
              </a:rPr>
              <a:t>3</a:t>
            </a:r>
            <a:r>
              <a:rPr lang="en-US" sz="1800" baseline="30000">
                <a:solidFill>
                  <a:schemeClr val="folHlink"/>
                </a:solidFill>
              </a:rPr>
              <a:t>2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+ 2H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 Cl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</a:t>
            </a:r>
            <a:r>
              <a:rPr lang="en-US" sz="180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1800">
                <a:solidFill>
                  <a:schemeClr val="folHlink"/>
                </a:solidFill>
              </a:rPr>
              <a:t> 2Na</a:t>
            </a:r>
            <a:r>
              <a:rPr lang="en-US" sz="1800" baseline="30000">
                <a:solidFill>
                  <a:schemeClr val="folHlink"/>
                </a:solidFill>
              </a:rPr>
              <a:t>+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+ 2Cl</a:t>
            </a:r>
            <a:r>
              <a:rPr lang="en-US" sz="1800" baseline="3000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aq</a:t>
            </a:r>
            <a:r>
              <a:rPr lang="en-US" sz="1800">
                <a:solidFill>
                  <a:schemeClr val="folHlink"/>
                </a:solidFill>
              </a:rPr>
              <a:t>) + CO</a:t>
            </a:r>
            <a:r>
              <a:rPr lang="en-US" sz="1800" baseline="-25000">
                <a:solidFill>
                  <a:schemeClr val="folHlink"/>
                </a:solidFill>
              </a:rPr>
              <a:t>2</a:t>
            </a:r>
            <a:r>
              <a:rPr lang="en-US" sz="1800">
                <a:solidFill>
                  <a:schemeClr val="folHlink"/>
                </a:solidFill>
              </a:rPr>
              <a:t>(</a:t>
            </a:r>
            <a:r>
              <a:rPr lang="en-US" sz="1800" i="1">
                <a:solidFill>
                  <a:schemeClr val="folHlink"/>
                </a:solidFill>
              </a:rPr>
              <a:t>g</a:t>
            </a:r>
            <a:r>
              <a:rPr lang="en-US" sz="1800">
                <a:solidFill>
                  <a:schemeClr val="folHlink"/>
                </a:solidFill>
              </a:rPr>
              <a:t>) + H</a:t>
            </a:r>
            <a:r>
              <a:rPr lang="en-US" sz="1800" baseline="-25000">
                <a:solidFill>
                  <a:schemeClr val="folHlink"/>
                </a:solidFill>
              </a:rPr>
              <a:t>2</a:t>
            </a:r>
            <a:r>
              <a:rPr lang="en-US" sz="1800">
                <a:solidFill>
                  <a:schemeClr val="folHlink"/>
                </a:solidFill>
              </a:rPr>
              <a:t>O(</a:t>
            </a:r>
            <a:r>
              <a:rPr lang="en-US" sz="1800" i="1">
                <a:solidFill>
                  <a:schemeClr val="folHlink"/>
                </a:solidFill>
              </a:rPr>
              <a:t>l</a:t>
            </a:r>
            <a:r>
              <a:rPr lang="en-US" sz="180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>
                <a:solidFill>
                  <a:schemeClr val="hlink"/>
                </a:solidFill>
              </a:rPr>
              <a:t>CO</a:t>
            </a:r>
            <a:r>
              <a:rPr lang="en-US" baseline="-25000">
                <a:solidFill>
                  <a:schemeClr val="hlink"/>
                </a:solidFill>
              </a:rPr>
              <a:t>3</a:t>
            </a:r>
            <a:r>
              <a:rPr lang="en-US" baseline="30000">
                <a:solidFill>
                  <a:schemeClr val="hlink"/>
                </a:solidFill>
              </a:rPr>
              <a:t>-2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+ 2 H</a:t>
            </a:r>
            <a:r>
              <a:rPr lang="en-US" baseline="30000">
                <a:solidFill>
                  <a:schemeClr val="hlink"/>
                </a:solidFill>
              </a:rPr>
              <a:t>+1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aq</a:t>
            </a:r>
            <a:r>
              <a:rPr lang="en-US">
                <a:solidFill>
                  <a:schemeClr val="hlink"/>
                </a:solidFill>
              </a:rPr>
              <a:t>) </a:t>
            </a:r>
            <a:r>
              <a:rPr lang="en-US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>
                <a:solidFill>
                  <a:schemeClr val="hlink"/>
                </a:solidFill>
              </a:rPr>
              <a:t> CO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(</a:t>
            </a:r>
            <a:r>
              <a:rPr lang="en-US" i="1">
                <a:solidFill>
                  <a:schemeClr val="hlink"/>
                </a:solidFill>
              </a:rPr>
              <a:t>g</a:t>
            </a:r>
            <a:r>
              <a:rPr lang="en-US">
                <a:solidFill>
                  <a:schemeClr val="hlink"/>
                </a:solidFill>
              </a:rPr>
              <a:t>) + H</a:t>
            </a:r>
            <a:r>
              <a:rPr lang="en-US" baseline="-25000">
                <a:solidFill>
                  <a:schemeClr val="hlink"/>
                </a:solidFill>
              </a:rPr>
              <a:t>2</a:t>
            </a:r>
            <a:r>
              <a:rPr lang="en-US">
                <a:solidFill>
                  <a:schemeClr val="hlink"/>
                </a:solidFill>
              </a:rPr>
              <a:t>O(</a:t>
            </a:r>
            <a:r>
              <a:rPr lang="en-US" i="1">
                <a:solidFill>
                  <a:schemeClr val="hlink"/>
                </a:solidFill>
              </a:rPr>
              <a:t>l</a:t>
            </a:r>
            <a:r>
              <a:rPr lang="en-US">
                <a:solidFill>
                  <a:schemeClr val="hlink"/>
                </a:solidFill>
              </a:rPr>
              <a:t>)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82678CAB-A4F0-4A08-A038-FE890FE374FD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482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6868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3600" dirty="0">
                <a:solidFill>
                  <a:srgbClr val="C00000"/>
                </a:solidFill>
              </a:rPr>
              <a:t>Practice</a:t>
            </a:r>
            <a:r>
              <a:rPr lang="en-US" sz="36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3600" dirty="0">
                <a:solidFill>
                  <a:srgbClr val="C00000"/>
                </a:solidFill>
              </a:rPr>
              <a:t>Write the Complete Ionic and Net Ionic Equations.</a:t>
            </a:r>
          </a:p>
        </p:txBody>
      </p:sp>
      <p:sp>
        <p:nvSpPr>
          <p:cNvPr id="3482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0963" y="1295400"/>
            <a:ext cx="9063037" cy="52578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/>
              <a:t>K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 2 NaNO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2 KNO</a:t>
            </a:r>
            <a:r>
              <a:rPr lang="en-US" sz="2800" baseline="-25000"/>
              <a:t>3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Na</a:t>
            </a:r>
            <a:r>
              <a:rPr lang="en-US" sz="2800" baseline="-25000"/>
              <a:t>2</a:t>
            </a:r>
            <a:r>
              <a:rPr lang="en-US" sz="2800"/>
              <a:t>SO</a:t>
            </a:r>
            <a:r>
              <a:rPr lang="en-US" sz="2800" baseline="-25000"/>
              <a:t>4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</a:t>
            </a:r>
            <a:r>
              <a:rPr lang="en-US"/>
              <a:t> </a:t>
            </a: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/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chemeClr val="hlink"/>
              </a:solidFill>
            </a:endParaRP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/>
              <a:t>NaC</a:t>
            </a:r>
            <a:r>
              <a:rPr lang="en-US" sz="2800" baseline="-25000"/>
              <a:t>2</a:t>
            </a:r>
            <a:r>
              <a:rPr lang="en-US" sz="2800"/>
              <a:t>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-25000"/>
              <a:t>2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 + HCl(</a:t>
            </a:r>
            <a:r>
              <a:rPr lang="en-US" sz="2800" i="1"/>
              <a:t>aq</a:t>
            </a:r>
            <a:r>
              <a:rPr lang="en-US" sz="2800"/>
              <a:t>) </a:t>
            </a:r>
            <a:r>
              <a:rPr lang="en-US" sz="2800">
                <a:latin typeface="Symbol" pitchFamily="18" charset="2"/>
              </a:rPr>
              <a:t>®</a:t>
            </a:r>
            <a:r>
              <a:rPr lang="en-US" sz="2800"/>
              <a:t> NaCl(</a:t>
            </a:r>
            <a:r>
              <a:rPr lang="en-US" sz="2800" i="1"/>
              <a:t>aq</a:t>
            </a:r>
            <a:r>
              <a:rPr lang="en-US" sz="2800"/>
              <a:t>) + HC</a:t>
            </a:r>
            <a:r>
              <a:rPr lang="en-US" sz="2800" baseline="-25000"/>
              <a:t>2</a:t>
            </a:r>
            <a:r>
              <a:rPr lang="en-US" sz="2800"/>
              <a:t>H</a:t>
            </a:r>
            <a:r>
              <a:rPr lang="en-US" sz="2800" baseline="-25000"/>
              <a:t>3</a:t>
            </a:r>
            <a:r>
              <a:rPr lang="en-US" sz="2800"/>
              <a:t>O</a:t>
            </a:r>
            <a:r>
              <a:rPr lang="en-US" sz="2800" baseline="-25000"/>
              <a:t>2 </a:t>
            </a:r>
            <a:r>
              <a:rPr lang="en-US" sz="2800"/>
              <a:t>(</a:t>
            </a:r>
            <a:r>
              <a:rPr lang="en-US" sz="2800" i="1"/>
              <a:t>aq</a:t>
            </a:r>
            <a:r>
              <a:rPr lang="en-US" sz="2800"/>
              <a:t>)</a:t>
            </a:r>
            <a:endParaRPr lang="en-US" sz="280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endParaRPr lang="en-US" sz="2800">
              <a:solidFill>
                <a:srgbClr val="3365FB"/>
              </a:solidFill>
            </a:endParaRP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0735B71-C57D-4291-96BF-FB531E05F59B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584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  <a:noFill/>
        </p:spPr>
        <p:txBody>
          <a:bodyPr lIns="90488" tIns="44450" rIns="90488" bIns="44450"/>
          <a:lstStyle/>
          <a:p>
            <a:pPr eaLnBrk="1" hangingPunct="1"/>
            <a:r>
              <a:rPr lang="en-US" sz="4000" dirty="0">
                <a:solidFill>
                  <a:srgbClr val="C00000"/>
                </a:solidFill>
              </a:rPr>
              <a:t>Practice</a:t>
            </a:r>
            <a:r>
              <a:rPr lang="en-US" sz="4000" dirty="0">
                <a:solidFill>
                  <a:srgbClr val="C00000"/>
                </a:solidFill>
                <a:cs typeface="Times New Roman" pitchFamily="18" charset="0"/>
              </a:rPr>
              <a:t>–</a:t>
            </a:r>
            <a:r>
              <a:rPr lang="en-US" sz="4000" dirty="0">
                <a:solidFill>
                  <a:srgbClr val="C00000"/>
                </a:solidFill>
              </a:rPr>
              <a:t>Write the Ionic and Net Ionic Equation.</a:t>
            </a:r>
          </a:p>
        </p:txBody>
      </p:sp>
      <p:sp>
        <p:nvSpPr>
          <p:cNvPr id="3584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295400"/>
            <a:ext cx="9144000" cy="4648200"/>
          </a:xfrm>
          <a:noFill/>
        </p:spPr>
        <p:txBody>
          <a:bodyPr lIns="90488" tIns="44450" rIns="90488" bIns="44450"/>
          <a:lstStyle/>
          <a:p>
            <a:pPr eaLnBrk="1" hangingPunct="1">
              <a:buFontTx/>
              <a:buNone/>
            </a:pPr>
            <a:r>
              <a:rPr lang="en-US" sz="2800" dirty="0"/>
              <a:t>K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 2 NaNO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2 KNO</a:t>
            </a:r>
            <a:r>
              <a:rPr lang="en-US" sz="2800" baseline="-25000" dirty="0"/>
              <a:t>3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Na</a:t>
            </a:r>
            <a:r>
              <a:rPr lang="en-US" sz="2800" baseline="-25000" dirty="0"/>
              <a:t>2</a:t>
            </a:r>
            <a:r>
              <a:rPr lang="en-US" sz="2800" dirty="0"/>
              <a:t>SO</a:t>
            </a:r>
            <a:r>
              <a:rPr lang="en-US" sz="2800" baseline="-25000" dirty="0"/>
              <a:t>4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endParaRPr lang="en-US" sz="2800" dirty="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2K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SO</a:t>
            </a:r>
            <a:r>
              <a:rPr lang="en-US" sz="2200" baseline="-25000" dirty="0">
                <a:solidFill>
                  <a:schemeClr val="folHlink"/>
                </a:solidFill>
              </a:rPr>
              <a:t>4</a:t>
            </a:r>
            <a:r>
              <a:rPr lang="en-US" sz="2200" baseline="30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+ 2NO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</a:t>
            </a: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  <a:latin typeface="Symbol" pitchFamily="18" charset="2"/>
              </a:rPr>
              <a:t>				®</a:t>
            </a:r>
            <a:r>
              <a:rPr lang="en-US" sz="2200" dirty="0">
                <a:solidFill>
                  <a:schemeClr val="folHlink"/>
                </a:solidFill>
              </a:rPr>
              <a:t> 2K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+ 2NO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+ 2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SO</a:t>
            </a:r>
            <a:r>
              <a:rPr lang="en-US" sz="2200" baseline="-25000" dirty="0">
                <a:solidFill>
                  <a:schemeClr val="folHlink"/>
                </a:solidFill>
              </a:rPr>
              <a:t>4</a:t>
            </a:r>
            <a:r>
              <a:rPr lang="en-US" sz="2200" baseline="30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chemeClr val="hlink"/>
                </a:solidFill>
              </a:rPr>
              <a:t>No reaction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endParaRPr lang="en-US" sz="1100" dirty="0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en-US" sz="2800" dirty="0"/>
              <a:t>NaC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HCl(</a:t>
            </a:r>
            <a:r>
              <a:rPr lang="en-US" sz="2800" i="1" dirty="0"/>
              <a:t>aq</a:t>
            </a:r>
            <a:r>
              <a:rPr lang="en-US" sz="2800" dirty="0"/>
              <a:t>) </a:t>
            </a:r>
            <a:r>
              <a:rPr lang="en-US" sz="2800" dirty="0">
                <a:latin typeface="Symbol" pitchFamily="18" charset="2"/>
              </a:rPr>
              <a:t>®</a:t>
            </a:r>
            <a:r>
              <a:rPr lang="en-US" sz="2800" dirty="0"/>
              <a:t> </a:t>
            </a:r>
            <a:r>
              <a:rPr lang="en-US" sz="2800" dirty="0" err="1"/>
              <a:t>NaCl</a:t>
            </a:r>
            <a:r>
              <a:rPr lang="en-US" sz="2800" dirty="0"/>
              <a:t>(</a:t>
            </a:r>
            <a:r>
              <a:rPr lang="en-US" sz="2800" i="1" dirty="0"/>
              <a:t>aq</a:t>
            </a:r>
            <a:r>
              <a:rPr lang="en-US" sz="2800" dirty="0"/>
              <a:t>) + HC</a:t>
            </a:r>
            <a:r>
              <a:rPr lang="en-US" sz="2800" baseline="-25000" dirty="0"/>
              <a:t>2</a:t>
            </a:r>
            <a:r>
              <a:rPr lang="en-US" sz="2800" dirty="0"/>
              <a:t>H</a:t>
            </a:r>
            <a:r>
              <a:rPr lang="en-US" sz="2800" baseline="-25000" dirty="0"/>
              <a:t>3</a:t>
            </a:r>
            <a:r>
              <a:rPr lang="en-US" sz="2800" dirty="0"/>
              <a:t>O</a:t>
            </a:r>
            <a:r>
              <a:rPr lang="en-US" sz="2800" baseline="-25000" dirty="0"/>
              <a:t>2</a:t>
            </a:r>
            <a:r>
              <a:rPr lang="en-US" sz="2800" dirty="0"/>
              <a:t> (</a:t>
            </a:r>
            <a:r>
              <a:rPr lang="en-US" sz="2800" i="1" dirty="0"/>
              <a:t>aq</a:t>
            </a:r>
            <a:r>
              <a:rPr lang="en-US" sz="2800" dirty="0"/>
              <a:t>)</a:t>
            </a:r>
            <a:endParaRPr lang="en-US" sz="2800" dirty="0">
              <a:solidFill>
                <a:srgbClr val="3365FB"/>
              </a:solidFill>
            </a:endParaRPr>
          </a:p>
          <a:p>
            <a:pPr eaLnBrk="1" hangingPunct="1">
              <a:buFontTx/>
              <a:buNone/>
            </a:pPr>
            <a:r>
              <a:rPr lang="en-US" sz="2200" dirty="0">
                <a:solidFill>
                  <a:schemeClr val="folHlink"/>
                </a:solidFill>
              </a:rPr>
              <a:t>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C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H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dirty="0">
                <a:solidFill>
                  <a:schemeClr val="folHlink"/>
                </a:solidFill>
              </a:rPr>
              <a:t>O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H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 + </a:t>
            </a:r>
            <a:r>
              <a:rPr lang="en-US" sz="2200" dirty="0" err="1">
                <a:solidFill>
                  <a:schemeClr val="folHlink"/>
                </a:solidFill>
              </a:rPr>
              <a:t>Cl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</a:t>
            </a:r>
            <a:r>
              <a:rPr lang="en-US" sz="2200" dirty="0">
                <a:solidFill>
                  <a:schemeClr val="folHlink"/>
                </a:solidFill>
                <a:latin typeface="Symbol" pitchFamily="18" charset="2"/>
              </a:rPr>
              <a:t>®</a:t>
            </a:r>
            <a:r>
              <a:rPr lang="en-US" sz="2200" dirty="0">
                <a:solidFill>
                  <a:schemeClr val="folHlink"/>
                </a:solidFill>
              </a:rPr>
              <a:t> Na</a:t>
            </a:r>
            <a:r>
              <a:rPr lang="en-US" sz="2200" baseline="30000" dirty="0">
                <a:solidFill>
                  <a:schemeClr val="folHlink"/>
                </a:solidFill>
              </a:rPr>
              <a:t>+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</a:t>
            </a:r>
            <a:r>
              <a:rPr lang="en-US" sz="2200" dirty="0" err="1">
                <a:solidFill>
                  <a:schemeClr val="folHlink"/>
                </a:solidFill>
              </a:rPr>
              <a:t>Cl</a:t>
            </a:r>
            <a:r>
              <a:rPr lang="en-US" sz="2200" baseline="30000" dirty="0">
                <a:solidFill>
                  <a:schemeClr val="folHlink"/>
                </a:solidFill>
                <a:cs typeface="Times New Roman" pitchFamily="18" charset="0"/>
              </a:rPr>
              <a:t>−</a:t>
            </a:r>
            <a:r>
              <a:rPr lang="en-US" sz="2200" dirty="0">
                <a:solidFill>
                  <a:schemeClr val="folHlink"/>
                </a:solidFill>
              </a:rPr>
              <a:t>(</a:t>
            </a:r>
            <a:r>
              <a:rPr lang="en-US" sz="2200" i="1" dirty="0">
                <a:solidFill>
                  <a:schemeClr val="folHlink"/>
                </a:solidFill>
              </a:rPr>
              <a:t>aq</a:t>
            </a:r>
            <a:r>
              <a:rPr lang="en-US" sz="2200" dirty="0">
                <a:solidFill>
                  <a:schemeClr val="folHlink"/>
                </a:solidFill>
              </a:rPr>
              <a:t>)+ HC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H</a:t>
            </a:r>
            <a:r>
              <a:rPr lang="en-US" sz="2200" baseline="-25000" dirty="0">
                <a:solidFill>
                  <a:schemeClr val="folHlink"/>
                </a:solidFill>
              </a:rPr>
              <a:t>3</a:t>
            </a:r>
            <a:r>
              <a:rPr lang="en-US" sz="2200" dirty="0">
                <a:solidFill>
                  <a:schemeClr val="folHlink"/>
                </a:solidFill>
              </a:rPr>
              <a:t>O</a:t>
            </a:r>
            <a:r>
              <a:rPr lang="en-US" sz="2200" baseline="-25000" dirty="0">
                <a:solidFill>
                  <a:schemeClr val="folHlink"/>
                </a:solidFill>
              </a:rPr>
              <a:t>2</a:t>
            </a:r>
            <a:r>
              <a:rPr lang="en-US" sz="2200" dirty="0">
                <a:solidFill>
                  <a:schemeClr val="folHlink"/>
                </a:solidFill>
              </a:rPr>
              <a:t> (aq)</a:t>
            </a:r>
          </a:p>
          <a:p>
            <a:pPr eaLnBrk="1" hangingPunct="1">
              <a:buFontTx/>
              <a:buNone/>
            </a:pPr>
            <a:r>
              <a:rPr lang="en-US" dirty="0">
                <a:solidFill>
                  <a:srgbClr val="0000FF"/>
                </a:solidFill>
              </a:rPr>
              <a:t>C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dirty="0">
                <a:solidFill>
                  <a:srgbClr val="0000FF"/>
                </a:solidFill>
              </a:rPr>
              <a:t>H</a:t>
            </a:r>
            <a:r>
              <a:rPr lang="en-US" baseline="-25000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O</a:t>
            </a:r>
            <a:r>
              <a:rPr lang="en-US" baseline="-25000" dirty="0">
                <a:solidFill>
                  <a:srgbClr val="0000FF"/>
                </a:solidFill>
              </a:rPr>
              <a:t>2</a:t>
            </a:r>
            <a:r>
              <a:rPr lang="en-US" baseline="30000" dirty="0">
                <a:solidFill>
                  <a:schemeClr val="hlink"/>
                </a:solidFill>
              </a:rPr>
              <a:t>-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aq</a:t>
            </a:r>
            <a:r>
              <a:rPr lang="en-US" dirty="0">
                <a:solidFill>
                  <a:schemeClr val="hlink"/>
                </a:solidFill>
              </a:rPr>
              <a:t>) + H</a:t>
            </a:r>
            <a:r>
              <a:rPr lang="en-US" baseline="30000" dirty="0">
                <a:solidFill>
                  <a:schemeClr val="hlink"/>
                </a:solidFill>
              </a:rPr>
              <a:t>+</a:t>
            </a:r>
            <a:r>
              <a:rPr lang="en-US" dirty="0">
                <a:solidFill>
                  <a:schemeClr val="hlink"/>
                </a:solidFill>
              </a:rPr>
              <a:t>(</a:t>
            </a:r>
            <a:r>
              <a:rPr lang="en-US" i="1" dirty="0">
                <a:solidFill>
                  <a:schemeClr val="hlink"/>
                </a:solidFill>
              </a:rPr>
              <a:t>aq</a:t>
            </a:r>
            <a:r>
              <a:rPr lang="en-US" dirty="0">
                <a:solidFill>
                  <a:schemeClr val="hlink"/>
                </a:solidFill>
              </a:rPr>
              <a:t>) </a:t>
            </a:r>
            <a:r>
              <a:rPr lang="en-US" dirty="0">
                <a:solidFill>
                  <a:schemeClr val="hlink"/>
                </a:solidFill>
                <a:latin typeface="Symbol" pitchFamily="18" charset="2"/>
              </a:rPr>
              <a:t>®</a:t>
            </a:r>
            <a:r>
              <a:rPr lang="en-US" dirty="0">
                <a:solidFill>
                  <a:schemeClr val="hlink"/>
                </a:solidFill>
              </a:rPr>
              <a:t>  HC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  <a:r>
              <a:rPr lang="en-US" dirty="0">
                <a:solidFill>
                  <a:schemeClr val="hlink"/>
                </a:solidFill>
              </a:rPr>
              <a:t>H</a:t>
            </a:r>
            <a:r>
              <a:rPr lang="en-US" baseline="-25000" dirty="0">
                <a:solidFill>
                  <a:schemeClr val="hlink"/>
                </a:solidFill>
              </a:rPr>
              <a:t>3</a:t>
            </a:r>
            <a:r>
              <a:rPr lang="en-US" dirty="0">
                <a:solidFill>
                  <a:schemeClr val="hlink"/>
                </a:solidFill>
              </a:rPr>
              <a:t>O</a:t>
            </a:r>
            <a:r>
              <a:rPr lang="en-US" baseline="-25000" dirty="0">
                <a:solidFill>
                  <a:schemeClr val="hlink"/>
                </a:solidFill>
              </a:rPr>
              <a:t>2</a:t>
            </a:r>
            <a:r>
              <a:rPr lang="en-US" dirty="0">
                <a:solidFill>
                  <a:schemeClr val="hlink"/>
                </a:solidFill>
              </a:rPr>
              <a:t> (aq)</a:t>
            </a:r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u="sng" dirty="0"/>
              <a:t>Determining the Products of the reaction</a:t>
            </a:r>
          </a:p>
          <a:p>
            <a:r>
              <a:rPr lang="en-US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>
                <a:solidFill>
                  <a:srgbClr val="C00000"/>
                </a:solidFill>
              </a:rPr>
            </a:br>
            <a:r>
              <a:rPr lang="en-US" sz="4000" i="1">
                <a:solidFill>
                  <a:srgbClr val="7030A0"/>
                </a:solidFill>
              </a:rPr>
              <a:t>Try to identify the category from below</a:t>
            </a:r>
            <a:endParaRPr lang="en-US" sz="4000" i="1" dirty="0">
              <a:solidFill>
                <a:srgbClr val="7030A0"/>
              </a:solidFill>
            </a:endParaRP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/>
          <a:lstStyle/>
          <a:p>
            <a:r>
              <a:rPr lang="en-US" dirty="0"/>
              <a:t>Combination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 + B  →  AB</a:t>
            </a:r>
          </a:p>
          <a:p>
            <a:r>
              <a:rPr lang="en-US" dirty="0"/>
              <a:t>Decomposition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A + B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Single Displacement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 +  C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Double Displacement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AB  +  CD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 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05000"/>
            <a:ext cx="2494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C(s)+ 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  → ?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048000"/>
            <a:ext cx="21355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→ ?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472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Cu(s) → 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495800" y="5334000"/>
            <a:ext cx="4648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AgNO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→ ?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7030A0"/>
                </a:solidFill>
              </a:rPr>
              <a:t>Complete the products according to category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525963"/>
          </a:xfrm>
        </p:spPr>
        <p:txBody>
          <a:bodyPr/>
          <a:lstStyle/>
          <a:p>
            <a:r>
              <a:rPr lang="en-US" dirty="0"/>
              <a:t>Combination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 + B  →  AB</a:t>
            </a:r>
          </a:p>
          <a:p>
            <a:r>
              <a:rPr lang="en-US" dirty="0"/>
              <a:t>Decomposition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A + B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Single Displacement </a:t>
            </a:r>
          </a:p>
          <a:p>
            <a:pPr lvl="1">
              <a:buNone/>
            </a:pPr>
            <a:r>
              <a:rPr lang="en-US" dirty="0"/>
              <a:t>	</a:t>
            </a:r>
            <a:r>
              <a:rPr lang="en-US" dirty="0">
                <a:solidFill>
                  <a:srgbClr val="7030A0"/>
                </a:solidFill>
              </a:rPr>
              <a:t>AB  +  C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A</a:t>
            </a:r>
            <a:endParaRPr lang="en-US" dirty="0">
              <a:solidFill>
                <a:srgbClr val="7030A0"/>
              </a:solidFill>
            </a:endParaRPr>
          </a:p>
          <a:p>
            <a:r>
              <a:rPr lang="en-US" dirty="0"/>
              <a:t>Double Displacement</a:t>
            </a:r>
          </a:p>
          <a:p>
            <a:pPr lvl="1">
              <a:buNone/>
            </a:pPr>
            <a:r>
              <a:rPr lang="en-US" dirty="0"/>
              <a:t> 	</a:t>
            </a:r>
            <a:r>
              <a:rPr lang="en-US" dirty="0">
                <a:solidFill>
                  <a:srgbClr val="7030A0"/>
                </a:solidFill>
              </a:rPr>
              <a:t>AB  +  CD  </a:t>
            </a:r>
            <a:r>
              <a:rPr lang="en-US" dirty="0">
                <a:solidFill>
                  <a:srgbClr val="7030A0"/>
                </a:solidFill>
                <a:sym typeface="Wingdings" pitchFamily="2" charset="2"/>
              </a:rPr>
              <a:t>  CB  +  AD</a:t>
            </a: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495800" y="1905000"/>
            <a:ext cx="32752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C(s)+ 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  → CO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419600" y="3048000"/>
            <a:ext cx="41056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→ 2 Na(s) + Cl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(g)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419600" y="4191000"/>
            <a:ext cx="4724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2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Cu(s) →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   CuCl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+ 2 Ag(s)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495800" y="5334000"/>
            <a:ext cx="4648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NaCl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 + AgNO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(aq)→ </a:t>
            </a:r>
          </a:p>
          <a:p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                   </a:t>
            </a:r>
            <a:r>
              <a:rPr lang="en-US" sz="2400" dirty="0" err="1">
                <a:solidFill>
                  <a:schemeClr val="accent6">
                    <a:lumMod val="75000"/>
                  </a:schemeClr>
                </a:solidFill>
              </a:rPr>
              <a:t>AgCl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(s) + NaNO</a:t>
            </a:r>
            <a:r>
              <a:rPr lang="en-US" sz="2400" baseline="-25000" dirty="0">
                <a:solidFill>
                  <a:schemeClr val="accent6">
                    <a:lumMod val="75000"/>
                  </a:schemeClr>
                </a:solidFill>
              </a:rPr>
              <a:t>3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(aq)</a:t>
            </a:r>
            <a:endParaRPr lang="en-US" sz="2400" baseline="-250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9144000" cy="1066800"/>
          </a:xfrm>
        </p:spPr>
        <p:txBody>
          <a:bodyPr/>
          <a:lstStyle/>
          <a:p>
            <a:r>
              <a:rPr lang="en-US" sz="4000" dirty="0">
                <a:solidFill>
                  <a:srgbClr val="C00000"/>
                </a:solidFill>
              </a:rPr>
              <a:t>Determining Products</a:t>
            </a:r>
            <a:br>
              <a:rPr lang="en-US" sz="4000" dirty="0">
                <a:solidFill>
                  <a:srgbClr val="C00000"/>
                </a:solidFill>
              </a:rPr>
            </a:br>
            <a:r>
              <a:rPr lang="en-US" sz="3600" i="1" dirty="0">
                <a:solidFill>
                  <a:srgbClr val="7030A0"/>
                </a:solidFill>
              </a:rPr>
              <a:t>*Highlight - Combustion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152400" y="1676400"/>
            <a:ext cx="8229600" cy="4724400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Combustion is a type of combination reaction, when a substance reacts with oxygen (O</a:t>
            </a:r>
            <a:r>
              <a:rPr lang="en-US" baseline="-25000" dirty="0"/>
              <a:t>2</a:t>
            </a:r>
            <a:r>
              <a:rPr lang="en-US" dirty="0"/>
              <a:t>).</a:t>
            </a:r>
          </a:p>
          <a:p>
            <a:r>
              <a:rPr lang="en-US" dirty="0"/>
              <a:t>When a hydrocarbon burns, the products are always CO</a:t>
            </a:r>
            <a:r>
              <a:rPr lang="en-US" baseline="-25000" dirty="0"/>
              <a:t>2</a:t>
            </a:r>
            <a:r>
              <a:rPr lang="en-US" dirty="0"/>
              <a:t> and H</a:t>
            </a:r>
            <a:r>
              <a:rPr lang="en-US" baseline="-25000" dirty="0"/>
              <a:t>2</a:t>
            </a:r>
            <a:r>
              <a:rPr lang="en-US" dirty="0"/>
              <a:t>O.</a:t>
            </a:r>
          </a:p>
          <a:p>
            <a:pPr>
              <a:buNone/>
            </a:pPr>
            <a:endParaRPr lang="en-US" dirty="0"/>
          </a:p>
          <a:p>
            <a:endParaRPr lang="en-US" sz="1200" dirty="0"/>
          </a:p>
          <a:p>
            <a:r>
              <a:rPr lang="en-US" dirty="0"/>
              <a:t>When a Metal burns, thee product is a metal oxide.</a:t>
            </a:r>
          </a:p>
        </p:txBody>
      </p:sp>
      <p:sp>
        <p:nvSpPr>
          <p:cNvPr id="9" name="Text Box 4"/>
          <p:cNvSpPr txBox="1">
            <a:spLocks noChangeArrowheads="1"/>
          </p:cNvSpPr>
          <p:nvPr/>
        </p:nvSpPr>
        <p:spPr bwMode="auto">
          <a:xfrm>
            <a:off x="990600" y="4114800"/>
            <a:ext cx="7470315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2 C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H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6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+ 5 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4 CO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 + 6 H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O(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969583" y="5791200"/>
            <a:ext cx="4902753" cy="48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4 Al(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s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+ 3 O</a:t>
            </a:r>
            <a:r>
              <a:rPr lang="en-US" sz="2800" baseline="-250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(</a:t>
            </a:r>
            <a:r>
              <a:rPr lang="en-US" sz="2800" i="1" dirty="0">
                <a:solidFill>
                  <a:schemeClr val="accent6">
                    <a:lumMod val="75000"/>
                  </a:schemeClr>
                </a:solidFill>
              </a:rPr>
              <a:t>g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</a:rPr>
              <a:t>) </a:t>
            </a:r>
            <a:r>
              <a:rPr lang="en-US" sz="2800" dirty="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 2 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Al</a:t>
            </a:r>
            <a:r>
              <a:rPr lang="en-US" sz="2800" baseline="-250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2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O</a:t>
            </a:r>
            <a:r>
              <a:rPr lang="en-US" sz="2800" baseline="-250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3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(</a:t>
            </a:r>
            <a:r>
              <a:rPr lang="en-US" sz="2800" i="1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s</a:t>
            </a:r>
            <a:r>
              <a:rPr lang="en-US" sz="2800">
                <a:solidFill>
                  <a:schemeClr val="accent6">
                    <a:lumMod val="75000"/>
                  </a:schemeClr>
                </a:solidFill>
                <a:sym typeface="Symbol" pitchFamily="18" charset="2"/>
              </a:rPr>
              <a:t>)</a:t>
            </a:r>
            <a:endParaRPr lang="en-US" sz="2800" dirty="0">
              <a:solidFill>
                <a:schemeClr val="accent6">
                  <a:lumMod val="75000"/>
                </a:schemeClr>
              </a:solidFill>
              <a:sym typeface="Symbol" pitchFamily="18" charset="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0668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Lecture 7: Outline</a:t>
            </a:r>
          </a:p>
        </p:txBody>
      </p:sp>
      <p:sp>
        <p:nvSpPr>
          <p:cNvPr id="7171" name="Content Placeholder 2"/>
          <p:cNvSpPr>
            <a:spLocks noGrp="1"/>
          </p:cNvSpPr>
          <p:nvPr>
            <p:ph idx="1"/>
          </p:nvPr>
        </p:nvSpPr>
        <p:spPr>
          <a:xfrm>
            <a:off x="381000" y="1219200"/>
            <a:ext cx="8229600" cy="4525963"/>
          </a:xfrm>
        </p:spPr>
        <p:txBody>
          <a:bodyPr/>
          <a:lstStyle/>
          <a:p>
            <a:r>
              <a:rPr lang="en-US" dirty="0"/>
              <a:t>Determining the Products of the reaction</a:t>
            </a:r>
          </a:p>
          <a:p>
            <a:r>
              <a:rPr lang="en-US" u="sng" dirty="0"/>
              <a:t>Determining States</a:t>
            </a:r>
          </a:p>
          <a:p>
            <a:r>
              <a:rPr lang="en-US" dirty="0"/>
              <a:t>Balancing Chemical Equations</a:t>
            </a:r>
          </a:p>
          <a:p>
            <a:endParaRPr lang="en-US" dirty="0"/>
          </a:p>
          <a:p>
            <a:r>
              <a:rPr lang="en-US" dirty="0"/>
              <a:t>“Types” of Chemical Reactions	</a:t>
            </a:r>
          </a:p>
          <a:p>
            <a:r>
              <a:rPr lang="en-US" dirty="0"/>
              <a:t>Net Ionic Equations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Determining States in a </a:t>
            </a:r>
            <a:r>
              <a:rPr lang="en-US" dirty="0" err="1">
                <a:solidFill>
                  <a:srgbClr val="C00000"/>
                </a:solidFill>
              </a:rPr>
              <a:t>Rxn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525963"/>
          </a:xfrm>
        </p:spPr>
        <p:txBody>
          <a:bodyPr/>
          <a:lstStyle/>
          <a:p>
            <a:r>
              <a:rPr lang="en-US" u="sng" dirty="0"/>
              <a:t>Elements</a:t>
            </a:r>
          </a:p>
          <a:p>
            <a:pPr lvl="1"/>
            <a:r>
              <a:rPr lang="en-US" u="sng" dirty="0"/>
              <a:t>Metal</a:t>
            </a:r>
            <a:r>
              <a:rPr lang="en-US" dirty="0"/>
              <a:t>s: 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 (except Hg)</a:t>
            </a:r>
          </a:p>
          <a:p>
            <a:pPr lvl="1"/>
            <a:r>
              <a:rPr lang="en-US" u="sng" dirty="0"/>
              <a:t>Non-Metals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Look it up</a:t>
            </a:r>
          </a:p>
          <a:p>
            <a:r>
              <a:rPr lang="en-US" u="sng" dirty="0"/>
              <a:t>Molecular Compounds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Look it up (for now)</a:t>
            </a:r>
          </a:p>
          <a:p>
            <a:r>
              <a:rPr lang="en-US" u="sng" dirty="0"/>
              <a:t>Ionic Compounds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</a:t>
            </a:r>
            <a:endParaRPr lang="en-US" u="sng" dirty="0">
              <a:solidFill>
                <a:schemeClr val="accent6">
                  <a:lumMod val="75000"/>
                </a:schemeClr>
              </a:solidFill>
            </a:endParaRPr>
          </a:p>
          <a:p>
            <a:r>
              <a:rPr lang="en-US" u="sng" dirty="0"/>
              <a:t>Ionic Compounds in Water</a:t>
            </a:r>
            <a:r>
              <a:rPr lang="en-US" dirty="0"/>
              <a:t>: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Solid or Aqueous (Look up on Solubility Chart)*</a:t>
            </a:r>
          </a:p>
          <a:p>
            <a:pPr>
              <a:buNone/>
            </a:pP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    </a:t>
            </a: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*Na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K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NH</a:t>
            </a:r>
            <a:r>
              <a:rPr lang="en-US" sz="2800" i="1" baseline="-25000" dirty="0">
                <a:solidFill>
                  <a:srgbClr val="7030A0"/>
                </a:solidFill>
              </a:rPr>
              <a:t>4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, and NO</a:t>
            </a:r>
            <a:r>
              <a:rPr lang="en-US" sz="2800" i="1" baseline="-25000" dirty="0">
                <a:solidFill>
                  <a:srgbClr val="7030A0"/>
                </a:solidFill>
              </a:rPr>
              <a:t>3</a:t>
            </a:r>
            <a:r>
              <a:rPr lang="en-US" sz="2800" i="1" baseline="30000" dirty="0">
                <a:solidFill>
                  <a:srgbClr val="7030A0"/>
                </a:solidFill>
              </a:rPr>
              <a:t>-</a:t>
            </a:r>
            <a:r>
              <a:rPr lang="en-US" sz="2800" i="1" dirty="0">
                <a:solidFill>
                  <a:srgbClr val="7030A0"/>
                </a:solidFill>
              </a:rPr>
              <a:t> are always soluble</a:t>
            </a:r>
          </a:p>
          <a:p>
            <a:pPr>
              <a:buNone/>
            </a:pPr>
            <a:r>
              <a:rPr lang="en-US" sz="2800" i="1" dirty="0">
                <a:solidFill>
                  <a:srgbClr val="7030A0"/>
                </a:solidFill>
              </a:rPr>
              <a:t>*Ag</a:t>
            </a:r>
            <a:r>
              <a:rPr lang="en-US" sz="2800" i="1" baseline="30000" dirty="0">
                <a:solidFill>
                  <a:srgbClr val="7030A0"/>
                </a:solidFill>
              </a:rPr>
              <a:t>+</a:t>
            </a:r>
            <a:r>
              <a:rPr lang="en-US" sz="2800" i="1" dirty="0">
                <a:solidFill>
                  <a:srgbClr val="7030A0"/>
                </a:solidFill>
              </a:rPr>
              <a:t> and high charge combos are usually insoluble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Solubility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4A89D29-838C-474B-8B9A-39A55B1CE43E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1026" name="Picture 2" descr="solubility table- shows ion combinations that are soluble.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219200"/>
            <a:ext cx="9144000" cy="5739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 xmlns:p="http://schemas.openxmlformats.org/presentationml/2006/main" xmlns:r="http://schemas.openxmlformats.org/officeDocument/2006/relationships" xmlns="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xmlns:p="http://schemas.openxmlformats.org/presentationml/2006/main" xmlns:r="http://schemas.openxmlformats.org/officeDocument/2006/relationships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anchor="ctr"/>
      <a:lstStyle>
        <a:defPPr algn="ctr">
          <a:defRPr sz="4000" dirty="0">
            <a:solidFill>
              <a:srgbClr val="820000"/>
            </a:solidFill>
          </a:defRPr>
        </a:defPPr>
      </a:lst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1716</TotalTime>
  <Words>1594</Words>
  <Application>Microsoft Office PowerPoint</Application>
  <PresentationFormat>On-screen Show (4:3)</PresentationFormat>
  <Paragraphs>235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Symbol</vt:lpstr>
      <vt:lpstr>Times New Roman</vt:lpstr>
      <vt:lpstr>Wingdings</vt:lpstr>
      <vt:lpstr>Office Theme</vt:lpstr>
      <vt:lpstr>Chemical Reactions</vt:lpstr>
      <vt:lpstr>Steps to Complete a Chemical Equation</vt:lpstr>
      <vt:lpstr>Lecture 7: Outline</vt:lpstr>
      <vt:lpstr>Determining Products Try to identify the category from below</vt:lpstr>
      <vt:lpstr>Determining Products Complete the products according to category</vt:lpstr>
      <vt:lpstr>Determining Products *Highlight - Combustion</vt:lpstr>
      <vt:lpstr>Lecture 7: Outline</vt:lpstr>
      <vt:lpstr>Determining States in a Rxn</vt:lpstr>
      <vt:lpstr>Solubility Table</vt:lpstr>
      <vt:lpstr>Determining States- Gas Evolving Rxn</vt:lpstr>
      <vt:lpstr>Lecture 7: Outline</vt:lpstr>
      <vt:lpstr>Seth’s Tips</vt:lpstr>
      <vt:lpstr>Write Balanced Chemical Equations</vt:lpstr>
      <vt:lpstr>Write Balanced Chemical Equations</vt:lpstr>
      <vt:lpstr>Write Balanced Chemical Equations</vt:lpstr>
      <vt:lpstr>Write Balanced Chemical Equations</vt:lpstr>
      <vt:lpstr>Lecture 7: Outline</vt:lpstr>
      <vt:lpstr>Reaction Types</vt:lpstr>
      <vt:lpstr>Lecture 7: Outline</vt:lpstr>
      <vt:lpstr>Ionic Equations</vt:lpstr>
      <vt:lpstr>Practice–Write the Complete Ionic and Net Ionic Equations.</vt:lpstr>
      <vt:lpstr>Practice–Write the Ionic and Net Ionic Equation.</vt:lpstr>
      <vt:lpstr>Practice–Write the Complete Ionic and Net Ionic Equations.</vt:lpstr>
      <vt:lpstr>Practice–Write the Ionic and Net Ionic Equation.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Seth Yates</dc:creator>
  <cp:lastModifiedBy>Seth Yates</cp:lastModifiedBy>
  <cp:revision>252</cp:revision>
  <dcterms:created xsi:type="dcterms:W3CDTF">2011-01-11T21:11:01Z</dcterms:created>
  <dcterms:modified xsi:type="dcterms:W3CDTF">2024-03-11T20:58:52Z</dcterms:modified>
</cp:coreProperties>
</file>