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34"/>
  </p:notesMasterIdLst>
  <p:sldIdLst>
    <p:sldId id="608" r:id="rId2"/>
    <p:sldId id="815" r:id="rId3"/>
    <p:sldId id="840" r:id="rId4"/>
    <p:sldId id="797" r:id="rId5"/>
    <p:sldId id="799" r:id="rId6"/>
    <p:sldId id="798" r:id="rId7"/>
    <p:sldId id="800" r:id="rId8"/>
    <p:sldId id="801" r:id="rId9"/>
    <p:sldId id="802" r:id="rId10"/>
    <p:sldId id="803" r:id="rId11"/>
    <p:sldId id="812" r:id="rId12"/>
    <p:sldId id="814" r:id="rId13"/>
    <p:sldId id="813" r:id="rId14"/>
    <p:sldId id="833" r:id="rId15"/>
    <p:sldId id="811" r:id="rId16"/>
    <p:sldId id="804" r:id="rId17"/>
    <p:sldId id="831" r:id="rId18"/>
    <p:sldId id="834" r:id="rId19"/>
    <p:sldId id="830" r:id="rId20"/>
    <p:sldId id="832" r:id="rId21"/>
    <p:sldId id="821" r:id="rId22"/>
    <p:sldId id="823" r:id="rId23"/>
    <p:sldId id="805" r:id="rId24"/>
    <p:sldId id="835" r:id="rId25"/>
    <p:sldId id="836" r:id="rId26"/>
    <p:sldId id="838" r:id="rId27"/>
    <p:sldId id="839" r:id="rId28"/>
    <p:sldId id="827" r:id="rId29"/>
    <p:sldId id="807" r:id="rId30"/>
    <p:sldId id="828" r:id="rId31"/>
    <p:sldId id="808" r:id="rId32"/>
    <p:sldId id="829" r:id="rId3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C99FF"/>
    <a:srgbClr val="FFFFCC"/>
    <a:srgbClr val="339933"/>
    <a:srgbClr val="CCFFFF"/>
    <a:srgbClr val="FFFF99"/>
    <a:srgbClr val="99FFCC"/>
    <a:srgbClr val="99FF66"/>
    <a:srgbClr val="FF9933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2" autoAdjust="0"/>
    <p:restoredTop sz="94620" autoAdjust="0"/>
  </p:normalViewPr>
  <p:slideViewPr>
    <p:cSldViewPr snapToGrid="0">
      <p:cViewPr varScale="1">
        <p:scale>
          <a:sx n="139" d="100"/>
          <a:sy n="139" d="100"/>
        </p:scale>
        <p:origin x="120" y="15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Celsius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Kelvin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525174030605966"/>
          <c:y val="0.20285544599893368"/>
          <c:w val="0.69792373528940743"/>
          <c:h val="0.5897110134774891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100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273</c:v>
                </c:pt>
                <c:pt idx="1">
                  <c:v>373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D8-4599-A0B8-8FF4E32AAD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176911"/>
        <c:axId val="1090174991"/>
      </c:scatterChart>
      <c:valAx>
        <c:axId val="1090176911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Celsius</a:t>
                </a:r>
                <a:r>
                  <a:rPr lang="en-US" baseline="0" dirty="0"/>
                  <a:t> (°C)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4991"/>
        <c:crosses val="autoZero"/>
        <c:crossBetween val="midCat"/>
        <c:majorUnit val="25"/>
      </c:valAx>
      <c:valAx>
        <c:axId val="1090174991"/>
        <c:scaling>
          <c:orientation val="minMax"/>
          <c:max val="380"/>
          <c:min val="2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Kelvin</a:t>
                </a:r>
                <a:r>
                  <a:rPr lang="en-US" baseline="0" dirty="0"/>
                  <a:t> (K)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1446863987197178E-2"/>
              <c:y val="0.32311824691408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69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Kelvin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Celsius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Celsius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273</c:v>
                </c:pt>
                <c:pt idx="1">
                  <c:v>373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95-4224-BF88-5064F39A6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176911"/>
        <c:axId val="1090174991"/>
      </c:scatterChart>
      <c:valAx>
        <c:axId val="1090176911"/>
        <c:scaling>
          <c:orientation val="minMax"/>
          <c:max val="373"/>
          <c:min val="27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Kelvin</a:t>
                </a:r>
                <a:r>
                  <a:rPr lang="en-US" baseline="0" dirty="0"/>
                  <a:t> (K)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4991"/>
        <c:crosses val="autoZero"/>
        <c:crossBetween val="midCat"/>
        <c:majorUnit val="25"/>
      </c:valAx>
      <c:valAx>
        <c:axId val="1090174991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Celsius</a:t>
                </a:r>
                <a:r>
                  <a:rPr lang="en-US" baseline="0" dirty="0"/>
                  <a:t> (°C)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1446863987197178E-2"/>
              <c:y val="0.32311824691408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69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Celsius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Fahrenheit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525174030605966"/>
          <c:y val="0.20285544599893368"/>
          <c:w val="0.69792373528940743"/>
          <c:h val="0.5897110134774891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Fahrenheit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100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212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D8-4599-A0B8-8FF4E32AAD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176911"/>
        <c:axId val="1090174991"/>
      </c:scatterChart>
      <c:valAx>
        <c:axId val="1090176911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Celsius</a:t>
                </a:r>
                <a:r>
                  <a:rPr lang="en-US" baseline="0" dirty="0"/>
                  <a:t> (°C)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4991"/>
        <c:crosses val="autoZero"/>
        <c:crossBetween val="midCat"/>
        <c:majorUnit val="25"/>
      </c:valAx>
      <c:valAx>
        <c:axId val="1090174991"/>
        <c:scaling>
          <c:orientation val="minMax"/>
          <c:max val="22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Fahrenheit</a:t>
                </a:r>
                <a:r>
                  <a:rPr lang="en-US" baseline="0" dirty="0"/>
                  <a:t> (°F)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1446863987197178E-2"/>
              <c:y val="0.32311824691408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69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Fahrenheit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Celsius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Celsius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32</c:v>
                </c:pt>
                <c:pt idx="1">
                  <c:v>212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95-4224-BF88-5064F39A6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176911"/>
        <c:axId val="1090174991"/>
      </c:scatterChart>
      <c:valAx>
        <c:axId val="1090176911"/>
        <c:scaling>
          <c:orientation val="minMax"/>
          <c:max val="220"/>
          <c:min val="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Fahrenheit</a:t>
                </a:r>
                <a:r>
                  <a:rPr lang="en-US" baseline="0" dirty="0"/>
                  <a:t> (°F)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4991"/>
        <c:crosses val="autoZero"/>
        <c:crossBetween val="midCat"/>
        <c:majorUnit val="25"/>
      </c:valAx>
      <c:valAx>
        <c:axId val="1090174991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Celsius</a:t>
                </a:r>
                <a:r>
                  <a:rPr lang="en-US" baseline="0" dirty="0"/>
                  <a:t> (°C)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1446863987197178E-2"/>
              <c:y val="0.32311824691408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69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2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7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4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64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015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0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06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3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34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0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9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6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5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02" r:id="rId1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436" y="2274838"/>
            <a:ext cx="8111067" cy="2308324"/>
          </a:xfrm>
        </p:spPr>
        <p:txBody>
          <a:bodyPr/>
          <a:lstStyle/>
          <a:p>
            <a:r>
              <a:rPr lang="en-US" sz="7200" dirty="0"/>
              <a:t>Introductory General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35982"/>
            <a:ext cx="6793992" cy="1466314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Chemistry 3A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436" y="6183465"/>
            <a:ext cx="8212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S. M. Halloran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5B52E0F6-8842-2F84-F5D5-89B62A99B5B8}"/>
              </a:ext>
            </a:extLst>
          </p:cNvPr>
          <p:cNvGrpSpPr/>
          <p:nvPr/>
        </p:nvGrpSpPr>
        <p:grpSpPr>
          <a:xfrm>
            <a:off x="6173698" y="6065033"/>
            <a:ext cx="2491329" cy="325030"/>
            <a:chOff x="3790393" y="2022509"/>
            <a:chExt cx="3776519" cy="492702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45359E-6CDB-90C0-FF05-8856FBB015CC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09A04D-0D5D-01FD-7DB9-AC8C8BC673AF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  <a:close/>
                </a:path>
              </a:pathLst>
            </a:custGeom>
            <a:grpFill/>
            <a:ln w="7968" cap="flat">
              <a:solidFill>
                <a:srgbClr val="2320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EE4331-1540-5318-0722-CE5188B33B81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854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85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2C943D-29C0-01D5-C496-31B31C02ECE3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717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717" y="0"/>
                  </a:cubicBezTo>
                  <a:close/>
                </a:path>
              </a:pathLst>
            </a:custGeom>
            <a:solidFill>
              <a:srgbClr val="C00000"/>
            </a:solidFill>
            <a:ln w="820" cap="flat">
              <a:solidFill>
                <a:srgbClr val="DB003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41ADA-80E5-F192-86C1-F7E0C41F5B41}"/>
                </a:ext>
              </a:extLst>
            </p:cNvPr>
            <p:cNvSpPr/>
            <p:nvPr/>
          </p:nvSpPr>
          <p:spPr>
            <a:xfrm>
              <a:off x="4352622" y="2133413"/>
              <a:ext cx="200183" cy="271807"/>
            </a:xfrm>
            <a:custGeom>
              <a:avLst/>
              <a:gdLst>
                <a:gd name="connsiteX0" fmla="*/ 75913 w 200183"/>
                <a:gd name="connsiteY0" fmla="*/ 14736 h 271807"/>
                <a:gd name="connsiteX1" fmla="*/ 75913 w 200183"/>
                <a:gd name="connsiteY1" fmla="*/ 121670 h 271807"/>
                <a:gd name="connsiteX2" fmla="*/ 124179 w 200183"/>
                <a:gd name="connsiteY2" fmla="*/ 121670 h 271807"/>
                <a:gd name="connsiteX3" fmla="*/ 148586 w 200183"/>
                <a:gd name="connsiteY3" fmla="*/ 114143 h 271807"/>
                <a:gd name="connsiteX4" fmla="*/ 158851 w 200183"/>
                <a:gd name="connsiteY4" fmla="*/ 84444 h 271807"/>
                <a:gd name="connsiteX5" fmla="*/ 166196 w 200183"/>
                <a:gd name="connsiteY5" fmla="*/ 84444 h 271807"/>
                <a:gd name="connsiteX6" fmla="*/ 166196 w 200183"/>
                <a:gd name="connsiteY6" fmla="*/ 176415 h 271807"/>
                <a:gd name="connsiteX7" fmla="*/ 158851 w 200183"/>
                <a:gd name="connsiteY7" fmla="*/ 176415 h 271807"/>
                <a:gd name="connsiteX8" fmla="*/ 154836 w 200183"/>
                <a:gd name="connsiteY8" fmla="*/ 153148 h 271807"/>
                <a:gd name="connsiteX9" fmla="*/ 144298 w 200183"/>
                <a:gd name="connsiteY9" fmla="*/ 142063 h 271807"/>
                <a:gd name="connsiteX10" fmla="*/ 124179 w 200183"/>
                <a:gd name="connsiteY10" fmla="*/ 138367 h 271807"/>
                <a:gd name="connsiteX11" fmla="*/ 75913 w 200183"/>
                <a:gd name="connsiteY11" fmla="*/ 138367 h 271807"/>
                <a:gd name="connsiteX12" fmla="*/ 75913 w 200183"/>
                <a:gd name="connsiteY12" fmla="*/ 223541 h 271807"/>
                <a:gd name="connsiteX13" fmla="*/ 78467 w 200183"/>
                <a:gd name="connsiteY13" fmla="*/ 250913 h 271807"/>
                <a:gd name="connsiteX14" fmla="*/ 86725 w 200183"/>
                <a:gd name="connsiteY14" fmla="*/ 259490 h 271807"/>
                <a:gd name="connsiteX15" fmla="*/ 104745 w 200183"/>
                <a:gd name="connsiteY15" fmla="*/ 264326 h 271807"/>
                <a:gd name="connsiteX16" fmla="*/ 114371 w 200183"/>
                <a:gd name="connsiteY16" fmla="*/ 264326 h 271807"/>
                <a:gd name="connsiteX17" fmla="*/ 114371 w 200183"/>
                <a:gd name="connsiteY17" fmla="*/ 271808 h 271807"/>
                <a:gd name="connsiteX18" fmla="*/ 319 w 200183"/>
                <a:gd name="connsiteY18" fmla="*/ 271808 h 271807"/>
                <a:gd name="connsiteX19" fmla="*/ 319 w 200183"/>
                <a:gd name="connsiteY19" fmla="*/ 264326 h 271807"/>
                <a:gd name="connsiteX20" fmla="*/ 9717 w 200183"/>
                <a:gd name="connsiteY20" fmla="*/ 264326 h 271807"/>
                <a:gd name="connsiteX21" fmla="*/ 33668 w 200183"/>
                <a:gd name="connsiteY21" fmla="*/ 254517 h 271807"/>
                <a:gd name="connsiteX22" fmla="*/ 38230 w 200183"/>
                <a:gd name="connsiteY22" fmla="*/ 223678 h 271807"/>
                <a:gd name="connsiteX23" fmla="*/ 38230 w 200183"/>
                <a:gd name="connsiteY23" fmla="*/ 48084 h 271807"/>
                <a:gd name="connsiteX24" fmla="*/ 35675 w 200183"/>
                <a:gd name="connsiteY24" fmla="*/ 20712 h 271807"/>
                <a:gd name="connsiteX25" fmla="*/ 27646 w 200183"/>
                <a:gd name="connsiteY25" fmla="*/ 12089 h 271807"/>
                <a:gd name="connsiteX26" fmla="*/ 9398 w 200183"/>
                <a:gd name="connsiteY26" fmla="*/ 7299 h 271807"/>
                <a:gd name="connsiteX27" fmla="*/ 0 w 200183"/>
                <a:gd name="connsiteY27" fmla="*/ 7299 h 271807"/>
                <a:gd name="connsiteX28" fmla="*/ 0 w 200183"/>
                <a:gd name="connsiteY28" fmla="*/ 0 h 271807"/>
                <a:gd name="connsiteX29" fmla="*/ 197446 w 200183"/>
                <a:gd name="connsiteY29" fmla="*/ 0 h 271807"/>
                <a:gd name="connsiteX30" fmla="*/ 200183 w 200183"/>
                <a:gd name="connsiteY30" fmla="*/ 59672 h 271807"/>
                <a:gd name="connsiteX31" fmla="*/ 193295 w 200183"/>
                <a:gd name="connsiteY31" fmla="*/ 59672 h 271807"/>
                <a:gd name="connsiteX32" fmla="*/ 181479 w 200183"/>
                <a:gd name="connsiteY32" fmla="*/ 31706 h 271807"/>
                <a:gd name="connsiteX33" fmla="*/ 164827 w 200183"/>
                <a:gd name="connsiteY33" fmla="*/ 18750 h 271807"/>
                <a:gd name="connsiteX34" fmla="*/ 134170 w 200183"/>
                <a:gd name="connsiteY34" fmla="*/ 14736 h 27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0183" h="271807">
                  <a:moveTo>
                    <a:pt x="75913" y="14736"/>
                  </a:moveTo>
                  <a:lnTo>
                    <a:pt x="75913" y="121670"/>
                  </a:lnTo>
                  <a:lnTo>
                    <a:pt x="124179" y="121670"/>
                  </a:lnTo>
                  <a:cubicBezTo>
                    <a:pt x="135311" y="121670"/>
                    <a:pt x="143445" y="119161"/>
                    <a:pt x="148586" y="114143"/>
                  </a:cubicBezTo>
                  <a:cubicBezTo>
                    <a:pt x="153728" y="109125"/>
                    <a:pt x="157149" y="99225"/>
                    <a:pt x="158851" y="84444"/>
                  </a:cubicBezTo>
                  <a:lnTo>
                    <a:pt x="166196" y="84444"/>
                  </a:lnTo>
                  <a:lnTo>
                    <a:pt x="166196" y="176415"/>
                  </a:lnTo>
                  <a:lnTo>
                    <a:pt x="158851" y="176415"/>
                  </a:lnTo>
                  <a:cubicBezTo>
                    <a:pt x="159234" y="168459"/>
                    <a:pt x="157866" y="160516"/>
                    <a:pt x="154836" y="153148"/>
                  </a:cubicBezTo>
                  <a:cubicBezTo>
                    <a:pt x="152523" y="148472"/>
                    <a:pt x="148851" y="144608"/>
                    <a:pt x="144298" y="142063"/>
                  </a:cubicBezTo>
                  <a:cubicBezTo>
                    <a:pt x="137984" y="139239"/>
                    <a:pt x="131086" y="137970"/>
                    <a:pt x="124179" y="138367"/>
                  </a:cubicBezTo>
                  <a:lnTo>
                    <a:pt x="75913" y="138367"/>
                  </a:lnTo>
                  <a:lnTo>
                    <a:pt x="75913" y="223541"/>
                  </a:lnTo>
                  <a:cubicBezTo>
                    <a:pt x="75393" y="232743"/>
                    <a:pt x="76255" y="241967"/>
                    <a:pt x="78467" y="250913"/>
                  </a:cubicBezTo>
                  <a:cubicBezTo>
                    <a:pt x="80146" y="254641"/>
                    <a:pt x="83066" y="257670"/>
                    <a:pt x="86725" y="259490"/>
                  </a:cubicBezTo>
                  <a:cubicBezTo>
                    <a:pt x="92213" y="262638"/>
                    <a:pt x="98422" y="264303"/>
                    <a:pt x="104745" y="264326"/>
                  </a:cubicBezTo>
                  <a:lnTo>
                    <a:pt x="114371" y="264326"/>
                  </a:lnTo>
                  <a:lnTo>
                    <a:pt x="114371" y="271808"/>
                  </a:lnTo>
                  <a:lnTo>
                    <a:pt x="319" y="271808"/>
                  </a:lnTo>
                  <a:lnTo>
                    <a:pt x="319" y="264326"/>
                  </a:lnTo>
                  <a:lnTo>
                    <a:pt x="9717" y="264326"/>
                  </a:lnTo>
                  <a:cubicBezTo>
                    <a:pt x="20698" y="264326"/>
                    <a:pt x="28682" y="261055"/>
                    <a:pt x="33668" y="254517"/>
                  </a:cubicBezTo>
                  <a:cubicBezTo>
                    <a:pt x="36770" y="250229"/>
                    <a:pt x="38230" y="239964"/>
                    <a:pt x="38230" y="223678"/>
                  </a:cubicBezTo>
                  <a:lnTo>
                    <a:pt x="38230" y="48084"/>
                  </a:lnTo>
                  <a:cubicBezTo>
                    <a:pt x="38759" y="38882"/>
                    <a:pt x="37897" y="29658"/>
                    <a:pt x="35675" y="20712"/>
                  </a:cubicBezTo>
                  <a:cubicBezTo>
                    <a:pt x="34024" y="17030"/>
                    <a:pt x="31204" y="13996"/>
                    <a:pt x="27646" y="12089"/>
                  </a:cubicBezTo>
                  <a:cubicBezTo>
                    <a:pt x="22099" y="8901"/>
                    <a:pt x="15798" y="7249"/>
                    <a:pt x="9398" y="7299"/>
                  </a:cubicBezTo>
                  <a:lnTo>
                    <a:pt x="0" y="7299"/>
                  </a:lnTo>
                  <a:lnTo>
                    <a:pt x="0" y="0"/>
                  </a:lnTo>
                  <a:lnTo>
                    <a:pt x="197446" y="0"/>
                  </a:lnTo>
                  <a:lnTo>
                    <a:pt x="200183" y="59672"/>
                  </a:lnTo>
                  <a:lnTo>
                    <a:pt x="193295" y="59672"/>
                  </a:lnTo>
                  <a:cubicBezTo>
                    <a:pt x="191109" y="49704"/>
                    <a:pt x="187104" y="40224"/>
                    <a:pt x="181479" y="31706"/>
                  </a:cubicBezTo>
                  <a:cubicBezTo>
                    <a:pt x="177227" y="25940"/>
                    <a:pt x="171465" y="21455"/>
                    <a:pt x="164827" y="18750"/>
                  </a:cubicBezTo>
                  <a:cubicBezTo>
                    <a:pt x="154928" y="15602"/>
                    <a:pt x="144544" y="14243"/>
                    <a:pt x="134170" y="14736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2904AC-BC83-A3A1-4615-D3F6C57D071B}"/>
                </a:ext>
              </a:extLst>
            </p:cNvPr>
            <p:cNvSpPr/>
            <p:nvPr/>
          </p:nvSpPr>
          <p:spPr>
            <a:xfrm>
              <a:off x="4572239" y="2216155"/>
              <a:ext cx="133308" cy="189156"/>
            </a:xfrm>
            <a:custGeom>
              <a:avLst/>
              <a:gdLst>
                <a:gd name="connsiteX0" fmla="*/ 62683 w 133308"/>
                <a:gd name="connsiteY0" fmla="*/ 14 h 189156"/>
                <a:gd name="connsiteX1" fmla="*/ 62683 w 133308"/>
                <a:gd name="connsiteY1" fmla="*/ 41072 h 189156"/>
                <a:gd name="connsiteX2" fmla="*/ 108577 w 133308"/>
                <a:gd name="connsiteY2" fmla="*/ 14 h 189156"/>
                <a:gd name="connsiteX3" fmla="*/ 126278 w 133308"/>
                <a:gd name="connsiteY3" fmla="*/ 6720 h 189156"/>
                <a:gd name="connsiteX4" fmla="*/ 133303 w 133308"/>
                <a:gd name="connsiteY4" fmla="*/ 22231 h 189156"/>
                <a:gd name="connsiteX5" fmla="*/ 128239 w 133308"/>
                <a:gd name="connsiteY5" fmla="*/ 35461 h 189156"/>
                <a:gd name="connsiteX6" fmla="*/ 116196 w 133308"/>
                <a:gd name="connsiteY6" fmla="*/ 40844 h 189156"/>
                <a:gd name="connsiteX7" fmla="*/ 100913 w 133308"/>
                <a:gd name="connsiteY7" fmla="*/ 34001 h 189156"/>
                <a:gd name="connsiteX8" fmla="*/ 88367 w 133308"/>
                <a:gd name="connsiteY8" fmla="*/ 27158 h 189156"/>
                <a:gd name="connsiteX9" fmla="*/ 80749 w 133308"/>
                <a:gd name="connsiteY9" fmla="*/ 31173 h 189156"/>
                <a:gd name="connsiteX10" fmla="*/ 62500 w 133308"/>
                <a:gd name="connsiteY10" fmla="*/ 58089 h 189156"/>
                <a:gd name="connsiteX11" fmla="*/ 62500 w 133308"/>
                <a:gd name="connsiteY11" fmla="*/ 146045 h 189156"/>
                <a:gd name="connsiteX12" fmla="*/ 66196 w 133308"/>
                <a:gd name="connsiteY12" fmla="*/ 169175 h 189156"/>
                <a:gd name="connsiteX13" fmla="*/ 75320 w 133308"/>
                <a:gd name="connsiteY13" fmla="*/ 178299 h 189156"/>
                <a:gd name="connsiteX14" fmla="*/ 93933 w 133308"/>
                <a:gd name="connsiteY14" fmla="*/ 181857 h 189156"/>
                <a:gd name="connsiteX15" fmla="*/ 93933 w 133308"/>
                <a:gd name="connsiteY15" fmla="*/ 189157 h 189156"/>
                <a:gd name="connsiteX16" fmla="*/ 1779 w 133308"/>
                <a:gd name="connsiteY16" fmla="*/ 189157 h 189156"/>
                <a:gd name="connsiteX17" fmla="*/ 1779 w 133308"/>
                <a:gd name="connsiteY17" fmla="*/ 181857 h 189156"/>
                <a:gd name="connsiteX18" fmla="*/ 22126 w 133308"/>
                <a:gd name="connsiteY18" fmla="*/ 177295 h 189156"/>
                <a:gd name="connsiteX19" fmla="*/ 29015 w 133308"/>
                <a:gd name="connsiteY19" fmla="*/ 167031 h 189156"/>
                <a:gd name="connsiteX20" fmla="*/ 29973 w 133308"/>
                <a:gd name="connsiteY20" fmla="*/ 147505 h 189156"/>
                <a:gd name="connsiteX21" fmla="*/ 29973 w 133308"/>
                <a:gd name="connsiteY21" fmla="*/ 76565 h 189156"/>
                <a:gd name="connsiteX22" fmla="*/ 28695 w 133308"/>
                <a:gd name="connsiteY22" fmla="*/ 38426 h 189156"/>
                <a:gd name="connsiteX23" fmla="*/ 24133 w 133308"/>
                <a:gd name="connsiteY23" fmla="*/ 29530 h 189156"/>
                <a:gd name="connsiteX24" fmla="*/ 15648 w 133308"/>
                <a:gd name="connsiteY24" fmla="*/ 26702 h 189156"/>
                <a:gd name="connsiteX25" fmla="*/ 1962 w 133308"/>
                <a:gd name="connsiteY25" fmla="*/ 29713 h 189156"/>
                <a:gd name="connsiteX26" fmla="*/ 0 w 133308"/>
                <a:gd name="connsiteY26" fmla="*/ 22459 h 189156"/>
                <a:gd name="connsiteX27" fmla="*/ 54471 w 133308"/>
                <a:gd name="connsiteY27" fmla="*/ 14 h 18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308" h="189156">
                  <a:moveTo>
                    <a:pt x="62683" y="14"/>
                  </a:moveTo>
                  <a:lnTo>
                    <a:pt x="62683" y="41072"/>
                  </a:lnTo>
                  <a:cubicBezTo>
                    <a:pt x="77555" y="13700"/>
                    <a:pt x="92852" y="14"/>
                    <a:pt x="108577" y="14"/>
                  </a:cubicBezTo>
                  <a:cubicBezTo>
                    <a:pt x="115137" y="-205"/>
                    <a:pt x="121511" y="2208"/>
                    <a:pt x="126278" y="6720"/>
                  </a:cubicBezTo>
                  <a:cubicBezTo>
                    <a:pt x="130712" y="10661"/>
                    <a:pt x="133262" y="16300"/>
                    <a:pt x="133303" y="22231"/>
                  </a:cubicBezTo>
                  <a:cubicBezTo>
                    <a:pt x="133422" y="27135"/>
                    <a:pt x="131602" y="31889"/>
                    <a:pt x="128239" y="35461"/>
                  </a:cubicBezTo>
                  <a:cubicBezTo>
                    <a:pt x="125192" y="38914"/>
                    <a:pt x="120799" y="40876"/>
                    <a:pt x="116196" y="40844"/>
                  </a:cubicBezTo>
                  <a:cubicBezTo>
                    <a:pt x="110475" y="40351"/>
                    <a:pt x="105092" y="37938"/>
                    <a:pt x="100913" y="34001"/>
                  </a:cubicBezTo>
                  <a:cubicBezTo>
                    <a:pt x="97482" y="30552"/>
                    <a:pt x="93125" y="28171"/>
                    <a:pt x="88367" y="27158"/>
                  </a:cubicBezTo>
                  <a:cubicBezTo>
                    <a:pt x="85402" y="27450"/>
                    <a:pt x="82665" y="28891"/>
                    <a:pt x="80749" y="31173"/>
                  </a:cubicBezTo>
                  <a:cubicBezTo>
                    <a:pt x="73166" y="39028"/>
                    <a:pt x="66994" y="48134"/>
                    <a:pt x="62500" y="58089"/>
                  </a:cubicBezTo>
                  <a:lnTo>
                    <a:pt x="62500" y="146045"/>
                  </a:lnTo>
                  <a:cubicBezTo>
                    <a:pt x="62090" y="153928"/>
                    <a:pt x="63349" y="161812"/>
                    <a:pt x="66196" y="169175"/>
                  </a:cubicBezTo>
                  <a:cubicBezTo>
                    <a:pt x="68162" y="173126"/>
                    <a:pt x="71369" y="176333"/>
                    <a:pt x="75320" y="178299"/>
                  </a:cubicBezTo>
                  <a:cubicBezTo>
                    <a:pt x="81141" y="180991"/>
                    <a:pt x="87532" y="182213"/>
                    <a:pt x="93933" y="181857"/>
                  </a:cubicBezTo>
                  <a:lnTo>
                    <a:pt x="93933" y="189157"/>
                  </a:lnTo>
                  <a:lnTo>
                    <a:pt x="1779" y="189157"/>
                  </a:lnTo>
                  <a:lnTo>
                    <a:pt x="1779" y="181857"/>
                  </a:lnTo>
                  <a:cubicBezTo>
                    <a:pt x="8859" y="182313"/>
                    <a:pt x="15922" y="180731"/>
                    <a:pt x="22126" y="177295"/>
                  </a:cubicBezTo>
                  <a:cubicBezTo>
                    <a:pt x="25616" y="174846"/>
                    <a:pt x="28070" y="171187"/>
                    <a:pt x="29015" y="167031"/>
                  </a:cubicBezTo>
                  <a:cubicBezTo>
                    <a:pt x="29923" y="160566"/>
                    <a:pt x="30242" y="154029"/>
                    <a:pt x="29973" y="147505"/>
                  </a:cubicBezTo>
                  <a:lnTo>
                    <a:pt x="29973" y="76565"/>
                  </a:lnTo>
                  <a:cubicBezTo>
                    <a:pt x="30361" y="63837"/>
                    <a:pt x="29936" y="51100"/>
                    <a:pt x="28695" y="38426"/>
                  </a:cubicBezTo>
                  <a:cubicBezTo>
                    <a:pt x="28244" y="35023"/>
                    <a:pt x="26633" y="31884"/>
                    <a:pt x="24133" y="29530"/>
                  </a:cubicBezTo>
                  <a:cubicBezTo>
                    <a:pt x="21729" y="27610"/>
                    <a:pt x="18723" y="26606"/>
                    <a:pt x="15648" y="26702"/>
                  </a:cubicBezTo>
                  <a:cubicBezTo>
                    <a:pt x="10940" y="26871"/>
                    <a:pt x="6305" y="27892"/>
                    <a:pt x="1962" y="29713"/>
                  </a:cubicBezTo>
                  <a:lnTo>
                    <a:pt x="0" y="22459"/>
                  </a:lnTo>
                  <a:lnTo>
                    <a:pt x="54471" y="14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C475EE-EFC4-76F2-B18E-BD376DF85512}"/>
                </a:ext>
              </a:extLst>
            </p:cNvPr>
            <p:cNvSpPr/>
            <p:nvPr/>
          </p:nvSpPr>
          <p:spPr>
            <a:xfrm>
              <a:off x="4717951" y="2216088"/>
              <a:ext cx="151916" cy="194663"/>
            </a:xfrm>
            <a:custGeom>
              <a:avLst/>
              <a:gdLst>
                <a:gd name="connsiteX0" fmla="*/ 27783 w 151916"/>
                <a:gd name="connsiteY0" fmla="*/ 74716 h 194663"/>
                <a:gd name="connsiteX1" fmla="*/ 47217 w 151916"/>
                <a:gd name="connsiteY1" fmla="*/ 138585 h 194663"/>
                <a:gd name="connsiteX2" fmla="*/ 93294 w 151916"/>
                <a:gd name="connsiteY2" fmla="*/ 161760 h 194663"/>
                <a:gd name="connsiteX3" fmla="*/ 123951 w 151916"/>
                <a:gd name="connsiteY3" fmla="*/ 151906 h 194663"/>
                <a:gd name="connsiteX4" fmla="*/ 145849 w 151916"/>
                <a:gd name="connsiteY4" fmla="*/ 117919 h 194663"/>
                <a:gd name="connsiteX5" fmla="*/ 151917 w 151916"/>
                <a:gd name="connsiteY5" fmla="*/ 121933 h 194663"/>
                <a:gd name="connsiteX6" fmla="*/ 127966 w 151916"/>
                <a:gd name="connsiteY6" fmla="*/ 172116 h 194663"/>
                <a:gd name="connsiteX7" fmla="*/ 78376 w 151916"/>
                <a:gd name="connsiteY7" fmla="*/ 194653 h 194663"/>
                <a:gd name="connsiteX8" fmla="*/ 23038 w 151916"/>
                <a:gd name="connsiteY8" fmla="*/ 168923 h 194663"/>
                <a:gd name="connsiteX9" fmla="*/ 0 w 151916"/>
                <a:gd name="connsiteY9" fmla="*/ 99716 h 194663"/>
                <a:gd name="connsiteX10" fmla="*/ 23586 w 151916"/>
                <a:gd name="connsiteY10" fmla="*/ 26358 h 194663"/>
                <a:gd name="connsiteX11" fmla="*/ 82893 w 151916"/>
                <a:gd name="connsiteY11" fmla="*/ 35 h 194663"/>
                <a:gd name="connsiteX12" fmla="*/ 132482 w 151916"/>
                <a:gd name="connsiteY12" fmla="*/ 20336 h 194663"/>
                <a:gd name="connsiteX13" fmla="*/ 151917 w 151916"/>
                <a:gd name="connsiteY13" fmla="*/ 74670 h 194663"/>
                <a:gd name="connsiteX14" fmla="*/ 27783 w 151916"/>
                <a:gd name="connsiteY14" fmla="*/ 63174 h 194663"/>
                <a:gd name="connsiteX15" fmla="*/ 111132 w 151916"/>
                <a:gd name="connsiteY15" fmla="*/ 63174 h 194663"/>
                <a:gd name="connsiteX16" fmla="*/ 107026 w 151916"/>
                <a:gd name="connsiteY16" fmla="*/ 38402 h 194663"/>
                <a:gd name="connsiteX17" fmla="*/ 92382 w 151916"/>
                <a:gd name="connsiteY17" fmla="*/ 20792 h 194663"/>
                <a:gd name="connsiteX18" fmla="*/ 72035 w 151916"/>
                <a:gd name="connsiteY18" fmla="*/ 14406 h 194663"/>
                <a:gd name="connsiteX19" fmla="*/ 42838 w 151916"/>
                <a:gd name="connsiteY19" fmla="*/ 27316 h 194663"/>
                <a:gd name="connsiteX20" fmla="*/ 27783 w 151916"/>
                <a:gd name="connsiteY20" fmla="*/ 63174 h 19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3">
                  <a:moveTo>
                    <a:pt x="27783" y="74716"/>
                  </a:moveTo>
                  <a:cubicBezTo>
                    <a:pt x="27783" y="101906"/>
                    <a:pt x="34261" y="123197"/>
                    <a:pt x="47217" y="138585"/>
                  </a:cubicBezTo>
                  <a:cubicBezTo>
                    <a:pt x="60174" y="153973"/>
                    <a:pt x="75534" y="161701"/>
                    <a:pt x="93294" y="161760"/>
                  </a:cubicBezTo>
                  <a:cubicBezTo>
                    <a:pt x="104325" y="161993"/>
                    <a:pt x="115119" y="158521"/>
                    <a:pt x="123951" y="151906"/>
                  </a:cubicBezTo>
                  <a:cubicBezTo>
                    <a:pt x="132651" y="145337"/>
                    <a:pt x="139950" y="134009"/>
                    <a:pt x="145849" y="117919"/>
                  </a:cubicBezTo>
                  <a:lnTo>
                    <a:pt x="151917" y="121933"/>
                  </a:lnTo>
                  <a:cubicBezTo>
                    <a:pt x="149029" y="140647"/>
                    <a:pt x="140699" y="158101"/>
                    <a:pt x="127966" y="172116"/>
                  </a:cubicBezTo>
                  <a:cubicBezTo>
                    <a:pt x="115685" y="186728"/>
                    <a:pt x="97459" y="195008"/>
                    <a:pt x="78376" y="194653"/>
                  </a:cubicBezTo>
                  <a:cubicBezTo>
                    <a:pt x="57021" y="194744"/>
                    <a:pt x="36734" y="185310"/>
                    <a:pt x="23038" y="168923"/>
                  </a:cubicBezTo>
                  <a:cubicBezTo>
                    <a:pt x="7651" y="151769"/>
                    <a:pt x="-32" y="128699"/>
                    <a:pt x="0" y="99716"/>
                  </a:cubicBezTo>
                  <a:cubicBezTo>
                    <a:pt x="0" y="68361"/>
                    <a:pt x="7860" y="43909"/>
                    <a:pt x="23586" y="26358"/>
                  </a:cubicBezTo>
                  <a:cubicBezTo>
                    <a:pt x="38449" y="9196"/>
                    <a:pt x="60192" y="-458"/>
                    <a:pt x="82893" y="35"/>
                  </a:cubicBezTo>
                  <a:cubicBezTo>
                    <a:pt x="101561" y="-576"/>
                    <a:pt x="119604" y="6810"/>
                    <a:pt x="132482" y="20336"/>
                  </a:cubicBezTo>
                  <a:cubicBezTo>
                    <a:pt x="145439" y="33899"/>
                    <a:pt x="151917" y="52011"/>
                    <a:pt x="151917" y="74670"/>
                  </a:cubicBezTo>
                  <a:close/>
                  <a:moveTo>
                    <a:pt x="27783" y="63174"/>
                  </a:moveTo>
                  <a:lnTo>
                    <a:pt x="111132" y="63174"/>
                  </a:lnTo>
                  <a:cubicBezTo>
                    <a:pt x="111091" y="54752"/>
                    <a:pt x="109709" y="46386"/>
                    <a:pt x="107026" y="38402"/>
                  </a:cubicBezTo>
                  <a:cubicBezTo>
                    <a:pt x="103979" y="31221"/>
                    <a:pt x="98887" y="25099"/>
                    <a:pt x="92382" y="20792"/>
                  </a:cubicBezTo>
                  <a:cubicBezTo>
                    <a:pt x="86378" y="16700"/>
                    <a:pt x="79298" y="14479"/>
                    <a:pt x="72035" y="14406"/>
                  </a:cubicBezTo>
                  <a:cubicBezTo>
                    <a:pt x="60936" y="14483"/>
                    <a:pt x="50365" y="19159"/>
                    <a:pt x="42838" y="27316"/>
                  </a:cubicBezTo>
                  <a:cubicBezTo>
                    <a:pt x="33695" y="37084"/>
                    <a:pt x="28353" y="49807"/>
                    <a:pt x="27783" y="63174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E6D0B-515E-6869-B7D3-2582328136FD}"/>
                </a:ext>
              </a:extLst>
            </p:cNvPr>
            <p:cNvSpPr/>
            <p:nvPr/>
          </p:nvSpPr>
          <p:spPr>
            <a:xfrm>
              <a:off x="4900760" y="2216169"/>
              <a:ext cx="122511" cy="194800"/>
            </a:xfrm>
            <a:custGeom>
              <a:avLst/>
              <a:gdLst>
                <a:gd name="connsiteX0" fmla="*/ 108890 w 122511"/>
                <a:gd name="connsiteY0" fmla="*/ 0 h 194800"/>
                <a:gd name="connsiteX1" fmla="*/ 108890 w 122511"/>
                <a:gd name="connsiteY1" fmla="*/ 62637 h 194800"/>
                <a:gd name="connsiteX2" fmla="*/ 102594 w 122511"/>
                <a:gd name="connsiteY2" fmla="*/ 62637 h 194800"/>
                <a:gd name="connsiteX3" fmla="*/ 83570 w 122511"/>
                <a:gd name="connsiteY3" fmla="*/ 22400 h 194800"/>
                <a:gd name="connsiteX4" fmla="*/ 53917 w 122511"/>
                <a:gd name="connsiteY4" fmla="*/ 11770 h 194800"/>
                <a:gd name="connsiteX5" fmla="*/ 31837 w 122511"/>
                <a:gd name="connsiteY5" fmla="*/ 19161 h 194800"/>
                <a:gd name="connsiteX6" fmla="*/ 23214 w 122511"/>
                <a:gd name="connsiteY6" fmla="*/ 35858 h 194800"/>
                <a:gd name="connsiteX7" fmla="*/ 29464 w 122511"/>
                <a:gd name="connsiteY7" fmla="*/ 55110 h 194800"/>
                <a:gd name="connsiteX8" fmla="*/ 54100 w 122511"/>
                <a:gd name="connsiteY8" fmla="*/ 72537 h 194800"/>
                <a:gd name="connsiteX9" fmla="*/ 82749 w 122511"/>
                <a:gd name="connsiteY9" fmla="*/ 86770 h 194800"/>
                <a:gd name="connsiteX10" fmla="*/ 122485 w 122511"/>
                <a:gd name="connsiteY10" fmla="*/ 139097 h 194800"/>
                <a:gd name="connsiteX11" fmla="*/ 103963 w 122511"/>
                <a:gd name="connsiteY11" fmla="*/ 179471 h 194800"/>
                <a:gd name="connsiteX12" fmla="*/ 62585 w 122511"/>
                <a:gd name="connsiteY12" fmla="*/ 194800 h 194800"/>
                <a:gd name="connsiteX13" fmla="*/ 24994 w 122511"/>
                <a:gd name="connsiteY13" fmla="*/ 188732 h 194800"/>
                <a:gd name="connsiteX14" fmla="*/ 14410 w 122511"/>
                <a:gd name="connsiteY14" fmla="*/ 186679 h 194800"/>
                <a:gd name="connsiteX15" fmla="*/ 7338 w 122511"/>
                <a:gd name="connsiteY15" fmla="*/ 192063 h 194800"/>
                <a:gd name="connsiteX16" fmla="*/ 860 w 122511"/>
                <a:gd name="connsiteY16" fmla="*/ 192063 h 194800"/>
                <a:gd name="connsiteX17" fmla="*/ 860 w 122511"/>
                <a:gd name="connsiteY17" fmla="*/ 126369 h 194800"/>
                <a:gd name="connsiteX18" fmla="*/ 7338 w 122511"/>
                <a:gd name="connsiteY18" fmla="*/ 126369 h 194800"/>
                <a:gd name="connsiteX19" fmla="*/ 28278 w 122511"/>
                <a:gd name="connsiteY19" fmla="*/ 168796 h 194800"/>
                <a:gd name="connsiteX20" fmla="*/ 62904 w 122511"/>
                <a:gd name="connsiteY20" fmla="*/ 183076 h 194800"/>
                <a:gd name="connsiteX21" fmla="*/ 84939 w 122511"/>
                <a:gd name="connsiteY21" fmla="*/ 174955 h 194800"/>
                <a:gd name="connsiteX22" fmla="*/ 93425 w 122511"/>
                <a:gd name="connsiteY22" fmla="*/ 155384 h 194800"/>
                <a:gd name="connsiteX23" fmla="*/ 83981 w 122511"/>
                <a:gd name="connsiteY23" fmla="*/ 132117 h 194800"/>
                <a:gd name="connsiteX24" fmla="*/ 46070 w 122511"/>
                <a:gd name="connsiteY24" fmla="*/ 108303 h 194800"/>
                <a:gd name="connsiteX25" fmla="*/ 8844 w 122511"/>
                <a:gd name="connsiteY25" fmla="*/ 82299 h 194800"/>
                <a:gd name="connsiteX26" fmla="*/ 39 w 122511"/>
                <a:gd name="connsiteY26" fmla="*/ 53422 h 194800"/>
                <a:gd name="connsiteX27" fmla="*/ 15231 w 122511"/>
                <a:gd name="connsiteY27" fmla="*/ 15465 h 194800"/>
                <a:gd name="connsiteX28" fmla="*/ 54465 w 122511"/>
                <a:gd name="connsiteY28" fmla="*/ 228 h 194800"/>
                <a:gd name="connsiteX29" fmla="*/ 80103 w 122511"/>
                <a:gd name="connsiteY29" fmla="*/ 4790 h 194800"/>
                <a:gd name="connsiteX30" fmla="*/ 93425 w 122511"/>
                <a:gd name="connsiteY30" fmla="*/ 7847 h 194800"/>
                <a:gd name="connsiteX31" fmla="*/ 98306 w 122511"/>
                <a:gd name="connsiteY31" fmla="*/ 6432 h 194800"/>
                <a:gd name="connsiteX32" fmla="*/ 102412 w 122511"/>
                <a:gd name="connsiteY32" fmla="*/ 137 h 19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2511" h="194800">
                  <a:moveTo>
                    <a:pt x="108890" y="0"/>
                  </a:moveTo>
                  <a:lnTo>
                    <a:pt x="108890" y="62637"/>
                  </a:lnTo>
                  <a:lnTo>
                    <a:pt x="102594" y="62637"/>
                  </a:lnTo>
                  <a:cubicBezTo>
                    <a:pt x="97667" y="42929"/>
                    <a:pt x="91326" y="29516"/>
                    <a:pt x="83570" y="22400"/>
                  </a:cubicBezTo>
                  <a:cubicBezTo>
                    <a:pt x="75418" y="15182"/>
                    <a:pt x="64798" y="11378"/>
                    <a:pt x="53917" y="11770"/>
                  </a:cubicBezTo>
                  <a:cubicBezTo>
                    <a:pt x="45893" y="11396"/>
                    <a:pt x="38018" y="14028"/>
                    <a:pt x="31837" y="19161"/>
                  </a:cubicBezTo>
                  <a:cubicBezTo>
                    <a:pt x="26590" y="23139"/>
                    <a:pt x="23420" y="29275"/>
                    <a:pt x="23214" y="35858"/>
                  </a:cubicBezTo>
                  <a:cubicBezTo>
                    <a:pt x="23041" y="42801"/>
                    <a:pt x="25249" y="49590"/>
                    <a:pt x="29464" y="55110"/>
                  </a:cubicBezTo>
                  <a:cubicBezTo>
                    <a:pt x="33479" y="60584"/>
                    <a:pt x="41691" y="66424"/>
                    <a:pt x="54100" y="72537"/>
                  </a:cubicBezTo>
                  <a:lnTo>
                    <a:pt x="82749" y="86770"/>
                  </a:lnTo>
                  <a:cubicBezTo>
                    <a:pt x="109269" y="100000"/>
                    <a:pt x="122517" y="117441"/>
                    <a:pt x="122485" y="139097"/>
                  </a:cubicBezTo>
                  <a:cubicBezTo>
                    <a:pt x="122991" y="154718"/>
                    <a:pt x="116134" y="169668"/>
                    <a:pt x="103963" y="179471"/>
                  </a:cubicBezTo>
                  <a:cubicBezTo>
                    <a:pt x="92462" y="189389"/>
                    <a:pt x="77772" y="194832"/>
                    <a:pt x="62585" y="194800"/>
                  </a:cubicBezTo>
                  <a:cubicBezTo>
                    <a:pt x="49834" y="194526"/>
                    <a:pt x="37183" y="192487"/>
                    <a:pt x="24994" y="188732"/>
                  </a:cubicBezTo>
                  <a:cubicBezTo>
                    <a:pt x="21586" y="187533"/>
                    <a:pt x="18018" y="186839"/>
                    <a:pt x="14410" y="186679"/>
                  </a:cubicBezTo>
                  <a:cubicBezTo>
                    <a:pt x="11175" y="186862"/>
                    <a:pt x="8374" y="188993"/>
                    <a:pt x="7338" y="192063"/>
                  </a:cubicBezTo>
                  <a:lnTo>
                    <a:pt x="860" y="192063"/>
                  </a:lnTo>
                  <a:lnTo>
                    <a:pt x="860" y="126369"/>
                  </a:lnTo>
                  <a:lnTo>
                    <a:pt x="7338" y="126369"/>
                  </a:lnTo>
                  <a:cubicBezTo>
                    <a:pt x="10988" y="145165"/>
                    <a:pt x="17968" y="159261"/>
                    <a:pt x="28278" y="168796"/>
                  </a:cubicBezTo>
                  <a:cubicBezTo>
                    <a:pt x="37544" y="177847"/>
                    <a:pt x="49953" y="182961"/>
                    <a:pt x="62904" y="183076"/>
                  </a:cubicBezTo>
                  <a:cubicBezTo>
                    <a:pt x="71034" y="183399"/>
                    <a:pt x="78963" y="180480"/>
                    <a:pt x="84939" y="174955"/>
                  </a:cubicBezTo>
                  <a:cubicBezTo>
                    <a:pt x="90423" y="169937"/>
                    <a:pt x="93507" y="162815"/>
                    <a:pt x="93425" y="155384"/>
                  </a:cubicBezTo>
                  <a:cubicBezTo>
                    <a:pt x="93625" y="146656"/>
                    <a:pt x="90204" y="138235"/>
                    <a:pt x="83981" y="132117"/>
                  </a:cubicBezTo>
                  <a:cubicBezTo>
                    <a:pt x="77626" y="125821"/>
                    <a:pt x="64989" y="117884"/>
                    <a:pt x="46070" y="108303"/>
                  </a:cubicBezTo>
                  <a:cubicBezTo>
                    <a:pt x="27152" y="98723"/>
                    <a:pt x="14743" y="90055"/>
                    <a:pt x="8844" y="82299"/>
                  </a:cubicBezTo>
                  <a:cubicBezTo>
                    <a:pt x="2717" y="73951"/>
                    <a:pt x="-390" y="63768"/>
                    <a:pt x="39" y="53422"/>
                  </a:cubicBezTo>
                  <a:cubicBezTo>
                    <a:pt x="-335" y="39220"/>
                    <a:pt x="5162" y="25488"/>
                    <a:pt x="15231" y="15465"/>
                  </a:cubicBezTo>
                  <a:cubicBezTo>
                    <a:pt x="25632" y="5169"/>
                    <a:pt x="39839" y="-347"/>
                    <a:pt x="54465" y="228"/>
                  </a:cubicBezTo>
                  <a:cubicBezTo>
                    <a:pt x="63187" y="488"/>
                    <a:pt x="71828" y="2026"/>
                    <a:pt x="80103" y="4790"/>
                  </a:cubicBezTo>
                  <a:cubicBezTo>
                    <a:pt x="84415" y="6309"/>
                    <a:pt x="88881" y="7336"/>
                    <a:pt x="93425" y="7847"/>
                  </a:cubicBezTo>
                  <a:cubicBezTo>
                    <a:pt x="95163" y="7938"/>
                    <a:pt x="96883" y="7441"/>
                    <a:pt x="98306" y="6432"/>
                  </a:cubicBezTo>
                  <a:cubicBezTo>
                    <a:pt x="100071" y="4621"/>
                    <a:pt x="101467" y="2482"/>
                    <a:pt x="102412" y="137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BDD159-DC9A-CECF-B4BD-755C737B9356}"/>
                </a:ext>
              </a:extLst>
            </p:cNvPr>
            <p:cNvSpPr/>
            <p:nvPr/>
          </p:nvSpPr>
          <p:spPr>
            <a:xfrm>
              <a:off x="5039531" y="2216032"/>
              <a:ext cx="196488" cy="189279"/>
            </a:xfrm>
            <a:custGeom>
              <a:avLst/>
              <a:gdLst>
                <a:gd name="connsiteX0" fmla="*/ 62957 w 196488"/>
                <a:gd name="connsiteY0" fmla="*/ 38960 h 189279"/>
                <a:gd name="connsiteX1" fmla="*/ 122993 w 196488"/>
                <a:gd name="connsiteY1" fmla="*/ 137 h 189279"/>
                <a:gd name="connsiteX2" fmla="*/ 148176 w 196488"/>
                <a:gd name="connsiteY2" fmla="*/ 7664 h 189279"/>
                <a:gd name="connsiteX3" fmla="*/ 165010 w 196488"/>
                <a:gd name="connsiteY3" fmla="*/ 32391 h 189279"/>
                <a:gd name="connsiteX4" fmla="*/ 169298 w 196488"/>
                <a:gd name="connsiteY4" fmla="*/ 69298 h 189279"/>
                <a:gd name="connsiteX5" fmla="*/ 169298 w 196488"/>
                <a:gd name="connsiteY5" fmla="*/ 147674 h 189279"/>
                <a:gd name="connsiteX6" fmla="*/ 172035 w 196488"/>
                <a:gd name="connsiteY6" fmla="*/ 171305 h 189279"/>
                <a:gd name="connsiteX7" fmla="*/ 178970 w 196488"/>
                <a:gd name="connsiteY7" fmla="*/ 179107 h 189279"/>
                <a:gd name="connsiteX8" fmla="*/ 196488 w 196488"/>
                <a:gd name="connsiteY8" fmla="*/ 181981 h 189279"/>
                <a:gd name="connsiteX9" fmla="*/ 196488 w 196488"/>
                <a:gd name="connsiteY9" fmla="*/ 189280 h 189279"/>
                <a:gd name="connsiteX10" fmla="*/ 107665 w 196488"/>
                <a:gd name="connsiteY10" fmla="*/ 189280 h 189279"/>
                <a:gd name="connsiteX11" fmla="*/ 107665 w 196488"/>
                <a:gd name="connsiteY11" fmla="*/ 181981 h 189279"/>
                <a:gd name="connsiteX12" fmla="*/ 111406 w 196488"/>
                <a:gd name="connsiteY12" fmla="*/ 181981 h 189279"/>
                <a:gd name="connsiteX13" fmla="*/ 128970 w 196488"/>
                <a:gd name="connsiteY13" fmla="*/ 178103 h 189279"/>
                <a:gd name="connsiteX14" fmla="*/ 135950 w 196488"/>
                <a:gd name="connsiteY14" fmla="*/ 166607 h 189279"/>
                <a:gd name="connsiteX15" fmla="*/ 136725 w 196488"/>
                <a:gd name="connsiteY15" fmla="*/ 147765 h 189279"/>
                <a:gd name="connsiteX16" fmla="*/ 136725 w 196488"/>
                <a:gd name="connsiteY16" fmla="*/ 72491 h 189279"/>
                <a:gd name="connsiteX17" fmla="*/ 130384 w 196488"/>
                <a:gd name="connsiteY17" fmla="*/ 35995 h 189279"/>
                <a:gd name="connsiteX18" fmla="*/ 109079 w 196488"/>
                <a:gd name="connsiteY18" fmla="*/ 24681 h 189279"/>
                <a:gd name="connsiteX19" fmla="*/ 62957 w 196488"/>
                <a:gd name="connsiteY19" fmla="*/ 50730 h 189279"/>
                <a:gd name="connsiteX20" fmla="*/ 62957 w 196488"/>
                <a:gd name="connsiteY20" fmla="*/ 147628 h 189279"/>
                <a:gd name="connsiteX21" fmla="*/ 65101 w 196488"/>
                <a:gd name="connsiteY21" fmla="*/ 170439 h 189279"/>
                <a:gd name="connsiteX22" fmla="*/ 72674 w 196488"/>
                <a:gd name="connsiteY22" fmla="*/ 178924 h 189279"/>
                <a:gd name="connsiteX23" fmla="*/ 92199 w 196488"/>
                <a:gd name="connsiteY23" fmla="*/ 181616 h 189279"/>
                <a:gd name="connsiteX24" fmla="*/ 92199 w 196488"/>
                <a:gd name="connsiteY24" fmla="*/ 188915 h 189279"/>
                <a:gd name="connsiteX25" fmla="*/ 3193 w 196488"/>
                <a:gd name="connsiteY25" fmla="*/ 188915 h 189279"/>
                <a:gd name="connsiteX26" fmla="*/ 3193 w 196488"/>
                <a:gd name="connsiteY26" fmla="*/ 181981 h 189279"/>
                <a:gd name="connsiteX27" fmla="*/ 7117 w 196488"/>
                <a:gd name="connsiteY27" fmla="*/ 181981 h 189279"/>
                <a:gd name="connsiteX28" fmla="*/ 25365 w 196488"/>
                <a:gd name="connsiteY28" fmla="*/ 174910 h 189279"/>
                <a:gd name="connsiteX29" fmla="*/ 30155 w 196488"/>
                <a:gd name="connsiteY29" fmla="*/ 147765 h 189279"/>
                <a:gd name="connsiteX30" fmla="*/ 30155 w 196488"/>
                <a:gd name="connsiteY30" fmla="*/ 79334 h 189279"/>
                <a:gd name="connsiteX31" fmla="*/ 28695 w 196488"/>
                <a:gd name="connsiteY31" fmla="*/ 39097 h 189279"/>
                <a:gd name="connsiteX32" fmla="*/ 24133 w 196488"/>
                <a:gd name="connsiteY32" fmla="*/ 29334 h 189279"/>
                <a:gd name="connsiteX33" fmla="*/ 16013 w 196488"/>
                <a:gd name="connsiteY33" fmla="*/ 26734 h 189279"/>
                <a:gd name="connsiteX34" fmla="*/ 2920 w 196488"/>
                <a:gd name="connsiteY34" fmla="*/ 29699 h 189279"/>
                <a:gd name="connsiteX35" fmla="*/ 0 w 196488"/>
                <a:gd name="connsiteY35" fmla="*/ 22445 h 189279"/>
                <a:gd name="connsiteX36" fmla="*/ 54243 w 196488"/>
                <a:gd name="connsiteY36" fmla="*/ 0 h 189279"/>
                <a:gd name="connsiteX37" fmla="*/ 62683 w 196488"/>
                <a:gd name="connsiteY37" fmla="*/ 0 h 1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488" h="189279">
                  <a:moveTo>
                    <a:pt x="62957" y="38960"/>
                  </a:moveTo>
                  <a:cubicBezTo>
                    <a:pt x="83942" y="13107"/>
                    <a:pt x="103956" y="169"/>
                    <a:pt x="122993" y="137"/>
                  </a:cubicBezTo>
                  <a:cubicBezTo>
                    <a:pt x="131976" y="-100"/>
                    <a:pt x="140799" y="2537"/>
                    <a:pt x="148176" y="7664"/>
                  </a:cubicBezTo>
                  <a:cubicBezTo>
                    <a:pt x="156168" y="14006"/>
                    <a:pt x="162045" y="22628"/>
                    <a:pt x="165010" y="32391"/>
                  </a:cubicBezTo>
                  <a:cubicBezTo>
                    <a:pt x="168390" y="44389"/>
                    <a:pt x="169836" y="56848"/>
                    <a:pt x="169298" y="69298"/>
                  </a:cubicBezTo>
                  <a:lnTo>
                    <a:pt x="169298" y="147674"/>
                  </a:lnTo>
                  <a:cubicBezTo>
                    <a:pt x="168805" y="155653"/>
                    <a:pt x="169732" y="163650"/>
                    <a:pt x="172035" y="171305"/>
                  </a:cubicBezTo>
                  <a:cubicBezTo>
                    <a:pt x="173440" y="174590"/>
                    <a:pt x="175872" y="177327"/>
                    <a:pt x="178970" y="179107"/>
                  </a:cubicBezTo>
                  <a:cubicBezTo>
                    <a:pt x="184508" y="181410"/>
                    <a:pt x="190503" y="182396"/>
                    <a:pt x="196488" y="181981"/>
                  </a:cubicBezTo>
                  <a:lnTo>
                    <a:pt x="196488" y="189280"/>
                  </a:lnTo>
                  <a:lnTo>
                    <a:pt x="107665" y="189280"/>
                  </a:lnTo>
                  <a:lnTo>
                    <a:pt x="107665" y="181981"/>
                  </a:lnTo>
                  <a:lnTo>
                    <a:pt x="111406" y="181981"/>
                  </a:lnTo>
                  <a:cubicBezTo>
                    <a:pt x="117523" y="182546"/>
                    <a:pt x="123659" y="181192"/>
                    <a:pt x="128970" y="178103"/>
                  </a:cubicBezTo>
                  <a:cubicBezTo>
                    <a:pt x="132514" y="175160"/>
                    <a:pt x="134973" y="171109"/>
                    <a:pt x="135950" y="166607"/>
                  </a:cubicBezTo>
                  <a:cubicBezTo>
                    <a:pt x="136689" y="160357"/>
                    <a:pt x="136949" y="154056"/>
                    <a:pt x="136725" y="147765"/>
                  </a:cubicBezTo>
                  <a:lnTo>
                    <a:pt x="136725" y="72491"/>
                  </a:lnTo>
                  <a:cubicBezTo>
                    <a:pt x="136725" y="55794"/>
                    <a:pt x="134613" y="43627"/>
                    <a:pt x="130384" y="35995"/>
                  </a:cubicBezTo>
                  <a:cubicBezTo>
                    <a:pt x="126086" y="28403"/>
                    <a:pt x="117774" y="23992"/>
                    <a:pt x="109079" y="24681"/>
                  </a:cubicBezTo>
                  <a:cubicBezTo>
                    <a:pt x="93659" y="24681"/>
                    <a:pt x="78239" y="33349"/>
                    <a:pt x="62957" y="50730"/>
                  </a:cubicBezTo>
                  <a:lnTo>
                    <a:pt x="62957" y="147628"/>
                  </a:lnTo>
                  <a:cubicBezTo>
                    <a:pt x="62957" y="160037"/>
                    <a:pt x="63686" y="167701"/>
                    <a:pt x="65101" y="170439"/>
                  </a:cubicBezTo>
                  <a:cubicBezTo>
                    <a:pt x="66656" y="174002"/>
                    <a:pt x="69311" y="176976"/>
                    <a:pt x="72674" y="178924"/>
                  </a:cubicBezTo>
                  <a:cubicBezTo>
                    <a:pt x="78910" y="181233"/>
                    <a:pt x="85571" y="182154"/>
                    <a:pt x="92199" y="181616"/>
                  </a:cubicBezTo>
                  <a:lnTo>
                    <a:pt x="92199" y="188915"/>
                  </a:lnTo>
                  <a:lnTo>
                    <a:pt x="3193" y="188915"/>
                  </a:lnTo>
                  <a:lnTo>
                    <a:pt x="3193" y="181981"/>
                  </a:lnTo>
                  <a:lnTo>
                    <a:pt x="7117" y="181981"/>
                  </a:lnTo>
                  <a:cubicBezTo>
                    <a:pt x="16241" y="181981"/>
                    <a:pt x="22400" y="179608"/>
                    <a:pt x="25365" y="174910"/>
                  </a:cubicBezTo>
                  <a:cubicBezTo>
                    <a:pt x="28331" y="170210"/>
                    <a:pt x="30155" y="161223"/>
                    <a:pt x="30155" y="147765"/>
                  </a:cubicBezTo>
                  <a:lnTo>
                    <a:pt x="30155" y="79334"/>
                  </a:lnTo>
                  <a:cubicBezTo>
                    <a:pt x="30575" y="65904"/>
                    <a:pt x="30087" y="52459"/>
                    <a:pt x="28695" y="39097"/>
                  </a:cubicBezTo>
                  <a:cubicBezTo>
                    <a:pt x="28257" y="35438"/>
                    <a:pt x="26656" y="32017"/>
                    <a:pt x="24133" y="29334"/>
                  </a:cubicBezTo>
                  <a:cubicBezTo>
                    <a:pt x="21834" y="27505"/>
                    <a:pt x="18946" y="26583"/>
                    <a:pt x="16013" y="26734"/>
                  </a:cubicBezTo>
                  <a:cubicBezTo>
                    <a:pt x="11501" y="26902"/>
                    <a:pt x="7062" y="27911"/>
                    <a:pt x="2920" y="29699"/>
                  </a:cubicBezTo>
                  <a:lnTo>
                    <a:pt x="0" y="22445"/>
                  </a:lnTo>
                  <a:lnTo>
                    <a:pt x="54243" y="0"/>
                  </a:lnTo>
                  <a:lnTo>
                    <a:pt x="62683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9D5DED-3EF9-AF86-EB61-9CD3E816C78F}"/>
                </a:ext>
              </a:extLst>
            </p:cNvPr>
            <p:cNvSpPr/>
            <p:nvPr/>
          </p:nvSpPr>
          <p:spPr>
            <a:xfrm>
              <a:off x="5251388" y="2216137"/>
              <a:ext cx="173326" cy="194631"/>
            </a:xfrm>
            <a:custGeom>
              <a:avLst/>
              <a:gdLst>
                <a:gd name="connsiteX0" fmla="*/ 86912 w 173326"/>
                <a:gd name="connsiteY0" fmla="*/ 32 h 194631"/>
                <a:gd name="connsiteX1" fmla="*/ 152332 w 173326"/>
                <a:gd name="connsiteY1" fmla="*/ 31693 h 194631"/>
                <a:gd name="connsiteX2" fmla="*/ 173318 w 173326"/>
                <a:gd name="connsiteY2" fmla="*/ 93828 h 194631"/>
                <a:gd name="connsiteX3" fmla="*/ 161730 w 173326"/>
                <a:gd name="connsiteY3" fmla="*/ 143737 h 194631"/>
                <a:gd name="connsiteX4" fmla="*/ 129796 w 173326"/>
                <a:gd name="connsiteY4" fmla="*/ 181784 h 194631"/>
                <a:gd name="connsiteX5" fmla="*/ 84631 w 173326"/>
                <a:gd name="connsiteY5" fmla="*/ 194604 h 194631"/>
                <a:gd name="connsiteX6" fmla="*/ 20169 w 173326"/>
                <a:gd name="connsiteY6" fmla="*/ 161574 h 194631"/>
                <a:gd name="connsiteX7" fmla="*/ 5 w 173326"/>
                <a:gd name="connsiteY7" fmla="*/ 99029 h 194631"/>
                <a:gd name="connsiteX8" fmla="*/ 12231 w 173326"/>
                <a:gd name="connsiteY8" fmla="*/ 48846 h 194631"/>
                <a:gd name="connsiteX9" fmla="*/ 44485 w 173326"/>
                <a:gd name="connsiteY9" fmla="*/ 11939 h 194631"/>
                <a:gd name="connsiteX10" fmla="*/ 86821 w 173326"/>
                <a:gd name="connsiteY10" fmla="*/ 32 h 194631"/>
                <a:gd name="connsiteX11" fmla="*/ 80799 w 173326"/>
                <a:gd name="connsiteY11" fmla="*/ 13079 h 194631"/>
                <a:gd name="connsiteX12" fmla="*/ 59905 w 173326"/>
                <a:gd name="connsiteY12" fmla="*/ 19375 h 194631"/>
                <a:gd name="connsiteX13" fmla="*/ 42934 w 173326"/>
                <a:gd name="connsiteY13" fmla="*/ 41501 h 194631"/>
                <a:gd name="connsiteX14" fmla="*/ 36456 w 173326"/>
                <a:gd name="connsiteY14" fmla="*/ 82149 h 194631"/>
                <a:gd name="connsiteX15" fmla="*/ 52058 w 173326"/>
                <a:gd name="connsiteY15" fmla="*/ 151264 h 194631"/>
                <a:gd name="connsiteX16" fmla="*/ 93117 w 173326"/>
                <a:gd name="connsiteY16" fmla="*/ 180279 h 194631"/>
                <a:gd name="connsiteX17" fmla="*/ 124549 w 173326"/>
                <a:gd name="connsiteY17" fmla="*/ 164266 h 194631"/>
                <a:gd name="connsiteX18" fmla="*/ 136912 w 173326"/>
                <a:gd name="connsiteY18" fmla="*/ 109202 h 194631"/>
                <a:gd name="connsiteX19" fmla="*/ 116292 w 173326"/>
                <a:gd name="connsiteY19" fmla="*/ 32286 h 194631"/>
                <a:gd name="connsiteX20" fmla="*/ 80753 w 173326"/>
                <a:gd name="connsiteY20" fmla="*/ 13079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6" h="194631">
                  <a:moveTo>
                    <a:pt x="86912" y="32"/>
                  </a:moveTo>
                  <a:cubicBezTo>
                    <a:pt x="112574" y="-698"/>
                    <a:pt x="136981" y="11118"/>
                    <a:pt x="152332" y="31693"/>
                  </a:cubicBezTo>
                  <a:cubicBezTo>
                    <a:pt x="166224" y="49398"/>
                    <a:pt x="173628" y="71328"/>
                    <a:pt x="173318" y="93828"/>
                  </a:cubicBezTo>
                  <a:cubicBezTo>
                    <a:pt x="173117" y="111109"/>
                    <a:pt x="169162" y="128134"/>
                    <a:pt x="161730" y="143737"/>
                  </a:cubicBezTo>
                  <a:cubicBezTo>
                    <a:pt x="155092" y="159303"/>
                    <a:pt x="143975" y="172546"/>
                    <a:pt x="129796" y="181784"/>
                  </a:cubicBezTo>
                  <a:cubicBezTo>
                    <a:pt x="116301" y="190343"/>
                    <a:pt x="100612" y="194800"/>
                    <a:pt x="84631" y="194604"/>
                  </a:cubicBezTo>
                  <a:cubicBezTo>
                    <a:pt x="58919" y="195302"/>
                    <a:pt x="34622" y="182852"/>
                    <a:pt x="20169" y="161574"/>
                  </a:cubicBezTo>
                  <a:cubicBezTo>
                    <a:pt x="6862" y="143454"/>
                    <a:pt x="-214" y="121510"/>
                    <a:pt x="5" y="99029"/>
                  </a:cubicBezTo>
                  <a:cubicBezTo>
                    <a:pt x="142" y="81579"/>
                    <a:pt x="4330" y="64403"/>
                    <a:pt x="12231" y="48846"/>
                  </a:cubicBezTo>
                  <a:cubicBezTo>
                    <a:pt x="19134" y="33650"/>
                    <a:pt x="30352" y="20817"/>
                    <a:pt x="44485" y="11939"/>
                  </a:cubicBezTo>
                  <a:cubicBezTo>
                    <a:pt x="57236" y="4156"/>
                    <a:pt x="71885" y="36"/>
                    <a:pt x="86821" y="32"/>
                  </a:cubicBezTo>
                  <a:moveTo>
                    <a:pt x="80799" y="13079"/>
                  </a:moveTo>
                  <a:cubicBezTo>
                    <a:pt x="73390" y="13216"/>
                    <a:pt x="66159" y="15397"/>
                    <a:pt x="59905" y="19375"/>
                  </a:cubicBezTo>
                  <a:cubicBezTo>
                    <a:pt x="51985" y="24704"/>
                    <a:pt x="46027" y="32473"/>
                    <a:pt x="42934" y="41501"/>
                  </a:cubicBezTo>
                  <a:cubicBezTo>
                    <a:pt x="38194" y="54512"/>
                    <a:pt x="35995" y="68312"/>
                    <a:pt x="36456" y="82149"/>
                  </a:cubicBezTo>
                  <a:cubicBezTo>
                    <a:pt x="35817" y="106127"/>
                    <a:pt x="41182" y="129886"/>
                    <a:pt x="52058" y="151264"/>
                  </a:cubicBezTo>
                  <a:cubicBezTo>
                    <a:pt x="62460" y="170607"/>
                    <a:pt x="76146" y="180279"/>
                    <a:pt x="93117" y="180279"/>
                  </a:cubicBezTo>
                  <a:cubicBezTo>
                    <a:pt x="105580" y="180398"/>
                    <a:pt x="117318" y="174421"/>
                    <a:pt x="124549" y="164266"/>
                  </a:cubicBezTo>
                  <a:cubicBezTo>
                    <a:pt x="132761" y="153591"/>
                    <a:pt x="136880" y="135238"/>
                    <a:pt x="136912" y="109202"/>
                  </a:cubicBezTo>
                  <a:cubicBezTo>
                    <a:pt x="136912" y="76629"/>
                    <a:pt x="130037" y="50990"/>
                    <a:pt x="116292" y="32286"/>
                  </a:cubicBezTo>
                  <a:cubicBezTo>
                    <a:pt x="108468" y="20274"/>
                    <a:pt x="95087" y="13043"/>
                    <a:pt x="80753" y="1307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F4E4A4-7E69-F563-3842-24536A42E614}"/>
                </a:ext>
              </a:extLst>
            </p:cNvPr>
            <p:cNvSpPr/>
            <p:nvPr/>
          </p:nvSpPr>
          <p:spPr>
            <a:xfrm>
              <a:off x="5553456" y="2127023"/>
              <a:ext cx="239088" cy="284304"/>
            </a:xfrm>
            <a:custGeom>
              <a:avLst/>
              <a:gdLst>
                <a:gd name="connsiteX0" fmla="*/ 226863 w 239088"/>
                <a:gd name="connsiteY0" fmla="*/ 185 h 284304"/>
                <a:gd name="connsiteX1" fmla="*/ 232930 w 239088"/>
                <a:gd name="connsiteY1" fmla="*/ 92567 h 284304"/>
                <a:gd name="connsiteX2" fmla="*/ 226863 w 239088"/>
                <a:gd name="connsiteY2" fmla="*/ 92567 h 284304"/>
                <a:gd name="connsiteX3" fmla="*/ 192282 w 239088"/>
                <a:gd name="connsiteY3" fmla="*/ 32758 h 284304"/>
                <a:gd name="connsiteX4" fmla="*/ 138313 w 239088"/>
                <a:gd name="connsiteY4" fmla="*/ 14510 h 284304"/>
                <a:gd name="connsiteX5" fmla="*/ 90594 w 239088"/>
                <a:gd name="connsiteY5" fmla="*/ 28196 h 284304"/>
                <a:gd name="connsiteX6" fmla="*/ 57108 w 239088"/>
                <a:gd name="connsiteY6" fmla="*/ 71992 h 284304"/>
                <a:gd name="connsiteX7" fmla="*/ 44882 w 239088"/>
                <a:gd name="connsiteY7" fmla="*/ 146719 h 284304"/>
                <a:gd name="connsiteX8" fmla="*/ 56424 w 239088"/>
                <a:gd name="connsiteY8" fmla="*/ 210588 h 284304"/>
                <a:gd name="connsiteX9" fmla="*/ 91096 w 239088"/>
                <a:gd name="connsiteY9" fmla="*/ 252057 h 284304"/>
                <a:gd name="connsiteX10" fmla="*/ 143970 w 239088"/>
                <a:gd name="connsiteY10" fmla="*/ 266519 h 284304"/>
                <a:gd name="connsiteX11" fmla="*/ 189591 w 239088"/>
                <a:gd name="connsiteY11" fmla="*/ 255204 h 284304"/>
                <a:gd name="connsiteX12" fmla="*/ 233021 w 239088"/>
                <a:gd name="connsiteY12" fmla="*/ 210268 h 284304"/>
                <a:gd name="connsiteX13" fmla="*/ 239089 w 239088"/>
                <a:gd name="connsiteY13" fmla="*/ 214329 h 284304"/>
                <a:gd name="connsiteX14" fmla="*/ 192465 w 239088"/>
                <a:gd name="connsiteY14" fmla="*/ 267431 h 284304"/>
                <a:gd name="connsiteX15" fmla="*/ 129234 w 239088"/>
                <a:gd name="connsiteY15" fmla="*/ 284265 h 284304"/>
                <a:gd name="connsiteX16" fmla="*/ 27044 w 239088"/>
                <a:gd name="connsiteY16" fmla="*/ 234082 h 284304"/>
                <a:gd name="connsiteX17" fmla="*/ 37 w 239088"/>
                <a:gd name="connsiteY17" fmla="*/ 146308 h 284304"/>
                <a:gd name="connsiteX18" fmla="*/ 17875 w 239088"/>
                <a:gd name="connsiteY18" fmla="*/ 71536 h 284304"/>
                <a:gd name="connsiteX19" fmla="*/ 135120 w 239088"/>
                <a:gd name="connsiteY19" fmla="*/ 3 h 284304"/>
                <a:gd name="connsiteX20" fmla="*/ 191872 w 239088"/>
                <a:gd name="connsiteY20" fmla="*/ 14419 h 284304"/>
                <a:gd name="connsiteX21" fmla="*/ 203642 w 239088"/>
                <a:gd name="connsiteY21" fmla="*/ 18981 h 284304"/>
                <a:gd name="connsiteX22" fmla="*/ 212766 w 239088"/>
                <a:gd name="connsiteY22" fmla="*/ 15194 h 284304"/>
                <a:gd name="connsiteX23" fmla="*/ 220019 w 239088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88" h="284304">
                  <a:moveTo>
                    <a:pt x="226863" y="185"/>
                  </a:moveTo>
                  <a:lnTo>
                    <a:pt x="232930" y="92567"/>
                  </a:lnTo>
                  <a:lnTo>
                    <a:pt x="226863" y="92567"/>
                  </a:lnTo>
                  <a:cubicBezTo>
                    <a:pt x="218802" y="64862"/>
                    <a:pt x="207278" y="44925"/>
                    <a:pt x="192282" y="32758"/>
                  </a:cubicBezTo>
                  <a:cubicBezTo>
                    <a:pt x="177013" y="20491"/>
                    <a:pt x="157893" y="14027"/>
                    <a:pt x="138313" y="14510"/>
                  </a:cubicBezTo>
                  <a:cubicBezTo>
                    <a:pt x="121406" y="14291"/>
                    <a:pt x="104814" y="19049"/>
                    <a:pt x="90594" y="28196"/>
                  </a:cubicBezTo>
                  <a:cubicBezTo>
                    <a:pt x="76406" y="37321"/>
                    <a:pt x="65229" y="51965"/>
                    <a:pt x="57108" y="71992"/>
                  </a:cubicBezTo>
                  <a:cubicBezTo>
                    <a:pt x="48988" y="92020"/>
                    <a:pt x="44882" y="116929"/>
                    <a:pt x="44882" y="146719"/>
                  </a:cubicBezTo>
                  <a:cubicBezTo>
                    <a:pt x="44380" y="168571"/>
                    <a:pt x="48308" y="190296"/>
                    <a:pt x="56424" y="210588"/>
                  </a:cubicBezTo>
                  <a:cubicBezTo>
                    <a:pt x="63345" y="227705"/>
                    <a:pt x="75475" y="242212"/>
                    <a:pt x="91096" y="252057"/>
                  </a:cubicBezTo>
                  <a:cubicBezTo>
                    <a:pt x="106981" y="261815"/>
                    <a:pt x="125329" y="266833"/>
                    <a:pt x="143970" y="266519"/>
                  </a:cubicBezTo>
                  <a:cubicBezTo>
                    <a:pt x="159910" y="266856"/>
                    <a:pt x="175653" y="262951"/>
                    <a:pt x="189591" y="255204"/>
                  </a:cubicBezTo>
                  <a:cubicBezTo>
                    <a:pt x="202761" y="247632"/>
                    <a:pt x="217237" y="232654"/>
                    <a:pt x="233021" y="210268"/>
                  </a:cubicBezTo>
                  <a:lnTo>
                    <a:pt x="239089" y="214329"/>
                  </a:lnTo>
                  <a:cubicBezTo>
                    <a:pt x="225768" y="238507"/>
                    <a:pt x="210225" y="256208"/>
                    <a:pt x="192465" y="267431"/>
                  </a:cubicBezTo>
                  <a:cubicBezTo>
                    <a:pt x="173445" y="279000"/>
                    <a:pt x="151493" y="284849"/>
                    <a:pt x="129234" y="284265"/>
                  </a:cubicBezTo>
                  <a:cubicBezTo>
                    <a:pt x="85256" y="284265"/>
                    <a:pt x="51191" y="267536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41" y="120300"/>
                    <a:pt x="5886" y="94620"/>
                    <a:pt x="17875" y="71536"/>
                  </a:cubicBezTo>
                  <a:cubicBezTo>
                    <a:pt x="40220" y="27380"/>
                    <a:pt x="85630" y="-326"/>
                    <a:pt x="135120" y="3"/>
                  </a:cubicBezTo>
                  <a:cubicBezTo>
                    <a:pt x="154923" y="153"/>
                    <a:pt x="174399" y="5099"/>
                    <a:pt x="191872" y="14419"/>
                  </a:cubicBezTo>
                  <a:cubicBezTo>
                    <a:pt x="195435" y="16746"/>
                    <a:pt x="199440" y="18301"/>
                    <a:pt x="203642" y="18981"/>
                  </a:cubicBezTo>
                  <a:cubicBezTo>
                    <a:pt x="207072" y="19008"/>
                    <a:pt x="210366" y="17644"/>
                    <a:pt x="212766" y="15194"/>
                  </a:cubicBezTo>
                  <a:cubicBezTo>
                    <a:pt x="216502" y="10943"/>
                    <a:pt x="219011" y="5756"/>
                    <a:pt x="220019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2DAFA1-CC4A-1850-5E4F-AC454EEBD689}"/>
                </a:ext>
              </a:extLst>
            </p:cNvPr>
            <p:cNvSpPr/>
            <p:nvPr/>
          </p:nvSpPr>
          <p:spPr>
            <a:xfrm>
              <a:off x="5818275" y="2120133"/>
              <a:ext cx="89826" cy="284996"/>
            </a:xfrm>
            <a:custGeom>
              <a:avLst/>
              <a:gdLst>
                <a:gd name="connsiteX0" fmla="*/ 62683 w 89826"/>
                <a:gd name="connsiteY0" fmla="*/ 96036 h 284996"/>
                <a:gd name="connsiteX1" fmla="*/ 62683 w 89826"/>
                <a:gd name="connsiteY1" fmla="*/ 243573 h 284996"/>
                <a:gd name="connsiteX2" fmla="*/ 65146 w 89826"/>
                <a:gd name="connsiteY2" fmla="*/ 266383 h 284996"/>
                <a:gd name="connsiteX3" fmla="*/ 72354 w 89826"/>
                <a:gd name="connsiteY3" fmla="*/ 274914 h 284996"/>
                <a:gd name="connsiteX4" fmla="*/ 89827 w 89826"/>
                <a:gd name="connsiteY4" fmla="*/ 277697 h 284996"/>
                <a:gd name="connsiteX5" fmla="*/ 89827 w 89826"/>
                <a:gd name="connsiteY5" fmla="*/ 284997 h 284996"/>
                <a:gd name="connsiteX6" fmla="*/ 2737 w 89826"/>
                <a:gd name="connsiteY6" fmla="*/ 284997 h 284996"/>
                <a:gd name="connsiteX7" fmla="*/ 2737 w 89826"/>
                <a:gd name="connsiteY7" fmla="*/ 277880 h 284996"/>
                <a:gd name="connsiteX8" fmla="*/ 20301 w 89826"/>
                <a:gd name="connsiteY8" fmla="*/ 275279 h 284996"/>
                <a:gd name="connsiteX9" fmla="*/ 27464 w 89826"/>
                <a:gd name="connsiteY9" fmla="*/ 266703 h 284996"/>
                <a:gd name="connsiteX10" fmla="*/ 30109 w 89826"/>
                <a:gd name="connsiteY10" fmla="*/ 243892 h 284996"/>
                <a:gd name="connsiteX11" fmla="*/ 30109 w 89826"/>
                <a:gd name="connsiteY11" fmla="*/ 172952 h 284996"/>
                <a:gd name="connsiteX12" fmla="*/ 28331 w 89826"/>
                <a:gd name="connsiteY12" fmla="*/ 134312 h 284996"/>
                <a:gd name="connsiteX13" fmla="*/ 24042 w 89826"/>
                <a:gd name="connsiteY13" fmla="*/ 125188 h 284996"/>
                <a:gd name="connsiteX14" fmla="*/ 16013 w 89826"/>
                <a:gd name="connsiteY14" fmla="*/ 122724 h 284996"/>
                <a:gd name="connsiteX15" fmla="*/ 2737 w 89826"/>
                <a:gd name="connsiteY15" fmla="*/ 125690 h 284996"/>
                <a:gd name="connsiteX16" fmla="*/ 0 w 89826"/>
                <a:gd name="connsiteY16" fmla="*/ 118436 h 284996"/>
                <a:gd name="connsiteX17" fmla="*/ 54060 w 89826"/>
                <a:gd name="connsiteY17" fmla="*/ 95990 h 284996"/>
                <a:gd name="connsiteX18" fmla="*/ 46487 w 89826"/>
                <a:gd name="connsiteY18" fmla="*/ 5 h 284996"/>
                <a:gd name="connsiteX19" fmla="*/ 60493 w 89826"/>
                <a:gd name="connsiteY19" fmla="*/ 5935 h 284996"/>
                <a:gd name="connsiteX20" fmla="*/ 66241 w 89826"/>
                <a:gd name="connsiteY20" fmla="*/ 20215 h 284996"/>
                <a:gd name="connsiteX21" fmla="*/ 60493 w 89826"/>
                <a:gd name="connsiteY21" fmla="*/ 34631 h 284996"/>
                <a:gd name="connsiteX22" fmla="*/ 46487 w 89826"/>
                <a:gd name="connsiteY22" fmla="*/ 40653 h 284996"/>
                <a:gd name="connsiteX23" fmla="*/ 32391 w 89826"/>
                <a:gd name="connsiteY23" fmla="*/ 34631 h 284996"/>
                <a:gd name="connsiteX24" fmla="*/ 26551 w 89826"/>
                <a:gd name="connsiteY24" fmla="*/ 20215 h 284996"/>
                <a:gd name="connsiteX25" fmla="*/ 32299 w 89826"/>
                <a:gd name="connsiteY25" fmla="*/ 5935 h 284996"/>
                <a:gd name="connsiteX26" fmla="*/ 46487 w 89826"/>
                <a:gd name="connsiteY26" fmla="*/ 5 h 28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9826" h="284996">
                  <a:moveTo>
                    <a:pt x="62683" y="96036"/>
                  </a:moveTo>
                  <a:lnTo>
                    <a:pt x="62683" y="243573"/>
                  </a:lnTo>
                  <a:cubicBezTo>
                    <a:pt x="62213" y="251260"/>
                    <a:pt x="63048" y="258975"/>
                    <a:pt x="65146" y="266383"/>
                  </a:cubicBezTo>
                  <a:cubicBezTo>
                    <a:pt x="66533" y="269951"/>
                    <a:pt x="69070" y="272953"/>
                    <a:pt x="72354" y="274914"/>
                  </a:cubicBezTo>
                  <a:cubicBezTo>
                    <a:pt x="77879" y="277209"/>
                    <a:pt x="83864" y="278163"/>
                    <a:pt x="89827" y="277697"/>
                  </a:cubicBezTo>
                  <a:lnTo>
                    <a:pt x="89827" y="284997"/>
                  </a:lnTo>
                  <a:lnTo>
                    <a:pt x="2737" y="284997"/>
                  </a:lnTo>
                  <a:lnTo>
                    <a:pt x="2737" y="277880"/>
                  </a:lnTo>
                  <a:cubicBezTo>
                    <a:pt x="8713" y="278354"/>
                    <a:pt x="14717" y="277465"/>
                    <a:pt x="20301" y="275279"/>
                  </a:cubicBezTo>
                  <a:cubicBezTo>
                    <a:pt x="23545" y="273258"/>
                    <a:pt x="26054" y="270252"/>
                    <a:pt x="27464" y="266703"/>
                  </a:cubicBezTo>
                  <a:cubicBezTo>
                    <a:pt x="29653" y="259308"/>
                    <a:pt x="30552" y="251593"/>
                    <a:pt x="30109" y="243892"/>
                  </a:cubicBezTo>
                  <a:lnTo>
                    <a:pt x="30109" y="172952"/>
                  </a:lnTo>
                  <a:cubicBezTo>
                    <a:pt x="30507" y="160046"/>
                    <a:pt x="29909" y="147127"/>
                    <a:pt x="28331" y="134312"/>
                  </a:cubicBezTo>
                  <a:cubicBezTo>
                    <a:pt x="27929" y="130886"/>
                    <a:pt x="26423" y="127683"/>
                    <a:pt x="24042" y="125188"/>
                  </a:cubicBezTo>
                  <a:cubicBezTo>
                    <a:pt x="21747" y="123431"/>
                    <a:pt x="18896" y="122560"/>
                    <a:pt x="16013" y="122724"/>
                  </a:cubicBezTo>
                  <a:cubicBezTo>
                    <a:pt x="11446" y="122902"/>
                    <a:pt x="6948" y="123910"/>
                    <a:pt x="2737" y="125690"/>
                  </a:cubicBezTo>
                  <a:lnTo>
                    <a:pt x="0" y="118436"/>
                  </a:lnTo>
                  <a:lnTo>
                    <a:pt x="54060" y="95990"/>
                  </a:lnTo>
                  <a:close/>
                  <a:moveTo>
                    <a:pt x="46487" y="5"/>
                  </a:moveTo>
                  <a:cubicBezTo>
                    <a:pt x="51784" y="-73"/>
                    <a:pt x="56866" y="2080"/>
                    <a:pt x="60493" y="5935"/>
                  </a:cubicBezTo>
                  <a:cubicBezTo>
                    <a:pt x="64270" y="9717"/>
                    <a:pt x="66346" y="14872"/>
                    <a:pt x="66241" y="20215"/>
                  </a:cubicBezTo>
                  <a:cubicBezTo>
                    <a:pt x="66332" y="25593"/>
                    <a:pt x="64261" y="30790"/>
                    <a:pt x="60493" y="34631"/>
                  </a:cubicBezTo>
                  <a:cubicBezTo>
                    <a:pt x="56889" y="38531"/>
                    <a:pt x="51798" y="40721"/>
                    <a:pt x="46487" y="40653"/>
                  </a:cubicBezTo>
                  <a:cubicBezTo>
                    <a:pt x="41150" y="40712"/>
                    <a:pt x="36036" y="38527"/>
                    <a:pt x="32391" y="34631"/>
                  </a:cubicBezTo>
                  <a:cubicBezTo>
                    <a:pt x="28581" y="30808"/>
                    <a:pt x="26474" y="25612"/>
                    <a:pt x="26551" y="20215"/>
                  </a:cubicBezTo>
                  <a:cubicBezTo>
                    <a:pt x="26446" y="14872"/>
                    <a:pt x="28522" y="9717"/>
                    <a:pt x="32299" y="5935"/>
                  </a:cubicBezTo>
                  <a:cubicBezTo>
                    <a:pt x="35976" y="2039"/>
                    <a:pt x="41132" y="-114"/>
                    <a:pt x="46487" y="5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C8E78-CE94-DB29-587C-3136C70F4E76}"/>
                </a:ext>
              </a:extLst>
            </p:cNvPr>
            <p:cNvSpPr/>
            <p:nvPr/>
          </p:nvSpPr>
          <p:spPr>
            <a:xfrm>
              <a:off x="5921606" y="2161196"/>
              <a:ext cx="108257" cy="246989"/>
            </a:xfrm>
            <a:custGeom>
              <a:avLst/>
              <a:gdLst>
                <a:gd name="connsiteX0" fmla="*/ 61223 w 108257"/>
                <a:gd name="connsiteY0" fmla="*/ 0 h 246989"/>
                <a:gd name="connsiteX1" fmla="*/ 61223 w 108257"/>
                <a:gd name="connsiteY1" fmla="*/ 60310 h 246989"/>
                <a:gd name="connsiteX2" fmla="*/ 103102 w 108257"/>
                <a:gd name="connsiteY2" fmla="*/ 60310 h 246989"/>
                <a:gd name="connsiteX3" fmla="*/ 103102 w 108257"/>
                <a:gd name="connsiteY3" fmla="*/ 74407 h 246989"/>
                <a:gd name="connsiteX4" fmla="*/ 61223 w 108257"/>
                <a:gd name="connsiteY4" fmla="*/ 74407 h 246989"/>
                <a:gd name="connsiteX5" fmla="*/ 61223 w 108257"/>
                <a:gd name="connsiteY5" fmla="*/ 193431 h 246989"/>
                <a:gd name="connsiteX6" fmla="*/ 66150 w 108257"/>
                <a:gd name="connsiteY6" fmla="*/ 217474 h 246989"/>
                <a:gd name="connsiteX7" fmla="*/ 78924 w 108257"/>
                <a:gd name="connsiteY7" fmla="*/ 223678 h 246989"/>
                <a:gd name="connsiteX8" fmla="*/ 91378 w 108257"/>
                <a:gd name="connsiteY8" fmla="*/ 219572 h 246989"/>
                <a:gd name="connsiteX9" fmla="*/ 100502 w 108257"/>
                <a:gd name="connsiteY9" fmla="*/ 207437 h 246989"/>
                <a:gd name="connsiteX10" fmla="*/ 108258 w 108257"/>
                <a:gd name="connsiteY10" fmla="*/ 207437 h 246989"/>
                <a:gd name="connsiteX11" fmla="*/ 88823 w 108257"/>
                <a:gd name="connsiteY11" fmla="*/ 237045 h 246989"/>
                <a:gd name="connsiteX12" fmla="*/ 62956 w 108257"/>
                <a:gd name="connsiteY12" fmla="*/ 246990 h 246989"/>
                <a:gd name="connsiteX13" fmla="*/ 45301 w 108257"/>
                <a:gd name="connsiteY13" fmla="*/ 241880 h 246989"/>
                <a:gd name="connsiteX14" fmla="*/ 32527 w 108257"/>
                <a:gd name="connsiteY14" fmla="*/ 227282 h 246989"/>
                <a:gd name="connsiteX15" fmla="*/ 28422 w 108257"/>
                <a:gd name="connsiteY15" fmla="*/ 197902 h 246989"/>
                <a:gd name="connsiteX16" fmla="*/ 28422 w 108257"/>
                <a:gd name="connsiteY16" fmla="*/ 74407 h 246989"/>
                <a:gd name="connsiteX17" fmla="*/ 0 w 108257"/>
                <a:gd name="connsiteY17" fmla="*/ 74407 h 246989"/>
                <a:gd name="connsiteX18" fmla="*/ 0 w 108257"/>
                <a:gd name="connsiteY18" fmla="*/ 68020 h 246989"/>
                <a:gd name="connsiteX19" fmla="*/ 22080 w 108257"/>
                <a:gd name="connsiteY19" fmla="*/ 53057 h 246989"/>
                <a:gd name="connsiteX20" fmla="*/ 42290 w 108257"/>
                <a:gd name="connsiteY20" fmla="*/ 28102 h 246989"/>
                <a:gd name="connsiteX21" fmla="*/ 54973 w 108257"/>
                <a:gd name="connsiteY21" fmla="*/ 228 h 24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257" h="246989">
                  <a:moveTo>
                    <a:pt x="61223" y="0"/>
                  </a:moveTo>
                  <a:lnTo>
                    <a:pt x="61223" y="60310"/>
                  </a:lnTo>
                  <a:lnTo>
                    <a:pt x="103102" y="60310"/>
                  </a:lnTo>
                  <a:lnTo>
                    <a:pt x="103102" y="74407"/>
                  </a:lnTo>
                  <a:lnTo>
                    <a:pt x="61223" y="74407"/>
                  </a:lnTo>
                  <a:lnTo>
                    <a:pt x="61223" y="193431"/>
                  </a:lnTo>
                  <a:cubicBezTo>
                    <a:pt x="61223" y="205338"/>
                    <a:pt x="62865" y="213322"/>
                    <a:pt x="66150" y="217474"/>
                  </a:cubicBezTo>
                  <a:cubicBezTo>
                    <a:pt x="69165" y="221470"/>
                    <a:pt x="73919" y="223778"/>
                    <a:pt x="78924" y="223678"/>
                  </a:cubicBezTo>
                  <a:cubicBezTo>
                    <a:pt x="83394" y="223605"/>
                    <a:pt x="87738" y="222172"/>
                    <a:pt x="91378" y="219572"/>
                  </a:cubicBezTo>
                  <a:cubicBezTo>
                    <a:pt x="95548" y="216515"/>
                    <a:pt x="98723" y="212291"/>
                    <a:pt x="100502" y="207437"/>
                  </a:cubicBezTo>
                  <a:lnTo>
                    <a:pt x="108258" y="207437"/>
                  </a:lnTo>
                  <a:cubicBezTo>
                    <a:pt x="104731" y="218956"/>
                    <a:pt x="97988" y="229225"/>
                    <a:pt x="88823" y="237045"/>
                  </a:cubicBezTo>
                  <a:cubicBezTo>
                    <a:pt x="81615" y="243258"/>
                    <a:pt x="72473" y="246771"/>
                    <a:pt x="62956" y="246990"/>
                  </a:cubicBezTo>
                  <a:cubicBezTo>
                    <a:pt x="56715" y="246935"/>
                    <a:pt x="50607" y="245170"/>
                    <a:pt x="45301" y="241880"/>
                  </a:cubicBezTo>
                  <a:cubicBezTo>
                    <a:pt x="39571" y="238532"/>
                    <a:pt x="35087" y="233409"/>
                    <a:pt x="32527" y="227282"/>
                  </a:cubicBezTo>
                  <a:cubicBezTo>
                    <a:pt x="29311" y="217839"/>
                    <a:pt x="27920" y="207866"/>
                    <a:pt x="28422" y="197902"/>
                  </a:cubicBezTo>
                  <a:lnTo>
                    <a:pt x="28422" y="74407"/>
                  </a:lnTo>
                  <a:lnTo>
                    <a:pt x="0" y="74407"/>
                  </a:lnTo>
                  <a:lnTo>
                    <a:pt x="0" y="68020"/>
                  </a:lnTo>
                  <a:cubicBezTo>
                    <a:pt x="8198" y="64398"/>
                    <a:pt x="15675" y="59330"/>
                    <a:pt x="22080" y="53057"/>
                  </a:cubicBezTo>
                  <a:cubicBezTo>
                    <a:pt x="29895" y="45671"/>
                    <a:pt x="36693" y="37281"/>
                    <a:pt x="42290" y="28102"/>
                  </a:cubicBezTo>
                  <a:cubicBezTo>
                    <a:pt x="47121" y="19097"/>
                    <a:pt x="51360" y="9786"/>
                    <a:pt x="54973" y="228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FE560-55AF-791C-CF8A-410455028AF7}"/>
                </a:ext>
              </a:extLst>
            </p:cNvPr>
            <p:cNvSpPr/>
            <p:nvPr/>
          </p:nvSpPr>
          <p:spPr>
            <a:xfrm>
              <a:off x="6031186" y="2221506"/>
              <a:ext cx="195940" cy="272599"/>
            </a:xfrm>
            <a:custGeom>
              <a:avLst/>
              <a:gdLst>
                <a:gd name="connsiteX0" fmla="*/ 228 w 195940"/>
                <a:gd name="connsiteY0" fmla="*/ 0 h 272599"/>
                <a:gd name="connsiteX1" fmla="*/ 83988 w 195940"/>
                <a:gd name="connsiteY1" fmla="*/ 0 h 272599"/>
                <a:gd name="connsiteX2" fmla="*/ 83988 w 195940"/>
                <a:gd name="connsiteY2" fmla="*/ 7254 h 272599"/>
                <a:gd name="connsiteX3" fmla="*/ 79882 w 195940"/>
                <a:gd name="connsiteY3" fmla="*/ 7254 h 272599"/>
                <a:gd name="connsiteX4" fmla="*/ 66652 w 195940"/>
                <a:gd name="connsiteY4" fmla="*/ 11223 h 272599"/>
                <a:gd name="connsiteX5" fmla="*/ 62090 w 195940"/>
                <a:gd name="connsiteY5" fmla="*/ 20986 h 272599"/>
                <a:gd name="connsiteX6" fmla="*/ 68568 w 195940"/>
                <a:gd name="connsiteY6" fmla="*/ 42746 h 272599"/>
                <a:gd name="connsiteX7" fmla="*/ 112364 w 195940"/>
                <a:gd name="connsiteY7" fmla="*/ 135813 h 272599"/>
                <a:gd name="connsiteX8" fmla="*/ 152327 w 195940"/>
                <a:gd name="connsiteY8" fmla="*/ 33896 h 272599"/>
                <a:gd name="connsiteX9" fmla="*/ 155658 w 195940"/>
                <a:gd name="connsiteY9" fmla="*/ 17564 h 272599"/>
                <a:gd name="connsiteX10" fmla="*/ 154289 w 195940"/>
                <a:gd name="connsiteY10" fmla="*/ 12135 h 272599"/>
                <a:gd name="connsiteX11" fmla="*/ 149408 w 195940"/>
                <a:gd name="connsiteY11" fmla="*/ 8577 h 272599"/>
                <a:gd name="connsiteX12" fmla="*/ 137637 w 195940"/>
                <a:gd name="connsiteY12" fmla="*/ 7254 h 272599"/>
                <a:gd name="connsiteX13" fmla="*/ 137637 w 195940"/>
                <a:gd name="connsiteY13" fmla="*/ 0 h 272599"/>
                <a:gd name="connsiteX14" fmla="*/ 195941 w 195940"/>
                <a:gd name="connsiteY14" fmla="*/ 0 h 272599"/>
                <a:gd name="connsiteX15" fmla="*/ 195941 w 195940"/>
                <a:gd name="connsiteY15" fmla="*/ 7254 h 272599"/>
                <a:gd name="connsiteX16" fmla="*/ 184763 w 195940"/>
                <a:gd name="connsiteY16" fmla="*/ 10493 h 272599"/>
                <a:gd name="connsiteX17" fmla="*/ 176141 w 195940"/>
                <a:gd name="connsiteY17" fmla="*/ 19617 h 272599"/>
                <a:gd name="connsiteX18" fmla="*/ 169481 w 195940"/>
                <a:gd name="connsiteY18" fmla="*/ 35128 h 272599"/>
                <a:gd name="connsiteX19" fmla="*/ 96488 w 195940"/>
                <a:gd name="connsiteY19" fmla="*/ 218660 h 272599"/>
                <a:gd name="connsiteX20" fmla="*/ 68796 w 195940"/>
                <a:gd name="connsiteY20" fmla="*/ 258897 h 272599"/>
                <a:gd name="connsiteX21" fmla="*/ 35812 w 195940"/>
                <a:gd name="connsiteY21" fmla="*/ 272583 h 272599"/>
                <a:gd name="connsiteX22" fmla="*/ 16788 w 195940"/>
                <a:gd name="connsiteY22" fmla="*/ 265786 h 272599"/>
                <a:gd name="connsiteX23" fmla="*/ 9352 w 195940"/>
                <a:gd name="connsiteY23" fmla="*/ 250138 h 272599"/>
                <a:gd name="connsiteX24" fmla="*/ 14736 w 195940"/>
                <a:gd name="connsiteY24" fmla="*/ 236452 h 272599"/>
                <a:gd name="connsiteX25" fmla="*/ 29517 w 195940"/>
                <a:gd name="connsiteY25" fmla="*/ 231342 h 272599"/>
                <a:gd name="connsiteX26" fmla="*/ 47172 w 195940"/>
                <a:gd name="connsiteY26" fmla="*/ 235904 h 272599"/>
                <a:gd name="connsiteX27" fmla="*/ 56935 w 195940"/>
                <a:gd name="connsiteY27" fmla="*/ 238961 h 272599"/>
                <a:gd name="connsiteX28" fmla="*/ 69754 w 195940"/>
                <a:gd name="connsiteY28" fmla="*/ 232711 h 272599"/>
                <a:gd name="connsiteX29" fmla="*/ 83759 w 195940"/>
                <a:gd name="connsiteY29" fmla="*/ 208623 h 272599"/>
                <a:gd name="connsiteX30" fmla="*/ 96396 w 195940"/>
                <a:gd name="connsiteY30" fmla="*/ 176689 h 272599"/>
                <a:gd name="connsiteX31" fmla="*/ 31934 w 195940"/>
                <a:gd name="connsiteY31" fmla="*/ 38367 h 272599"/>
                <a:gd name="connsiteX32" fmla="*/ 22537 w 195940"/>
                <a:gd name="connsiteY32" fmla="*/ 22765 h 272599"/>
                <a:gd name="connsiteX33" fmla="*/ 14462 w 195940"/>
                <a:gd name="connsiteY33" fmla="*/ 13276 h 272599"/>
                <a:gd name="connsiteX34" fmla="*/ 0 w 195940"/>
                <a:gd name="connsiteY34" fmla="*/ 7573 h 2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5940" h="272599">
                  <a:moveTo>
                    <a:pt x="228" y="0"/>
                  </a:moveTo>
                  <a:lnTo>
                    <a:pt x="83988" y="0"/>
                  </a:lnTo>
                  <a:lnTo>
                    <a:pt x="83988" y="7254"/>
                  </a:lnTo>
                  <a:lnTo>
                    <a:pt x="79882" y="7254"/>
                  </a:lnTo>
                  <a:cubicBezTo>
                    <a:pt x="75133" y="6893"/>
                    <a:pt x="70420" y="8308"/>
                    <a:pt x="66652" y="11223"/>
                  </a:cubicBezTo>
                  <a:cubicBezTo>
                    <a:pt x="63737" y="13622"/>
                    <a:pt x="62058" y="17208"/>
                    <a:pt x="62090" y="20986"/>
                  </a:cubicBezTo>
                  <a:cubicBezTo>
                    <a:pt x="62742" y="28604"/>
                    <a:pt x="64950" y="36008"/>
                    <a:pt x="68568" y="42746"/>
                  </a:cubicBezTo>
                  <a:lnTo>
                    <a:pt x="112364" y="135813"/>
                  </a:lnTo>
                  <a:lnTo>
                    <a:pt x="152327" y="33896"/>
                  </a:lnTo>
                  <a:cubicBezTo>
                    <a:pt x="154490" y="28723"/>
                    <a:pt x="155621" y="23171"/>
                    <a:pt x="155658" y="17564"/>
                  </a:cubicBezTo>
                  <a:cubicBezTo>
                    <a:pt x="155781" y="15657"/>
                    <a:pt x="155302" y="13755"/>
                    <a:pt x="154289" y="12135"/>
                  </a:cubicBezTo>
                  <a:cubicBezTo>
                    <a:pt x="153048" y="10493"/>
                    <a:pt x="151351" y="9252"/>
                    <a:pt x="149408" y="8577"/>
                  </a:cubicBezTo>
                  <a:cubicBezTo>
                    <a:pt x="145580" y="7495"/>
                    <a:pt x="141607" y="7053"/>
                    <a:pt x="137637" y="7254"/>
                  </a:cubicBezTo>
                  <a:lnTo>
                    <a:pt x="137637" y="0"/>
                  </a:lnTo>
                  <a:lnTo>
                    <a:pt x="195941" y="0"/>
                  </a:lnTo>
                  <a:lnTo>
                    <a:pt x="195941" y="7254"/>
                  </a:lnTo>
                  <a:cubicBezTo>
                    <a:pt x="192026" y="7527"/>
                    <a:pt x="188217" y="8631"/>
                    <a:pt x="184763" y="10493"/>
                  </a:cubicBezTo>
                  <a:cubicBezTo>
                    <a:pt x="181333" y="12956"/>
                    <a:pt x="178404" y="16049"/>
                    <a:pt x="176141" y="19617"/>
                  </a:cubicBezTo>
                  <a:cubicBezTo>
                    <a:pt x="173596" y="24640"/>
                    <a:pt x="171374" y="29822"/>
                    <a:pt x="169481" y="35128"/>
                  </a:cubicBezTo>
                  <a:lnTo>
                    <a:pt x="96488" y="218660"/>
                  </a:lnTo>
                  <a:cubicBezTo>
                    <a:pt x="90945" y="234266"/>
                    <a:pt x="81392" y="248144"/>
                    <a:pt x="68796" y="258897"/>
                  </a:cubicBezTo>
                  <a:cubicBezTo>
                    <a:pt x="57391" y="268021"/>
                    <a:pt x="46396" y="272583"/>
                    <a:pt x="35812" y="272583"/>
                  </a:cubicBezTo>
                  <a:cubicBezTo>
                    <a:pt x="28837" y="272825"/>
                    <a:pt x="22030" y="270393"/>
                    <a:pt x="16788" y="265786"/>
                  </a:cubicBezTo>
                  <a:cubicBezTo>
                    <a:pt x="12158" y="261894"/>
                    <a:pt x="9444" y="256187"/>
                    <a:pt x="9352" y="250138"/>
                  </a:cubicBezTo>
                  <a:cubicBezTo>
                    <a:pt x="9101" y="245015"/>
                    <a:pt x="11063" y="240028"/>
                    <a:pt x="14736" y="236452"/>
                  </a:cubicBezTo>
                  <a:cubicBezTo>
                    <a:pt x="18800" y="232870"/>
                    <a:pt x="24111" y="231032"/>
                    <a:pt x="29517" y="231342"/>
                  </a:cubicBezTo>
                  <a:cubicBezTo>
                    <a:pt x="35625" y="231794"/>
                    <a:pt x="41606" y="233340"/>
                    <a:pt x="47172" y="235904"/>
                  </a:cubicBezTo>
                  <a:cubicBezTo>
                    <a:pt x="50283" y="237337"/>
                    <a:pt x="53563" y="238363"/>
                    <a:pt x="56935" y="238961"/>
                  </a:cubicBezTo>
                  <a:cubicBezTo>
                    <a:pt x="61830" y="238514"/>
                    <a:pt x="66387" y="236287"/>
                    <a:pt x="69754" y="232711"/>
                  </a:cubicBezTo>
                  <a:cubicBezTo>
                    <a:pt x="76091" y="225776"/>
                    <a:pt x="80867" y="217560"/>
                    <a:pt x="83759" y="208623"/>
                  </a:cubicBezTo>
                  <a:lnTo>
                    <a:pt x="96396" y="176689"/>
                  </a:lnTo>
                  <a:lnTo>
                    <a:pt x="31934" y="38367"/>
                  </a:lnTo>
                  <a:cubicBezTo>
                    <a:pt x="29225" y="32924"/>
                    <a:pt x="26081" y="27705"/>
                    <a:pt x="22537" y="22765"/>
                  </a:cubicBezTo>
                  <a:cubicBezTo>
                    <a:pt x="20297" y="19243"/>
                    <a:pt x="17578" y="16049"/>
                    <a:pt x="14462" y="13276"/>
                  </a:cubicBezTo>
                  <a:cubicBezTo>
                    <a:pt x="10032" y="10502"/>
                    <a:pt x="5128" y="8568"/>
                    <a:pt x="0" y="7573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FA22E4-5909-9CFC-550C-0DF99FF7FC49}"/>
                </a:ext>
              </a:extLst>
            </p:cNvPr>
            <p:cNvSpPr/>
            <p:nvPr/>
          </p:nvSpPr>
          <p:spPr>
            <a:xfrm>
              <a:off x="6344882" y="2127024"/>
              <a:ext cx="239043" cy="284304"/>
            </a:xfrm>
            <a:custGeom>
              <a:avLst/>
              <a:gdLst>
                <a:gd name="connsiteX0" fmla="*/ 226862 w 239043"/>
                <a:gd name="connsiteY0" fmla="*/ 185 h 284304"/>
                <a:gd name="connsiteX1" fmla="*/ 232930 w 239043"/>
                <a:gd name="connsiteY1" fmla="*/ 92567 h 284304"/>
                <a:gd name="connsiteX2" fmla="*/ 226862 w 239043"/>
                <a:gd name="connsiteY2" fmla="*/ 92567 h 284304"/>
                <a:gd name="connsiteX3" fmla="*/ 192237 w 239043"/>
                <a:gd name="connsiteY3" fmla="*/ 32758 h 284304"/>
                <a:gd name="connsiteX4" fmla="*/ 138313 w 239043"/>
                <a:gd name="connsiteY4" fmla="*/ 14510 h 284304"/>
                <a:gd name="connsiteX5" fmla="*/ 90594 w 239043"/>
                <a:gd name="connsiteY5" fmla="*/ 28196 h 284304"/>
                <a:gd name="connsiteX6" fmla="*/ 57063 w 239043"/>
                <a:gd name="connsiteY6" fmla="*/ 71992 h 284304"/>
                <a:gd name="connsiteX7" fmla="*/ 44836 w 239043"/>
                <a:gd name="connsiteY7" fmla="*/ 146718 h 284304"/>
                <a:gd name="connsiteX8" fmla="*/ 56378 w 239043"/>
                <a:gd name="connsiteY8" fmla="*/ 210587 h 284304"/>
                <a:gd name="connsiteX9" fmla="*/ 91096 w 239043"/>
                <a:gd name="connsiteY9" fmla="*/ 252056 h 284304"/>
                <a:gd name="connsiteX10" fmla="*/ 143970 w 239043"/>
                <a:gd name="connsiteY10" fmla="*/ 266518 h 284304"/>
                <a:gd name="connsiteX11" fmla="*/ 189590 w 239043"/>
                <a:gd name="connsiteY11" fmla="*/ 255204 h 284304"/>
                <a:gd name="connsiteX12" fmla="*/ 232976 w 239043"/>
                <a:gd name="connsiteY12" fmla="*/ 210268 h 284304"/>
                <a:gd name="connsiteX13" fmla="*/ 239043 w 239043"/>
                <a:gd name="connsiteY13" fmla="*/ 214328 h 284304"/>
                <a:gd name="connsiteX14" fmla="*/ 192465 w 239043"/>
                <a:gd name="connsiteY14" fmla="*/ 267430 h 284304"/>
                <a:gd name="connsiteX15" fmla="*/ 129235 w 239043"/>
                <a:gd name="connsiteY15" fmla="*/ 284264 h 284304"/>
                <a:gd name="connsiteX16" fmla="*/ 27044 w 239043"/>
                <a:gd name="connsiteY16" fmla="*/ 234082 h 284304"/>
                <a:gd name="connsiteX17" fmla="*/ 37 w 239043"/>
                <a:gd name="connsiteY17" fmla="*/ 146308 h 284304"/>
                <a:gd name="connsiteX18" fmla="*/ 17829 w 239043"/>
                <a:gd name="connsiteY18" fmla="*/ 71535 h 284304"/>
                <a:gd name="connsiteX19" fmla="*/ 135074 w 239043"/>
                <a:gd name="connsiteY19" fmla="*/ 2 h 284304"/>
                <a:gd name="connsiteX20" fmla="*/ 191872 w 239043"/>
                <a:gd name="connsiteY20" fmla="*/ 14418 h 284304"/>
                <a:gd name="connsiteX21" fmla="*/ 203596 w 239043"/>
                <a:gd name="connsiteY21" fmla="*/ 18981 h 284304"/>
                <a:gd name="connsiteX22" fmla="*/ 212720 w 239043"/>
                <a:gd name="connsiteY22" fmla="*/ 15194 h 284304"/>
                <a:gd name="connsiteX23" fmla="*/ 219928 w 239043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43" h="284304">
                  <a:moveTo>
                    <a:pt x="226862" y="185"/>
                  </a:moveTo>
                  <a:lnTo>
                    <a:pt x="232930" y="92567"/>
                  </a:lnTo>
                  <a:lnTo>
                    <a:pt x="226862" y="92567"/>
                  </a:lnTo>
                  <a:cubicBezTo>
                    <a:pt x="218742" y="64861"/>
                    <a:pt x="207200" y="44925"/>
                    <a:pt x="192237" y="32758"/>
                  </a:cubicBezTo>
                  <a:cubicBezTo>
                    <a:pt x="176986" y="20491"/>
                    <a:pt x="157880" y="14026"/>
                    <a:pt x="138313" y="14510"/>
                  </a:cubicBezTo>
                  <a:cubicBezTo>
                    <a:pt x="121406" y="14286"/>
                    <a:pt x="104809" y="19044"/>
                    <a:pt x="90594" y="28196"/>
                  </a:cubicBezTo>
                  <a:cubicBezTo>
                    <a:pt x="76406" y="37320"/>
                    <a:pt x="65229" y="51964"/>
                    <a:pt x="57063" y="71992"/>
                  </a:cubicBezTo>
                  <a:cubicBezTo>
                    <a:pt x="48897" y="92019"/>
                    <a:pt x="44836" y="116928"/>
                    <a:pt x="44836" y="146718"/>
                  </a:cubicBezTo>
                  <a:cubicBezTo>
                    <a:pt x="44357" y="168566"/>
                    <a:pt x="48281" y="190286"/>
                    <a:pt x="56378" y="210587"/>
                  </a:cubicBezTo>
                  <a:cubicBezTo>
                    <a:pt x="63317" y="227708"/>
                    <a:pt x="75462" y="242216"/>
                    <a:pt x="91096" y="252056"/>
                  </a:cubicBezTo>
                  <a:cubicBezTo>
                    <a:pt x="106981" y="261824"/>
                    <a:pt x="125325" y="266842"/>
                    <a:pt x="143970" y="266518"/>
                  </a:cubicBezTo>
                  <a:cubicBezTo>
                    <a:pt x="159910" y="266846"/>
                    <a:pt x="175653" y="262941"/>
                    <a:pt x="189590" y="255204"/>
                  </a:cubicBezTo>
                  <a:cubicBezTo>
                    <a:pt x="202761" y="247631"/>
                    <a:pt x="217223" y="232654"/>
                    <a:pt x="232976" y="210268"/>
                  </a:cubicBezTo>
                  <a:lnTo>
                    <a:pt x="239043" y="214328"/>
                  </a:lnTo>
                  <a:cubicBezTo>
                    <a:pt x="225722" y="238507"/>
                    <a:pt x="210197" y="256208"/>
                    <a:pt x="192465" y="267430"/>
                  </a:cubicBezTo>
                  <a:cubicBezTo>
                    <a:pt x="173445" y="279000"/>
                    <a:pt x="151493" y="284848"/>
                    <a:pt x="129235" y="284264"/>
                  </a:cubicBezTo>
                  <a:cubicBezTo>
                    <a:pt x="85256" y="284264"/>
                    <a:pt x="51191" y="267535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37" y="120304"/>
                    <a:pt x="5872" y="94629"/>
                    <a:pt x="17829" y="71535"/>
                  </a:cubicBezTo>
                  <a:cubicBezTo>
                    <a:pt x="40201" y="27402"/>
                    <a:pt x="85594" y="-294"/>
                    <a:pt x="135074" y="2"/>
                  </a:cubicBezTo>
                  <a:cubicBezTo>
                    <a:pt x="154891" y="148"/>
                    <a:pt x="174381" y="5094"/>
                    <a:pt x="191872" y="14418"/>
                  </a:cubicBezTo>
                  <a:cubicBezTo>
                    <a:pt x="195421" y="16736"/>
                    <a:pt x="199413" y="18292"/>
                    <a:pt x="203596" y="18981"/>
                  </a:cubicBezTo>
                  <a:cubicBezTo>
                    <a:pt x="207022" y="18999"/>
                    <a:pt x="210311" y="17635"/>
                    <a:pt x="212720" y="15194"/>
                  </a:cubicBezTo>
                  <a:cubicBezTo>
                    <a:pt x="216429" y="10928"/>
                    <a:pt x="218915" y="5746"/>
                    <a:pt x="219928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3FA0E1-3054-E30B-F974-F2373423682A}"/>
                </a:ext>
              </a:extLst>
            </p:cNvPr>
            <p:cNvSpPr/>
            <p:nvPr/>
          </p:nvSpPr>
          <p:spPr>
            <a:xfrm>
              <a:off x="6611248" y="2216137"/>
              <a:ext cx="173325" cy="194631"/>
            </a:xfrm>
            <a:custGeom>
              <a:avLst/>
              <a:gdLst>
                <a:gd name="connsiteX0" fmla="*/ 86911 w 173325"/>
                <a:gd name="connsiteY0" fmla="*/ 32 h 194631"/>
                <a:gd name="connsiteX1" fmla="*/ 152377 w 173325"/>
                <a:gd name="connsiteY1" fmla="*/ 31693 h 194631"/>
                <a:gd name="connsiteX2" fmla="*/ 173317 w 173325"/>
                <a:gd name="connsiteY2" fmla="*/ 93828 h 194631"/>
                <a:gd name="connsiteX3" fmla="*/ 161775 w 173325"/>
                <a:gd name="connsiteY3" fmla="*/ 143737 h 194631"/>
                <a:gd name="connsiteX4" fmla="*/ 129840 w 173325"/>
                <a:gd name="connsiteY4" fmla="*/ 181785 h 194631"/>
                <a:gd name="connsiteX5" fmla="*/ 84676 w 173325"/>
                <a:gd name="connsiteY5" fmla="*/ 194604 h 194631"/>
                <a:gd name="connsiteX6" fmla="*/ 20214 w 173325"/>
                <a:gd name="connsiteY6" fmla="*/ 161575 h 194631"/>
                <a:gd name="connsiteX7" fmla="*/ 4 w 173325"/>
                <a:gd name="connsiteY7" fmla="*/ 99029 h 194631"/>
                <a:gd name="connsiteX8" fmla="*/ 12276 w 173325"/>
                <a:gd name="connsiteY8" fmla="*/ 48846 h 194631"/>
                <a:gd name="connsiteX9" fmla="*/ 44484 w 173325"/>
                <a:gd name="connsiteY9" fmla="*/ 11939 h 194631"/>
                <a:gd name="connsiteX10" fmla="*/ 86820 w 173325"/>
                <a:gd name="connsiteY10" fmla="*/ 32 h 194631"/>
                <a:gd name="connsiteX11" fmla="*/ 80844 w 173325"/>
                <a:gd name="connsiteY11" fmla="*/ 13080 h 194631"/>
                <a:gd name="connsiteX12" fmla="*/ 59904 w 173325"/>
                <a:gd name="connsiteY12" fmla="*/ 19375 h 194631"/>
                <a:gd name="connsiteX13" fmla="*/ 42933 w 173325"/>
                <a:gd name="connsiteY13" fmla="*/ 41501 h 194631"/>
                <a:gd name="connsiteX14" fmla="*/ 36455 w 173325"/>
                <a:gd name="connsiteY14" fmla="*/ 82149 h 194631"/>
                <a:gd name="connsiteX15" fmla="*/ 52057 w 173325"/>
                <a:gd name="connsiteY15" fmla="*/ 151265 h 194631"/>
                <a:gd name="connsiteX16" fmla="*/ 93116 w 173325"/>
                <a:gd name="connsiteY16" fmla="*/ 180279 h 194631"/>
                <a:gd name="connsiteX17" fmla="*/ 124503 w 173325"/>
                <a:gd name="connsiteY17" fmla="*/ 164267 h 194631"/>
                <a:gd name="connsiteX18" fmla="*/ 136866 w 173325"/>
                <a:gd name="connsiteY18" fmla="*/ 109202 h 194631"/>
                <a:gd name="connsiteX19" fmla="*/ 116245 w 173325"/>
                <a:gd name="connsiteY19" fmla="*/ 32286 h 194631"/>
                <a:gd name="connsiteX20" fmla="*/ 80753 w 173325"/>
                <a:gd name="connsiteY20" fmla="*/ 13080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5" h="194631">
                  <a:moveTo>
                    <a:pt x="86911" y="32"/>
                  </a:moveTo>
                  <a:cubicBezTo>
                    <a:pt x="112587" y="-702"/>
                    <a:pt x="137012" y="11109"/>
                    <a:pt x="152377" y="31693"/>
                  </a:cubicBezTo>
                  <a:cubicBezTo>
                    <a:pt x="166236" y="49412"/>
                    <a:pt x="173623" y="71337"/>
                    <a:pt x="173317" y="93828"/>
                  </a:cubicBezTo>
                  <a:cubicBezTo>
                    <a:pt x="173134" y="111105"/>
                    <a:pt x="169193" y="128135"/>
                    <a:pt x="161775" y="143737"/>
                  </a:cubicBezTo>
                  <a:cubicBezTo>
                    <a:pt x="155119" y="159294"/>
                    <a:pt x="144010" y="172533"/>
                    <a:pt x="129840" y="181785"/>
                  </a:cubicBezTo>
                  <a:cubicBezTo>
                    <a:pt x="116341" y="190334"/>
                    <a:pt x="100652" y="194787"/>
                    <a:pt x="84676" y="194604"/>
                  </a:cubicBezTo>
                  <a:cubicBezTo>
                    <a:pt x="58964" y="195302"/>
                    <a:pt x="34667" y="182852"/>
                    <a:pt x="20214" y="161575"/>
                  </a:cubicBezTo>
                  <a:cubicBezTo>
                    <a:pt x="6893" y="143459"/>
                    <a:pt x="-197" y="121515"/>
                    <a:pt x="4" y="99029"/>
                  </a:cubicBezTo>
                  <a:cubicBezTo>
                    <a:pt x="159" y="81579"/>
                    <a:pt x="4361" y="64398"/>
                    <a:pt x="12276" y="48846"/>
                  </a:cubicBezTo>
                  <a:cubicBezTo>
                    <a:pt x="19160" y="33655"/>
                    <a:pt x="30360" y="20817"/>
                    <a:pt x="44484" y="11939"/>
                  </a:cubicBezTo>
                  <a:cubicBezTo>
                    <a:pt x="57235" y="4156"/>
                    <a:pt x="71884" y="37"/>
                    <a:pt x="86820" y="32"/>
                  </a:cubicBezTo>
                  <a:moveTo>
                    <a:pt x="80844" y="13080"/>
                  </a:moveTo>
                  <a:cubicBezTo>
                    <a:pt x="73421" y="13226"/>
                    <a:pt x="66177" y="15402"/>
                    <a:pt x="59904" y="19375"/>
                  </a:cubicBezTo>
                  <a:cubicBezTo>
                    <a:pt x="52011" y="24731"/>
                    <a:pt x="46058" y="32491"/>
                    <a:pt x="42933" y="41501"/>
                  </a:cubicBezTo>
                  <a:cubicBezTo>
                    <a:pt x="38193" y="54512"/>
                    <a:pt x="35994" y="68313"/>
                    <a:pt x="36455" y="82149"/>
                  </a:cubicBezTo>
                  <a:cubicBezTo>
                    <a:pt x="35816" y="106128"/>
                    <a:pt x="41181" y="129887"/>
                    <a:pt x="52057" y="151265"/>
                  </a:cubicBezTo>
                  <a:cubicBezTo>
                    <a:pt x="62459" y="170608"/>
                    <a:pt x="76145" y="180279"/>
                    <a:pt x="93116" y="180279"/>
                  </a:cubicBezTo>
                  <a:cubicBezTo>
                    <a:pt x="105566" y="180393"/>
                    <a:pt x="117286" y="174413"/>
                    <a:pt x="124503" y="164267"/>
                  </a:cubicBezTo>
                  <a:cubicBezTo>
                    <a:pt x="132774" y="153591"/>
                    <a:pt x="136898" y="135238"/>
                    <a:pt x="136866" y="109202"/>
                  </a:cubicBezTo>
                  <a:cubicBezTo>
                    <a:pt x="136866" y="76629"/>
                    <a:pt x="129991" y="50990"/>
                    <a:pt x="116245" y="32286"/>
                  </a:cubicBezTo>
                  <a:cubicBezTo>
                    <a:pt x="108449" y="20270"/>
                    <a:pt x="95077" y="13034"/>
                    <a:pt x="80753" y="1308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A0948F-C7F0-344B-8FBA-3F08EAAC389D}"/>
                </a:ext>
              </a:extLst>
            </p:cNvPr>
            <p:cNvSpPr/>
            <p:nvPr/>
          </p:nvSpPr>
          <p:spPr>
            <a:xfrm>
              <a:off x="6810341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055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30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63" y="251255"/>
                    <a:pt x="62984" y="258965"/>
                    <a:pt x="65055" y="266379"/>
                  </a:cubicBezTo>
                  <a:cubicBezTo>
                    <a:pt x="66570" y="269978"/>
                    <a:pt x="69234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07" y="27322"/>
                    <a:pt x="19147" y="26396"/>
                    <a:pt x="16332" y="26506"/>
                  </a:cubicBezTo>
                  <a:cubicBezTo>
                    <a:pt x="11834" y="26766"/>
                    <a:pt x="7427" y="27865"/>
                    <a:pt x="3330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DAAF86-E777-6606-9547-36B0E3A5AB12}"/>
                </a:ext>
              </a:extLst>
            </p:cNvPr>
            <p:cNvSpPr/>
            <p:nvPr/>
          </p:nvSpPr>
          <p:spPr>
            <a:xfrm>
              <a:off x="6921792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100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76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49" y="251255"/>
                    <a:pt x="62984" y="258970"/>
                    <a:pt x="65100" y="266379"/>
                  </a:cubicBezTo>
                  <a:cubicBezTo>
                    <a:pt x="66602" y="269974"/>
                    <a:pt x="69247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11" y="27313"/>
                    <a:pt x="19152" y="26387"/>
                    <a:pt x="16332" y="26506"/>
                  </a:cubicBezTo>
                  <a:cubicBezTo>
                    <a:pt x="11848" y="26761"/>
                    <a:pt x="7454" y="27860"/>
                    <a:pt x="3376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E901E-7A41-7C7F-DD7B-9D29A15C4950}"/>
                </a:ext>
              </a:extLst>
            </p:cNvPr>
            <p:cNvSpPr/>
            <p:nvPr/>
          </p:nvSpPr>
          <p:spPr>
            <a:xfrm>
              <a:off x="7036345" y="2216089"/>
              <a:ext cx="151916" cy="194661"/>
            </a:xfrm>
            <a:custGeom>
              <a:avLst/>
              <a:gdLst>
                <a:gd name="connsiteX0" fmla="*/ 27555 w 151916"/>
                <a:gd name="connsiteY0" fmla="*/ 74715 h 194661"/>
                <a:gd name="connsiteX1" fmla="*/ 46989 w 151916"/>
                <a:gd name="connsiteY1" fmla="*/ 138584 h 194661"/>
                <a:gd name="connsiteX2" fmla="*/ 93066 w 151916"/>
                <a:gd name="connsiteY2" fmla="*/ 161759 h 194661"/>
                <a:gd name="connsiteX3" fmla="*/ 123769 w 151916"/>
                <a:gd name="connsiteY3" fmla="*/ 151905 h 194661"/>
                <a:gd name="connsiteX4" fmla="*/ 145621 w 151916"/>
                <a:gd name="connsiteY4" fmla="*/ 117918 h 194661"/>
                <a:gd name="connsiteX5" fmla="*/ 151689 w 151916"/>
                <a:gd name="connsiteY5" fmla="*/ 121932 h 194661"/>
                <a:gd name="connsiteX6" fmla="*/ 127783 w 151916"/>
                <a:gd name="connsiteY6" fmla="*/ 172115 h 194661"/>
                <a:gd name="connsiteX7" fmla="*/ 78194 w 151916"/>
                <a:gd name="connsiteY7" fmla="*/ 194652 h 194661"/>
                <a:gd name="connsiteX8" fmla="*/ 22810 w 151916"/>
                <a:gd name="connsiteY8" fmla="*/ 168922 h 194661"/>
                <a:gd name="connsiteX9" fmla="*/ 0 w 151916"/>
                <a:gd name="connsiteY9" fmla="*/ 99715 h 194661"/>
                <a:gd name="connsiteX10" fmla="*/ 23631 w 151916"/>
                <a:gd name="connsiteY10" fmla="*/ 26357 h 194661"/>
                <a:gd name="connsiteX11" fmla="*/ 82938 w 151916"/>
                <a:gd name="connsiteY11" fmla="*/ 34 h 194661"/>
                <a:gd name="connsiteX12" fmla="*/ 132528 w 151916"/>
                <a:gd name="connsiteY12" fmla="*/ 20335 h 194661"/>
                <a:gd name="connsiteX13" fmla="*/ 151917 w 151916"/>
                <a:gd name="connsiteY13" fmla="*/ 74669 h 194661"/>
                <a:gd name="connsiteX14" fmla="*/ 27555 w 151916"/>
                <a:gd name="connsiteY14" fmla="*/ 63173 h 194661"/>
                <a:gd name="connsiteX15" fmla="*/ 111177 w 151916"/>
                <a:gd name="connsiteY15" fmla="*/ 63173 h 194661"/>
                <a:gd name="connsiteX16" fmla="*/ 107026 w 151916"/>
                <a:gd name="connsiteY16" fmla="*/ 38401 h 194661"/>
                <a:gd name="connsiteX17" fmla="*/ 92382 w 151916"/>
                <a:gd name="connsiteY17" fmla="*/ 20791 h 194661"/>
                <a:gd name="connsiteX18" fmla="*/ 72035 w 151916"/>
                <a:gd name="connsiteY18" fmla="*/ 14405 h 194661"/>
                <a:gd name="connsiteX19" fmla="*/ 42838 w 151916"/>
                <a:gd name="connsiteY19" fmla="*/ 27315 h 194661"/>
                <a:gd name="connsiteX20" fmla="*/ 27783 w 151916"/>
                <a:gd name="connsiteY20" fmla="*/ 63173 h 19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1">
                  <a:moveTo>
                    <a:pt x="27555" y="74715"/>
                  </a:moveTo>
                  <a:cubicBezTo>
                    <a:pt x="27555" y="101905"/>
                    <a:pt x="34033" y="123196"/>
                    <a:pt x="46989" y="138584"/>
                  </a:cubicBezTo>
                  <a:cubicBezTo>
                    <a:pt x="59946" y="153972"/>
                    <a:pt x="75306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89" y="186709"/>
                    <a:pt x="97272" y="19498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86"/>
                    <a:pt x="60237" y="-463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555" y="63173"/>
                  </a:moveTo>
                  <a:lnTo>
                    <a:pt x="111177" y="63173"/>
                  </a:lnTo>
                  <a:cubicBezTo>
                    <a:pt x="111127" y="54747"/>
                    <a:pt x="109727" y="46385"/>
                    <a:pt x="107026" y="38401"/>
                  </a:cubicBezTo>
                  <a:cubicBezTo>
                    <a:pt x="104010" y="31202"/>
                    <a:pt x="98910" y="25071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5"/>
                    <a:pt x="28394" y="49815"/>
                    <a:pt x="27783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F4C010-6487-1B56-B492-F585DC2F0D68}"/>
                </a:ext>
              </a:extLst>
            </p:cNvPr>
            <p:cNvSpPr/>
            <p:nvPr/>
          </p:nvSpPr>
          <p:spPr>
            <a:xfrm>
              <a:off x="7211391" y="2216256"/>
              <a:ext cx="181796" cy="277621"/>
            </a:xfrm>
            <a:custGeom>
              <a:avLst/>
              <a:gdLst>
                <a:gd name="connsiteX0" fmla="*/ 48586 w 181796"/>
                <a:gd name="connsiteY0" fmla="*/ 121948 h 277621"/>
                <a:gd name="connsiteX1" fmla="*/ 23312 w 181796"/>
                <a:gd name="connsiteY1" fmla="*/ 99137 h 277621"/>
                <a:gd name="connsiteX2" fmla="*/ 14507 w 181796"/>
                <a:gd name="connsiteY2" fmla="*/ 66564 h 277621"/>
                <a:gd name="connsiteX3" fmla="*/ 34626 w 181796"/>
                <a:gd name="connsiteY3" fmla="*/ 19666 h 277621"/>
                <a:gd name="connsiteX4" fmla="*/ 86132 w 181796"/>
                <a:gd name="connsiteY4" fmla="*/ 50 h 277621"/>
                <a:gd name="connsiteX5" fmla="*/ 130657 w 181796"/>
                <a:gd name="connsiteY5" fmla="*/ 12869 h 277621"/>
                <a:gd name="connsiteX6" fmla="*/ 168796 w 181796"/>
                <a:gd name="connsiteY6" fmla="*/ 12869 h 277621"/>
                <a:gd name="connsiteX7" fmla="*/ 178605 w 181796"/>
                <a:gd name="connsiteY7" fmla="*/ 13371 h 277621"/>
                <a:gd name="connsiteX8" fmla="*/ 180566 w 181796"/>
                <a:gd name="connsiteY8" fmla="*/ 15059 h 277621"/>
                <a:gd name="connsiteX9" fmla="*/ 181753 w 181796"/>
                <a:gd name="connsiteY9" fmla="*/ 21445 h 277621"/>
                <a:gd name="connsiteX10" fmla="*/ 180749 w 181796"/>
                <a:gd name="connsiteY10" fmla="*/ 28654 h 277621"/>
                <a:gd name="connsiteX11" fmla="*/ 178696 w 181796"/>
                <a:gd name="connsiteY11" fmla="*/ 30250 h 277621"/>
                <a:gd name="connsiteX12" fmla="*/ 168705 w 181796"/>
                <a:gd name="connsiteY12" fmla="*/ 30843 h 277621"/>
                <a:gd name="connsiteX13" fmla="*/ 145302 w 181796"/>
                <a:gd name="connsiteY13" fmla="*/ 30843 h 277621"/>
                <a:gd name="connsiteX14" fmla="*/ 156251 w 181796"/>
                <a:gd name="connsiteY14" fmla="*/ 67796 h 277621"/>
                <a:gd name="connsiteX15" fmla="*/ 137044 w 181796"/>
                <a:gd name="connsiteY15" fmla="*/ 111774 h 277621"/>
                <a:gd name="connsiteX16" fmla="*/ 85539 w 181796"/>
                <a:gd name="connsiteY16" fmla="*/ 130022 h 277621"/>
                <a:gd name="connsiteX17" fmla="*/ 58166 w 181796"/>
                <a:gd name="connsiteY17" fmla="*/ 125917 h 277621"/>
                <a:gd name="connsiteX18" fmla="*/ 46533 w 181796"/>
                <a:gd name="connsiteY18" fmla="*/ 139238 h 277621"/>
                <a:gd name="connsiteX19" fmla="*/ 43522 w 181796"/>
                <a:gd name="connsiteY19" fmla="*/ 148955 h 277621"/>
                <a:gd name="connsiteX20" fmla="*/ 46715 w 181796"/>
                <a:gd name="connsiteY20" fmla="*/ 155570 h 277621"/>
                <a:gd name="connsiteX21" fmla="*/ 59352 w 181796"/>
                <a:gd name="connsiteY21" fmla="*/ 160132 h 277621"/>
                <a:gd name="connsiteX22" fmla="*/ 86725 w 181796"/>
                <a:gd name="connsiteY22" fmla="*/ 161546 h 277621"/>
                <a:gd name="connsiteX23" fmla="*/ 138960 w 181796"/>
                <a:gd name="connsiteY23" fmla="*/ 164421 h 277621"/>
                <a:gd name="connsiteX24" fmla="*/ 168021 w 181796"/>
                <a:gd name="connsiteY24" fmla="*/ 178107 h 277621"/>
                <a:gd name="connsiteX25" fmla="*/ 178879 w 181796"/>
                <a:gd name="connsiteY25" fmla="*/ 205799 h 277621"/>
                <a:gd name="connsiteX26" fmla="*/ 158167 w 181796"/>
                <a:gd name="connsiteY26" fmla="*/ 248317 h 277621"/>
                <a:gd name="connsiteX27" fmla="*/ 78559 w 181796"/>
                <a:gd name="connsiteY27" fmla="*/ 277560 h 277621"/>
                <a:gd name="connsiteX28" fmla="*/ 14690 w 181796"/>
                <a:gd name="connsiteY28" fmla="*/ 260087 h 277621"/>
                <a:gd name="connsiteX29" fmla="*/ 0 w 181796"/>
                <a:gd name="connsiteY29" fmla="*/ 239193 h 277621"/>
                <a:gd name="connsiteX30" fmla="*/ 2144 w 181796"/>
                <a:gd name="connsiteY30" fmla="*/ 229567 h 277621"/>
                <a:gd name="connsiteX31" fmla="*/ 15830 w 181796"/>
                <a:gd name="connsiteY31" fmla="*/ 208901 h 277621"/>
                <a:gd name="connsiteX32" fmla="*/ 35767 w 181796"/>
                <a:gd name="connsiteY32" fmla="*/ 187185 h 277621"/>
                <a:gd name="connsiteX33" fmla="*/ 21350 w 181796"/>
                <a:gd name="connsiteY33" fmla="*/ 176054 h 277621"/>
                <a:gd name="connsiteX34" fmla="*/ 17108 w 181796"/>
                <a:gd name="connsiteY34" fmla="*/ 164922 h 277621"/>
                <a:gd name="connsiteX35" fmla="*/ 22719 w 181796"/>
                <a:gd name="connsiteY35" fmla="*/ 148499 h 277621"/>
                <a:gd name="connsiteX36" fmla="*/ 48495 w 181796"/>
                <a:gd name="connsiteY36" fmla="*/ 121811 h 277621"/>
                <a:gd name="connsiteX37" fmla="*/ 46533 w 181796"/>
                <a:gd name="connsiteY37" fmla="*/ 188827 h 277621"/>
                <a:gd name="connsiteX38" fmla="*/ 32847 w 181796"/>
                <a:gd name="connsiteY38" fmla="*/ 207851 h 277621"/>
                <a:gd name="connsiteX39" fmla="*/ 28285 w 181796"/>
                <a:gd name="connsiteY39" fmla="*/ 224092 h 277621"/>
                <a:gd name="connsiteX40" fmla="*/ 39644 w 181796"/>
                <a:gd name="connsiteY40" fmla="*/ 240972 h 277621"/>
                <a:gd name="connsiteX41" fmla="*/ 96214 w 181796"/>
                <a:gd name="connsiteY41" fmla="*/ 253381 h 277621"/>
                <a:gd name="connsiteX42" fmla="*/ 148176 w 181796"/>
                <a:gd name="connsiteY42" fmla="*/ 240652 h 277621"/>
                <a:gd name="connsiteX43" fmla="*/ 164919 w 181796"/>
                <a:gd name="connsiteY43" fmla="*/ 213554 h 277621"/>
                <a:gd name="connsiteX44" fmla="*/ 154928 w 181796"/>
                <a:gd name="connsiteY44" fmla="*/ 198727 h 277621"/>
                <a:gd name="connsiteX45" fmla="*/ 114553 w 181796"/>
                <a:gd name="connsiteY45" fmla="*/ 193527 h 277621"/>
                <a:gd name="connsiteX46" fmla="*/ 46807 w 181796"/>
                <a:gd name="connsiteY46" fmla="*/ 188964 h 277621"/>
                <a:gd name="connsiteX47" fmla="*/ 82893 w 181796"/>
                <a:gd name="connsiteY47" fmla="*/ 9539 h 277621"/>
                <a:gd name="connsiteX48" fmla="*/ 58531 w 181796"/>
                <a:gd name="connsiteY48" fmla="*/ 21354 h 277621"/>
                <a:gd name="connsiteX49" fmla="*/ 48723 w 181796"/>
                <a:gd name="connsiteY49" fmla="*/ 57577 h 277621"/>
                <a:gd name="connsiteX50" fmla="*/ 62090 w 181796"/>
                <a:gd name="connsiteY50" fmla="*/ 106665 h 277621"/>
                <a:gd name="connsiteX51" fmla="*/ 87957 w 181796"/>
                <a:gd name="connsiteY51" fmla="*/ 119895 h 277621"/>
                <a:gd name="connsiteX52" fmla="*/ 112455 w 181796"/>
                <a:gd name="connsiteY52" fmla="*/ 108444 h 277621"/>
                <a:gd name="connsiteX53" fmla="*/ 122081 w 181796"/>
                <a:gd name="connsiteY53" fmla="*/ 72586 h 277621"/>
                <a:gd name="connsiteX54" fmla="*/ 108395 w 181796"/>
                <a:gd name="connsiteY54" fmla="*/ 22768 h 277621"/>
                <a:gd name="connsiteX55" fmla="*/ 82756 w 181796"/>
                <a:gd name="connsiteY55" fmla="*/ 9539 h 2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81796" h="277621">
                  <a:moveTo>
                    <a:pt x="48586" y="121948"/>
                  </a:moveTo>
                  <a:cubicBezTo>
                    <a:pt x="38134" y="116948"/>
                    <a:pt x="29357" y="109023"/>
                    <a:pt x="23312" y="99137"/>
                  </a:cubicBezTo>
                  <a:cubicBezTo>
                    <a:pt x="17432" y="89297"/>
                    <a:pt x="14389" y="78024"/>
                    <a:pt x="14507" y="66564"/>
                  </a:cubicBezTo>
                  <a:cubicBezTo>
                    <a:pt x="14334" y="48800"/>
                    <a:pt x="21633" y="31783"/>
                    <a:pt x="34626" y="19666"/>
                  </a:cubicBezTo>
                  <a:cubicBezTo>
                    <a:pt x="48422" y="6414"/>
                    <a:pt x="67012" y="-667"/>
                    <a:pt x="86132" y="50"/>
                  </a:cubicBezTo>
                  <a:cubicBezTo>
                    <a:pt x="101935" y="-316"/>
                    <a:pt x="117469" y="4160"/>
                    <a:pt x="130657" y="12869"/>
                  </a:cubicBezTo>
                  <a:lnTo>
                    <a:pt x="168796" y="12869"/>
                  </a:lnTo>
                  <a:cubicBezTo>
                    <a:pt x="172076" y="12714"/>
                    <a:pt x="175361" y="12883"/>
                    <a:pt x="178605" y="13371"/>
                  </a:cubicBezTo>
                  <a:cubicBezTo>
                    <a:pt x="179462" y="13640"/>
                    <a:pt x="180169" y="14251"/>
                    <a:pt x="180566" y="15059"/>
                  </a:cubicBezTo>
                  <a:cubicBezTo>
                    <a:pt x="181515" y="17048"/>
                    <a:pt x="181921" y="19251"/>
                    <a:pt x="181753" y="21445"/>
                  </a:cubicBezTo>
                  <a:cubicBezTo>
                    <a:pt x="181926" y="23891"/>
                    <a:pt x="181584" y="26345"/>
                    <a:pt x="180749" y="28654"/>
                  </a:cubicBezTo>
                  <a:cubicBezTo>
                    <a:pt x="180261" y="29397"/>
                    <a:pt x="179540" y="29958"/>
                    <a:pt x="178696" y="30250"/>
                  </a:cubicBezTo>
                  <a:cubicBezTo>
                    <a:pt x="175402" y="30834"/>
                    <a:pt x="172049" y="31035"/>
                    <a:pt x="168705" y="30843"/>
                  </a:cubicBezTo>
                  <a:lnTo>
                    <a:pt x="145302" y="30843"/>
                  </a:lnTo>
                  <a:cubicBezTo>
                    <a:pt x="152961" y="41601"/>
                    <a:pt x="156816" y="54603"/>
                    <a:pt x="156251" y="67796"/>
                  </a:cubicBezTo>
                  <a:cubicBezTo>
                    <a:pt x="156442" y="84530"/>
                    <a:pt x="149448" y="100543"/>
                    <a:pt x="137044" y="111774"/>
                  </a:cubicBezTo>
                  <a:cubicBezTo>
                    <a:pt x="124271" y="123941"/>
                    <a:pt x="107103" y="130022"/>
                    <a:pt x="85539" y="130022"/>
                  </a:cubicBezTo>
                  <a:cubicBezTo>
                    <a:pt x="76264" y="129986"/>
                    <a:pt x="67044" y="128604"/>
                    <a:pt x="58166" y="125917"/>
                  </a:cubicBezTo>
                  <a:cubicBezTo>
                    <a:pt x="53559" y="129662"/>
                    <a:pt x="49622" y="134165"/>
                    <a:pt x="46533" y="139238"/>
                  </a:cubicBezTo>
                  <a:cubicBezTo>
                    <a:pt x="44772" y="142190"/>
                    <a:pt x="43741" y="145524"/>
                    <a:pt x="43522" y="148955"/>
                  </a:cubicBezTo>
                  <a:cubicBezTo>
                    <a:pt x="43641" y="151505"/>
                    <a:pt x="44795" y="153891"/>
                    <a:pt x="46715" y="155570"/>
                  </a:cubicBezTo>
                  <a:cubicBezTo>
                    <a:pt x="50397" y="158284"/>
                    <a:pt x="54786" y="159872"/>
                    <a:pt x="59352" y="160132"/>
                  </a:cubicBezTo>
                  <a:cubicBezTo>
                    <a:pt x="63002" y="160680"/>
                    <a:pt x="72126" y="161149"/>
                    <a:pt x="86725" y="161546"/>
                  </a:cubicBezTo>
                  <a:cubicBezTo>
                    <a:pt x="113609" y="162245"/>
                    <a:pt x="131022" y="163202"/>
                    <a:pt x="138960" y="164421"/>
                  </a:cubicBezTo>
                  <a:cubicBezTo>
                    <a:pt x="149918" y="165547"/>
                    <a:pt x="160169" y="170374"/>
                    <a:pt x="168021" y="178107"/>
                  </a:cubicBezTo>
                  <a:cubicBezTo>
                    <a:pt x="175233" y="185488"/>
                    <a:pt x="179152" y="195479"/>
                    <a:pt x="178879" y="205799"/>
                  </a:cubicBezTo>
                  <a:cubicBezTo>
                    <a:pt x="178879" y="221004"/>
                    <a:pt x="171976" y="235178"/>
                    <a:pt x="158167" y="248317"/>
                  </a:cubicBezTo>
                  <a:cubicBezTo>
                    <a:pt x="137879" y="267810"/>
                    <a:pt x="111346" y="277560"/>
                    <a:pt x="78559" y="277560"/>
                  </a:cubicBezTo>
                  <a:cubicBezTo>
                    <a:pt x="55995" y="278312"/>
                    <a:pt x="33727" y="272222"/>
                    <a:pt x="14690" y="260087"/>
                  </a:cubicBezTo>
                  <a:cubicBezTo>
                    <a:pt x="4881" y="253381"/>
                    <a:pt x="0" y="246401"/>
                    <a:pt x="0" y="239193"/>
                  </a:cubicBezTo>
                  <a:cubicBezTo>
                    <a:pt x="14" y="235867"/>
                    <a:pt x="748" y="232582"/>
                    <a:pt x="2144" y="229567"/>
                  </a:cubicBezTo>
                  <a:cubicBezTo>
                    <a:pt x="5899" y="222176"/>
                    <a:pt x="10493" y="215242"/>
                    <a:pt x="15830" y="208901"/>
                  </a:cubicBezTo>
                  <a:cubicBezTo>
                    <a:pt x="16743" y="207669"/>
                    <a:pt x="23358" y="200461"/>
                    <a:pt x="35767" y="187185"/>
                  </a:cubicBezTo>
                  <a:cubicBezTo>
                    <a:pt x="30424" y="184224"/>
                    <a:pt x="25566" y="180474"/>
                    <a:pt x="21350" y="176054"/>
                  </a:cubicBezTo>
                  <a:cubicBezTo>
                    <a:pt x="18600" y="173002"/>
                    <a:pt x="17089" y="169033"/>
                    <a:pt x="17108" y="164922"/>
                  </a:cubicBezTo>
                  <a:cubicBezTo>
                    <a:pt x="17496" y="159046"/>
                    <a:pt x="19434" y="153380"/>
                    <a:pt x="22719" y="148499"/>
                  </a:cubicBezTo>
                  <a:cubicBezTo>
                    <a:pt x="26414" y="142203"/>
                    <a:pt x="35037" y="133307"/>
                    <a:pt x="48495" y="121811"/>
                  </a:cubicBezTo>
                  <a:moveTo>
                    <a:pt x="46533" y="188827"/>
                  </a:moveTo>
                  <a:cubicBezTo>
                    <a:pt x="41223" y="194594"/>
                    <a:pt x="36624" y="200981"/>
                    <a:pt x="32847" y="207851"/>
                  </a:cubicBezTo>
                  <a:cubicBezTo>
                    <a:pt x="30037" y="212815"/>
                    <a:pt x="28472" y="218390"/>
                    <a:pt x="28285" y="224092"/>
                  </a:cubicBezTo>
                  <a:cubicBezTo>
                    <a:pt x="28285" y="230538"/>
                    <a:pt x="32071" y="236168"/>
                    <a:pt x="39644" y="240972"/>
                  </a:cubicBezTo>
                  <a:cubicBezTo>
                    <a:pt x="52692" y="249243"/>
                    <a:pt x="71547" y="253381"/>
                    <a:pt x="96214" y="253381"/>
                  </a:cubicBezTo>
                  <a:cubicBezTo>
                    <a:pt x="119722" y="253381"/>
                    <a:pt x="137044" y="249138"/>
                    <a:pt x="148176" y="240652"/>
                  </a:cubicBezTo>
                  <a:cubicBezTo>
                    <a:pt x="159353" y="232213"/>
                    <a:pt x="164919" y="223134"/>
                    <a:pt x="164919" y="213554"/>
                  </a:cubicBezTo>
                  <a:cubicBezTo>
                    <a:pt x="165170" y="206962"/>
                    <a:pt x="161132" y="200967"/>
                    <a:pt x="154928" y="198727"/>
                  </a:cubicBezTo>
                  <a:cubicBezTo>
                    <a:pt x="148116" y="195684"/>
                    <a:pt x="134658" y="193951"/>
                    <a:pt x="114553" y="193527"/>
                  </a:cubicBezTo>
                  <a:cubicBezTo>
                    <a:pt x="91907" y="193230"/>
                    <a:pt x="69289" y="191706"/>
                    <a:pt x="46807" y="188964"/>
                  </a:cubicBezTo>
                  <a:moveTo>
                    <a:pt x="82893" y="9539"/>
                  </a:moveTo>
                  <a:cubicBezTo>
                    <a:pt x="73372" y="9447"/>
                    <a:pt x="64357" y="13822"/>
                    <a:pt x="58531" y="21354"/>
                  </a:cubicBezTo>
                  <a:cubicBezTo>
                    <a:pt x="52008" y="29247"/>
                    <a:pt x="48723" y="41290"/>
                    <a:pt x="48723" y="57577"/>
                  </a:cubicBezTo>
                  <a:cubicBezTo>
                    <a:pt x="48723" y="78713"/>
                    <a:pt x="53180" y="95077"/>
                    <a:pt x="62090" y="106665"/>
                  </a:cubicBezTo>
                  <a:cubicBezTo>
                    <a:pt x="68029" y="115041"/>
                    <a:pt x="77687" y="119981"/>
                    <a:pt x="87957" y="119895"/>
                  </a:cubicBezTo>
                  <a:cubicBezTo>
                    <a:pt x="97459" y="120096"/>
                    <a:pt x="106515" y="115862"/>
                    <a:pt x="112455" y="108444"/>
                  </a:cubicBezTo>
                  <a:cubicBezTo>
                    <a:pt x="118874" y="100871"/>
                    <a:pt x="122081" y="88918"/>
                    <a:pt x="122081" y="72586"/>
                  </a:cubicBezTo>
                  <a:cubicBezTo>
                    <a:pt x="122081" y="51295"/>
                    <a:pt x="117519" y="34689"/>
                    <a:pt x="108395" y="22768"/>
                  </a:cubicBezTo>
                  <a:cubicBezTo>
                    <a:pt x="102583" y="14370"/>
                    <a:pt x="92970" y="9406"/>
                    <a:pt x="82756" y="953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188572-6908-5846-7F7A-EA9130A2071E}"/>
                </a:ext>
              </a:extLst>
            </p:cNvPr>
            <p:cNvSpPr/>
            <p:nvPr/>
          </p:nvSpPr>
          <p:spPr>
            <a:xfrm>
              <a:off x="7414996" y="2216089"/>
              <a:ext cx="151916" cy="194662"/>
            </a:xfrm>
            <a:custGeom>
              <a:avLst/>
              <a:gdLst>
                <a:gd name="connsiteX0" fmla="*/ 27600 w 151916"/>
                <a:gd name="connsiteY0" fmla="*/ 74715 h 194662"/>
                <a:gd name="connsiteX1" fmla="*/ 46989 w 151916"/>
                <a:gd name="connsiteY1" fmla="*/ 138584 h 194662"/>
                <a:gd name="connsiteX2" fmla="*/ 93066 w 151916"/>
                <a:gd name="connsiteY2" fmla="*/ 161759 h 194662"/>
                <a:gd name="connsiteX3" fmla="*/ 123769 w 151916"/>
                <a:gd name="connsiteY3" fmla="*/ 151905 h 194662"/>
                <a:gd name="connsiteX4" fmla="*/ 145621 w 151916"/>
                <a:gd name="connsiteY4" fmla="*/ 117918 h 194662"/>
                <a:gd name="connsiteX5" fmla="*/ 151689 w 151916"/>
                <a:gd name="connsiteY5" fmla="*/ 121932 h 194662"/>
                <a:gd name="connsiteX6" fmla="*/ 127783 w 151916"/>
                <a:gd name="connsiteY6" fmla="*/ 172115 h 194662"/>
                <a:gd name="connsiteX7" fmla="*/ 78194 w 151916"/>
                <a:gd name="connsiteY7" fmla="*/ 194652 h 194662"/>
                <a:gd name="connsiteX8" fmla="*/ 22810 w 151916"/>
                <a:gd name="connsiteY8" fmla="*/ 168922 h 194662"/>
                <a:gd name="connsiteX9" fmla="*/ 0 w 151916"/>
                <a:gd name="connsiteY9" fmla="*/ 99715 h 194662"/>
                <a:gd name="connsiteX10" fmla="*/ 23631 w 151916"/>
                <a:gd name="connsiteY10" fmla="*/ 26357 h 194662"/>
                <a:gd name="connsiteX11" fmla="*/ 82938 w 151916"/>
                <a:gd name="connsiteY11" fmla="*/ 34 h 194662"/>
                <a:gd name="connsiteX12" fmla="*/ 132528 w 151916"/>
                <a:gd name="connsiteY12" fmla="*/ 20335 h 194662"/>
                <a:gd name="connsiteX13" fmla="*/ 151917 w 151916"/>
                <a:gd name="connsiteY13" fmla="*/ 74669 h 194662"/>
                <a:gd name="connsiteX14" fmla="*/ 27600 w 151916"/>
                <a:gd name="connsiteY14" fmla="*/ 63173 h 194662"/>
                <a:gd name="connsiteX15" fmla="*/ 111177 w 151916"/>
                <a:gd name="connsiteY15" fmla="*/ 63173 h 194662"/>
                <a:gd name="connsiteX16" fmla="*/ 107071 w 151916"/>
                <a:gd name="connsiteY16" fmla="*/ 38401 h 194662"/>
                <a:gd name="connsiteX17" fmla="*/ 92382 w 151916"/>
                <a:gd name="connsiteY17" fmla="*/ 20791 h 194662"/>
                <a:gd name="connsiteX18" fmla="*/ 72035 w 151916"/>
                <a:gd name="connsiteY18" fmla="*/ 14405 h 194662"/>
                <a:gd name="connsiteX19" fmla="*/ 42838 w 151916"/>
                <a:gd name="connsiteY19" fmla="*/ 27315 h 194662"/>
                <a:gd name="connsiteX20" fmla="*/ 27828 w 151916"/>
                <a:gd name="connsiteY20" fmla="*/ 63173 h 19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2">
                  <a:moveTo>
                    <a:pt x="27600" y="74715"/>
                  </a:moveTo>
                  <a:cubicBezTo>
                    <a:pt x="27600" y="101905"/>
                    <a:pt x="34065" y="123196"/>
                    <a:pt x="46989" y="138584"/>
                  </a:cubicBezTo>
                  <a:cubicBezTo>
                    <a:pt x="59914" y="153972"/>
                    <a:pt x="75274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93" y="186718"/>
                    <a:pt x="97277" y="19499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95"/>
                    <a:pt x="60237" y="-459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600" y="63173"/>
                  </a:moveTo>
                  <a:lnTo>
                    <a:pt x="111177" y="63173"/>
                  </a:lnTo>
                  <a:cubicBezTo>
                    <a:pt x="111114" y="54751"/>
                    <a:pt x="109731" y="46394"/>
                    <a:pt x="107071" y="38401"/>
                  </a:cubicBezTo>
                  <a:cubicBezTo>
                    <a:pt x="104024" y="31207"/>
                    <a:pt x="98910" y="25080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1"/>
                    <a:pt x="28403" y="49815"/>
                    <a:pt x="27828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9BF15-5C59-210F-8078-530E27E81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06DFFE-A4C9-1EA2-AF16-4ECB63A9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933F2-CB8F-DA19-7A1A-8221AACB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Scientific notation is actually a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product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of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two numbers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 the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significand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and a </a:t>
            </a:r>
            <a:r>
              <a:rPr lang="en-US" sz="2800" dirty="0">
                <a:solidFill>
                  <a:srgbClr val="FFC000"/>
                </a:solidFill>
                <a:latin typeface="Verdana"/>
              </a:rPr>
              <a:t>power of 10</a:t>
            </a:r>
            <a:r>
              <a:rPr lang="en-US" sz="2800" dirty="0">
                <a:solidFill>
                  <a:srgbClr val="FFFFFF"/>
                </a:solidFill>
                <a:latin typeface="Verdana"/>
              </a:rPr>
              <a:t>!</a:t>
            </a:r>
          </a:p>
          <a:p>
            <a:pPr marL="0" indent="0">
              <a:buNone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2000" dirty="0">
                <a:sym typeface="Wingdings" panose="05000000000000000000" pitchFamily="2" charset="2"/>
              </a:rPr>
              <a:t>34249 = 3.4249 × 10</a:t>
            </a:r>
            <a:r>
              <a:rPr lang="en-US" sz="2000" baseline="30000" dirty="0">
                <a:sym typeface="Wingdings" panose="05000000000000000000" pitchFamily="2" charset="2"/>
              </a:rPr>
              <a:t>4 </a:t>
            </a:r>
            <a:r>
              <a:rPr lang="en-US" sz="2000" dirty="0">
                <a:sym typeface="Wingdings" panose="05000000000000000000" pitchFamily="2" charset="2"/>
              </a:rPr>
              <a:t>= 3.4249 × 10,000 = 34249</a:t>
            </a:r>
            <a:endParaRPr lang="en-US" sz="2000" baseline="30000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2000" dirty="0">
                <a:sym typeface="Wingdings" panose="05000000000000000000" pitchFamily="2" charset="2"/>
              </a:rPr>
              <a:t>-34249 = -3.4249 × 10</a:t>
            </a:r>
            <a:r>
              <a:rPr lang="en-US" sz="2000" baseline="30000" dirty="0">
                <a:sym typeface="Wingdings" panose="05000000000000000000" pitchFamily="2" charset="2"/>
              </a:rPr>
              <a:t>4 </a:t>
            </a:r>
            <a:r>
              <a:rPr lang="en-US" sz="2000" dirty="0">
                <a:sym typeface="Wingdings" panose="05000000000000000000" pitchFamily="2" charset="2"/>
              </a:rPr>
              <a:t>= -3.4249 × 10,000 = -34249</a:t>
            </a:r>
          </a:p>
          <a:p>
            <a:pPr marL="0" indent="0">
              <a:buNone/>
              <a:defRPr/>
            </a:pPr>
            <a:endParaRPr lang="en-US" sz="2000" baseline="30000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2000" dirty="0">
                <a:sym typeface="Wingdings" panose="05000000000000000000" pitchFamily="2" charset="2"/>
              </a:rPr>
              <a:t>0.0034249 = 3.4249 × 10</a:t>
            </a:r>
            <a:r>
              <a:rPr lang="en-US" sz="2000" baseline="30000" dirty="0">
                <a:sym typeface="Wingdings" panose="05000000000000000000" pitchFamily="2" charset="2"/>
              </a:rPr>
              <a:t>-3 </a:t>
            </a:r>
            <a:r>
              <a:rPr lang="en-US" sz="2000" dirty="0">
                <a:sym typeface="Wingdings" panose="05000000000000000000" pitchFamily="2" charset="2"/>
              </a:rPr>
              <a:t>= 3.4249 × 0.001 = 0.0034249</a:t>
            </a:r>
            <a:endParaRPr lang="en-US" sz="2000" baseline="30000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2000" dirty="0">
                <a:sym typeface="Wingdings" panose="05000000000000000000" pitchFamily="2" charset="2"/>
              </a:rPr>
              <a:t>-0.0034249 = -3.4249 × 10</a:t>
            </a:r>
            <a:r>
              <a:rPr lang="en-US" sz="2000" baseline="30000" dirty="0">
                <a:sym typeface="Wingdings" panose="05000000000000000000" pitchFamily="2" charset="2"/>
              </a:rPr>
              <a:t>-3 </a:t>
            </a:r>
            <a:r>
              <a:rPr lang="en-US" sz="2000" dirty="0">
                <a:sym typeface="Wingdings" panose="05000000000000000000" pitchFamily="2" charset="2"/>
              </a:rPr>
              <a:t>= -3.4249 × 0.001 = -0.0034249</a:t>
            </a:r>
            <a:endParaRPr lang="en-US" sz="2000" baseline="30000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Verdana"/>
              </a:rPr>
              <a:t>Use this feature to confirm whether you converted a number to scientific notation properly!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40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1F239-D3B6-2781-5964-0B391C594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CEFB15-9014-9BEE-9BE5-FADE144E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Significant Digits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45001D29-F8BF-E02F-05BB-9B0698158C3E}"/>
              </a:ext>
            </a:extLst>
          </p:cNvPr>
          <p:cNvSpPr txBox="1">
            <a:spLocks/>
          </p:cNvSpPr>
          <p:nvPr/>
        </p:nvSpPr>
        <p:spPr bwMode="auto">
          <a:xfrm>
            <a:off x="364067" y="1203677"/>
            <a:ext cx="8477888" cy="109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911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+mn-lt"/>
              </a:defRPr>
            </a:lvl2pPr>
            <a:lvl3pPr marL="801688" indent="-22542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800">
                <a:solidFill>
                  <a:schemeClr val="bg1"/>
                </a:solidFill>
                <a:latin typeface="+mn-lt"/>
              </a:defRPr>
            </a:lvl3pPr>
            <a:lvl4pPr marL="1084263" indent="-288925" algn="l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600">
                <a:solidFill>
                  <a:schemeClr val="bg1"/>
                </a:solidFill>
                <a:latin typeface="+mn-lt"/>
              </a:defRPr>
            </a:lvl4pPr>
            <a:lvl5pPr marL="1377950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en-US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F9FC72-27CE-05C9-5918-C14595948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288" y="1336462"/>
            <a:ext cx="8387645" cy="521546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Significant digits </a:t>
            </a:r>
            <a:r>
              <a:rPr lang="en-US" dirty="0">
                <a:solidFill>
                  <a:srgbClr val="FFFFFF"/>
                </a:solidFill>
              </a:rPr>
              <a:t>indicate the precision, the confidence of a single measurement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srgbClr val="FFFFFF"/>
                </a:solidFill>
              </a:rPr>
              <a:t>Also called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significant figures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455427-CA3A-7C29-70A5-99455554C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67931"/>
              </p:ext>
            </p:extLst>
          </p:nvPr>
        </p:nvGraphicFramePr>
        <p:xfrm>
          <a:off x="392288" y="3206294"/>
          <a:ext cx="8215086" cy="1960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0341">
                  <a:extLst>
                    <a:ext uri="{9D8B030D-6E8A-4147-A177-3AD203B41FA5}">
                      <a16:colId xmlns:a16="http://schemas.microsoft.com/office/drawing/2014/main" val="2997406436"/>
                    </a:ext>
                  </a:extLst>
                </a:gridCol>
                <a:gridCol w="2017485">
                  <a:extLst>
                    <a:ext uri="{9D8B030D-6E8A-4147-A177-3AD203B41FA5}">
                      <a16:colId xmlns:a16="http://schemas.microsoft.com/office/drawing/2014/main" val="3205729253"/>
                    </a:ext>
                  </a:extLst>
                </a:gridCol>
                <a:gridCol w="4427260">
                  <a:extLst>
                    <a:ext uri="{9D8B030D-6E8A-4147-A177-3AD203B41FA5}">
                      <a16:colId xmlns:a16="http://schemas.microsoft.com/office/drawing/2014/main" val="1039054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Measurement/Value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Significant 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non-zero digits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59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0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17.32704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Zeroes between non-zero digits are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0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810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7580F-6ACE-CD9B-976F-13BB0F1E4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284AAE-2AC1-F582-0ED3-1FB8C779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Significant Digits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387393-4475-7DD2-08CA-733BE96C0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288" y="1336462"/>
            <a:ext cx="8387645" cy="5215465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D85B84-F5D4-10FB-FA11-7079AFC5D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146497"/>
              </p:ext>
            </p:extLst>
          </p:nvPr>
        </p:nvGraphicFramePr>
        <p:xfrm>
          <a:off x="219677" y="2036654"/>
          <a:ext cx="8622278" cy="3815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8090">
                  <a:extLst>
                    <a:ext uri="{9D8B030D-6E8A-4147-A177-3AD203B41FA5}">
                      <a16:colId xmlns:a16="http://schemas.microsoft.com/office/drawing/2014/main" val="2997406436"/>
                    </a:ext>
                  </a:extLst>
                </a:gridCol>
                <a:gridCol w="1554566">
                  <a:extLst>
                    <a:ext uri="{9D8B030D-6E8A-4147-A177-3AD203B41FA5}">
                      <a16:colId xmlns:a16="http://schemas.microsoft.com/office/drawing/2014/main" val="3205729253"/>
                    </a:ext>
                  </a:extLst>
                </a:gridCol>
                <a:gridCol w="5209622">
                  <a:extLst>
                    <a:ext uri="{9D8B030D-6E8A-4147-A177-3AD203B41FA5}">
                      <a16:colId xmlns:a16="http://schemas.microsoft.com/office/drawing/2014/main" val="1039054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Measurement/Value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Significant 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leading zeroes after decimal point not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59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0.00450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trailing zeroes after decimal are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0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assertion of decimal point makes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73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no non-zero digits at 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69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adding decimal point and any zeroes after it makes all digits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61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evaluated like the “1200” example above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22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1.200 × 10</a:t>
                      </a:r>
                      <a:r>
                        <a:rPr lang="en-US" baseline="300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all digits in scientific notation should be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591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56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410FE-A4BB-57AE-96D5-BCF47357A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859FCE-ABDA-91D1-B3DF-5C101481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Significant Digits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8B4BF-533D-AA6A-A45A-60C58DD5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2490232"/>
            <a:ext cx="6362096" cy="3876926"/>
          </a:xfrm>
        </p:spPr>
        <p:txBody>
          <a:bodyPr/>
          <a:lstStyle/>
          <a:p>
            <a:pPr marL="0" indent="0">
              <a:buNone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Preparative balance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Verdana"/>
              </a:rPr>
              <a:t>Measuring quantities usually 0.1 g (100 mg) or greater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Verdana"/>
              </a:rPr>
              <a:t>used to weigh masses for starting a chemistry experiment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+mj-lt"/>
              </a:rPr>
              <a:t>Precision example:  3.4 g sodium chloride (NaCl)</a:t>
            </a:r>
          </a:p>
          <a:p>
            <a:pPr marL="0" indent="0">
              <a:buNone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Analytical balance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</a:rPr>
              <a:t>Measuring quantities usually down to 0.0001 g (0.1 mg or 100 µg) or greater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</a:rPr>
              <a:t>used to weigh masses for determining yield of product at end of a chemistry experiment</a:t>
            </a:r>
          </a:p>
          <a:p>
            <a:pPr>
              <a:tabLst>
                <a:tab pos="515938" algn="l"/>
              </a:tabLst>
              <a:defRPr/>
            </a:pPr>
            <a:r>
              <a:rPr lang="en-US" sz="1600" dirty="0">
                <a:solidFill>
                  <a:srgbClr val="FFFFFF"/>
                </a:solidFill>
                <a:latin typeface="+mj-lt"/>
              </a:rPr>
              <a:t>Precision example:  0.0241 g copper(II) sulfate pentahydrate </a:t>
            </a:r>
            <a:endParaRPr lang="en-US" sz="1800" dirty="0">
              <a:solidFill>
                <a:srgbClr val="FFFFFF"/>
              </a:solidFill>
              <a:latin typeface="+mj-lt"/>
            </a:endParaRPr>
          </a:p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2052" name="Picture 4" descr="Analytical Balance (0.01mg) QEC-Series | Qualitest">
            <a:extLst>
              <a:ext uri="{FF2B5EF4-FFF2-40B4-BE49-F238E27FC236}">
                <a16:creationId xmlns:a16="http://schemas.microsoft.com/office/drawing/2014/main" id="{8385F227-F188-B015-B479-C1255BCF7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623" y="4234691"/>
            <a:ext cx="1517332" cy="231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abotec Precision Balances - YP Series">
            <a:extLst>
              <a:ext uri="{FF2B5EF4-FFF2-40B4-BE49-F238E27FC236}">
                <a16:creationId xmlns:a16="http://schemas.microsoft.com/office/drawing/2014/main" id="{DD444E9E-2054-C336-DDE6-73C358D88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004" y="2200534"/>
            <a:ext cx="2163151" cy="188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DCE3187-80F9-1353-CD5A-53804655A969}"/>
              </a:ext>
            </a:extLst>
          </p:cNvPr>
          <p:cNvSpPr txBox="1">
            <a:spLocks/>
          </p:cNvSpPr>
          <p:nvPr/>
        </p:nvSpPr>
        <p:spPr bwMode="auto">
          <a:xfrm>
            <a:off x="364067" y="1203677"/>
            <a:ext cx="8477888" cy="109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911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+mn-lt"/>
              </a:defRPr>
            </a:lvl2pPr>
            <a:lvl3pPr marL="801688" indent="-22542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800">
                <a:solidFill>
                  <a:schemeClr val="bg1"/>
                </a:solidFill>
                <a:latin typeface="+mn-lt"/>
              </a:defRPr>
            </a:lvl3pPr>
            <a:lvl4pPr marL="1084263" indent="-288925" algn="l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600">
                <a:solidFill>
                  <a:schemeClr val="bg1"/>
                </a:solidFill>
                <a:latin typeface="+mn-lt"/>
              </a:defRPr>
            </a:lvl4pPr>
            <a:lvl5pPr marL="1377950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kern="0" dirty="0">
                <a:solidFill>
                  <a:srgbClr val="FFFFFF"/>
                </a:solidFill>
              </a:rPr>
              <a:t>Significant digits indicate the precision, the confidence of a single measurement</a:t>
            </a:r>
          </a:p>
          <a:p>
            <a:pPr marL="0" indent="0">
              <a:buNone/>
              <a:defRPr/>
            </a:pPr>
            <a:r>
              <a:rPr lang="en-US" kern="0" dirty="0">
                <a:solidFill>
                  <a:srgbClr val="FFFFFF"/>
                </a:solidFill>
              </a:rPr>
              <a:t>	</a:t>
            </a:r>
          </a:p>
          <a:p>
            <a:pPr marL="0" indent="0">
              <a:buFontTx/>
              <a:buNone/>
              <a:defRPr/>
            </a:pPr>
            <a:endParaRPr lang="en-US" kern="0" dirty="0">
              <a:solidFill>
                <a:srgbClr val="FFFFFF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3444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59310-2FD9-39D4-16BA-F71B11DCA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E199-DB7C-652B-EBDA-78D90BB2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 ≠ 18. ≠ 18.0 ≠ 18.00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CF533-1196-02F3-D73B-13CF3118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55" y="1278747"/>
            <a:ext cx="8387645" cy="5215465"/>
          </a:xfrm>
        </p:spPr>
        <p:txBody>
          <a:bodyPr/>
          <a:lstStyle/>
          <a:p>
            <a:r>
              <a:rPr lang="en-US" dirty="0"/>
              <a:t>They are all mathematically equal to 18</a:t>
            </a:r>
          </a:p>
          <a:p>
            <a:r>
              <a:rPr lang="en-US" dirty="0"/>
              <a:t>But they are not the same in terms of the precision or certainty of the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18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2 significant digits: ±1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18. 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 also 2 significant digits: ±1</a:t>
            </a:r>
          </a:p>
          <a:p>
            <a:pPr marL="231775" lvl="1" indent="0">
              <a:buNone/>
            </a:pPr>
            <a:r>
              <a:rPr lang="en-US" dirty="0">
                <a:solidFill>
                  <a:srgbClr val="FFC000"/>
                </a:solidFill>
              </a:rPr>
              <a:t>But the measuring device will show decimals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18.0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 3 significant digits: ±0.1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18.00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 4 significant digits: ±0.01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09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E024D-ED5A-B662-886C-FDE242615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304EE0-C1B2-02F5-68AB-18227379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2"/>
            <a:ext cx="8421512" cy="707886"/>
          </a:xfrm>
        </p:spPr>
        <p:txBody>
          <a:bodyPr/>
          <a:lstStyle/>
          <a:p>
            <a:r>
              <a:rPr lang="en-US" sz="4000" i="1" dirty="0"/>
              <a:t>A Slight Tangent on “Precision”</a:t>
            </a:r>
            <a:endParaRPr lang="en-US" sz="40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59E72-3B35-AF2A-4237-CC0FACC5A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204686"/>
            <a:ext cx="8387645" cy="534286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Measurements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FF00"/>
                </a:solidFill>
              </a:rPr>
              <a:t>Precision</a:t>
            </a:r>
            <a:r>
              <a:rPr lang="en-US" dirty="0">
                <a:solidFill>
                  <a:srgbClr val="FFFFFF"/>
                </a:solidFill>
              </a:rPr>
              <a:t> – an indicator of how measurements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repeat</a:t>
            </a:r>
            <a:r>
              <a:rPr lang="en-US" dirty="0">
                <a:solidFill>
                  <a:srgbClr val="FFFFFF"/>
                </a:solidFill>
              </a:rPr>
              <a:t> the value being measured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FF00"/>
                </a:solidFill>
              </a:rPr>
              <a:t>Accuracy</a:t>
            </a:r>
            <a:r>
              <a:rPr lang="en-US" dirty="0">
                <a:solidFill>
                  <a:srgbClr val="FFFFFF"/>
                </a:solidFill>
              </a:rPr>
              <a:t> – an indicator of how measurements get to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  <a:r>
              <a:rPr lang="en-US" dirty="0">
                <a:solidFill>
                  <a:srgbClr val="FFFFFF"/>
                </a:solidFill>
              </a:rPr>
              <a:t> value</a:t>
            </a:r>
          </a:p>
          <a:p>
            <a:pPr marL="0" indent="0"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026" name="Picture 2" descr="Accuracy and Precision">
            <a:extLst>
              <a:ext uri="{FF2B5EF4-FFF2-40B4-BE49-F238E27FC236}">
                <a16:creationId xmlns:a16="http://schemas.microsoft.com/office/drawing/2014/main" id="{7499D1E0-DE5B-78EE-EB4C-2F1319256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43" y="3015372"/>
            <a:ext cx="5556180" cy="370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744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BCD17-8D80-8EA9-CB4B-E26835DDB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DB5408-BE91-670A-9CE1-768773B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36851"/>
            <a:ext cx="8421512" cy="646331"/>
          </a:xfrm>
        </p:spPr>
        <p:txBody>
          <a:bodyPr/>
          <a:lstStyle/>
          <a:p>
            <a:r>
              <a:rPr lang="en-US" sz="3600" dirty="0"/>
              <a:t>Significant Digits in 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2DC85-8885-F0E9-0C19-50F166B3F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The rules on significant digits in numerical values always apply in scientific notation</a:t>
            </a:r>
          </a:p>
          <a:p>
            <a:pPr marL="0" indent="0">
              <a:buNone/>
              <a:defRPr/>
            </a:pPr>
            <a:endParaRPr lang="en-US" sz="2800" dirty="0">
              <a:solidFill>
                <a:srgbClr val="FFFFFF"/>
              </a:solidFill>
              <a:latin typeface="Verdana"/>
            </a:endParaRPr>
          </a:p>
          <a:p>
            <a:pPr marL="0" indent="0">
              <a:buNone/>
              <a:defRPr/>
            </a:pPr>
            <a:r>
              <a:rPr lang="en-US" sz="2200" dirty="0">
                <a:solidFill>
                  <a:srgbClr val="FFFFFF"/>
                </a:solidFill>
              </a:rPr>
              <a:t>2.69 × 10</a:t>
            </a:r>
            <a:r>
              <a:rPr lang="en-US" sz="2200" baseline="30000" dirty="0">
                <a:solidFill>
                  <a:srgbClr val="FFFFFF"/>
                </a:solidFill>
              </a:rPr>
              <a:t>-5 </a:t>
            </a:r>
            <a:r>
              <a:rPr lang="en-US" sz="2200" dirty="0"/>
              <a:t>= 0.0000</a:t>
            </a:r>
            <a:r>
              <a:rPr lang="en-US" sz="2200" dirty="0">
                <a:solidFill>
                  <a:schemeClr val="accent1"/>
                </a:solidFill>
              </a:rPr>
              <a:t>269</a:t>
            </a:r>
            <a:r>
              <a:rPr lang="en-US" sz="2200" dirty="0"/>
              <a:t>  </a:t>
            </a:r>
            <a:r>
              <a:rPr lang="en-US" sz="1800" dirty="0"/>
              <a:t>(3 significant digits)</a:t>
            </a:r>
          </a:p>
          <a:p>
            <a:pPr marL="0" indent="0">
              <a:buNone/>
              <a:defRPr/>
            </a:pPr>
            <a:r>
              <a:rPr lang="en-US" sz="2200" dirty="0">
                <a:solidFill>
                  <a:srgbClr val="FFFFFF"/>
                </a:solidFill>
              </a:rPr>
              <a:t>2.69000 × 10</a:t>
            </a:r>
            <a:r>
              <a:rPr lang="en-US" sz="2200" baseline="30000" dirty="0">
                <a:solidFill>
                  <a:srgbClr val="FFFFFF"/>
                </a:solidFill>
              </a:rPr>
              <a:t>-5 </a:t>
            </a:r>
            <a:r>
              <a:rPr lang="en-US" sz="2200" dirty="0"/>
              <a:t>= 0.0000</a:t>
            </a:r>
            <a:r>
              <a:rPr lang="en-US" sz="2200" dirty="0">
                <a:solidFill>
                  <a:schemeClr val="accent1"/>
                </a:solidFill>
              </a:rPr>
              <a:t>269000</a:t>
            </a:r>
            <a:r>
              <a:rPr lang="en-US" sz="2200" dirty="0"/>
              <a:t>  </a:t>
            </a:r>
            <a:r>
              <a:rPr lang="en-US" sz="1800" dirty="0"/>
              <a:t>(6 significant digits)</a:t>
            </a:r>
          </a:p>
          <a:p>
            <a:pPr marL="0" indent="0">
              <a:buNone/>
              <a:defRPr/>
            </a:pPr>
            <a:r>
              <a:rPr lang="en-US" sz="2200" dirty="0">
                <a:solidFill>
                  <a:srgbClr val="FFFFFF"/>
                </a:solidFill>
              </a:rPr>
              <a:t>2.69 × 10</a:t>
            </a:r>
            <a:r>
              <a:rPr lang="en-US" sz="2200" baseline="30000" dirty="0">
                <a:solidFill>
                  <a:srgbClr val="FFFFFF"/>
                </a:solidFill>
              </a:rPr>
              <a:t>3 </a:t>
            </a:r>
            <a:r>
              <a:rPr lang="en-US" sz="2200" dirty="0"/>
              <a:t>= </a:t>
            </a:r>
            <a:r>
              <a:rPr lang="en-US" sz="2200" dirty="0">
                <a:solidFill>
                  <a:schemeClr val="accent1"/>
                </a:solidFill>
              </a:rPr>
              <a:t>269</a:t>
            </a:r>
            <a:r>
              <a:rPr lang="en-US" sz="2200" dirty="0"/>
              <a:t>0  </a:t>
            </a:r>
            <a:r>
              <a:rPr lang="en-US" sz="1800" dirty="0"/>
              <a:t>(3 significant digits)</a:t>
            </a:r>
          </a:p>
          <a:p>
            <a:pPr marL="0" indent="0" algn="r">
              <a:buNone/>
              <a:defRPr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still have add the zero to get standard form of number as integer</a:t>
            </a:r>
          </a:p>
          <a:p>
            <a:pPr marL="0" indent="0">
              <a:buNone/>
              <a:defRPr/>
            </a:pPr>
            <a:r>
              <a:rPr lang="en-US" sz="2200" dirty="0">
                <a:solidFill>
                  <a:srgbClr val="FFFFFF"/>
                </a:solidFill>
              </a:rPr>
              <a:t>2.69000 × 10</a:t>
            </a:r>
            <a:r>
              <a:rPr lang="en-US" sz="2200" baseline="30000" dirty="0">
                <a:solidFill>
                  <a:srgbClr val="FFFFFF"/>
                </a:solidFill>
              </a:rPr>
              <a:t>3 </a:t>
            </a:r>
            <a:r>
              <a:rPr lang="en-US" sz="2200" dirty="0"/>
              <a:t>= </a:t>
            </a:r>
            <a:r>
              <a:rPr lang="en-US" sz="2200" dirty="0">
                <a:solidFill>
                  <a:schemeClr val="accent1"/>
                </a:solidFill>
              </a:rPr>
              <a:t>2690.00</a:t>
            </a:r>
            <a:r>
              <a:rPr lang="en-US" sz="2200" dirty="0"/>
              <a:t>  </a:t>
            </a:r>
            <a:r>
              <a:rPr lang="en-US" sz="1800" dirty="0"/>
              <a:t>(6 significant digits)</a:t>
            </a:r>
          </a:p>
          <a:p>
            <a:pPr marL="0" indent="0">
              <a:buNone/>
              <a:defRPr/>
            </a:pPr>
            <a:endParaRPr kumimoji="0" lang="en-US" sz="2400" b="0" i="0" u="none" strike="noStrike" kern="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01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C16D-DFA4-CFFF-CF4A-004ADF19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5AC7-527D-33BE-FB23-04FC7D211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55" y="1278747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 and Subtraction of Numbers with Different Significant Digits</a:t>
            </a:r>
          </a:p>
          <a:p>
            <a:pPr marL="0" indent="0">
              <a:buNone/>
            </a:pPr>
            <a:r>
              <a:rPr lang="en-US" dirty="0"/>
              <a:t>Solve 12.11 + 18.0 + 1.013 =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Solve 100.29 – 2.343 – 72.9 =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Solve 1000.23 – 87.532+  =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6054F47-860E-6245-7763-82BDAA0AF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393319"/>
              </p:ext>
            </p:extLst>
          </p:nvPr>
        </p:nvGraphicFramePr>
        <p:xfrm>
          <a:off x="349955" y="1864741"/>
          <a:ext cx="8386764" cy="1185337"/>
        </p:xfrm>
        <a:graphic>
          <a:graphicData uri="http://schemas.openxmlformats.org/drawingml/2006/table">
            <a:tbl>
              <a:tblPr/>
              <a:tblGrid>
                <a:gridCol w="2038389">
                  <a:extLst>
                    <a:ext uri="{9D8B030D-6E8A-4147-A177-3AD203B41FA5}">
                      <a16:colId xmlns:a16="http://schemas.microsoft.com/office/drawing/2014/main" val="2315623139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1819193172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3915016166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2941651673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1272088150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3756735072"/>
                    </a:ext>
                  </a:extLst>
                </a:gridCol>
              </a:tblGrid>
              <a:tr h="2768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Result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77428"/>
                  </a:ext>
                </a:extLst>
              </a:tr>
              <a:tr h="35473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Calculator's Display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Your Answer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695156"/>
                  </a:ext>
                </a:extLst>
              </a:tr>
              <a:tr h="27686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Value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12.11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18.0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1.013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31.123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31.1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851911"/>
                  </a:ext>
                </a:extLst>
              </a:tr>
              <a:tr h="27686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Decimal Places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50424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5014941-F180-59F1-1E47-990B62454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844044"/>
              </p:ext>
            </p:extLst>
          </p:nvPr>
        </p:nvGraphicFramePr>
        <p:xfrm>
          <a:off x="367329" y="3429000"/>
          <a:ext cx="8386764" cy="1185337"/>
        </p:xfrm>
        <a:graphic>
          <a:graphicData uri="http://schemas.openxmlformats.org/drawingml/2006/table">
            <a:tbl>
              <a:tblPr/>
              <a:tblGrid>
                <a:gridCol w="2038389">
                  <a:extLst>
                    <a:ext uri="{9D8B030D-6E8A-4147-A177-3AD203B41FA5}">
                      <a16:colId xmlns:a16="http://schemas.microsoft.com/office/drawing/2014/main" val="4078394983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492968285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939477784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2000132347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3370755383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1215429886"/>
                    </a:ext>
                  </a:extLst>
                </a:gridCol>
              </a:tblGrid>
              <a:tr h="2768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Result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207793"/>
                  </a:ext>
                </a:extLst>
              </a:tr>
              <a:tr h="35473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Calculator's Display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Your Answer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821918"/>
                  </a:ext>
                </a:extLst>
              </a:tr>
              <a:tr h="27686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Value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100.29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2.343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72.9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25.047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25.1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21922"/>
                  </a:ext>
                </a:extLst>
              </a:tr>
              <a:tr h="27686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Decimal Places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9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447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E6750-CD91-16E9-D09C-C331BC88D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09B1-097B-BCFF-9883-9CFC1551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EE7DB-AE18-FC4F-9E46-DED39F0CD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55" y="1278747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and Division of Numbers with Different Significant Digits</a:t>
            </a:r>
          </a:p>
          <a:p>
            <a:pPr marL="0" indent="0">
              <a:buNone/>
            </a:pPr>
            <a:r>
              <a:rPr lang="en-US" dirty="0"/>
              <a:t>Solve 12.11 + 18.0 + 1.013 =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Solve 100.29 – 2.343 – 72.9 =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Solve 1000.23 – 87.532+  =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6CB58F-E551-949C-75E0-1BF45F243D6F}"/>
              </a:ext>
            </a:extLst>
          </p:cNvPr>
          <p:cNvGraphicFramePr>
            <a:graphicFrameLocks noGrp="1"/>
          </p:cNvGraphicFramePr>
          <p:nvPr/>
        </p:nvGraphicFramePr>
        <p:xfrm>
          <a:off x="349955" y="1864741"/>
          <a:ext cx="8386764" cy="1185337"/>
        </p:xfrm>
        <a:graphic>
          <a:graphicData uri="http://schemas.openxmlformats.org/drawingml/2006/table">
            <a:tbl>
              <a:tblPr/>
              <a:tblGrid>
                <a:gridCol w="2038389">
                  <a:extLst>
                    <a:ext uri="{9D8B030D-6E8A-4147-A177-3AD203B41FA5}">
                      <a16:colId xmlns:a16="http://schemas.microsoft.com/office/drawing/2014/main" val="2315623139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1819193172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3915016166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2941651673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1272088150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3756735072"/>
                    </a:ext>
                  </a:extLst>
                </a:gridCol>
              </a:tblGrid>
              <a:tr h="2768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Result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77428"/>
                  </a:ext>
                </a:extLst>
              </a:tr>
              <a:tr h="35473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Calculator's Display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Your Answer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695156"/>
                  </a:ext>
                </a:extLst>
              </a:tr>
              <a:tr h="27686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Value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12.11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18.0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1.013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31.123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31.1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851911"/>
                  </a:ext>
                </a:extLst>
              </a:tr>
              <a:tr h="27686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Decimal Places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50424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B7C1020-1EFE-68D2-A9DA-5C80BE030D7D}"/>
              </a:ext>
            </a:extLst>
          </p:cNvPr>
          <p:cNvGraphicFramePr>
            <a:graphicFrameLocks noGrp="1"/>
          </p:cNvGraphicFramePr>
          <p:nvPr/>
        </p:nvGraphicFramePr>
        <p:xfrm>
          <a:off x="367329" y="3429000"/>
          <a:ext cx="8386764" cy="1185337"/>
        </p:xfrm>
        <a:graphic>
          <a:graphicData uri="http://schemas.openxmlformats.org/drawingml/2006/table">
            <a:tbl>
              <a:tblPr/>
              <a:tblGrid>
                <a:gridCol w="2038389">
                  <a:extLst>
                    <a:ext uri="{9D8B030D-6E8A-4147-A177-3AD203B41FA5}">
                      <a16:colId xmlns:a16="http://schemas.microsoft.com/office/drawing/2014/main" val="4078394983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492968285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939477784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2000132347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3370755383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1215429886"/>
                    </a:ext>
                  </a:extLst>
                </a:gridCol>
              </a:tblGrid>
              <a:tr h="2768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Result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207793"/>
                  </a:ext>
                </a:extLst>
              </a:tr>
              <a:tr h="35473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Calculator's Display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Your Answer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821918"/>
                  </a:ext>
                </a:extLst>
              </a:tr>
              <a:tr h="27686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Value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100.29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2.343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72.9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25.047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25.1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21922"/>
                  </a:ext>
                </a:extLst>
              </a:tr>
              <a:tr h="27686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Decimal Places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9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273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DAD2D-61D6-4376-2CD7-32716BF15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D0777D-3B59-BC57-4DB4-C75B39F0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59852"/>
            <a:ext cx="8421512" cy="1200329"/>
          </a:xfrm>
        </p:spPr>
        <p:txBody>
          <a:bodyPr/>
          <a:lstStyle/>
          <a:p>
            <a:r>
              <a:rPr lang="en-US" sz="3600" dirty="0"/>
              <a:t>Doing Calculations:</a:t>
            </a:r>
            <a:br>
              <a:rPr lang="en-US" sz="3600" dirty="0"/>
            </a:br>
            <a:r>
              <a:rPr lang="en-US" sz="3600" dirty="0"/>
              <a:t>NO INTERMEDIATE ROUNDING!!!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445E8-3330-BBE4-2CE4-A273E8146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1800" b="1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example</a:t>
            </a:r>
          </a:p>
          <a:p>
            <a:pPr marL="0" indent="0">
              <a:buNone/>
              <a:defRPr/>
            </a:pPr>
            <a:r>
              <a:rPr lang="en-US" sz="2000" dirty="0"/>
              <a:t>Calculate the cost of carpeting a </a:t>
            </a:r>
            <a:r>
              <a:rPr lang="en-US" sz="2000" dirty="0">
                <a:solidFill>
                  <a:srgbClr val="00FF00"/>
                </a:solidFill>
              </a:rPr>
              <a:t>4.8 m x 3.2 m </a:t>
            </a:r>
            <a:r>
              <a:rPr lang="en-US" sz="2000" dirty="0"/>
              <a:t>floor where the carpeting costs </a:t>
            </a:r>
            <a:r>
              <a:rPr lang="en-US" sz="2000" dirty="0">
                <a:solidFill>
                  <a:srgbClr val="00FF00"/>
                </a:solidFill>
              </a:rPr>
              <a:t>$42 per square meter</a:t>
            </a:r>
          </a:p>
          <a:p>
            <a:pPr marL="0" indent="0">
              <a:buNone/>
              <a:defRPr/>
            </a:pPr>
            <a:r>
              <a:rPr lang="en-US" sz="2000" dirty="0"/>
              <a:t>You do the calculation in steps: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/>
              <a:t>The area: 4.8 m × 3.2 m = 15.36 m</a:t>
            </a:r>
            <a:r>
              <a:rPr lang="en-US" sz="2000" baseline="30000" dirty="0"/>
              <a:t>2  </a:t>
            </a:r>
            <a:r>
              <a:rPr lang="en-US" sz="1600" dirty="0">
                <a:solidFill>
                  <a:srgbClr val="FFFF00"/>
                </a:solidFill>
              </a:rPr>
              <a:t>(value on calculator display)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/>
              <a:t>Finishing off</a:t>
            </a:r>
          </a:p>
          <a:p>
            <a:pPr marL="236538" lvl="1" indent="0">
              <a:buNone/>
              <a:defRPr/>
            </a:pPr>
            <a:r>
              <a:rPr lang="en-US" sz="1600" dirty="0"/>
              <a:t>rounding no decimal: </a:t>
            </a:r>
            <a:r>
              <a:rPr lang="en-US" dirty="0"/>
              <a:t>15 m</a:t>
            </a:r>
            <a:r>
              <a:rPr lang="en-US" baseline="30000" dirty="0"/>
              <a:t>2</a:t>
            </a:r>
            <a:r>
              <a:rPr lang="en-US" dirty="0"/>
              <a:t> × ($42 / m</a:t>
            </a:r>
            <a:r>
              <a:rPr lang="en-US" baseline="30000" dirty="0"/>
              <a:t>2</a:t>
            </a:r>
            <a:r>
              <a:rPr lang="en-US" dirty="0"/>
              <a:t>) = </a:t>
            </a:r>
            <a:r>
              <a:rPr lang="en-US" b="1" dirty="0">
                <a:solidFill>
                  <a:srgbClr val="FFC000"/>
                </a:solidFill>
              </a:rPr>
              <a:t>$630.00</a:t>
            </a:r>
            <a:endParaRPr lang="en-US" b="1" baseline="30000" dirty="0">
              <a:solidFill>
                <a:srgbClr val="FFC000"/>
              </a:solidFill>
            </a:endParaRPr>
          </a:p>
          <a:p>
            <a:pPr marL="236538" lvl="1" indent="0">
              <a:buNone/>
              <a:defRPr/>
            </a:pPr>
            <a:r>
              <a:rPr lang="en-US" sz="1600" dirty="0"/>
              <a:t>rounding to one decimal: </a:t>
            </a:r>
            <a:r>
              <a:rPr lang="en-US" dirty="0"/>
              <a:t>15.4 m</a:t>
            </a:r>
            <a:r>
              <a:rPr lang="en-US" baseline="30000" dirty="0"/>
              <a:t>2</a:t>
            </a:r>
            <a:r>
              <a:rPr lang="en-US" dirty="0"/>
              <a:t> × ($42 / m</a:t>
            </a:r>
            <a:r>
              <a:rPr lang="en-US" baseline="30000" dirty="0"/>
              <a:t>2</a:t>
            </a:r>
            <a:r>
              <a:rPr lang="en-US" dirty="0"/>
              <a:t>) = </a:t>
            </a:r>
            <a:r>
              <a:rPr lang="en-US" b="1" dirty="0">
                <a:solidFill>
                  <a:srgbClr val="FFC000"/>
                </a:solidFill>
              </a:rPr>
              <a:t>$646.80</a:t>
            </a:r>
            <a:endParaRPr lang="en-US" sz="1600" b="1" baseline="30000" dirty="0">
              <a:solidFill>
                <a:srgbClr val="FFC000"/>
              </a:solidFill>
            </a:endParaRPr>
          </a:p>
          <a:p>
            <a:pPr marL="236538" lvl="1" indent="0">
              <a:buNone/>
              <a:defRPr/>
            </a:pPr>
            <a:r>
              <a:rPr lang="en-US" sz="1600" dirty="0"/>
              <a:t>no rounding: </a:t>
            </a:r>
            <a:r>
              <a:rPr lang="en-US" dirty="0"/>
              <a:t>15.36 m</a:t>
            </a:r>
            <a:r>
              <a:rPr lang="en-US" baseline="30000" dirty="0"/>
              <a:t>2</a:t>
            </a:r>
            <a:r>
              <a:rPr lang="en-US" dirty="0"/>
              <a:t> × ($42 / m</a:t>
            </a:r>
            <a:r>
              <a:rPr lang="en-US" baseline="30000" dirty="0"/>
              <a:t>2</a:t>
            </a:r>
            <a:r>
              <a:rPr lang="en-US" dirty="0"/>
              <a:t>) = </a:t>
            </a:r>
            <a:r>
              <a:rPr lang="en-US" b="1" dirty="0">
                <a:solidFill>
                  <a:srgbClr val="FFC000"/>
                </a:solidFill>
              </a:rPr>
              <a:t>$645.12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/>
              <a:t>No need for intermediate result determination in nearly all cases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000" dirty="0"/>
              <a:t>4.8 m × 3.2 m × ($42 / m</a:t>
            </a:r>
            <a:r>
              <a:rPr lang="en-US" sz="2000" baseline="30000" dirty="0"/>
              <a:t>2</a:t>
            </a:r>
            <a:r>
              <a:rPr lang="en-US" sz="2000" dirty="0"/>
              <a:t>) = </a:t>
            </a:r>
            <a:r>
              <a:rPr lang="en-US" sz="2000" b="1" dirty="0">
                <a:solidFill>
                  <a:srgbClr val="FFC000"/>
                </a:solidFill>
              </a:rPr>
              <a:t>$645.12</a:t>
            </a: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FF00"/>
                </a:solidFill>
              </a:rPr>
              <a:t>In business accounting &amp; chemistry, do the rounding at the end of the calculation. To significant digits </a:t>
            </a:r>
          </a:p>
        </p:txBody>
      </p:sp>
    </p:spTree>
    <p:extLst>
      <p:ext uri="{BB962C8B-B14F-4D97-AF65-F5344CB8AC3E}">
        <p14:creationId xmlns:p14="http://schemas.microsoft.com/office/powerpoint/2010/main" val="175970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9C372-E0EB-F23A-F780-3AF8671B2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752546-70AA-D0C0-E874-D152FC5A0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Math in Chem: Algebra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E41B5C-23C2-2673-2768-2C627594B6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quantity </a:t>
                </a:r>
                <a:r>
                  <a:rPr lang="en-US" sz="2800" i="1" dirty="0">
                    <a:solidFill>
                      <a:srgbClr val="00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r>
                  <a:rPr lang="en-US" dirty="0"/>
                  <a:t>The inverse of the quantity: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inverse of the inverse takes you back: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i="1" smtClean="0">
                                <a:solidFill>
                                  <a:srgbClr val="00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00FF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FF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solidFill>
                                        <a:srgbClr val="00FF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rgbClr val="00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solidFill>
                                        <a:srgbClr val="00FF00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i="1">
                                      <a:solidFill>
                                        <a:srgbClr val="00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FF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FF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FF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“Implied denominator of 1”. It might help when solving chemistry problems</a:t>
                </a:r>
              </a:p>
              <a:p>
                <a:pPr marL="0" indent="0" algn="ctr">
                  <a:buNone/>
                </a:pPr>
                <a:r>
                  <a:rPr lang="en-US" dirty="0"/>
                  <a:t>The number 2.4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  <m:t>2.4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E41B5C-23C2-2673-2768-2C627594B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0" t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14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9ACD2-F1C9-3D1D-4A5C-0B6CE7553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E23A-B2E5-D742-BCA0-07469B1B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6F9CD-344A-BC98-E582-48B06A63C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 and Subtraction of Numbers with Different Significant Digits</a:t>
            </a:r>
          </a:p>
          <a:p>
            <a:r>
              <a:rPr lang="en-US" dirty="0"/>
              <a:t>Rules of Multiplication and Division</a:t>
            </a:r>
          </a:p>
        </p:txBody>
      </p:sp>
    </p:spTree>
    <p:extLst>
      <p:ext uri="{BB962C8B-B14F-4D97-AF65-F5344CB8AC3E}">
        <p14:creationId xmlns:p14="http://schemas.microsoft.com/office/powerpoint/2010/main" val="241396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3272F-1B6F-52A9-BA34-AAE242B9B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BDE3E4-8CEA-964C-19D2-B8E5CB16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36851"/>
            <a:ext cx="8421512" cy="646331"/>
          </a:xfrm>
        </p:spPr>
        <p:txBody>
          <a:bodyPr/>
          <a:lstStyle/>
          <a:p>
            <a:r>
              <a:rPr lang="en-US" sz="3600" dirty="0"/>
              <a:t>“Conversion Factors”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ADD48-4BAE-7A7F-9783-2253800A3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Calculations in chemistry frequently require converting between the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units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of a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quantity</a:t>
            </a:r>
          </a:p>
          <a:p>
            <a:pPr>
              <a:defRPr/>
            </a:pPr>
            <a:r>
              <a:rPr lang="en-US" dirty="0"/>
              <a:t>Volume: fluid ounces to milliliter (“</a:t>
            </a:r>
            <a:r>
              <a:rPr lang="en-US" dirty="0" err="1"/>
              <a:t>fl</a:t>
            </a:r>
            <a:r>
              <a:rPr lang="en-US" dirty="0"/>
              <a:t> oz” to “ml”)</a:t>
            </a:r>
          </a:p>
          <a:p>
            <a:pPr>
              <a:defRPr/>
            </a:pPr>
            <a:r>
              <a:rPr lang="en-US" dirty="0"/>
              <a:t>Temperature: Celsius to Kelvin (“°C” to “K”)</a:t>
            </a:r>
          </a:p>
          <a:p>
            <a:pPr>
              <a:defRPr/>
            </a:pPr>
            <a:r>
              <a:rPr lang="en-US" dirty="0"/>
              <a:t>Pressure: torr to atmosphere (“torr” to “atm”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Conversions not just about measurement systems but also include scales which are powers of 10</a:t>
            </a:r>
          </a:p>
          <a:p>
            <a:pPr>
              <a:defRPr/>
            </a:pPr>
            <a:r>
              <a:rPr lang="en-US" dirty="0"/>
              <a:t>1 liter (L) = 1000 milliliters = 1000 mL</a:t>
            </a:r>
          </a:p>
          <a:p>
            <a:pPr marL="236538" lvl="1" indent="0">
              <a:buNone/>
              <a:defRPr/>
            </a:pPr>
            <a:r>
              <a:rPr lang="en-US" dirty="0">
                <a:solidFill>
                  <a:srgbClr val="FFC000"/>
                </a:solidFill>
              </a:rPr>
              <a:t>not 1000 ml! use SI unit lettering case</a:t>
            </a:r>
          </a:p>
          <a:p>
            <a:pPr>
              <a:defRPr/>
            </a:pPr>
            <a:r>
              <a:rPr lang="en-US" dirty="0"/>
              <a:t>1 kilogram (kg) = 1000 grams (g)</a:t>
            </a:r>
          </a:p>
        </p:txBody>
      </p:sp>
    </p:spTree>
    <p:extLst>
      <p:ext uri="{BB962C8B-B14F-4D97-AF65-F5344CB8AC3E}">
        <p14:creationId xmlns:p14="http://schemas.microsoft.com/office/powerpoint/2010/main" val="2113888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9ADB8-A77E-A347-18BE-16960D67F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B57FF7-E56E-0076-5B95-5498B0E0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244468"/>
            <a:ext cx="8421512" cy="584775"/>
          </a:xfrm>
        </p:spPr>
        <p:txBody>
          <a:bodyPr/>
          <a:lstStyle/>
          <a:p>
            <a:r>
              <a:rPr lang="en-US" sz="3200" dirty="0"/>
              <a:t>Conversion Nomenclature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28DCB1-35C8-C3B0-B901-154710D24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288" y="1336462"/>
            <a:ext cx="8387645" cy="5215465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3FF046-005A-0121-8982-957848848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70191"/>
              </p:ext>
            </p:extLst>
          </p:nvPr>
        </p:nvGraphicFramePr>
        <p:xfrm>
          <a:off x="364067" y="1336462"/>
          <a:ext cx="8519072" cy="51249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3285">
                  <a:extLst>
                    <a:ext uri="{9D8B030D-6E8A-4147-A177-3AD203B41FA5}">
                      <a16:colId xmlns:a16="http://schemas.microsoft.com/office/drawing/2014/main" val="2997406436"/>
                    </a:ext>
                  </a:extLst>
                </a:gridCol>
                <a:gridCol w="2364051">
                  <a:extLst>
                    <a:ext uri="{9D8B030D-6E8A-4147-A177-3AD203B41FA5}">
                      <a16:colId xmlns:a16="http://schemas.microsoft.com/office/drawing/2014/main" val="3391359477"/>
                    </a:ext>
                  </a:extLst>
                </a:gridCol>
                <a:gridCol w="4481736">
                  <a:extLst>
                    <a:ext uri="{9D8B030D-6E8A-4147-A177-3AD203B41FA5}">
                      <a16:colId xmlns:a16="http://schemas.microsoft.com/office/drawing/2014/main" val="2958674920"/>
                    </a:ext>
                  </a:extLst>
                </a:gridCol>
              </a:tblGrid>
              <a:tr h="3016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Prefix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Meaning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1630"/>
                  </a:ext>
                </a:extLst>
              </a:tr>
              <a:tr h="352112">
                <a:tc gridSpan="3"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accent6"/>
                          </a:solidFill>
                        </a:rPr>
                        <a:t>Multiple of 10 (greater than 1)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444244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kilo- (k)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dirty="0"/>
                        <a:t> = 1000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2 kilograms (kg) = 2000 grams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94233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mega-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6</a:t>
                      </a:r>
                      <a:r>
                        <a:rPr lang="en-US" sz="1600" dirty="0"/>
                        <a:t> = 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3.7 megajoules (MJ) = 3,700,000 J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02033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giga-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r>
                        <a:rPr lang="en-US" sz="1400" baseline="30000" dirty="0"/>
                        <a:t>9</a:t>
                      </a:r>
                      <a:r>
                        <a:rPr lang="en-US" sz="1400" dirty="0"/>
                        <a:t> =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1,000,000,000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10 gigahertz (GHz) = 10,000,000,000 Hz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0680"/>
                  </a:ext>
                </a:extLst>
              </a:tr>
              <a:tr h="352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chemeClr val="accent6"/>
                          </a:solidFill>
                        </a:rPr>
                        <a:t>Submultiples of 10 (fractions of 1)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95552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 err="1"/>
                        <a:t>deci</a:t>
                      </a:r>
                      <a:r>
                        <a:rPr lang="en-US" dirty="0"/>
                        <a:t>- (d)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-1</a:t>
                      </a:r>
                      <a:r>
                        <a:rPr lang="en-US" sz="1600" dirty="0"/>
                        <a:t> = 1/10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deciliter (dL, dl) = 0.1 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793836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centi- (c)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-2</a:t>
                      </a:r>
                      <a:r>
                        <a:rPr lang="en-US" sz="1600" dirty="0"/>
                        <a:t> = 1/100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2.54 centimeter (cm) = 0.0254 m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696405"/>
                  </a:ext>
                </a:extLst>
              </a:tr>
              <a:tr h="441493">
                <a:tc>
                  <a:txBody>
                    <a:bodyPr/>
                    <a:lstStyle/>
                    <a:p>
                      <a:r>
                        <a:rPr lang="en-US" dirty="0"/>
                        <a:t>milli- (m)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-3</a:t>
                      </a:r>
                      <a:r>
                        <a:rPr lang="en-US" sz="1600" dirty="0"/>
                        <a:t> = 1/1000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14 millibar (mbar) = 0.014 bar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610161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micro- (u/µ)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-6</a:t>
                      </a:r>
                      <a:r>
                        <a:rPr lang="en-US" sz="1600" dirty="0"/>
                        <a:t> = 1/1000000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259 microliters (µl, ul, µL, </a:t>
                      </a:r>
                      <a:r>
                        <a:rPr lang="en-US" dirty="0" err="1">
                          <a:latin typeface="+mj-lt"/>
                        </a:rPr>
                        <a:t>uL</a:t>
                      </a:r>
                      <a:r>
                        <a:rPr lang="en-US" dirty="0">
                          <a:latin typeface="+mj-lt"/>
                        </a:rPr>
                        <a:t>) </a:t>
                      </a:r>
                      <a:r>
                        <a:rPr lang="en-US" sz="1600" dirty="0">
                          <a:latin typeface="+mj-lt"/>
                        </a:rPr>
                        <a:t>= 0.000259 L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223545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nano- (n)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-9</a:t>
                      </a:r>
                      <a:r>
                        <a:rPr lang="en-US" sz="1600" dirty="0"/>
                        <a:t> = </a:t>
                      </a:r>
                      <a:r>
                        <a:rPr lang="en-US" sz="1400" dirty="0"/>
                        <a:t>1/1000000000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34 nanograms (ng) = 0.000000034 g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591541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pico- (p)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-12</a:t>
                      </a:r>
                      <a:r>
                        <a:rPr lang="en-US" sz="1600" dirty="0"/>
                        <a:t> = </a:t>
                      </a:r>
                      <a:r>
                        <a:rPr lang="en-US" sz="1200" dirty="0"/>
                        <a:t>1/100000000000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250 </a:t>
                      </a:r>
                      <a:r>
                        <a:rPr lang="en-US" dirty="0" err="1">
                          <a:latin typeface="+mj-lt"/>
                        </a:rPr>
                        <a:t>picoliters</a:t>
                      </a:r>
                      <a:r>
                        <a:rPr lang="en-US" dirty="0">
                          <a:latin typeface="+mj-lt"/>
                        </a:rPr>
                        <a:t> (</a:t>
                      </a:r>
                      <a:r>
                        <a:rPr lang="en-US" dirty="0" err="1">
                          <a:latin typeface="+mj-lt"/>
                        </a:rPr>
                        <a:t>pL</a:t>
                      </a:r>
                      <a:r>
                        <a:rPr lang="en-US" dirty="0">
                          <a:latin typeface="+mj-lt"/>
                        </a:rPr>
                        <a:t>) = 0.0</a:t>
                      </a:r>
                      <a:r>
                        <a:rPr lang="en-US" sz="1800" dirty="0"/>
                        <a:t>0000000025 L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516115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femto- (f)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-15</a:t>
                      </a:r>
                      <a:r>
                        <a:rPr lang="en-US" sz="1600" dirty="0"/>
                        <a:t> =</a:t>
                      </a:r>
                      <a:r>
                        <a:rPr lang="en-US" sz="900" dirty="0"/>
                        <a:t>1/ 1000000000000000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4.3 femtomoles (</a:t>
                      </a:r>
                      <a:r>
                        <a:rPr lang="en-US" sz="1600" dirty="0" err="1">
                          <a:latin typeface="+mj-lt"/>
                        </a:rPr>
                        <a:t>fmol</a:t>
                      </a:r>
                      <a:r>
                        <a:rPr lang="en-US" sz="1600" dirty="0">
                          <a:latin typeface="+mj-lt"/>
                        </a:rPr>
                        <a:t>) </a:t>
                      </a:r>
                      <a:r>
                        <a:rPr lang="en-US" sz="1200" dirty="0">
                          <a:latin typeface="+mj-lt"/>
                        </a:rPr>
                        <a:t>= </a:t>
                      </a:r>
                      <a:r>
                        <a:rPr lang="en-US" sz="1200" dirty="0"/>
                        <a:t>0.0000000000000043 mol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266512"/>
                  </a:ext>
                </a:extLst>
              </a:tr>
              <a:tr h="352112">
                <a:tc gridSpan="3">
                  <a:txBody>
                    <a:bodyPr/>
                    <a:lstStyle/>
                    <a:p>
                      <a:r>
                        <a:rPr lang="en-US" sz="1400" b="1" i="1" u="sng" dirty="0"/>
                        <a:t>units</a:t>
                      </a:r>
                      <a:r>
                        <a:rPr lang="en-US" sz="1400" b="1" i="1" dirty="0"/>
                        <a:t> in green are often used in chemistry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50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250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A8ECF-7C3E-9091-9CD0-32EA2D12C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D2DB76-418F-782F-9162-5EAD9F33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36851"/>
            <a:ext cx="8421512" cy="646331"/>
          </a:xfrm>
        </p:spPr>
        <p:txBody>
          <a:bodyPr/>
          <a:lstStyle/>
          <a:p>
            <a:r>
              <a:rPr lang="en-US" sz="3600" dirty="0"/>
              <a:t>Density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00D5F-905B-5EE5-08E2-E4E7AB418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77" y="1154669"/>
            <a:ext cx="8387645" cy="5215465"/>
          </a:xfrm>
          <a:prstGeom prst="rect">
            <a:avLst/>
          </a:prstGeom>
          <a:ln w="28575"/>
        </p:spPr>
        <p:txBody>
          <a:bodyPr/>
          <a:lstStyle/>
          <a:p>
            <a:pPr marL="0" indent="0">
              <a:buNone/>
              <a:defRPr/>
            </a:pPr>
            <a:r>
              <a:rPr lang="en-US" dirty="0"/>
              <a:t>How much </a:t>
            </a:r>
            <a:r>
              <a:rPr lang="en-US" dirty="0">
                <a:solidFill>
                  <a:srgbClr val="FFFF00"/>
                </a:solidFill>
              </a:rPr>
              <a:t>mass</a:t>
            </a:r>
            <a:r>
              <a:rPr lang="en-US" dirty="0"/>
              <a:t> is in a given </a:t>
            </a:r>
            <a:r>
              <a:rPr lang="en-US" dirty="0">
                <a:solidFill>
                  <a:srgbClr val="FFFF00"/>
                </a:solidFill>
              </a:rPr>
              <a:t>volume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b="0" dirty="0"/>
              <a:t>The math definition:</a:t>
            </a:r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r>
              <a:rPr lang="en-US" sz="1800" dirty="0"/>
              <a:t>Greek letter </a:t>
            </a:r>
            <a:r>
              <a:rPr lang="en-US" sz="1800" i="1" dirty="0"/>
              <a:t>rho</a:t>
            </a:r>
            <a:r>
              <a:rPr lang="en-US" sz="1800" dirty="0"/>
              <a:t> (</a:t>
            </a:r>
            <a:r>
              <a:rPr lang="en-US" sz="1800" dirty="0">
                <a:latin typeface="Symbol" panose="05050102010706020507" pitchFamily="18" charset="2"/>
              </a:rPr>
              <a:t>r</a:t>
            </a:r>
            <a:r>
              <a:rPr lang="en-US" sz="1800" dirty="0"/>
              <a:t>) is</a:t>
            </a:r>
            <a:br>
              <a:rPr lang="en-US" sz="1800" dirty="0"/>
            </a:br>
            <a:r>
              <a:rPr lang="en-US" sz="1800" dirty="0"/>
              <a:t>symbol for </a:t>
            </a:r>
            <a:r>
              <a:rPr lang="en-US" sz="1800" dirty="0">
                <a:solidFill>
                  <a:srgbClr val="00FF00"/>
                </a:solidFill>
              </a:rPr>
              <a:t>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EAB591-6DB4-5B95-3067-EEA27B278D05}"/>
                  </a:ext>
                </a:extLst>
              </p:cNvPr>
              <p:cNvSpPr txBox="1"/>
              <p:nvPr/>
            </p:nvSpPr>
            <p:spPr>
              <a:xfrm>
                <a:off x="4572000" y="1770797"/>
                <a:ext cx="2913797" cy="1454437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𝑚𝑎𝑠𝑠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𝑣𝑜𝑙𝑢𝑚𝑒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EAB591-6DB4-5B95-3067-EEA27B278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70797"/>
                <a:ext cx="2913797" cy="14544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25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7CC5E-ABDD-12C4-63E0-80D2BE85E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0F8FB4-BEAC-5DEC-65C7-73942971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36851"/>
            <a:ext cx="8421512" cy="646331"/>
          </a:xfrm>
        </p:spPr>
        <p:txBody>
          <a:bodyPr/>
          <a:lstStyle/>
          <a:p>
            <a:r>
              <a:rPr lang="en-US" sz="3600" dirty="0"/>
              <a:t>Densities of Natural Substances</a:t>
            </a:r>
          </a:p>
        </p:txBody>
      </p:sp>
      <p:pic>
        <p:nvPicPr>
          <p:cNvPr id="1026" name="Picture 2" descr="Science for Kids | Visually engaging way to learn about density and the  behavior of liquids. In this density column experiment, the most dense  liquid is... | Instagram">
            <a:extLst>
              <a:ext uri="{FF2B5EF4-FFF2-40B4-BE49-F238E27FC236}">
                <a16:creationId xmlns:a16="http://schemas.microsoft.com/office/drawing/2014/main" id="{F3E12CE3-1A56-E031-FB6D-11DC958189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888" y="2313077"/>
            <a:ext cx="16002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50452A-05AE-DEDF-D9F1-2BC05C5E5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303520"/>
              </p:ext>
            </p:extLst>
          </p:nvPr>
        </p:nvGraphicFramePr>
        <p:xfrm>
          <a:off x="586912" y="1455089"/>
          <a:ext cx="5403830" cy="2468880"/>
        </p:xfrm>
        <a:graphic>
          <a:graphicData uri="http://schemas.openxmlformats.org/drawingml/2006/table">
            <a:tbl>
              <a:tblPr/>
              <a:tblGrid>
                <a:gridCol w="2701915">
                  <a:extLst>
                    <a:ext uri="{9D8B030D-6E8A-4147-A177-3AD203B41FA5}">
                      <a16:colId xmlns:a16="http://schemas.microsoft.com/office/drawing/2014/main" val="3793357863"/>
                    </a:ext>
                  </a:extLst>
                </a:gridCol>
                <a:gridCol w="2701915">
                  <a:extLst>
                    <a:ext uri="{9D8B030D-6E8A-4147-A177-3AD203B41FA5}">
                      <a16:colId xmlns:a16="http://schemas.microsoft.com/office/drawing/2014/main" val="27984207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Table 1.4.1: Densities of Common Substances</a:t>
                      </a:r>
                    </a:p>
                  </a:txBody>
                  <a:tcPr marL="0" marR="0" marT="0" marB="0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192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b="1">
                          <a:effectLst/>
                          <a:latin typeface="Tahoma" panose="020B0604030504040204" pitchFamily="34" charset="0"/>
                        </a:rPr>
                        <a:t>Substance</a:t>
                      </a:r>
                      <a:endParaRPr lang="en-US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b="1">
                          <a:effectLst/>
                          <a:latin typeface="Tahoma" panose="020B0604030504040204" pitchFamily="34" charset="0"/>
                        </a:rPr>
                        <a:t>Density at 25°C (g/cm3)</a:t>
                      </a:r>
                      <a:endParaRPr lang="en-US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3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B3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66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>
                          <a:effectLst/>
                        </a:rPr>
                        <a:t>blood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>
                          <a:effectLst/>
                        </a:rPr>
                        <a:t>1.035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63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>
                          <a:effectLst/>
                        </a:rPr>
                        <a:t>body fat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>
                          <a:effectLst/>
                        </a:rPr>
                        <a:t>0.918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238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>
                          <a:effectLst/>
                        </a:rPr>
                        <a:t>whole milk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>
                          <a:effectLst/>
                        </a:rPr>
                        <a:t>1.030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018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>
                          <a:effectLst/>
                        </a:rPr>
                        <a:t>corn oil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>
                          <a:effectLst/>
                        </a:rPr>
                        <a:t>0.922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55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dirty="0">
                          <a:effectLst/>
                        </a:rPr>
                        <a:t>mayonnaise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>
                          <a:effectLst/>
                        </a:rPr>
                        <a:t>0.910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44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>
                          <a:effectLst/>
                        </a:rPr>
                        <a:t>honey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dirty="0">
                          <a:effectLst/>
                        </a:rPr>
                        <a:t>1.420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8E8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25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805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8F817-FC5D-1D8C-7A16-DD094763B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93DD70-B425-FE93-CDEC-F04E5719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36851"/>
            <a:ext cx="8421512" cy="646331"/>
          </a:xfrm>
        </p:spPr>
        <p:txBody>
          <a:bodyPr/>
          <a:lstStyle/>
          <a:p>
            <a:r>
              <a:rPr lang="en-US" sz="3600" dirty="0"/>
              <a:t>Problem Solving Process Using Density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9E1D8-6018-B307-5D82-B36640BC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77" y="1154669"/>
            <a:ext cx="8387645" cy="5215465"/>
          </a:xfrm>
          <a:prstGeom prst="rect">
            <a:avLst/>
          </a:prstGeom>
          <a:ln w="28575"/>
        </p:spPr>
        <p:txBody>
          <a:bodyPr/>
          <a:lstStyle/>
          <a:p>
            <a:pPr marL="0" indent="0">
              <a:buNone/>
              <a:defRPr/>
            </a:pPr>
            <a:r>
              <a:rPr lang="en-US" dirty="0"/>
              <a:t>The problem/question (from your book)</a:t>
            </a:r>
          </a:p>
          <a:p>
            <a:pPr marL="0" indent="0">
              <a:buNone/>
              <a:defRPr/>
            </a:pPr>
            <a:endParaRPr lang="en-US" sz="1800" dirty="0">
              <a:solidFill>
                <a:srgbClr val="00FF00"/>
              </a:solidFill>
            </a:endParaRPr>
          </a:p>
          <a:p>
            <a:pPr marL="0" indent="0">
              <a:buNone/>
              <a:defRPr/>
            </a:pPr>
            <a:r>
              <a:rPr lang="en-US" i="1" dirty="0">
                <a:solidFill>
                  <a:srgbClr val="FFFF00"/>
                </a:solidFill>
              </a:rPr>
              <a:t>A mercury thermometer for measuring a patient’s temperature contains 0.750 g of mercury.</a:t>
            </a:r>
          </a:p>
          <a:p>
            <a:pPr marL="0" indent="0">
              <a:buNone/>
              <a:defRPr/>
            </a:pPr>
            <a:r>
              <a:rPr lang="en-US" i="1" dirty="0">
                <a:solidFill>
                  <a:srgbClr val="FFFF00"/>
                </a:solidFill>
              </a:rPr>
              <a:t>What is the volume of this mass of mercury?</a:t>
            </a:r>
          </a:p>
          <a:p>
            <a:pPr marL="0" indent="0">
              <a:buNone/>
              <a:defRPr/>
            </a:pPr>
            <a:endParaRPr lang="en-US" sz="1800" i="1" dirty="0">
              <a:solidFill>
                <a:srgbClr val="FFFF00"/>
              </a:solidFill>
            </a:endParaRPr>
          </a:p>
          <a:p>
            <a:pPr marL="0" indent="0">
              <a:buNone/>
              <a:defRPr/>
            </a:pPr>
            <a:r>
              <a:rPr lang="en-US" dirty="0"/>
              <a:t>The most important thing you will ever do is to spend the time and effort to fully understand the question, and identify the key elements of it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Look for what is asked for: </a:t>
            </a:r>
            <a:r>
              <a:rPr lang="en-US" u="sng" dirty="0">
                <a:solidFill>
                  <a:srgbClr val="FFC000"/>
                </a:solidFill>
              </a:rPr>
              <a:t>volume</a:t>
            </a:r>
            <a:r>
              <a:rPr lang="en-US" dirty="0">
                <a:solidFill>
                  <a:srgbClr val="FFC000"/>
                </a:solidFill>
              </a:rPr>
              <a:t> of mercury</a:t>
            </a:r>
          </a:p>
          <a:p>
            <a:pPr marL="0" indent="0">
              <a:buNone/>
              <a:defRPr/>
            </a:pPr>
            <a:r>
              <a:rPr lang="en-US" dirty="0"/>
              <a:t>Look for what is given: </a:t>
            </a:r>
            <a:r>
              <a:rPr lang="en-US" dirty="0">
                <a:solidFill>
                  <a:srgbClr val="FFC000"/>
                </a:solidFill>
              </a:rPr>
              <a:t>a </a:t>
            </a:r>
            <a:r>
              <a:rPr lang="en-US" u="sng" dirty="0">
                <a:solidFill>
                  <a:srgbClr val="FFC000"/>
                </a:solidFill>
              </a:rPr>
              <a:t>mass</a:t>
            </a:r>
            <a:r>
              <a:rPr lang="en-US" dirty="0">
                <a:solidFill>
                  <a:srgbClr val="FFC000"/>
                </a:solidFill>
              </a:rPr>
              <a:t> (0.750 g) of mercury</a:t>
            </a:r>
          </a:p>
        </p:txBody>
      </p:sp>
    </p:spTree>
    <p:extLst>
      <p:ext uri="{BB962C8B-B14F-4D97-AF65-F5344CB8AC3E}">
        <p14:creationId xmlns:p14="http://schemas.microsoft.com/office/powerpoint/2010/main" val="3950236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659C2-B9C5-A43C-230F-3E0A02E51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5ABFA7-D035-9185-4F3B-392A4C17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36851"/>
            <a:ext cx="8421512" cy="646331"/>
          </a:xfrm>
        </p:spPr>
        <p:txBody>
          <a:bodyPr/>
          <a:lstStyle/>
          <a:p>
            <a:r>
              <a:rPr lang="en-US" sz="3600" dirty="0"/>
              <a:t>Problem Solving Process Using Density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F0CD9-E261-EA01-C8AE-DFE32975E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77" y="1154669"/>
            <a:ext cx="8387645" cy="5215465"/>
          </a:xfrm>
          <a:prstGeom prst="rect">
            <a:avLst/>
          </a:prstGeom>
          <a:ln w="28575"/>
        </p:spPr>
        <p:txBody>
          <a:bodyPr/>
          <a:lstStyle/>
          <a:p>
            <a:pPr marL="0" indent="0">
              <a:buNone/>
              <a:defRPr/>
            </a:pPr>
            <a:r>
              <a:rPr lang="en-US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missing from the information given in the problem/question?</a:t>
            </a:r>
          </a:p>
          <a:p>
            <a:pPr marL="0" indent="0">
              <a:spcBef>
                <a:spcPts val="1200"/>
              </a:spcBef>
              <a:buNone/>
              <a:defRPr/>
            </a:pPr>
            <a:br>
              <a:rPr lang="en-US" sz="2800" dirty="0">
                <a:solidFill>
                  <a:srgbClr val="FFC000"/>
                </a:solidFill>
              </a:rPr>
            </a:br>
            <a:r>
              <a:rPr lang="en-US" dirty="0"/>
              <a:t>Usually the information not given are constants of nature and (numerical) properties of matter and energy like atomic weights.</a:t>
            </a:r>
            <a:br>
              <a:rPr lang="en-US" dirty="0"/>
            </a:br>
            <a:r>
              <a:rPr lang="en-US" dirty="0"/>
              <a:t>In this case, it is a </a:t>
            </a:r>
            <a:r>
              <a:rPr lang="en-US" u="sng" dirty="0"/>
              <a:t>density</a:t>
            </a:r>
            <a:r>
              <a:rPr lang="en-US" dirty="0"/>
              <a:t>.</a:t>
            </a: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en-US" dirty="0"/>
              <a:t>The density of a substance is a property that allows you to relate its mass to its volume </a:t>
            </a:r>
            <a:r>
              <a:rPr lang="en-US" i="1" dirty="0">
                <a:solidFill>
                  <a:srgbClr val="FFFF00"/>
                </a:solidFill>
              </a:rPr>
              <a:t>and vice versa</a:t>
            </a: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en-US" dirty="0"/>
              <a:t>The density of water is 1 g/mL (at 0°C) and is a </a:t>
            </a:r>
            <a:r>
              <a:rPr lang="en-US" u="sng" dirty="0"/>
              <a:t>property</a:t>
            </a:r>
            <a:r>
              <a:rPr lang="en-US" dirty="0"/>
              <a:t> of water</a:t>
            </a: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en-US" dirty="0"/>
              <a:t>The density of mercury is 13.6 g/mL</a:t>
            </a:r>
          </a:p>
        </p:txBody>
      </p:sp>
    </p:spTree>
    <p:extLst>
      <p:ext uri="{BB962C8B-B14F-4D97-AF65-F5344CB8AC3E}">
        <p14:creationId xmlns:p14="http://schemas.microsoft.com/office/powerpoint/2010/main" val="3504706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4DB31-67E3-0F5B-1D6D-F6771205F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4EB860-0527-D5C0-1176-5A240E2E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Problem Solving Process Using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2BF77C-758A-A344-49CB-8D1BA2E9D027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372533" y="1332090"/>
                <a:ext cx="8387645" cy="340554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this equation about density, this is all just algebra below which you already know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 </a:t>
                </a:r>
                <a:r>
                  <a:rPr lang="en-US" sz="3600" dirty="0">
                    <a:solidFill>
                      <a:schemeClr val="bg1"/>
                    </a:solidFill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60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600" dirty="0">
                    <a:solidFill>
                      <a:schemeClr val="bg1"/>
                    </a:solidFill>
                  </a:rPr>
                  <a:t> </a:t>
                </a:r>
                <a:r>
                  <a:rPr lang="en-US" sz="36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r>
                  <a:rPr lang="en-US" sz="3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6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/>
                  <a:t>In the last manipulation, we have an expression that tells us what the volume is equal to: the inverse of the density multiplied by the mass, or “mass </a:t>
                </a:r>
                <a:r>
                  <a:rPr lang="en-US"/>
                  <a:t>over density”</a:t>
                </a:r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2BF77C-758A-A344-49CB-8D1BA2E9D02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533" y="1332090"/>
                <a:ext cx="8387645" cy="3405548"/>
              </a:xfrm>
              <a:prstGeom prst="rect">
                <a:avLst/>
              </a:prstGeom>
              <a:blipFill>
                <a:blip r:embed="rId2"/>
                <a:stretch>
                  <a:fillRect l="-1090" t="-1434" r="-1672" b="-322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100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24D2-D3CA-C264-390F-8F4E1D33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FE258-FB6F-3EE1-D974-F0C4B7CFF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the average kinetic energy of particles in a substance</a:t>
            </a:r>
          </a:p>
          <a:p>
            <a:r>
              <a:rPr lang="en-US" dirty="0"/>
              <a:t>Not energy itself, but an indicator or measure of energy</a:t>
            </a:r>
          </a:p>
        </p:txBody>
      </p:sp>
    </p:spTree>
    <p:extLst>
      <p:ext uri="{BB962C8B-B14F-4D97-AF65-F5344CB8AC3E}">
        <p14:creationId xmlns:p14="http://schemas.microsoft.com/office/powerpoint/2010/main" val="2915462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9F1E8-D2AC-7FA9-E917-F90C94B3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Temperature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199F0B-D17C-D6D3-55F3-74755658B5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1580605"/>
            <a:ext cx="8386762" cy="471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CE6475-A36D-80BA-1C65-FB4D262EAC11}"/>
              </a:ext>
            </a:extLst>
          </p:cNvPr>
          <p:cNvSpPr txBox="1"/>
          <p:nvPr/>
        </p:nvSpPr>
        <p:spPr>
          <a:xfrm>
            <a:off x="7137779" y="6298158"/>
            <a:ext cx="1552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from Study.com</a:t>
            </a:r>
          </a:p>
        </p:txBody>
      </p:sp>
    </p:spTree>
    <p:extLst>
      <p:ext uri="{BB962C8B-B14F-4D97-AF65-F5344CB8AC3E}">
        <p14:creationId xmlns:p14="http://schemas.microsoft.com/office/powerpoint/2010/main" val="169773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103EB-CC86-4B9D-53D9-5AC56739B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2B6A09-1BE9-ACE0-A2AB-B982D205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Quantities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39DEEF-638D-3201-6F38-646025C91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2495693"/>
            <a:ext cx="8387645" cy="4051862"/>
          </a:xfrm>
        </p:spPr>
        <p:txBody>
          <a:bodyPr/>
          <a:lstStyle/>
          <a:p>
            <a:pPr marL="0" indent="0" fontAlgn="t">
              <a:buNone/>
            </a:pPr>
            <a:r>
              <a:rPr lang="en-US" dirty="0"/>
              <a:t>A (measured)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quantity </a:t>
            </a:r>
            <a:r>
              <a:rPr lang="en-US" dirty="0"/>
              <a:t>in science, in chemistry has a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dirty="0"/>
              <a:t> and a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unit</a:t>
            </a:r>
            <a:r>
              <a:rPr lang="en-US" dirty="0"/>
              <a:t> associated with it</a:t>
            </a:r>
            <a:endParaRPr lang="en-US" b="1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number</a:t>
            </a:r>
            <a:r>
              <a:rPr lang="en-US" dirty="0"/>
              <a:t> is how many/much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unit</a:t>
            </a:r>
            <a:r>
              <a:rPr lang="en-US" dirty="0"/>
              <a:t> is a scale of the measurement, the how many/much of what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41F84B-408A-A308-BC74-1D27C5A6B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763608"/>
              </p:ext>
            </p:extLst>
          </p:nvPr>
        </p:nvGraphicFramePr>
        <p:xfrm>
          <a:off x="3905191" y="709481"/>
          <a:ext cx="4854987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1763">
                  <a:extLst>
                    <a:ext uri="{9D8B030D-6E8A-4147-A177-3AD203B41FA5}">
                      <a16:colId xmlns:a16="http://schemas.microsoft.com/office/drawing/2014/main" val="1921975404"/>
                    </a:ext>
                  </a:extLst>
                </a:gridCol>
                <a:gridCol w="1561855">
                  <a:extLst>
                    <a:ext uri="{9D8B030D-6E8A-4147-A177-3AD203B41FA5}">
                      <a16:colId xmlns:a16="http://schemas.microsoft.com/office/drawing/2014/main" val="341523574"/>
                    </a:ext>
                  </a:extLst>
                </a:gridCol>
                <a:gridCol w="2061369">
                  <a:extLst>
                    <a:ext uri="{9D8B030D-6E8A-4147-A177-3AD203B41FA5}">
                      <a16:colId xmlns:a16="http://schemas.microsoft.com/office/drawing/2014/main" val="2000266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Dimension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77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 </a:t>
                      </a:r>
                      <a:r>
                        <a:rPr lang="en-US" sz="1400" dirty="0"/>
                        <a:t>(distance)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22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70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amperes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electric 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44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757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73A3D-B829-24BE-C8D3-4E4C7D7C5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4E676-275D-A5CD-07B8-28E46741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Temperature Scales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A906A4-1845-3AB4-2976-0DB03AFE7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288" y="1336462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Three scales (measurement types) are used to get a value of temperature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Thermometers usually involve expansion or contraction of calibrated sealed tube of mercury (Hg) or dyed-alcohol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8B8A7F7-88D8-54CF-A9E6-795174F5A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53236"/>
              </p:ext>
            </p:extLst>
          </p:nvPr>
        </p:nvGraphicFramePr>
        <p:xfrm>
          <a:off x="867447" y="2599897"/>
          <a:ext cx="7014244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96977">
                  <a:extLst>
                    <a:ext uri="{9D8B030D-6E8A-4147-A177-3AD203B41FA5}">
                      <a16:colId xmlns:a16="http://schemas.microsoft.com/office/drawing/2014/main" val="2997406436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3205729253"/>
                    </a:ext>
                  </a:extLst>
                </a:gridCol>
                <a:gridCol w="2088216">
                  <a:extLst>
                    <a:ext uri="{9D8B030D-6E8A-4147-A177-3AD203B41FA5}">
                      <a16:colId xmlns:a16="http://schemas.microsoft.com/office/drawing/2014/main" val="1039054553"/>
                    </a:ext>
                  </a:extLst>
                </a:gridCol>
              </a:tblGrid>
              <a:tr h="332883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Scale</a:t>
                      </a:r>
                    </a:p>
                  </a:txBody>
                  <a:tcPr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Water Property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116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freezing point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boiling point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9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Fahrenheit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32°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212°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70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Celsius (centigrade)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0°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100°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462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273 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373 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739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294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A3B84-A7EF-76A1-A3C2-9AD76850F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3526-5ED5-D270-D0C9-51CCB7F7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F53CE-7776-FB69-554E-27EE51C7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22" y="1386681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Conversions apply basic algebraic principles of sloped lines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609EFD-48EF-A5E2-4BFF-038EB57CD40E}"/>
              </a:ext>
            </a:extLst>
          </p:cNvPr>
          <p:cNvGrpSpPr/>
          <p:nvPr/>
        </p:nvGrpSpPr>
        <p:grpSpPr>
          <a:xfrm>
            <a:off x="383822" y="2931692"/>
            <a:ext cx="4085050" cy="3324729"/>
            <a:chOff x="520890" y="2562450"/>
            <a:chExt cx="3552967" cy="296346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" name="Chart 8">
                  <a:extLst>
                    <a:ext uri="{FF2B5EF4-FFF2-40B4-BE49-F238E27FC236}">
                      <a16:creationId xmlns:a16="http://schemas.microsoft.com/office/drawing/2014/main" id="{5818B1F0-A797-3FEA-AFDC-641D3D9F655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731876632"/>
                    </p:ext>
                  </p:extLst>
                </p:nvPr>
              </p:nvGraphicFramePr>
              <p:xfrm>
                <a:off x="520890" y="2562450"/>
                <a:ext cx="3552967" cy="296346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9" name="Chart 8">
                  <a:extLst>
                    <a:ext uri="{FF2B5EF4-FFF2-40B4-BE49-F238E27FC236}">
                      <a16:creationId xmlns:a16="http://schemas.microsoft.com/office/drawing/2014/main" id="{5818B1F0-A797-3FEA-AFDC-641D3D9F655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731876632"/>
                    </p:ext>
                  </p:extLst>
                </p:nvPr>
              </p:nvGraphicFramePr>
              <p:xfrm>
                <a:off x="520890" y="2562450"/>
                <a:ext cx="3552967" cy="296346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4916786-534E-FB51-E6FD-ADA002F768A6}"/>
                    </a:ext>
                  </a:extLst>
                </p:cNvPr>
                <p:cNvSpPr txBox="1"/>
                <p:nvPr/>
              </p:nvSpPr>
              <p:spPr>
                <a:xfrm>
                  <a:off x="2614760" y="4440162"/>
                  <a:ext cx="11863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i="1" dirty="0"/>
                    <a:t>K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=°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+273</m:t>
                      </m:r>
                    </m:oMath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4916786-534E-FB51-E6FD-ADA002F76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760" y="4440162"/>
                  <a:ext cx="11863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10769" t="-27500" r="-4103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D736493-778E-DF23-545D-E4A555480BF8}"/>
                    </a:ext>
                  </a:extLst>
                </p:cNvPr>
                <p:cNvSpPr txBox="1"/>
                <p:nvPr/>
              </p:nvSpPr>
              <p:spPr>
                <a:xfrm>
                  <a:off x="1438912" y="3158939"/>
                  <a:ext cx="1375954" cy="2623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i="1" dirty="0">
                      <a:latin typeface="+mj-lt"/>
                    </a:rPr>
                    <a:t>s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b="0" i="0" smtClean="0">
                          <a:latin typeface="+mj-lt"/>
                        </a:rPr>
                        <m:t>lope</m:t>
                      </m:r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373 −273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100 − 0</m:t>
                          </m:r>
                        </m:den>
                      </m:f>
                    </m:oMath>
                  </a14:m>
                  <a:r>
                    <a:rPr lang="en-US" sz="1600" dirty="0"/>
                    <a:t> </a:t>
                  </a:r>
                  <a:r>
                    <a:rPr lang="en-US" sz="1200" dirty="0"/>
                    <a:t>= 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D736493-778E-DF23-545D-E4A555480B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8912" y="3158939"/>
                  <a:ext cx="1375954" cy="262316"/>
                </a:xfrm>
                <a:prstGeom prst="rect">
                  <a:avLst/>
                </a:prstGeom>
                <a:blipFill>
                  <a:blip r:embed="rId5"/>
                  <a:stretch>
                    <a:fillRect l="-6140" t="-2222" r="-5263" b="-17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5510C77-40AA-3598-2EB3-159FD07DFF32}"/>
                    </a:ext>
                  </a:extLst>
                </p:cNvPr>
                <p:cNvSpPr txBox="1"/>
                <p:nvPr/>
              </p:nvSpPr>
              <p:spPr>
                <a:xfrm>
                  <a:off x="1429696" y="3517203"/>
                  <a:ext cx="1452898" cy="3231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050" dirty="0">
                      <a:latin typeface="+mj-lt"/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050" b="0" i="0" smtClean="0">
                          <a:latin typeface="Cambria Math" panose="02040503050406030204" pitchFamily="18" charset="0"/>
                        </a:rPr>
                        <m:t>73</m:t>
                      </m:r>
                      <m:r>
                        <m:rPr>
                          <m:nor/>
                        </m:rPr>
                        <a:rPr lang="en-US" sz="1050" b="0" i="0" smtClean="0">
                          <a:latin typeface="+mj-lt"/>
                        </a:rPr>
                        <m:t>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×0+</m:t>
                      </m:r>
                      <m:r>
                        <m:rPr>
                          <m:nor/>
                        </m:rPr>
                        <a:rPr lang="en-US" sz="1050" b="0" i="0" smtClean="0">
                          <a:latin typeface="+mj-lt"/>
                          <a:ea typeface="Cambria Math" panose="02040503050406030204" pitchFamily="18" charset="0"/>
                        </a:rPr>
                        <m:t>intercept</m:t>
                      </m:r>
                    </m:oMath>
                  </a14:m>
                  <a:endParaRPr lang="en-US" sz="1050" b="0" dirty="0">
                    <a:latin typeface="+mj-lt"/>
                    <a:ea typeface="Cambria Math" panose="02040503050406030204" pitchFamily="18" charset="0"/>
                  </a:endParaRPr>
                </a:p>
                <a:p>
                  <a:r>
                    <a:rPr lang="en-US" sz="1050" dirty="0">
                      <a:latin typeface="+mj-lt"/>
                      <a:ea typeface="Cambria Math" panose="02040503050406030204" pitchFamily="18" charset="0"/>
                    </a:rPr>
                    <a:t>Intercept = 273</a:t>
                  </a:r>
                  <a:endParaRPr lang="en-US" sz="1050" b="0" dirty="0">
                    <a:latin typeface="+mj-lt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5510C77-40AA-3598-2EB3-159FD07DFF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696" y="3517203"/>
                  <a:ext cx="1452898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4979" t="-10909" r="-2490" b="-2363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2574B9D5-4256-F33F-C6DF-FDB7B2E2C4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8433419"/>
              </p:ext>
            </p:extLst>
          </p:nvPr>
        </p:nvGraphicFramePr>
        <p:xfrm>
          <a:off x="4468873" y="2931692"/>
          <a:ext cx="4441372" cy="3324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A79250-F9D2-3A7B-550F-171FA4532F46}"/>
                  </a:ext>
                </a:extLst>
              </p:cNvPr>
              <p:cNvSpPr txBox="1"/>
              <p:nvPr/>
            </p:nvSpPr>
            <p:spPr>
              <a:xfrm>
                <a:off x="5873689" y="3542129"/>
                <a:ext cx="13585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−273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A79250-F9D2-3A7B-550F-171FA4532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689" y="3542129"/>
                <a:ext cx="1358577" cy="246221"/>
              </a:xfrm>
              <a:prstGeom prst="rect">
                <a:avLst/>
              </a:prstGeom>
              <a:blipFill>
                <a:blip r:embed="rId8"/>
                <a:stretch>
                  <a:fillRect l="-2703" r="-225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761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F0F7D-6CF5-B9DA-097C-A4B47EC67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6AB6-FA58-4AF6-0528-15E6A2A4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B6F4-D670-1DD5-70BB-6CDBE0052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22" y="1386681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Fahrenheit not used in chemistry, but be prepared to convert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1389EC2-EFAB-DCBB-2F45-7C00802FB2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7856566"/>
              </p:ext>
            </p:extLst>
          </p:nvPr>
        </p:nvGraphicFramePr>
        <p:xfrm>
          <a:off x="412389" y="2652253"/>
          <a:ext cx="3939605" cy="3384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436B41-7A93-8719-42A6-3F27EEA898FE}"/>
                  </a:ext>
                </a:extLst>
              </p:cNvPr>
              <p:cNvSpPr txBox="1"/>
              <p:nvPr/>
            </p:nvSpPr>
            <p:spPr>
              <a:xfrm>
                <a:off x="2624417" y="4677335"/>
                <a:ext cx="1328825" cy="349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i="1" dirty="0"/>
                  <a:t>°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+32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436B41-7A93-8719-42A6-3F27EEA89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417" y="4677335"/>
                <a:ext cx="1328825" cy="349711"/>
              </a:xfrm>
              <a:prstGeom prst="rect">
                <a:avLst/>
              </a:prstGeom>
              <a:blipFill>
                <a:blip r:embed="rId3"/>
                <a:stretch>
                  <a:fillRect l="-9677" t="-3448" r="-4147" b="-18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963ECD-0B27-1642-C6BB-110862354854}"/>
                  </a:ext>
                </a:extLst>
              </p:cNvPr>
              <p:cNvSpPr txBox="1"/>
              <p:nvPr/>
            </p:nvSpPr>
            <p:spPr>
              <a:xfrm>
                <a:off x="1713046" y="3452554"/>
                <a:ext cx="1822743" cy="2623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i="1" dirty="0">
                    <a:latin typeface="+mj-lt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b="0" i="0" smtClean="0">
                        <a:latin typeface="+mj-lt"/>
                      </a:rPr>
                      <m:t>lope</m:t>
                    </m:r>
                    <m:r>
                      <m:rPr>
                        <m:nor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212 −32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100 − 0</m:t>
                        </m:r>
                      </m:den>
                    </m:f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1200" dirty="0"/>
                  <a:t>  </a:t>
                </a:r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963ECD-0B27-1642-C6BB-110862354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046" y="3452554"/>
                <a:ext cx="1822743" cy="262316"/>
              </a:xfrm>
              <a:prstGeom prst="rect">
                <a:avLst/>
              </a:prstGeom>
              <a:blipFill>
                <a:blip r:embed="rId4"/>
                <a:stretch>
                  <a:fillRect l="-4651" t="-4444" b="-1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21C8DC-46E5-8CC1-F51C-E9352071AB67}"/>
                  </a:ext>
                </a:extLst>
              </p:cNvPr>
              <p:cNvSpPr txBox="1"/>
              <p:nvPr/>
            </p:nvSpPr>
            <p:spPr>
              <a:xfrm>
                <a:off x="1703830" y="3810818"/>
                <a:ext cx="1465401" cy="3231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50" dirty="0">
                    <a:latin typeface="+mj-lt"/>
                  </a:rPr>
                  <a:t>3</a:t>
                </a:r>
                <a14:m>
                  <m:oMath xmlns:m="http://schemas.openxmlformats.org/officeDocument/2006/math">
                    <m:r>
                      <a:rPr lang="en-US" sz="105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1050" b="0" i="0" smtClean="0">
                        <a:latin typeface="+mj-lt"/>
                      </a:rPr>
                      <m:t> 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×0+</m:t>
                    </m:r>
                    <m:r>
                      <m:rPr>
                        <m:nor/>
                      </m:rPr>
                      <a:rPr lang="en-US" sz="1050" b="0" i="0" smtClean="0">
                        <a:latin typeface="+mj-lt"/>
                        <a:ea typeface="Cambria Math" panose="02040503050406030204" pitchFamily="18" charset="0"/>
                      </a:rPr>
                      <m:t>intercept</m:t>
                    </m:r>
                  </m:oMath>
                </a14:m>
                <a:endParaRPr lang="en-US" sz="1050" b="0" dirty="0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en-US" sz="1050" dirty="0">
                    <a:latin typeface="+mj-lt"/>
                    <a:ea typeface="Cambria Math" panose="02040503050406030204" pitchFamily="18" charset="0"/>
                  </a:rPr>
                  <a:t>Intercept = 32</a:t>
                </a:r>
                <a:endParaRPr lang="en-US" sz="1050" b="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21C8DC-46E5-8CC1-F51C-E9352071A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830" y="3810818"/>
                <a:ext cx="1465401" cy="323165"/>
              </a:xfrm>
              <a:prstGeom prst="rect">
                <a:avLst/>
              </a:prstGeom>
              <a:blipFill>
                <a:blip r:embed="rId5"/>
                <a:stretch>
                  <a:fillRect l="-4938" t="-80000" r="-412" b="-763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487E34BB-617D-E211-CBC7-E0CD25A927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3486860"/>
              </p:ext>
            </p:extLst>
          </p:nvPr>
        </p:nvGraphicFramePr>
        <p:xfrm>
          <a:off x="4388786" y="2652252"/>
          <a:ext cx="4253325" cy="3384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CC1194-54C2-5907-7723-9FD143275238}"/>
                  </a:ext>
                </a:extLst>
              </p:cNvPr>
              <p:cNvSpPr txBox="1"/>
              <p:nvPr/>
            </p:nvSpPr>
            <p:spPr>
              <a:xfrm>
                <a:off x="5894160" y="3468649"/>
                <a:ext cx="1624163" cy="467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°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−32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CC1194-54C2-5907-7723-9FD143275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160" y="3468649"/>
                <a:ext cx="1624163" cy="467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02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05898-47DB-81B7-F63B-65FCBBEA1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E8F352-CE19-BD16-D0FA-ED2971FDD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EC8EF-100A-C97D-FC60-0F9A0B8B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way of expressing numerical values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Format:  </a:t>
            </a:r>
            <a:r>
              <a:rPr lang="en-US" i="1" dirty="0" err="1">
                <a:solidFill>
                  <a:srgbClr val="FFC000"/>
                </a:solidFill>
              </a:rPr>
              <a:t>d.mmm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dirty="0"/>
              <a:t>×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en-US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endParaRPr lang="en-US" i="1" baseline="30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i="1" baseline="300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EDC1EB6-DB92-CFB3-343C-FFDD22B1C0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364222"/>
              </p:ext>
            </p:extLst>
          </p:nvPr>
        </p:nvGraphicFramePr>
        <p:xfrm>
          <a:off x="696033" y="2667230"/>
          <a:ext cx="7042247" cy="3677920"/>
        </p:xfrm>
        <a:graphic>
          <a:graphicData uri="http://schemas.openxmlformats.org/drawingml/2006/table">
            <a:tbl>
              <a:tblPr firstRow="1" bandRow="1"/>
              <a:tblGrid>
                <a:gridCol w="2535211">
                  <a:extLst>
                    <a:ext uri="{9D8B030D-6E8A-4147-A177-3AD203B41FA5}">
                      <a16:colId xmlns:a16="http://schemas.microsoft.com/office/drawing/2014/main" val="3744240669"/>
                    </a:ext>
                  </a:extLst>
                </a:gridCol>
                <a:gridCol w="4507036">
                  <a:extLst>
                    <a:ext uri="{9D8B030D-6E8A-4147-A177-3AD203B41FA5}">
                      <a16:colId xmlns:a16="http://schemas.microsoft.com/office/drawing/2014/main" val="1648944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Part</a:t>
                      </a:r>
                      <a:endParaRPr lang="en-US" sz="1400" i="1" baseline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baseline="0" dirty="0" err="1">
                          <a:solidFill>
                            <a:srgbClr val="FFC000"/>
                          </a:solidFill>
                        </a:rPr>
                        <a:t>n.mmm</a:t>
                      </a:r>
                      <a:endParaRPr lang="en-US" i="1" baseline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94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kern="1200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Part Name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rgbClr val="00FF00"/>
                          </a:solidFill>
                        </a:rPr>
                        <a:t>Significand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(preferred), </a:t>
                      </a:r>
                      <a:r>
                        <a:rPr lang="en-US" baseline="0" dirty="0">
                          <a:solidFill>
                            <a:srgbClr val="00FF00"/>
                          </a:solidFill>
                        </a:rPr>
                        <a:t>Coefficient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,</a:t>
                      </a:r>
                      <a:br>
                        <a:rPr lang="en-US" baseline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baseline="0" dirty="0">
                          <a:solidFill>
                            <a:srgbClr val="00FF00"/>
                          </a:solidFill>
                        </a:rPr>
                        <a:t>Mantissa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is obsolete term)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0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kern="1200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Part Property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Number greater than or equal to 1.0 and less than 10. This number properly express significant digits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35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400" i="1" baseline="0" dirty="0">
                        <a:solidFill>
                          <a:schemeClr val="bg1"/>
                        </a:solidFill>
                        <a:highlight>
                          <a:srgbClr val="CCFFFF"/>
                        </a:highlight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0" dirty="0">
                        <a:solidFill>
                          <a:schemeClr val="bg1"/>
                        </a:solidFill>
                        <a:highlight>
                          <a:srgbClr val="CC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54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Part</a:t>
                      </a:r>
                      <a:endParaRPr lang="en-US" sz="1400" i="1" baseline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  <a:r>
                        <a:rPr lang="en-US" i="1" baseline="30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n</a:t>
                      </a:r>
                      <a:endParaRPr lang="en-US" baseline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71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Part Name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00FF00"/>
                          </a:solidFill>
                        </a:rPr>
                        <a:t>Exponent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Part Property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Exponent of 10 where </a:t>
                      </a:r>
                      <a:r>
                        <a:rPr lang="en-US" b="1" i="1" baseline="0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is integer, negative, positive (note 10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</a:rPr>
                        <a:t>0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= 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654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51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1959E-745A-4A0C-E428-61A4125DA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F4236-4C5B-E69D-23A9-011EA11E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4C4C0-0FC0-AD06-D333-60BD008C0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decimal point moves to right</a:t>
            </a:r>
          </a:p>
          <a:p>
            <a:pPr marL="0" indent="0">
              <a:buNone/>
            </a:pPr>
            <a:r>
              <a:rPr lang="en-US" dirty="0"/>
              <a:t>1. = 10</a:t>
            </a:r>
            <a:r>
              <a:rPr lang="en-US" baseline="30000" dirty="0"/>
              <a:t>0</a:t>
            </a:r>
          </a:p>
          <a:p>
            <a:pPr marL="0" indent="0">
              <a:buNone/>
            </a:pPr>
            <a:r>
              <a:rPr lang="en-US" dirty="0"/>
              <a:t>10. = 10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r>
              <a:rPr lang="en-US" dirty="0"/>
              <a:t>100. = 10</a:t>
            </a:r>
            <a:r>
              <a:rPr lang="en-US" baseline="30000" dirty="0"/>
              <a:t>2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i="1" dirty="0"/>
              <a:t>decimal point moves to left</a:t>
            </a:r>
          </a:p>
          <a:p>
            <a:pPr marL="0" indent="0">
              <a:buNone/>
            </a:pPr>
            <a:r>
              <a:rPr lang="en-US" dirty="0"/>
              <a:t>0.1 = 10</a:t>
            </a:r>
            <a:r>
              <a:rPr lang="en-US" baseline="30000" dirty="0"/>
              <a:t>-1</a:t>
            </a:r>
          </a:p>
          <a:p>
            <a:pPr marL="0" indent="0">
              <a:buNone/>
            </a:pPr>
            <a:r>
              <a:rPr lang="en-US" dirty="0"/>
              <a:t>0.01 = 10</a:t>
            </a:r>
            <a:r>
              <a:rPr lang="en-US" baseline="30000" dirty="0"/>
              <a:t>-2</a:t>
            </a:r>
          </a:p>
          <a:p>
            <a:pPr marL="0" indent="0">
              <a:buNone/>
            </a:pPr>
            <a:r>
              <a:rPr lang="en-US" dirty="0"/>
              <a:t>0.001 = 10</a:t>
            </a:r>
            <a:r>
              <a:rPr lang="en-US" baseline="30000" dirty="0"/>
              <a:t>-3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 atmosphere (atm) = 101,325 Pascals (Pa)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7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2E585-F6CF-2289-94C3-09C95BC38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6858C-2677-DC0D-2C5A-CB3A87F4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81C6D-B61A-DEEE-7785-FAED8AA4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Is the number less than 10 and greater than 1?</a:t>
            </a:r>
          </a:p>
          <a:p>
            <a:pPr marL="236538" lvl="1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You don’t really need scientific notation, because it will be</a:t>
            </a:r>
            <a:br>
              <a:rPr lang="en-US" sz="1600" dirty="0">
                <a:sym typeface="Wingdings" panose="05000000000000000000" pitchFamily="2" charset="2"/>
              </a:rPr>
            </a:br>
            <a:r>
              <a:rPr lang="en-US" sz="1600" dirty="0">
                <a:sym typeface="Wingdings" panose="05000000000000000000" pitchFamily="2" charset="2"/>
              </a:rPr>
              <a:t>[ </a:t>
            </a:r>
            <a:r>
              <a:rPr lang="en-US" sz="1600" i="1" dirty="0" err="1">
                <a:solidFill>
                  <a:schemeClr val="accent1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d.mmm</a:t>
            </a:r>
            <a:r>
              <a:rPr lang="en-US" sz="1600" dirty="0">
                <a:sym typeface="Wingdings" panose="05000000000000000000" pitchFamily="2" charset="2"/>
              </a:rPr>
              <a:t> × </a:t>
            </a:r>
            <a:r>
              <a:rPr lang="en-US" sz="1600" dirty="0">
                <a:solidFill>
                  <a:srgbClr val="FFFF00"/>
                </a:solidFill>
                <a:sym typeface="Wingdings" panose="05000000000000000000" pitchFamily="2" charset="2"/>
              </a:rPr>
              <a:t>10</a:t>
            </a:r>
            <a:r>
              <a:rPr lang="en-US" sz="1600" baseline="30000" dirty="0">
                <a:solidFill>
                  <a:srgbClr val="FFFF00"/>
                </a:solidFill>
                <a:sym typeface="Wingdings" panose="05000000000000000000" pitchFamily="2" charset="2"/>
              </a:rPr>
              <a:t>0 </a:t>
            </a:r>
            <a:r>
              <a:rPr lang="en-US" sz="1600" dirty="0">
                <a:sym typeface="Wingdings" panose="05000000000000000000" pitchFamily="2" charset="2"/>
              </a:rPr>
              <a:t>] and 10</a:t>
            </a:r>
            <a:r>
              <a:rPr lang="en-US" sz="1600" baseline="30000" dirty="0">
                <a:sym typeface="Wingdings" panose="05000000000000000000" pitchFamily="2" charset="2"/>
              </a:rPr>
              <a:t>0</a:t>
            </a:r>
            <a:r>
              <a:rPr lang="en-US" sz="1600" dirty="0">
                <a:sym typeface="Wingdings" panose="05000000000000000000" pitchFamily="2" charset="2"/>
              </a:rPr>
              <a:t> = 1, so  </a:t>
            </a:r>
            <a:r>
              <a:rPr lang="en-US" sz="1600" i="1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d.mmm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Otherwise take the number and express as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d.mmm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original number is greater than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d.mmm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you have to multiply by 10</a:t>
            </a:r>
            <a:r>
              <a:rPr lang="en-US" baseline="30000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times to get to original number, so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will be positive (greater than zero): 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×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=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(greater than zero)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original number less than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d.mmm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you have to multiply by 10</a:t>
            </a:r>
            <a:r>
              <a:rPr lang="en-US" baseline="30000" dirty="0">
                <a:solidFill>
                  <a:srgbClr val="FF0000"/>
                </a:solidFill>
              </a:rPr>
              <a:t>-1</a:t>
            </a:r>
            <a:r>
              <a:rPr lang="en-US" dirty="0"/>
              <a:t>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times to get to original number, so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will be positive (greater than zero):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× -1 = -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(less than zero)</a:t>
            </a:r>
          </a:p>
        </p:txBody>
      </p:sp>
    </p:spTree>
    <p:extLst>
      <p:ext uri="{BB962C8B-B14F-4D97-AF65-F5344CB8AC3E}">
        <p14:creationId xmlns:p14="http://schemas.microsoft.com/office/powerpoint/2010/main" val="266884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68779-4EDB-73EF-F2DD-8DF4B9DEF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81640-7A93-C008-8C67-C8343169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A2FE8-92B0-0B37-8B3F-369042D94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If original number is </a:t>
            </a:r>
            <a:r>
              <a:rPr lang="en-US" i="1" u="sng" dirty="0"/>
              <a:t>greater than</a:t>
            </a:r>
            <a:r>
              <a:rPr lang="en-US" dirty="0"/>
              <a:t>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d.mmm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you have to multiply by 10</a:t>
            </a:r>
            <a:r>
              <a:rPr lang="en-US" baseline="30000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times to get to original number, so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will be positive (greater than zero): 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×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= +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Your book: “if you moved decimal point to the left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places, then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is positive”</a:t>
            </a:r>
          </a:p>
          <a:p>
            <a:pPr marL="0" indent="0" defTabSz="512763">
              <a:buNone/>
            </a:pPr>
            <a:r>
              <a:rPr lang="en-US" dirty="0"/>
              <a:t>	35 </a:t>
            </a:r>
            <a:r>
              <a:rPr lang="en-US" dirty="0">
                <a:sym typeface="Wingdings" panose="05000000000000000000" pitchFamily="2" charset="2"/>
              </a:rPr>
              <a:t> 35.  3.5   </a:t>
            </a:r>
            <a:r>
              <a:rPr lang="en-US" i="1" dirty="0">
                <a:latin typeface="+mj-lt"/>
                <a:sym typeface="Wingdings" panose="05000000000000000000" pitchFamily="2" charset="2"/>
              </a:rPr>
              <a:t>moved to left 1 place</a:t>
            </a:r>
          </a:p>
          <a:p>
            <a:pPr marL="0" indent="0" defTabSz="512763">
              <a:buNone/>
            </a:pPr>
            <a:r>
              <a:rPr lang="en-US" dirty="0">
                <a:sym typeface="Wingdings" panose="05000000000000000000" pitchFamily="2" charset="2"/>
              </a:rPr>
              <a:t>	3.5 × 10</a:t>
            </a:r>
            <a:r>
              <a:rPr lang="en-US" baseline="30000" dirty="0">
                <a:sym typeface="Wingdings" panose="05000000000000000000" pitchFamily="2" charset="2"/>
              </a:rPr>
              <a:t>1</a:t>
            </a:r>
          </a:p>
          <a:p>
            <a:pPr marL="0" indent="0" defTabSz="512763">
              <a:buNone/>
            </a:pPr>
            <a:endParaRPr lang="en-US" baseline="30000" dirty="0">
              <a:sym typeface="Wingdings" panose="05000000000000000000" pitchFamily="2" charset="2"/>
            </a:endParaRPr>
          </a:p>
          <a:p>
            <a:pPr marL="0" indent="0" defTabSz="512763">
              <a:buNone/>
            </a:pPr>
            <a:r>
              <a:rPr lang="en-US" dirty="0"/>
              <a:t>	23849 </a:t>
            </a:r>
            <a:r>
              <a:rPr lang="en-US" dirty="0">
                <a:sym typeface="Wingdings" panose="05000000000000000000" pitchFamily="2" charset="2"/>
              </a:rPr>
              <a:t> 23849.  2.3849 </a:t>
            </a:r>
            <a:r>
              <a:rPr lang="en-US" i="1" dirty="0">
                <a:latin typeface="+mj-lt"/>
                <a:sym typeface="Wingdings" panose="05000000000000000000" pitchFamily="2" charset="2"/>
              </a:rPr>
              <a:t>moved to left 4 places</a:t>
            </a:r>
          </a:p>
          <a:p>
            <a:pPr marL="0" indent="0" defTabSz="512763">
              <a:buNone/>
            </a:pPr>
            <a:r>
              <a:rPr lang="en-US" dirty="0">
                <a:sym typeface="Wingdings" panose="05000000000000000000" pitchFamily="2" charset="2"/>
              </a:rPr>
              <a:t>	2.3849 × 10</a:t>
            </a:r>
            <a:r>
              <a:rPr lang="en-US" baseline="30000" dirty="0">
                <a:sym typeface="Wingdings" panose="05000000000000000000" pitchFamily="2" charset="2"/>
              </a:rPr>
              <a:t>4</a:t>
            </a:r>
          </a:p>
          <a:p>
            <a:pPr marL="0" indent="0">
              <a:buNone/>
            </a:pPr>
            <a:endParaRPr lang="en-US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aseline="30000" dirty="0">
                <a:sym typeface="Wingdings" panose="05000000000000000000" pitchFamily="2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0624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81F26-1CA4-564B-9A8F-C1666C4FD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9BB08C-D16D-812E-D962-CF920623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CAF07-4A08-BDA2-7DAB-38B9A6A7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If original number </a:t>
            </a:r>
            <a:r>
              <a:rPr kumimoji="0" lang="en-US" sz="2400" b="0" i="1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less than</a:t>
            </a:r>
            <a:r>
              <a:rPr kumimoji="0" lang="en-US" sz="2400" b="0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CC99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d.mmm</a:t>
            </a:r>
            <a:b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CC99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you have to multiply by 10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-1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(or divide by 10)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times to get to original number, so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will be negative (less than zero):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×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-1 = -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</a:t>
            </a:r>
          </a:p>
          <a:p>
            <a:pPr marL="0" indent="0">
              <a:buNone/>
            </a:pPr>
            <a:r>
              <a:rPr lang="en-US" dirty="0"/>
              <a:t>Your book: “if you moved decimal point to the right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places, then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is negative”</a:t>
            </a:r>
          </a:p>
          <a:p>
            <a:pPr marL="0" indent="0" defTabSz="512763">
              <a:buNone/>
            </a:pPr>
            <a:r>
              <a:rPr lang="en-US" dirty="0"/>
              <a:t>	0.0000035 </a:t>
            </a:r>
            <a:r>
              <a:rPr lang="en-US" dirty="0">
                <a:sym typeface="Wingdings" panose="05000000000000000000" pitchFamily="2" charset="2"/>
              </a:rPr>
              <a:t> 3.5   </a:t>
            </a:r>
            <a:r>
              <a:rPr lang="en-US" i="1" dirty="0">
                <a:sym typeface="Wingdings" panose="05000000000000000000" pitchFamily="2" charset="2"/>
              </a:rPr>
              <a:t>moved to right 6 places</a:t>
            </a:r>
          </a:p>
          <a:p>
            <a:pPr marL="0" indent="0" defTabSz="512763">
              <a:buNone/>
            </a:pPr>
            <a:r>
              <a:rPr lang="en-US" dirty="0">
                <a:sym typeface="Wingdings" panose="05000000000000000000" pitchFamily="2" charset="2"/>
              </a:rPr>
              <a:t>	3.5 × 10</a:t>
            </a:r>
            <a:r>
              <a:rPr lang="en-US" baseline="30000" dirty="0">
                <a:sym typeface="Wingdings" panose="05000000000000000000" pitchFamily="2" charset="2"/>
              </a:rPr>
              <a:t>-6</a:t>
            </a:r>
          </a:p>
          <a:p>
            <a:pPr marL="0" indent="0" defTabSz="512763">
              <a:buNone/>
            </a:pPr>
            <a:endParaRPr lang="en-US" baseline="30000" dirty="0">
              <a:sym typeface="Wingdings" panose="05000000000000000000" pitchFamily="2" charset="2"/>
            </a:endParaRPr>
          </a:p>
          <a:p>
            <a:pPr marL="0" indent="0" defTabSz="512763">
              <a:buNone/>
            </a:pPr>
            <a:r>
              <a:rPr lang="en-US" dirty="0"/>
              <a:t>	0.023849 </a:t>
            </a:r>
            <a:r>
              <a:rPr lang="en-US" dirty="0">
                <a:sym typeface="Wingdings" panose="05000000000000000000" pitchFamily="2" charset="2"/>
              </a:rPr>
              <a:t> 2.3849  </a:t>
            </a:r>
            <a:r>
              <a:rPr lang="en-US" i="1" dirty="0">
                <a:sym typeface="Wingdings" panose="05000000000000000000" pitchFamily="2" charset="2"/>
              </a:rPr>
              <a:t>moved to right 2 places</a:t>
            </a:r>
          </a:p>
          <a:p>
            <a:pPr marL="0" indent="0" defTabSz="512763">
              <a:buNone/>
            </a:pPr>
            <a:r>
              <a:rPr lang="en-US" dirty="0">
                <a:sym typeface="Wingdings" panose="05000000000000000000" pitchFamily="2" charset="2"/>
              </a:rPr>
              <a:t>	2.3849 × 10</a:t>
            </a:r>
            <a:r>
              <a:rPr lang="en-US" baseline="30000" dirty="0">
                <a:sym typeface="Wingdings" panose="05000000000000000000" pitchFamily="2" charset="2"/>
              </a:rPr>
              <a:t>-2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65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3187D-089B-DC0C-A396-D65F7F1FB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A47449-0AF1-2E2F-3C03-0E01B05B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007F2-53FA-44E2-B48C-1070F4245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Patterns for memorizing</a:t>
            </a:r>
          </a:p>
          <a:p>
            <a:pPr>
              <a:defRPr/>
            </a:pPr>
            <a:r>
              <a:rPr lang="en-US" sz="18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Wingdings" panose="05000000000000000000" pitchFamily="2" charset="2"/>
              </a:rPr>
              <a:t>decimal point movement – number being changed – final exponent value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Left – Large – Positive</a:t>
            </a:r>
          </a:p>
          <a:p>
            <a:pPr>
              <a:defRPr/>
            </a:pPr>
            <a:r>
              <a:rPr lang="en-US" sz="2800" dirty="0">
                <a:solidFill>
                  <a:srgbClr val="FFFFFF"/>
                </a:solidFill>
                <a:latin typeface="Verdana"/>
                <a:sym typeface="Wingdings" panose="05000000000000000000" pitchFamily="2" charset="2"/>
              </a:rPr>
              <a:t>Right – Small – Negative</a:t>
            </a:r>
          </a:p>
          <a:p>
            <a:pPr marL="0" indent="0">
              <a:buNone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Positive and negative for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exponent</a:t>
            </a:r>
            <a:r>
              <a:rPr lang="en-US" dirty="0">
                <a:sym typeface="Wingdings" panose="05000000000000000000" pitchFamily="2" charset="2"/>
              </a:rPr>
              <a:t>, not 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significand</a:t>
            </a:r>
            <a:r>
              <a:rPr lang="en-US" dirty="0">
                <a:sym typeface="Wingdings" panose="05000000000000000000" pitchFamily="2" charset="2"/>
              </a:rPr>
              <a:t>!</a:t>
            </a:r>
          </a:p>
          <a:p>
            <a:pPr marL="0" indent="0"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34249  3.4249 × 10</a:t>
            </a:r>
            <a:r>
              <a:rPr lang="en-US" baseline="30000" dirty="0">
                <a:sym typeface="Wingdings" panose="05000000000000000000" pitchFamily="2" charset="2"/>
              </a:rPr>
              <a:t>4</a:t>
            </a:r>
          </a:p>
          <a:p>
            <a:pPr marL="0" indent="0"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-34249  -3.4249 × 10</a:t>
            </a:r>
            <a:r>
              <a:rPr lang="en-US" baseline="30000" dirty="0">
                <a:sym typeface="Wingdings" panose="05000000000000000000" pitchFamily="2" charset="2"/>
              </a:rPr>
              <a:t>4</a:t>
            </a:r>
          </a:p>
          <a:p>
            <a:pPr marL="0" indent="0">
              <a:buNone/>
              <a:defRPr/>
            </a:pPr>
            <a:endParaRPr lang="en-US" baseline="30000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0.0034249  3.4249 × 10</a:t>
            </a:r>
            <a:r>
              <a:rPr lang="en-US" baseline="30000" dirty="0">
                <a:sym typeface="Wingdings" panose="05000000000000000000" pitchFamily="2" charset="2"/>
              </a:rPr>
              <a:t>-3</a:t>
            </a:r>
          </a:p>
          <a:p>
            <a:pPr marL="0" indent="0"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-0.0034249  -3.4249 × 10</a:t>
            </a:r>
            <a:r>
              <a:rPr lang="en-US" baseline="30000" dirty="0">
                <a:sym typeface="Wingdings" panose="05000000000000000000" pitchFamily="2" charset="2"/>
              </a:rPr>
              <a:t>-3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480585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29164</TotalTime>
  <Words>2242</Words>
  <Application>Microsoft Office PowerPoint</Application>
  <PresentationFormat>On-screen Show (4:3)</PresentationFormat>
  <Paragraphs>421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Aptos Narrow</vt:lpstr>
      <vt:lpstr>Arial</vt:lpstr>
      <vt:lpstr>Cambria</vt:lpstr>
      <vt:lpstr>Cambria Math</vt:lpstr>
      <vt:lpstr>Courier New</vt:lpstr>
      <vt:lpstr>Symbol</vt:lpstr>
      <vt:lpstr>Tahoma</vt:lpstr>
      <vt:lpstr>Times New Roman</vt:lpstr>
      <vt:lpstr>Verdana</vt:lpstr>
      <vt:lpstr>Wingdings</vt:lpstr>
      <vt:lpstr>Light-on-dark-standard-presentation</vt:lpstr>
      <vt:lpstr>Introductory General Chemistry</vt:lpstr>
      <vt:lpstr>Math in Chem: Algebra Review</vt:lpstr>
      <vt:lpstr>Quantities</vt:lpstr>
      <vt:lpstr>Scientific Notation</vt:lpstr>
      <vt:lpstr>Scientific Notation</vt:lpstr>
      <vt:lpstr>Scientific Notation</vt:lpstr>
      <vt:lpstr>Scientific Notation</vt:lpstr>
      <vt:lpstr>Scientific Notation</vt:lpstr>
      <vt:lpstr>Scientific Notation</vt:lpstr>
      <vt:lpstr>Scientific Notation</vt:lpstr>
      <vt:lpstr>Significant Digits</vt:lpstr>
      <vt:lpstr>Significant Digits</vt:lpstr>
      <vt:lpstr>Significant Digits</vt:lpstr>
      <vt:lpstr>18 ≠ 18. ≠ 18.0 ≠ 18.00</vt:lpstr>
      <vt:lpstr>A Slight Tangent on “Precision”</vt:lpstr>
      <vt:lpstr>Significant Digits in Scientific Notation</vt:lpstr>
      <vt:lpstr>Doing Math</vt:lpstr>
      <vt:lpstr>Doing Math</vt:lpstr>
      <vt:lpstr>Doing Calculations: NO INTERMEDIATE ROUNDING!!!</vt:lpstr>
      <vt:lpstr>Doing Math</vt:lpstr>
      <vt:lpstr>“Conversion Factors”</vt:lpstr>
      <vt:lpstr>Conversion Nomenclature</vt:lpstr>
      <vt:lpstr>Density</vt:lpstr>
      <vt:lpstr>Densities of Natural Substances</vt:lpstr>
      <vt:lpstr>Problem Solving Process Using Density</vt:lpstr>
      <vt:lpstr>Problem Solving Process Using Density</vt:lpstr>
      <vt:lpstr>Problem Solving Process Using Density</vt:lpstr>
      <vt:lpstr>Temperature</vt:lpstr>
      <vt:lpstr>Measuring Temperature</vt:lpstr>
      <vt:lpstr>Temperature Scales</vt:lpstr>
      <vt:lpstr>Converting Temperature</vt:lpstr>
      <vt:lpstr>Converting Temperature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1002</cp:revision>
  <cp:lastPrinted>2016-03-14T04:22:58Z</cp:lastPrinted>
  <dcterms:created xsi:type="dcterms:W3CDTF">2005-12-08T13:54:14Z</dcterms:created>
  <dcterms:modified xsi:type="dcterms:W3CDTF">2025-08-12T00:39:28Z</dcterms:modified>
</cp:coreProperties>
</file>