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98"/>
  </p:notesMasterIdLst>
  <p:sldIdLst>
    <p:sldId id="608" r:id="rId2"/>
    <p:sldId id="830" r:id="rId3"/>
    <p:sldId id="796" r:id="rId4"/>
    <p:sldId id="818" r:id="rId5"/>
    <p:sldId id="819" r:id="rId6"/>
    <p:sldId id="816" r:id="rId7"/>
    <p:sldId id="824" r:id="rId8"/>
    <p:sldId id="825" r:id="rId9"/>
    <p:sldId id="826" r:id="rId10"/>
    <p:sldId id="820" r:id="rId11"/>
    <p:sldId id="817" r:id="rId12"/>
    <p:sldId id="815" r:id="rId13"/>
    <p:sldId id="797" r:id="rId14"/>
    <p:sldId id="799" r:id="rId15"/>
    <p:sldId id="798" r:id="rId16"/>
    <p:sldId id="800" r:id="rId17"/>
    <p:sldId id="801" r:id="rId18"/>
    <p:sldId id="802" r:id="rId19"/>
    <p:sldId id="803" r:id="rId20"/>
    <p:sldId id="812" r:id="rId21"/>
    <p:sldId id="814" r:id="rId22"/>
    <p:sldId id="813" r:id="rId23"/>
    <p:sldId id="811" r:id="rId24"/>
    <p:sldId id="804" r:id="rId25"/>
    <p:sldId id="809" r:id="rId26"/>
    <p:sldId id="821" r:id="rId27"/>
    <p:sldId id="823" r:id="rId28"/>
    <p:sldId id="805" r:id="rId29"/>
    <p:sldId id="827" r:id="rId30"/>
    <p:sldId id="807" r:id="rId31"/>
    <p:sldId id="828" r:id="rId32"/>
    <p:sldId id="808" r:id="rId33"/>
    <p:sldId id="829" r:id="rId34"/>
    <p:sldId id="704" r:id="rId35"/>
    <p:sldId id="705" r:id="rId36"/>
    <p:sldId id="732" r:id="rId37"/>
    <p:sldId id="733" r:id="rId38"/>
    <p:sldId id="716" r:id="rId39"/>
    <p:sldId id="717" r:id="rId40"/>
    <p:sldId id="718" r:id="rId41"/>
    <p:sldId id="719" r:id="rId42"/>
    <p:sldId id="720" r:id="rId43"/>
    <p:sldId id="706" r:id="rId44"/>
    <p:sldId id="765" r:id="rId45"/>
    <p:sldId id="766" r:id="rId46"/>
    <p:sldId id="767" r:id="rId47"/>
    <p:sldId id="768" r:id="rId48"/>
    <p:sldId id="769" r:id="rId49"/>
    <p:sldId id="770" r:id="rId50"/>
    <p:sldId id="771" r:id="rId51"/>
    <p:sldId id="772" r:id="rId52"/>
    <p:sldId id="707" r:id="rId53"/>
    <p:sldId id="708" r:id="rId54"/>
    <p:sldId id="773" r:id="rId55"/>
    <p:sldId id="774" r:id="rId56"/>
    <p:sldId id="775" r:id="rId57"/>
    <p:sldId id="776" r:id="rId58"/>
    <p:sldId id="777" r:id="rId59"/>
    <p:sldId id="778" r:id="rId60"/>
    <p:sldId id="779" r:id="rId61"/>
    <p:sldId id="780" r:id="rId62"/>
    <p:sldId id="709" r:id="rId63"/>
    <p:sldId id="724" r:id="rId64"/>
    <p:sldId id="710" r:id="rId65"/>
    <p:sldId id="725" r:id="rId66"/>
    <p:sldId id="711" r:id="rId67"/>
    <p:sldId id="726" r:id="rId68"/>
    <p:sldId id="712" r:id="rId69"/>
    <p:sldId id="786" r:id="rId70"/>
    <p:sldId id="787" r:id="rId71"/>
    <p:sldId id="788" r:id="rId72"/>
    <p:sldId id="791" r:id="rId73"/>
    <p:sldId id="789" r:id="rId74"/>
    <p:sldId id="790" r:id="rId75"/>
    <p:sldId id="792" r:id="rId76"/>
    <p:sldId id="793" r:id="rId77"/>
    <p:sldId id="794" r:id="rId78"/>
    <p:sldId id="795" r:id="rId79"/>
    <p:sldId id="713" r:id="rId80"/>
    <p:sldId id="781" r:id="rId81"/>
    <p:sldId id="782" r:id="rId82"/>
    <p:sldId id="783" r:id="rId83"/>
    <p:sldId id="784" r:id="rId84"/>
    <p:sldId id="785" r:id="rId85"/>
    <p:sldId id="714" r:id="rId86"/>
    <p:sldId id="729" r:id="rId87"/>
    <p:sldId id="715" r:id="rId88"/>
    <p:sldId id="730" r:id="rId89"/>
    <p:sldId id="755" r:id="rId90"/>
    <p:sldId id="756" r:id="rId91"/>
    <p:sldId id="757" r:id="rId92"/>
    <p:sldId id="758" r:id="rId93"/>
    <p:sldId id="761" r:id="rId94"/>
    <p:sldId id="762" r:id="rId95"/>
    <p:sldId id="763" r:id="rId96"/>
    <p:sldId id="764" r:id="rId9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CC"/>
    <a:srgbClr val="339933"/>
    <a:srgbClr val="CCFFFF"/>
    <a:srgbClr val="FFFF99"/>
    <a:srgbClr val="99FFCC"/>
    <a:srgbClr val="99FF66"/>
    <a:srgbClr val="FF9933"/>
    <a:srgbClr val="CC99FF"/>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2" autoAdjust="0"/>
    <p:restoredTop sz="94620" autoAdjust="0"/>
  </p:normalViewPr>
  <p:slideViewPr>
    <p:cSldViewPr snapToGrid="0">
      <p:cViewPr varScale="1">
        <p:scale>
          <a:sx n="104" d="100"/>
          <a:sy n="104" d="100"/>
        </p:scale>
        <p:origin x="126" y="918"/>
      </p:cViewPr>
      <p:guideLst>
        <p:guide orient="horz"/>
        <p:guide/>
      </p:guideLst>
    </p:cSldViewPr>
  </p:slideViewPr>
  <p:notesTextViewPr>
    <p:cViewPr>
      <p:scale>
        <a:sx n="100" d="100"/>
        <a:sy n="100" d="100"/>
      </p:scale>
      <p:origin x="0" y="0"/>
    </p:cViewPr>
  </p:notesTextViewPr>
  <p:sorterViewPr>
    <p:cViewPr>
      <p:scale>
        <a:sx n="80" d="100"/>
        <a:sy n="80" d="100"/>
      </p:scale>
      <p:origin x="0" y="329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Celsius</a:t>
            </a:r>
            <a:r>
              <a:rPr lang="en-US" baseline="0" dirty="0"/>
              <a:t> </a:t>
            </a:r>
            <a:r>
              <a:rPr lang="en-US" baseline="0" dirty="0">
                <a:sym typeface="Wingdings" panose="05000000000000000000" pitchFamily="2" charset="2"/>
              </a:rPr>
              <a:t> Kelvin</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manualLayout>
          <c:layoutTarget val="inner"/>
          <c:xMode val="edge"/>
          <c:yMode val="edge"/>
          <c:x val="0.22525174030605966"/>
          <c:y val="0.20285544599893368"/>
          <c:w val="0.69792373528940743"/>
          <c:h val="0.58971101347748911"/>
        </c:manualLayout>
      </c:layout>
      <c:scatterChart>
        <c:scatterStyle val="lineMarker"/>
        <c:varyColors val="0"/>
        <c:ser>
          <c:idx val="0"/>
          <c:order val="0"/>
          <c:tx>
            <c:strRef>
              <c:f>Sheet1!$B$1</c:f>
              <c:strCache>
                <c:ptCount val="1"/>
                <c:pt idx="0">
                  <c:v>Y-Values</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0</c:v>
                </c:pt>
                <c:pt idx="1">
                  <c:v>100</c:v>
                </c:pt>
              </c:numCache>
            </c:numRef>
          </c:xVal>
          <c:yVal>
            <c:numRef>
              <c:f>Sheet1!$B$2:$B$4</c:f>
              <c:numCache>
                <c:formatCode>General</c:formatCode>
                <c:ptCount val="3"/>
                <c:pt idx="0">
                  <c:v>273</c:v>
                </c:pt>
                <c:pt idx="1">
                  <c:v>373</c:v>
                </c:pt>
              </c:numCache>
            </c:numRef>
          </c:yVal>
          <c:smooth val="0"/>
          <c:extLst>
            <c:ext xmlns:c16="http://schemas.microsoft.com/office/drawing/2014/chart" uri="{C3380CC4-5D6E-409C-BE32-E72D297353CC}">
              <c16:uniqueId val="{00000000-3DD8-4599-A0B8-8FF4E32AAD26}"/>
            </c:ext>
          </c:extLst>
        </c:ser>
        <c:dLbls>
          <c:showLegendKey val="0"/>
          <c:showVal val="0"/>
          <c:showCatName val="0"/>
          <c:showSerName val="0"/>
          <c:showPercent val="0"/>
          <c:showBubbleSize val="0"/>
        </c:dLbls>
        <c:axId val="1090176911"/>
        <c:axId val="1090174991"/>
      </c:scatterChart>
      <c:valAx>
        <c:axId val="1090176911"/>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380"/>
          <c:min val="2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Kelvin</a:t>
                </a:r>
                <a:r>
                  <a:rPr lang="en-US" baseline="0" dirty="0"/>
                  <a:t> (K)</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Kelvin</a:t>
            </a:r>
            <a:r>
              <a:rPr lang="en-US" baseline="0" dirty="0"/>
              <a:t> </a:t>
            </a:r>
            <a:r>
              <a:rPr lang="en-US" baseline="0" dirty="0">
                <a:sym typeface="Wingdings" panose="05000000000000000000" pitchFamily="2" charset="2"/>
              </a:rPr>
              <a:t> Celsius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Celsius</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273</c:v>
                </c:pt>
                <c:pt idx="1">
                  <c:v>373</c:v>
                </c:pt>
              </c:numCache>
            </c:numRef>
          </c:xVal>
          <c:yVal>
            <c:numRef>
              <c:f>Sheet1!$B$2:$B$4</c:f>
              <c:numCache>
                <c:formatCode>General</c:formatCode>
                <c:ptCount val="3"/>
                <c:pt idx="0">
                  <c:v>0</c:v>
                </c:pt>
                <c:pt idx="1">
                  <c:v>100</c:v>
                </c:pt>
              </c:numCache>
            </c:numRef>
          </c:yVal>
          <c:smooth val="0"/>
          <c:extLst>
            <c:ext xmlns:c16="http://schemas.microsoft.com/office/drawing/2014/chart" uri="{C3380CC4-5D6E-409C-BE32-E72D297353CC}">
              <c16:uniqueId val="{00000000-6295-4224-BF88-5064F39A6CC1}"/>
            </c:ext>
          </c:extLst>
        </c:ser>
        <c:dLbls>
          <c:showLegendKey val="0"/>
          <c:showVal val="0"/>
          <c:showCatName val="0"/>
          <c:showSerName val="0"/>
          <c:showPercent val="0"/>
          <c:showBubbleSize val="0"/>
        </c:dLbls>
        <c:axId val="1090176911"/>
        <c:axId val="1090174991"/>
      </c:scatterChart>
      <c:valAx>
        <c:axId val="1090176911"/>
        <c:scaling>
          <c:orientation val="minMax"/>
          <c:max val="373"/>
          <c:min val="273"/>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Kelvin</a:t>
                </a:r>
                <a:r>
                  <a:rPr lang="en-US" baseline="0" dirty="0"/>
                  <a:t> (K)</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Celsius</a:t>
            </a:r>
            <a:r>
              <a:rPr lang="en-US" baseline="0" dirty="0"/>
              <a:t> </a:t>
            </a:r>
            <a:r>
              <a:rPr lang="en-US" baseline="0" dirty="0">
                <a:sym typeface="Wingdings" panose="05000000000000000000" pitchFamily="2" charset="2"/>
              </a:rPr>
              <a:t> Fahrenheit</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manualLayout>
          <c:layoutTarget val="inner"/>
          <c:xMode val="edge"/>
          <c:yMode val="edge"/>
          <c:x val="0.22525174030605966"/>
          <c:y val="0.20285544599893368"/>
          <c:w val="0.69792373528940743"/>
          <c:h val="0.58971101347748911"/>
        </c:manualLayout>
      </c:layout>
      <c:scatterChart>
        <c:scatterStyle val="lineMarker"/>
        <c:varyColors val="0"/>
        <c:ser>
          <c:idx val="0"/>
          <c:order val="0"/>
          <c:tx>
            <c:strRef>
              <c:f>Sheet1!$B$1</c:f>
              <c:strCache>
                <c:ptCount val="1"/>
                <c:pt idx="0">
                  <c:v>Fahrenheit</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0</c:v>
                </c:pt>
                <c:pt idx="1">
                  <c:v>100</c:v>
                </c:pt>
              </c:numCache>
            </c:numRef>
          </c:xVal>
          <c:yVal>
            <c:numRef>
              <c:f>Sheet1!$B$2:$B$4</c:f>
              <c:numCache>
                <c:formatCode>General</c:formatCode>
                <c:ptCount val="3"/>
                <c:pt idx="0">
                  <c:v>32</c:v>
                </c:pt>
                <c:pt idx="1">
                  <c:v>212</c:v>
                </c:pt>
              </c:numCache>
            </c:numRef>
          </c:yVal>
          <c:smooth val="0"/>
          <c:extLst>
            <c:ext xmlns:c16="http://schemas.microsoft.com/office/drawing/2014/chart" uri="{C3380CC4-5D6E-409C-BE32-E72D297353CC}">
              <c16:uniqueId val="{00000000-3DD8-4599-A0B8-8FF4E32AAD26}"/>
            </c:ext>
          </c:extLst>
        </c:ser>
        <c:dLbls>
          <c:showLegendKey val="0"/>
          <c:showVal val="0"/>
          <c:showCatName val="0"/>
          <c:showSerName val="0"/>
          <c:showPercent val="0"/>
          <c:showBubbleSize val="0"/>
        </c:dLbls>
        <c:axId val="1090176911"/>
        <c:axId val="1090174991"/>
      </c:scatterChart>
      <c:valAx>
        <c:axId val="1090176911"/>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220"/>
          <c:min val="3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Fahrenheit</a:t>
                </a:r>
                <a:r>
                  <a:rPr lang="en-US" baseline="0" dirty="0"/>
                  <a:t> (°F)</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Fahrenheit</a:t>
            </a:r>
            <a:r>
              <a:rPr lang="en-US" baseline="0" dirty="0"/>
              <a:t> </a:t>
            </a:r>
            <a:r>
              <a:rPr lang="en-US" baseline="0" dirty="0">
                <a:sym typeface="Wingdings" panose="05000000000000000000" pitchFamily="2" charset="2"/>
              </a:rPr>
              <a:t> Celsius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Celsius</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32</c:v>
                </c:pt>
                <c:pt idx="1">
                  <c:v>212</c:v>
                </c:pt>
              </c:numCache>
            </c:numRef>
          </c:xVal>
          <c:yVal>
            <c:numRef>
              <c:f>Sheet1!$B$2:$B$4</c:f>
              <c:numCache>
                <c:formatCode>General</c:formatCode>
                <c:ptCount val="3"/>
                <c:pt idx="0">
                  <c:v>0</c:v>
                </c:pt>
                <c:pt idx="1">
                  <c:v>100</c:v>
                </c:pt>
              </c:numCache>
            </c:numRef>
          </c:yVal>
          <c:smooth val="0"/>
          <c:extLst>
            <c:ext xmlns:c16="http://schemas.microsoft.com/office/drawing/2014/chart" uri="{C3380CC4-5D6E-409C-BE32-E72D297353CC}">
              <c16:uniqueId val="{00000000-6295-4224-BF88-5064F39A6CC1}"/>
            </c:ext>
          </c:extLst>
        </c:ser>
        <c:dLbls>
          <c:showLegendKey val="0"/>
          <c:showVal val="0"/>
          <c:showCatName val="0"/>
          <c:showSerName val="0"/>
          <c:showPercent val="0"/>
          <c:showBubbleSize val="0"/>
        </c:dLbls>
        <c:axId val="1090176911"/>
        <c:axId val="1090174991"/>
      </c:scatterChart>
      <c:valAx>
        <c:axId val="1090176911"/>
        <c:scaling>
          <c:orientation val="minMax"/>
          <c:max val="220"/>
          <c:min val="3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Fahrenheit</a:t>
                </a:r>
                <a:r>
                  <a:rPr lang="en-US" baseline="0" dirty="0"/>
                  <a:t> (°F)</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sldNum="0"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hart" Target="../charts/chart1.xml"/><Relationship Id="rId7"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chart" Target="../charts/chart3.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image" Target="../media/image13.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8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9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gi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2436" y="2274838"/>
            <a:ext cx="8111067" cy="2308324"/>
          </a:xfrm>
        </p:spPr>
        <p:txBody>
          <a:bodyPr/>
          <a:lstStyle/>
          <a:p>
            <a:r>
              <a:rPr lang="en-US" sz="72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S. M.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1A387-8692-B981-4BDC-DDFC55BCB66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D3C8828-4606-7540-E3CC-DD11B44319EB}"/>
              </a:ext>
            </a:extLst>
          </p:cNvPr>
          <p:cNvSpPr>
            <a:spLocks noGrp="1"/>
          </p:cNvSpPr>
          <p:nvPr>
            <p:ph type="title"/>
          </p:nvPr>
        </p:nvSpPr>
        <p:spPr>
          <a:xfrm>
            <a:off x="361244" y="299390"/>
            <a:ext cx="8421512" cy="584775"/>
          </a:xfrm>
        </p:spPr>
        <p:txBody>
          <a:bodyPr/>
          <a:lstStyle/>
          <a:p>
            <a:r>
              <a:rPr lang="en-US" sz="3200" dirty="0"/>
              <a:t>Artificial Intelligence in Learning &amp; Academics</a:t>
            </a:r>
          </a:p>
        </p:txBody>
      </p:sp>
      <p:sp>
        <p:nvSpPr>
          <p:cNvPr id="5" name="Content Placeholder 4">
            <a:extLst>
              <a:ext uri="{FF2B5EF4-FFF2-40B4-BE49-F238E27FC236}">
                <a16:creationId xmlns:a16="http://schemas.microsoft.com/office/drawing/2014/main" id="{98E3F07A-09F1-1F5D-1A7E-379B4C0082F8}"/>
              </a:ext>
            </a:extLst>
          </p:cNvPr>
          <p:cNvSpPr>
            <a:spLocks noGrp="1"/>
          </p:cNvSpPr>
          <p:nvPr>
            <p:ph idx="1"/>
          </p:nvPr>
        </p:nvSpPr>
        <p:spPr>
          <a:xfrm>
            <a:off x="311118" y="1120550"/>
            <a:ext cx="8387645" cy="5215465"/>
          </a:xfrm>
        </p:spPr>
        <p:txBody>
          <a:bodyPr/>
          <a:lstStyle/>
          <a:p>
            <a:r>
              <a:rPr lang="en-US" dirty="0"/>
              <a:t>The elephant in the room? Have you been talking about it in your course of learning?</a:t>
            </a:r>
          </a:p>
          <a:p>
            <a:r>
              <a:rPr lang="en-US" dirty="0"/>
              <a:t>Will be transformative, but…</a:t>
            </a:r>
          </a:p>
          <a:p>
            <a:pPr lvl="1"/>
            <a:r>
              <a:rPr lang="en-US" dirty="0"/>
              <a:t>useful to you IF you use it properly</a:t>
            </a:r>
          </a:p>
          <a:p>
            <a:pPr lvl="1"/>
            <a:r>
              <a:rPr lang="en-US" dirty="0"/>
              <a:t>ChatGPT/Bing CoPilot/Gemini don’t initiate the “what if” and “why” that drives discovery and exploration</a:t>
            </a:r>
          </a:p>
          <a:p>
            <a:pPr lvl="1"/>
            <a:r>
              <a:rPr lang="en-US" dirty="0"/>
              <a:t>A.I. does not and will not replace humans in asking questions that push discovery</a:t>
            </a:r>
          </a:p>
          <a:p>
            <a:pPr lvl="1"/>
            <a:r>
              <a:rPr lang="en-US" dirty="0"/>
              <a:t>Learning the foundations of a discipline—that is, getting that Associates or Bachelors or Doctoral degree—makes  you that better thinker who is asking “what if” and “why”</a:t>
            </a:r>
          </a:p>
          <a:p>
            <a:r>
              <a:rPr lang="en-US" dirty="0"/>
              <a:t>Doing that “homework”…</a:t>
            </a:r>
          </a:p>
          <a:p>
            <a:pPr lvl="1"/>
            <a:r>
              <a:rPr lang="en-US" dirty="0"/>
              <a:t>Helps you pass the test, yes</a:t>
            </a:r>
          </a:p>
          <a:p>
            <a:pPr lvl="1"/>
            <a:r>
              <a:rPr lang="en-US" dirty="0"/>
              <a:t>But also builds you as a discoverer, explorer, researcher, thinker</a:t>
            </a:r>
          </a:p>
          <a:p>
            <a:pPr lvl="1"/>
            <a:endParaRPr lang="en-US" dirty="0"/>
          </a:p>
        </p:txBody>
      </p:sp>
    </p:spTree>
    <p:extLst>
      <p:ext uri="{BB962C8B-B14F-4D97-AF65-F5344CB8AC3E}">
        <p14:creationId xmlns:p14="http://schemas.microsoft.com/office/powerpoint/2010/main" val="2108776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39933"/>
        </a:solidFill>
        <a:effectLst/>
      </p:bgPr>
    </p:bg>
    <p:spTree>
      <p:nvGrpSpPr>
        <p:cNvPr id="1" name="">
          <a:extLst>
            <a:ext uri="{FF2B5EF4-FFF2-40B4-BE49-F238E27FC236}">
              <a16:creationId xmlns:a16="http://schemas.microsoft.com/office/drawing/2014/main" id="{068E311F-5CBC-6368-C398-9A7E91615C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47F359-7990-A523-E886-0213DA2C3A32}"/>
              </a:ext>
            </a:extLst>
          </p:cNvPr>
          <p:cNvSpPr>
            <a:spLocks noGrp="1"/>
          </p:cNvSpPr>
          <p:nvPr>
            <p:ph type="title"/>
          </p:nvPr>
        </p:nvSpPr>
        <p:spPr>
          <a:xfrm>
            <a:off x="349955" y="363788"/>
            <a:ext cx="8421512" cy="830997"/>
          </a:xfrm>
        </p:spPr>
        <p:txBody>
          <a:bodyPr wrap="square" anchor="ctr">
            <a:normAutofit/>
          </a:bodyPr>
          <a:lstStyle/>
          <a:p>
            <a:pPr>
              <a:lnSpc>
                <a:spcPct val="90000"/>
              </a:lnSpc>
            </a:pPr>
            <a:r>
              <a:rPr lang="en-US" sz="2600" dirty="0"/>
              <a:t>Numbers, Calculations, Measurements in Chemistry</a:t>
            </a:r>
          </a:p>
        </p:txBody>
      </p:sp>
      <p:pic>
        <p:nvPicPr>
          <p:cNvPr id="4" name="Picture 3" descr="A calculus formula">
            <a:extLst>
              <a:ext uri="{FF2B5EF4-FFF2-40B4-BE49-F238E27FC236}">
                <a16:creationId xmlns:a16="http://schemas.microsoft.com/office/drawing/2014/main" id="{CDA19B22-4225-3D46-A559-9D426B1CC475}"/>
              </a:ext>
            </a:extLst>
          </p:cNvPr>
          <p:cNvPicPr>
            <a:picLocks noChangeAspect="1"/>
          </p:cNvPicPr>
          <p:nvPr/>
        </p:nvPicPr>
        <p:blipFill>
          <a:blip r:embed="rId2"/>
          <a:srcRect r="-1" b="6845"/>
          <a:stretch>
            <a:fillRect/>
          </a:stretch>
        </p:blipFill>
        <p:spPr>
          <a:xfrm>
            <a:off x="372533" y="1332090"/>
            <a:ext cx="8387645" cy="5215465"/>
          </a:xfrm>
          <a:prstGeom prst="rect">
            <a:avLst/>
          </a:prstGeom>
          <a:noFill/>
        </p:spPr>
      </p:pic>
    </p:spTree>
    <p:extLst>
      <p:ext uri="{BB962C8B-B14F-4D97-AF65-F5344CB8AC3E}">
        <p14:creationId xmlns:p14="http://schemas.microsoft.com/office/powerpoint/2010/main" val="527164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9C372-E0EB-F23A-F780-3AF8671B2F1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C752546-70AA-D0C0-E874-D152FC5A0928}"/>
              </a:ext>
            </a:extLst>
          </p:cNvPr>
          <p:cNvSpPr>
            <a:spLocks noGrp="1"/>
          </p:cNvSpPr>
          <p:nvPr>
            <p:ph type="title"/>
          </p:nvPr>
        </p:nvSpPr>
        <p:spPr>
          <a:xfrm>
            <a:off x="364067" y="306073"/>
            <a:ext cx="8421512" cy="707886"/>
          </a:xfrm>
        </p:spPr>
        <p:txBody>
          <a:bodyPr/>
          <a:lstStyle/>
          <a:p>
            <a:r>
              <a:rPr lang="en-US" sz="4000" dirty="0"/>
              <a:t>Quantities</a:t>
            </a:r>
          </a:p>
        </p:txBody>
      </p:sp>
      <p:graphicFrame>
        <p:nvGraphicFramePr>
          <p:cNvPr id="3" name="Content Placeholder 2">
            <a:extLst>
              <a:ext uri="{FF2B5EF4-FFF2-40B4-BE49-F238E27FC236}">
                <a16:creationId xmlns:a16="http://schemas.microsoft.com/office/drawing/2014/main" id="{82A29ADB-FD1B-DCA0-DBF7-B87CEB6840F8}"/>
              </a:ext>
            </a:extLst>
          </p:cNvPr>
          <p:cNvGraphicFramePr>
            <a:graphicFrameLocks noGrp="1"/>
          </p:cNvGraphicFramePr>
          <p:nvPr>
            <p:ph idx="1"/>
          </p:nvPr>
        </p:nvGraphicFramePr>
        <p:xfrm>
          <a:off x="5602405" y="1331913"/>
          <a:ext cx="3072946" cy="1483360"/>
        </p:xfrm>
        <a:graphic>
          <a:graphicData uri="http://schemas.openxmlformats.org/drawingml/2006/table">
            <a:tbl>
              <a:tblPr firstRow="1" bandRow="1"/>
              <a:tblGrid>
                <a:gridCol w="1536473">
                  <a:extLst>
                    <a:ext uri="{9D8B030D-6E8A-4147-A177-3AD203B41FA5}">
                      <a16:colId xmlns:a16="http://schemas.microsoft.com/office/drawing/2014/main" val="3744240669"/>
                    </a:ext>
                  </a:extLst>
                </a:gridCol>
                <a:gridCol w="1536473">
                  <a:extLst>
                    <a:ext uri="{9D8B030D-6E8A-4147-A177-3AD203B41FA5}">
                      <a16:colId xmlns:a16="http://schemas.microsoft.com/office/drawing/2014/main" val="1648944909"/>
                    </a:ext>
                  </a:extLst>
                </a:gridCol>
              </a:tblGrid>
              <a:tr h="370840">
                <a:tc>
                  <a:txBody>
                    <a:bodyPr/>
                    <a:lstStyle/>
                    <a:p>
                      <a:pPr algn="ctr"/>
                      <a:r>
                        <a:rPr lang="en-US" i="1" dirty="0">
                          <a:solidFill>
                            <a:schemeClr val="bg1"/>
                          </a:solidFill>
                          <a:latin typeface="+mj-lt"/>
                        </a:rPr>
                        <a:t>Number</a:t>
                      </a:r>
                    </a:p>
                  </a:txBody>
                  <a:tcPr>
                    <a:lnR w="127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pPr algn="ctr"/>
                      <a:r>
                        <a:rPr lang="en-US" i="1" baseline="0" dirty="0">
                          <a:solidFill>
                            <a:schemeClr val="bg1"/>
                          </a:solidFill>
                          <a:latin typeface="+mj-lt"/>
                        </a:rPr>
                        <a:t>Dimension</a:t>
                      </a:r>
                    </a:p>
                  </a:txBody>
                  <a:tcPr>
                    <a:lnL w="127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1708733"/>
                  </a:ext>
                </a:extLst>
              </a:tr>
              <a:tr h="370840">
                <a:tc>
                  <a:txBody>
                    <a:bodyPr/>
                    <a:lstStyle/>
                    <a:p>
                      <a:pPr algn="ctr"/>
                      <a:r>
                        <a:rPr lang="en-US" baseline="0" dirty="0">
                          <a:solidFill>
                            <a:schemeClr val="bg1"/>
                          </a:solidFill>
                        </a:rPr>
                        <a:t>1</a:t>
                      </a:r>
                    </a:p>
                  </a:txBody>
                  <a:tcPr>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mile</a:t>
                      </a:r>
                    </a:p>
                  </a:txBody>
                  <a:tcPr>
                    <a:lnL w="127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67940327"/>
                  </a:ext>
                </a:extLst>
              </a:tr>
              <a:tr h="370840">
                <a:tc>
                  <a:txBody>
                    <a:bodyPr/>
                    <a:lstStyle/>
                    <a:p>
                      <a:pPr algn="ctr"/>
                      <a:r>
                        <a:rPr lang="en-US" baseline="0" dirty="0">
                          <a:solidFill>
                            <a:schemeClr val="bg1"/>
                          </a:solidFill>
                        </a:rPr>
                        <a:t>3</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teaspoons</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6812982"/>
                  </a:ext>
                </a:extLst>
              </a:tr>
              <a:tr h="370840">
                <a:tc>
                  <a:txBody>
                    <a:bodyPr/>
                    <a:lstStyle/>
                    <a:p>
                      <a:endParaRPr lang="en-US" baseline="0" dirty="0">
                        <a:solidFill>
                          <a:schemeClr val="bg1"/>
                        </a:solidFill>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endParaRPr lang="en-US" baseline="0" dirty="0">
                        <a:solidFill>
                          <a:schemeClr val="bg1"/>
                        </a:solidFill>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419991509"/>
                  </a:ext>
                </a:extLst>
              </a:tr>
            </a:tbl>
          </a:graphicData>
        </a:graphic>
      </p:graphicFrame>
    </p:spTree>
    <p:extLst>
      <p:ext uri="{BB962C8B-B14F-4D97-AF65-F5344CB8AC3E}">
        <p14:creationId xmlns:p14="http://schemas.microsoft.com/office/powerpoint/2010/main" val="2298144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205898-47DB-81B7-F63B-65FCBBEA12C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7E8F352-CE19-BD16-D0FA-ED2971FDDA4B}"/>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452EC8EF-100A-C97D-FC60-0F9A0B8B0A80}"/>
              </a:ext>
            </a:extLst>
          </p:cNvPr>
          <p:cNvSpPr>
            <a:spLocks noGrp="1"/>
          </p:cNvSpPr>
          <p:nvPr>
            <p:ph idx="1"/>
          </p:nvPr>
        </p:nvSpPr>
        <p:spPr/>
        <p:txBody>
          <a:bodyPr/>
          <a:lstStyle/>
          <a:p>
            <a:pPr marL="0" indent="0">
              <a:buNone/>
            </a:pPr>
            <a:r>
              <a:rPr lang="en-US" dirty="0"/>
              <a:t>A way of expressing numerical values</a:t>
            </a:r>
          </a:p>
          <a:p>
            <a:pPr marL="0" indent="0">
              <a:buNone/>
            </a:pPr>
            <a:endParaRPr lang="en-US" sz="1200" dirty="0"/>
          </a:p>
          <a:p>
            <a:pPr marL="0" indent="0">
              <a:buNone/>
            </a:pPr>
            <a:r>
              <a:rPr lang="en-US" dirty="0"/>
              <a:t>Format:  </a:t>
            </a:r>
            <a:r>
              <a:rPr lang="en-US" i="1" dirty="0" err="1">
                <a:solidFill>
                  <a:srgbClr val="FFC000"/>
                </a:solidFill>
              </a:rPr>
              <a:t>d.mmm</a:t>
            </a:r>
            <a:r>
              <a:rPr lang="en-US" i="1" dirty="0">
                <a:solidFill>
                  <a:srgbClr val="FFC000"/>
                </a:solidFill>
              </a:rPr>
              <a:t> </a:t>
            </a:r>
            <a:r>
              <a:rPr lang="en-US" dirty="0"/>
              <a:t>× </a:t>
            </a:r>
            <a:r>
              <a:rPr lang="en-US" dirty="0">
                <a:solidFill>
                  <a:schemeClr val="accent1">
                    <a:lumMod val="60000"/>
                    <a:lumOff val="40000"/>
                  </a:schemeClr>
                </a:solidFill>
              </a:rPr>
              <a:t>10</a:t>
            </a:r>
            <a:r>
              <a:rPr lang="en-US" baseline="30000" dirty="0">
                <a:solidFill>
                  <a:schemeClr val="accent1">
                    <a:lumMod val="60000"/>
                    <a:lumOff val="40000"/>
                  </a:schemeClr>
                </a:solidFill>
              </a:rPr>
              <a:t>n</a:t>
            </a:r>
            <a:endParaRPr lang="en-US" i="1" baseline="30000" dirty="0">
              <a:solidFill>
                <a:schemeClr val="accent1">
                  <a:lumMod val="60000"/>
                  <a:lumOff val="40000"/>
                </a:schemeClr>
              </a:solidFill>
            </a:endParaRPr>
          </a:p>
          <a:p>
            <a:pPr marL="0" indent="0">
              <a:buNone/>
            </a:pPr>
            <a:endParaRPr lang="en-US" i="1" baseline="30000" dirty="0"/>
          </a:p>
        </p:txBody>
      </p:sp>
      <p:graphicFrame>
        <p:nvGraphicFramePr>
          <p:cNvPr id="7" name="Content Placeholder 2">
            <a:extLst>
              <a:ext uri="{FF2B5EF4-FFF2-40B4-BE49-F238E27FC236}">
                <a16:creationId xmlns:a16="http://schemas.microsoft.com/office/drawing/2014/main" id="{0EDC1EB6-DB92-CFB3-343C-FFDD22B1C09E}"/>
              </a:ext>
            </a:extLst>
          </p:cNvPr>
          <p:cNvGraphicFramePr>
            <a:graphicFrameLocks/>
          </p:cNvGraphicFramePr>
          <p:nvPr>
            <p:extLst>
              <p:ext uri="{D42A27DB-BD31-4B8C-83A1-F6EECF244321}">
                <p14:modId xmlns:p14="http://schemas.microsoft.com/office/powerpoint/2010/main" val="1947364222"/>
              </p:ext>
            </p:extLst>
          </p:nvPr>
        </p:nvGraphicFramePr>
        <p:xfrm>
          <a:off x="696033" y="2667230"/>
          <a:ext cx="7042247" cy="3677920"/>
        </p:xfrm>
        <a:graphic>
          <a:graphicData uri="http://schemas.openxmlformats.org/drawingml/2006/table">
            <a:tbl>
              <a:tblPr firstRow="1" bandRow="1"/>
              <a:tblGrid>
                <a:gridCol w="2535211">
                  <a:extLst>
                    <a:ext uri="{9D8B030D-6E8A-4147-A177-3AD203B41FA5}">
                      <a16:colId xmlns:a16="http://schemas.microsoft.com/office/drawing/2014/main" val="3744240669"/>
                    </a:ext>
                  </a:extLst>
                </a:gridCol>
                <a:gridCol w="4507036">
                  <a:extLst>
                    <a:ext uri="{9D8B030D-6E8A-4147-A177-3AD203B41FA5}">
                      <a16:colId xmlns:a16="http://schemas.microsoft.com/office/drawing/2014/main" val="1648944909"/>
                    </a:ext>
                  </a:extLst>
                </a:gridCol>
              </a:tblGrid>
              <a:tr h="370840">
                <a:tc>
                  <a:txBody>
                    <a:bodyPr/>
                    <a:lstStyle/>
                    <a:p>
                      <a:pPr algn="r"/>
                      <a:r>
                        <a:rPr lang="en-US" sz="1400" i="1" kern="1200" dirty="0">
                          <a:solidFill>
                            <a:schemeClr val="bg1"/>
                          </a:solidFill>
                          <a:latin typeface="+mj-lt"/>
                          <a:ea typeface="+mn-ea"/>
                          <a:cs typeface="+mn-cs"/>
                        </a:rPr>
                        <a:t>Part</a:t>
                      </a:r>
                      <a:endParaRPr lang="en-US" sz="1400" i="1" baseline="0" dirty="0">
                        <a:solidFill>
                          <a:schemeClr val="bg1"/>
                        </a:solidFill>
                        <a:latin typeface="+mj-lt"/>
                      </a:endParaRPr>
                    </a:p>
                  </a:txBody>
                  <a:tcPr>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baseline="0" dirty="0" err="1">
                          <a:solidFill>
                            <a:srgbClr val="FFC000"/>
                          </a:solidFill>
                        </a:rPr>
                        <a:t>n.mmm</a:t>
                      </a:r>
                      <a:endParaRPr lang="en-US" i="1" baseline="0" dirty="0">
                        <a:solidFill>
                          <a:srgbClr val="FFC000"/>
                        </a:solidFill>
                      </a:endParaRPr>
                    </a:p>
                  </a:txBody>
                  <a:tcPr>
                    <a:lnL w="127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67940327"/>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1" kern="1200" baseline="0" dirty="0">
                          <a:solidFill>
                            <a:schemeClr val="bg1"/>
                          </a:solidFill>
                          <a:latin typeface="+mj-lt"/>
                          <a:ea typeface="+mn-ea"/>
                          <a:cs typeface="+mn-cs"/>
                        </a:rPr>
                        <a:t>Part Name</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solidFill>
                            <a:srgbClr val="00FF00"/>
                          </a:solidFill>
                        </a:rPr>
                        <a:t>Significand</a:t>
                      </a:r>
                      <a:r>
                        <a:rPr lang="en-US" baseline="0" dirty="0">
                          <a:solidFill>
                            <a:schemeClr val="bg1"/>
                          </a:solidFill>
                        </a:rPr>
                        <a:t> (preferred), </a:t>
                      </a:r>
                      <a:r>
                        <a:rPr lang="en-US" baseline="0" dirty="0">
                          <a:solidFill>
                            <a:srgbClr val="00FF00"/>
                          </a:solidFill>
                        </a:rPr>
                        <a:t>Coefficient</a:t>
                      </a:r>
                      <a:r>
                        <a:rPr lang="en-US" baseline="0" dirty="0">
                          <a:solidFill>
                            <a:schemeClr val="bg1"/>
                          </a:solidFill>
                        </a:rPr>
                        <a:t>,</a:t>
                      </a:r>
                      <a:br>
                        <a:rPr lang="en-US" baseline="0" dirty="0">
                          <a:solidFill>
                            <a:schemeClr val="bg1"/>
                          </a:solidFill>
                        </a:rPr>
                      </a:br>
                      <a:r>
                        <a:rPr lang="en-US" baseline="0" dirty="0">
                          <a:solidFill>
                            <a:schemeClr val="bg1"/>
                          </a:solidFill>
                        </a:rPr>
                        <a:t>(</a:t>
                      </a:r>
                      <a:r>
                        <a:rPr lang="en-US" baseline="0" dirty="0">
                          <a:solidFill>
                            <a:srgbClr val="00FF00"/>
                          </a:solidFill>
                        </a:rPr>
                        <a:t>Mantissa</a:t>
                      </a:r>
                      <a:r>
                        <a:rPr lang="en-US" baseline="0" dirty="0">
                          <a:solidFill>
                            <a:schemeClr val="bg1"/>
                          </a:solidFill>
                        </a:rPr>
                        <a:t> is obsolete term)</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5307444"/>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1" kern="1200" baseline="0" dirty="0">
                          <a:solidFill>
                            <a:schemeClr val="bg1"/>
                          </a:solidFill>
                          <a:latin typeface="+mj-lt"/>
                          <a:ea typeface="+mn-ea"/>
                          <a:cs typeface="+mn-cs"/>
                        </a:rPr>
                        <a:t>Part Property</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Number greater than or equal to 1.0 and less than 10. This number properly express significant digits</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30359962"/>
                  </a:ext>
                </a:extLst>
              </a:tr>
              <a:tr h="370840">
                <a:tc>
                  <a:txBody>
                    <a:bodyPr/>
                    <a:lstStyle/>
                    <a:p>
                      <a:pPr algn="r"/>
                      <a:endParaRPr lang="en-US" sz="1400" i="1" baseline="0" dirty="0">
                        <a:solidFill>
                          <a:schemeClr val="bg1"/>
                        </a:solidFill>
                        <a:highlight>
                          <a:srgbClr val="CCFFFF"/>
                        </a:highlight>
                        <a:latin typeface="+mj-lt"/>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endParaRPr lang="en-US" baseline="0" dirty="0">
                        <a:solidFill>
                          <a:schemeClr val="bg1"/>
                        </a:solidFill>
                        <a:highlight>
                          <a:srgbClr val="CCFFFF"/>
                        </a:highlight>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3176547581"/>
                  </a:ext>
                </a:extLst>
              </a:tr>
              <a:tr h="370840">
                <a:tc>
                  <a:txBody>
                    <a:bodyPr/>
                    <a:lstStyle/>
                    <a:p>
                      <a:pPr algn="r"/>
                      <a:r>
                        <a:rPr lang="en-US" sz="1400" i="1" kern="1200" dirty="0">
                          <a:solidFill>
                            <a:schemeClr val="bg1"/>
                          </a:solidFill>
                          <a:latin typeface="+mj-lt"/>
                          <a:ea typeface="+mn-ea"/>
                          <a:cs typeface="+mn-cs"/>
                        </a:rPr>
                        <a:t>Part</a:t>
                      </a:r>
                      <a:endParaRPr lang="en-US" sz="1400" i="1" baseline="0" dirty="0">
                        <a:solidFill>
                          <a:schemeClr val="bg1"/>
                        </a:solidFill>
                        <a:latin typeface="+mj-lt"/>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1">
                              <a:lumMod val="60000"/>
                              <a:lumOff val="40000"/>
                            </a:schemeClr>
                          </a:solidFill>
                        </a:rPr>
                        <a:t>10</a:t>
                      </a:r>
                      <a:r>
                        <a:rPr lang="en-US" i="1" baseline="30000" dirty="0">
                          <a:solidFill>
                            <a:schemeClr val="accent1">
                              <a:lumMod val="60000"/>
                              <a:lumOff val="40000"/>
                            </a:schemeClr>
                          </a:solidFill>
                        </a:rPr>
                        <a:t>n</a:t>
                      </a:r>
                      <a:endParaRPr lang="en-US" baseline="0" dirty="0">
                        <a:solidFill>
                          <a:schemeClr val="accent1">
                            <a:lumMod val="60000"/>
                            <a:lumOff val="40000"/>
                          </a:schemeClr>
                        </a:solidFill>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69714395"/>
                  </a:ext>
                </a:extLst>
              </a:tr>
              <a:tr h="370840">
                <a:tc>
                  <a:txBody>
                    <a:bodyPr/>
                    <a:lstStyle/>
                    <a:p>
                      <a:pPr algn="r"/>
                      <a:r>
                        <a:rPr lang="en-US" sz="1400" i="1" baseline="0" dirty="0">
                          <a:solidFill>
                            <a:schemeClr val="bg1"/>
                          </a:solidFill>
                          <a:latin typeface="+mj-lt"/>
                        </a:rPr>
                        <a:t>Part Name</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rgbClr val="00FF00"/>
                          </a:solidFill>
                        </a:rPr>
                        <a:t>Exponent</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6812982"/>
                  </a:ext>
                </a:extLst>
              </a:tr>
              <a:tr h="370840">
                <a:tc>
                  <a:txBody>
                    <a:bodyPr/>
                    <a:lstStyle/>
                    <a:p>
                      <a:pPr algn="r"/>
                      <a:r>
                        <a:rPr lang="en-US" sz="1400" i="1" baseline="0" dirty="0">
                          <a:solidFill>
                            <a:schemeClr val="bg1"/>
                          </a:solidFill>
                          <a:latin typeface="+mj-lt"/>
                        </a:rPr>
                        <a:t>Part Property</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Exponent of 10 where </a:t>
                      </a:r>
                      <a:r>
                        <a:rPr lang="en-US" b="1" i="1" baseline="0" dirty="0">
                          <a:solidFill>
                            <a:schemeClr val="bg1"/>
                          </a:solidFill>
                        </a:rPr>
                        <a:t>n</a:t>
                      </a:r>
                      <a:r>
                        <a:rPr lang="en-US" baseline="0" dirty="0">
                          <a:solidFill>
                            <a:schemeClr val="bg1"/>
                          </a:solidFill>
                        </a:rPr>
                        <a:t> is integer, negative, positive (note 10</a:t>
                      </a:r>
                      <a:r>
                        <a:rPr lang="en-US" baseline="30000" dirty="0">
                          <a:solidFill>
                            <a:schemeClr val="bg1"/>
                          </a:solidFill>
                        </a:rPr>
                        <a:t>0 </a:t>
                      </a:r>
                      <a:r>
                        <a:rPr lang="en-US" baseline="0" dirty="0">
                          <a:solidFill>
                            <a:schemeClr val="bg1"/>
                          </a:solidFill>
                        </a:rPr>
                        <a:t>= 1)</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89654392"/>
                  </a:ext>
                </a:extLst>
              </a:tr>
            </a:tbl>
          </a:graphicData>
        </a:graphic>
      </p:graphicFrame>
    </p:spTree>
    <p:extLst>
      <p:ext uri="{BB962C8B-B14F-4D97-AF65-F5344CB8AC3E}">
        <p14:creationId xmlns:p14="http://schemas.microsoft.com/office/powerpoint/2010/main" val="2250512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31959E-745A-4A0C-E428-61A4125DAF8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00F4236-4C5B-E69D-23A9-011EA11E724A}"/>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5714C4C0-0FC0-AD06-D333-60BD008C05EC}"/>
              </a:ext>
            </a:extLst>
          </p:cNvPr>
          <p:cNvSpPr>
            <a:spLocks noGrp="1"/>
          </p:cNvSpPr>
          <p:nvPr>
            <p:ph idx="1"/>
          </p:nvPr>
        </p:nvSpPr>
        <p:spPr/>
        <p:txBody>
          <a:bodyPr/>
          <a:lstStyle/>
          <a:p>
            <a:pPr marL="0" indent="0">
              <a:buNone/>
            </a:pPr>
            <a:r>
              <a:rPr lang="en-US" i="1" dirty="0"/>
              <a:t>decimal point moves to right</a:t>
            </a:r>
          </a:p>
          <a:p>
            <a:pPr marL="0" indent="0">
              <a:buNone/>
            </a:pPr>
            <a:r>
              <a:rPr lang="en-US" dirty="0"/>
              <a:t>1. = 10</a:t>
            </a:r>
            <a:r>
              <a:rPr lang="en-US" baseline="30000" dirty="0"/>
              <a:t>0</a:t>
            </a:r>
          </a:p>
          <a:p>
            <a:pPr marL="0" indent="0">
              <a:buNone/>
            </a:pPr>
            <a:r>
              <a:rPr lang="en-US" dirty="0"/>
              <a:t>10. = 10</a:t>
            </a:r>
            <a:r>
              <a:rPr lang="en-US" baseline="30000" dirty="0"/>
              <a:t>1</a:t>
            </a:r>
          </a:p>
          <a:p>
            <a:pPr marL="0" indent="0">
              <a:buNone/>
            </a:pPr>
            <a:r>
              <a:rPr lang="en-US" dirty="0"/>
              <a:t>100. = 10</a:t>
            </a:r>
            <a:r>
              <a:rPr lang="en-US" baseline="30000" dirty="0"/>
              <a:t>2</a:t>
            </a:r>
          </a:p>
          <a:p>
            <a:pPr marL="0" indent="0">
              <a:buNone/>
            </a:pPr>
            <a:endParaRPr lang="en-US" baseline="30000" dirty="0"/>
          </a:p>
          <a:p>
            <a:pPr marL="0" indent="0">
              <a:buNone/>
            </a:pPr>
            <a:r>
              <a:rPr lang="en-US" i="1" dirty="0"/>
              <a:t>decimal point moves to left</a:t>
            </a:r>
          </a:p>
          <a:p>
            <a:pPr marL="0" indent="0">
              <a:buNone/>
            </a:pPr>
            <a:r>
              <a:rPr lang="en-US" dirty="0"/>
              <a:t>0.1 = 10</a:t>
            </a:r>
            <a:r>
              <a:rPr lang="en-US" baseline="30000" dirty="0"/>
              <a:t>-1</a:t>
            </a:r>
          </a:p>
          <a:p>
            <a:pPr marL="0" indent="0">
              <a:buNone/>
            </a:pPr>
            <a:r>
              <a:rPr lang="en-US" dirty="0"/>
              <a:t>0.01 = 10</a:t>
            </a:r>
            <a:r>
              <a:rPr lang="en-US" baseline="30000" dirty="0"/>
              <a:t>-2</a:t>
            </a:r>
          </a:p>
          <a:p>
            <a:pPr marL="0" indent="0">
              <a:buNone/>
            </a:pPr>
            <a:r>
              <a:rPr lang="en-US" dirty="0"/>
              <a:t>0.001 = 10</a:t>
            </a:r>
            <a:r>
              <a:rPr lang="en-US" baseline="30000" dirty="0"/>
              <a:t>-3</a:t>
            </a:r>
          </a:p>
          <a:p>
            <a:pPr marL="0" indent="0">
              <a:buNone/>
            </a:pPr>
            <a:endParaRPr lang="en-US" baseline="30000" dirty="0"/>
          </a:p>
          <a:p>
            <a:pPr marL="0" indent="0">
              <a:buNone/>
            </a:pPr>
            <a:endParaRPr lang="en-US" dirty="0"/>
          </a:p>
          <a:p>
            <a:pPr marL="0" indent="0">
              <a:buNone/>
            </a:pPr>
            <a:endParaRPr lang="en-US" dirty="0"/>
          </a:p>
          <a:p>
            <a:pPr marL="0" indent="0">
              <a:buNone/>
            </a:pPr>
            <a:endParaRPr lang="en-US" dirty="0"/>
          </a:p>
          <a:p>
            <a:pPr marL="0" indent="0">
              <a:buNone/>
            </a:pPr>
            <a:r>
              <a:rPr lang="en-US" dirty="0"/>
              <a:t>1 atmosphere (atm) = 101,325 Pascals (Pa)</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18379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2E585-F6CF-2289-94C3-09C95BC3872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4E6858C-2677-DC0D-2C5A-CB3A87F499DD}"/>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90581C6D-B61A-DEEE-7785-FAED8AA4FD5D}"/>
              </a:ext>
            </a:extLst>
          </p:cNvPr>
          <p:cNvSpPr>
            <a:spLocks noGrp="1"/>
          </p:cNvSpPr>
          <p:nvPr>
            <p:ph idx="1"/>
          </p:nvPr>
        </p:nvSpPr>
        <p:spPr/>
        <p:txBody>
          <a:bodyPr/>
          <a:lstStyle/>
          <a:p>
            <a:pPr marL="457200" indent="-457200">
              <a:buFont typeface="+mj-lt"/>
              <a:buAutoNum type="arabicPeriod"/>
            </a:pPr>
            <a:r>
              <a:rPr lang="en-US" dirty="0"/>
              <a:t>Is the number less than 10 and greater than 1?</a:t>
            </a:r>
          </a:p>
          <a:p>
            <a:pPr marL="236538" lvl="1" indent="0">
              <a:buNone/>
            </a:pPr>
            <a:r>
              <a:rPr lang="en-US" sz="1600" dirty="0">
                <a:sym typeface="Wingdings" panose="05000000000000000000" pitchFamily="2" charset="2"/>
              </a:rPr>
              <a:t>You don’t really need scientific notation, because it will be</a:t>
            </a:r>
            <a:br>
              <a:rPr lang="en-US" sz="1600" dirty="0">
                <a:sym typeface="Wingdings" panose="05000000000000000000" pitchFamily="2" charset="2"/>
              </a:rPr>
            </a:br>
            <a:r>
              <a:rPr lang="en-US" sz="1600" dirty="0">
                <a:sym typeface="Wingdings" panose="05000000000000000000" pitchFamily="2" charset="2"/>
              </a:rPr>
              <a:t>[ </a:t>
            </a:r>
            <a:r>
              <a:rPr lang="en-US" sz="1600" i="1" dirty="0" err="1">
                <a:solidFill>
                  <a:schemeClr val="accent1">
                    <a:lumMod val="40000"/>
                    <a:lumOff val="60000"/>
                  </a:schemeClr>
                </a:solidFill>
                <a:sym typeface="Wingdings" panose="05000000000000000000" pitchFamily="2" charset="2"/>
              </a:rPr>
              <a:t>d.mmm</a:t>
            </a:r>
            <a:r>
              <a:rPr lang="en-US" sz="1600" dirty="0">
                <a:sym typeface="Wingdings" panose="05000000000000000000" pitchFamily="2" charset="2"/>
              </a:rPr>
              <a:t> × </a:t>
            </a:r>
            <a:r>
              <a:rPr lang="en-US" sz="1600" dirty="0">
                <a:solidFill>
                  <a:srgbClr val="FFFF00"/>
                </a:solidFill>
                <a:sym typeface="Wingdings" panose="05000000000000000000" pitchFamily="2" charset="2"/>
              </a:rPr>
              <a:t>10</a:t>
            </a:r>
            <a:r>
              <a:rPr lang="en-US" sz="1600" baseline="30000" dirty="0">
                <a:solidFill>
                  <a:srgbClr val="FFFF00"/>
                </a:solidFill>
                <a:sym typeface="Wingdings" panose="05000000000000000000" pitchFamily="2" charset="2"/>
              </a:rPr>
              <a:t>0 </a:t>
            </a:r>
            <a:r>
              <a:rPr lang="en-US" sz="1600" dirty="0">
                <a:sym typeface="Wingdings" panose="05000000000000000000" pitchFamily="2" charset="2"/>
              </a:rPr>
              <a:t>] and 10</a:t>
            </a:r>
            <a:r>
              <a:rPr lang="en-US" sz="1600" baseline="30000" dirty="0">
                <a:sym typeface="Wingdings" panose="05000000000000000000" pitchFamily="2" charset="2"/>
              </a:rPr>
              <a:t>0</a:t>
            </a:r>
            <a:r>
              <a:rPr lang="en-US" sz="1600" dirty="0">
                <a:sym typeface="Wingdings" panose="05000000000000000000" pitchFamily="2" charset="2"/>
              </a:rPr>
              <a:t> = 1, so  </a:t>
            </a:r>
            <a:r>
              <a:rPr lang="en-US" sz="1600" i="1" dirty="0" err="1">
                <a:solidFill>
                  <a:schemeClr val="accent1">
                    <a:lumMod val="60000"/>
                    <a:lumOff val="40000"/>
                  </a:schemeClr>
                </a:solidFill>
                <a:sym typeface="Wingdings" panose="05000000000000000000" pitchFamily="2" charset="2"/>
              </a:rPr>
              <a:t>d.mmm</a:t>
            </a:r>
            <a:endParaRPr lang="en-US" dirty="0"/>
          </a:p>
          <a:p>
            <a:pPr marL="457200" indent="-457200">
              <a:buFont typeface="+mj-lt"/>
              <a:buAutoNum type="arabicPeriod"/>
            </a:pPr>
            <a:r>
              <a:rPr lang="en-US" dirty="0"/>
              <a:t>Otherwise take the number and express as </a:t>
            </a:r>
            <a:r>
              <a:rPr lang="en-US" i="1" dirty="0" err="1">
                <a:solidFill>
                  <a:schemeClr val="accent1">
                    <a:lumMod val="60000"/>
                    <a:lumOff val="40000"/>
                  </a:schemeClr>
                </a:solidFill>
              </a:rPr>
              <a:t>d.mmm</a:t>
            </a:r>
            <a:endParaRPr lang="en-US" dirty="0"/>
          </a:p>
          <a:p>
            <a:pPr marL="457200" indent="-457200">
              <a:buFont typeface="+mj-lt"/>
              <a:buAutoNum type="arabicPeriod"/>
            </a:pPr>
            <a:r>
              <a:rPr lang="en-US" dirty="0"/>
              <a:t>If original number is greater than </a:t>
            </a:r>
            <a:r>
              <a:rPr lang="en-US" i="1" dirty="0" err="1">
                <a:solidFill>
                  <a:schemeClr val="accent1">
                    <a:lumMod val="60000"/>
                    <a:lumOff val="40000"/>
                  </a:schemeClr>
                </a:solidFill>
              </a:rPr>
              <a:t>d.mmm</a:t>
            </a:r>
            <a:br>
              <a:rPr lang="en-US" i="1" dirty="0">
                <a:solidFill>
                  <a:schemeClr val="accent1">
                    <a:lumMod val="60000"/>
                    <a:lumOff val="40000"/>
                  </a:schemeClr>
                </a:solidFill>
              </a:rPr>
            </a:br>
            <a:r>
              <a:rPr lang="en-US" dirty="0"/>
              <a:t>you have to multiply by 10</a:t>
            </a:r>
            <a:r>
              <a:rPr lang="en-US" baseline="30000" dirty="0">
                <a:solidFill>
                  <a:srgbClr val="FF0000"/>
                </a:solidFill>
              </a:rPr>
              <a:t>1</a:t>
            </a:r>
            <a:r>
              <a:rPr lang="en-US" dirty="0"/>
              <a:t> </a:t>
            </a:r>
            <a:r>
              <a:rPr lang="en-US" b="1" i="1" dirty="0">
                <a:solidFill>
                  <a:srgbClr val="FFC000"/>
                </a:solidFill>
              </a:rPr>
              <a:t>n</a:t>
            </a:r>
            <a:r>
              <a:rPr lang="en-US" dirty="0"/>
              <a:t> times to get to original number, so </a:t>
            </a:r>
            <a:r>
              <a:rPr lang="en-US" b="1" i="1" dirty="0">
                <a:solidFill>
                  <a:srgbClr val="FFC000"/>
                </a:solidFill>
              </a:rPr>
              <a:t>n</a:t>
            </a:r>
            <a:r>
              <a:rPr lang="en-US" dirty="0"/>
              <a:t> will be positive (greater than zero):  </a:t>
            </a:r>
            <a:r>
              <a:rPr lang="en-US" b="1" i="1" dirty="0">
                <a:solidFill>
                  <a:srgbClr val="FFC000"/>
                </a:solidFill>
              </a:rPr>
              <a:t>n</a:t>
            </a:r>
            <a:r>
              <a:rPr lang="en-US" dirty="0"/>
              <a:t> × </a:t>
            </a:r>
            <a:r>
              <a:rPr lang="en-US" dirty="0">
                <a:solidFill>
                  <a:srgbClr val="FF0000"/>
                </a:solidFill>
              </a:rPr>
              <a:t>1</a:t>
            </a:r>
            <a:r>
              <a:rPr lang="en-US" dirty="0"/>
              <a:t> = </a:t>
            </a:r>
            <a:r>
              <a:rPr lang="en-US" b="1" i="1" dirty="0">
                <a:solidFill>
                  <a:srgbClr val="FFC000"/>
                </a:solidFill>
              </a:rPr>
              <a:t>n</a:t>
            </a:r>
            <a:r>
              <a:rPr lang="en-US" dirty="0"/>
              <a:t> (greater than zero)</a:t>
            </a:r>
          </a:p>
          <a:p>
            <a:pPr marL="457200" indent="-457200">
              <a:buFont typeface="+mj-lt"/>
              <a:buAutoNum type="arabicPeriod"/>
            </a:pPr>
            <a:r>
              <a:rPr lang="en-US" dirty="0"/>
              <a:t>If original number less than </a:t>
            </a:r>
            <a:r>
              <a:rPr lang="en-US" i="1" dirty="0" err="1">
                <a:solidFill>
                  <a:schemeClr val="accent1">
                    <a:lumMod val="60000"/>
                    <a:lumOff val="40000"/>
                  </a:schemeClr>
                </a:solidFill>
              </a:rPr>
              <a:t>d.mmm</a:t>
            </a:r>
            <a:br>
              <a:rPr lang="en-US" i="1" dirty="0">
                <a:solidFill>
                  <a:schemeClr val="accent1">
                    <a:lumMod val="60000"/>
                    <a:lumOff val="40000"/>
                  </a:schemeClr>
                </a:solidFill>
              </a:rPr>
            </a:br>
            <a:r>
              <a:rPr lang="en-US" dirty="0"/>
              <a:t>you have to multiply by 10</a:t>
            </a:r>
            <a:r>
              <a:rPr lang="en-US" baseline="30000" dirty="0">
                <a:solidFill>
                  <a:srgbClr val="FF0000"/>
                </a:solidFill>
              </a:rPr>
              <a:t>-1</a:t>
            </a:r>
            <a:r>
              <a:rPr lang="en-US" dirty="0"/>
              <a:t> </a:t>
            </a:r>
            <a:r>
              <a:rPr lang="en-US" b="1" i="1" dirty="0">
                <a:solidFill>
                  <a:srgbClr val="FFC000"/>
                </a:solidFill>
              </a:rPr>
              <a:t>n</a:t>
            </a:r>
            <a:r>
              <a:rPr lang="en-US" dirty="0"/>
              <a:t> times to get to original number, so </a:t>
            </a:r>
            <a:r>
              <a:rPr lang="en-US" b="1" i="1" dirty="0">
                <a:solidFill>
                  <a:srgbClr val="FFC000"/>
                </a:solidFill>
              </a:rPr>
              <a:t>n</a:t>
            </a:r>
            <a:r>
              <a:rPr lang="en-US" dirty="0"/>
              <a:t> will be positive (greater than zero): </a:t>
            </a:r>
            <a:r>
              <a:rPr lang="en-US" b="1" i="1" dirty="0">
                <a:solidFill>
                  <a:srgbClr val="FFC000"/>
                </a:solidFill>
              </a:rPr>
              <a:t>n</a:t>
            </a:r>
            <a:r>
              <a:rPr lang="en-US" dirty="0"/>
              <a:t> × -1 = -</a:t>
            </a:r>
            <a:r>
              <a:rPr lang="en-US" b="1" i="1" dirty="0">
                <a:solidFill>
                  <a:srgbClr val="FFC000"/>
                </a:solidFill>
              </a:rPr>
              <a:t>n</a:t>
            </a:r>
            <a:r>
              <a:rPr lang="en-US" dirty="0"/>
              <a:t> (less than zero)</a:t>
            </a:r>
          </a:p>
        </p:txBody>
      </p:sp>
    </p:spTree>
    <p:extLst>
      <p:ext uri="{BB962C8B-B14F-4D97-AF65-F5344CB8AC3E}">
        <p14:creationId xmlns:p14="http://schemas.microsoft.com/office/powerpoint/2010/main" val="2668841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F68779-4EDB-73EF-F2DD-8DF4B9DEFA0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9881640-7A93-C008-8C67-C8343169ECDA}"/>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148A2FE8-92B0-0B37-8B3F-369042D94910}"/>
              </a:ext>
            </a:extLst>
          </p:cNvPr>
          <p:cNvSpPr>
            <a:spLocks noGrp="1"/>
          </p:cNvSpPr>
          <p:nvPr>
            <p:ph idx="1"/>
          </p:nvPr>
        </p:nvSpPr>
        <p:spPr/>
        <p:txBody>
          <a:bodyPr/>
          <a:lstStyle/>
          <a:p>
            <a:pPr marL="457200" indent="-457200">
              <a:buFont typeface="+mj-lt"/>
              <a:buAutoNum type="arabicPeriod" startAt="3"/>
            </a:pPr>
            <a:r>
              <a:rPr lang="en-US" dirty="0"/>
              <a:t>If original number is </a:t>
            </a:r>
            <a:r>
              <a:rPr lang="en-US" i="1" u="sng" dirty="0"/>
              <a:t>greater than</a:t>
            </a:r>
            <a:r>
              <a:rPr lang="en-US" dirty="0"/>
              <a:t> </a:t>
            </a:r>
            <a:r>
              <a:rPr lang="en-US" i="1" dirty="0" err="1">
                <a:solidFill>
                  <a:schemeClr val="accent1">
                    <a:lumMod val="60000"/>
                    <a:lumOff val="40000"/>
                  </a:schemeClr>
                </a:solidFill>
              </a:rPr>
              <a:t>d.mmm</a:t>
            </a:r>
            <a:br>
              <a:rPr lang="en-US" i="1" dirty="0">
                <a:solidFill>
                  <a:schemeClr val="accent1">
                    <a:lumMod val="60000"/>
                    <a:lumOff val="40000"/>
                  </a:schemeClr>
                </a:solidFill>
              </a:rPr>
            </a:br>
            <a:r>
              <a:rPr lang="en-US" dirty="0"/>
              <a:t>you have to multiply by 10</a:t>
            </a:r>
            <a:r>
              <a:rPr lang="en-US" baseline="30000" dirty="0">
                <a:solidFill>
                  <a:srgbClr val="FF0000"/>
                </a:solidFill>
              </a:rPr>
              <a:t>1</a:t>
            </a:r>
            <a:r>
              <a:rPr lang="en-US" dirty="0"/>
              <a:t> </a:t>
            </a:r>
            <a:r>
              <a:rPr lang="en-US" b="1" i="1" dirty="0">
                <a:solidFill>
                  <a:srgbClr val="FFC000"/>
                </a:solidFill>
              </a:rPr>
              <a:t>n</a:t>
            </a:r>
            <a:r>
              <a:rPr lang="en-US" dirty="0"/>
              <a:t> times to get to original number, so </a:t>
            </a:r>
            <a:r>
              <a:rPr lang="en-US" b="1" i="1" dirty="0">
                <a:solidFill>
                  <a:srgbClr val="FFC000"/>
                </a:solidFill>
              </a:rPr>
              <a:t>n</a:t>
            </a:r>
            <a:r>
              <a:rPr lang="en-US" dirty="0"/>
              <a:t> will be positive (greater than zero):  </a:t>
            </a:r>
            <a:r>
              <a:rPr lang="en-US" b="1" i="1" dirty="0">
                <a:solidFill>
                  <a:srgbClr val="FFC000"/>
                </a:solidFill>
              </a:rPr>
              <a:t>n</a:t>
            </a:r>
            <a:r>
              <a:rPr lang="en-US" dirty="0"/>
              <a:t> × </a:t>
            </a:r>
            <a:r>
              <a:rPr lang="en-US" dirty="0">
                <a:solidFill>
                  <a:srgbClr val="FF0000"/>
                </a:solidFill>
              </a:rPr>
              <a:t>1</a:t>
            </a:r>
            <a:r>
              <a:rPr lang="en-US" dirty="0"/>
              <a:t> = +</a:t>
            </a:r>
            <a:r>
              <a:rPr lang="en-US" b="1" i="1" dirty="0">
                <a:solidFill>
                  <a:srgbClr val="FFC000"/>
                </a:solidFill>
              </a:rPr>
              <a:t>n</a:t>
            </a:r>
            <a:endParaRPr lang="en-US" dirty="0"/>
          </a:p>
          <a:p>
            <a:pPr marL="0" indent="0">
              <a:buNone/>
            </a:pPr>
            <a:r>
              <a:rPr lang="en-US" dirty="0"/>
              <a:t>Your book: “if you moved decimal point to the left </a:t>
            </a:r>
            <a:r>
              <a:rPr lang="en-US" b="1" i="1" dirty="0">
                <a:solidFill>
                  <a:srgbClr val="FFC000"/>
                </a:solidFill>
              </a:rPr>
              <a:t>n</a:t>
            </a:r>
            <a:r>
              <a:rPr lang="en-US" dirty="0"/>
              <a:t> places, then </a:t>
            </a:r>
            <a:r>
              <a:rPr lang="en-US" b="1" i="1" dirty="0">
                <a:solidFill>
                  <a:srgbClr val="FFC000"/>
                </a:solidFill>
              </a:rPr>
              <a:t>n</a:t>
            </a:r>
            <a:r>
              <a:rPr lang="en-US" dirty="0"/>
              <a:t> is positive”</a:t>
            </a:r>
          </a:p>
          <a:p>
            <a:pPr marL="0" indent="0" defTabSz="512763">
              <a:buNone/>
            </a:pPr>
            <a:r>
              <a:rPr lang="en-US" dirty="0"/>
              <a:t>	35 </a:t>
            </a:r>
            <a:r>
              <a:rPr lang="en-US" dirty="0">
                <a:sym typeface="Wingdings" panose="05000000000000000000" pitchFamily="2" charset="2"/>
              </a:rPr>
              <a:t> 35.  3.5   </a:t>
            </a:r>
            <a:r>
              <a:rPr lang="en-US" i="1" dirty="0">
                <a:latin typeface="+mj-lt"/>
                <a:sym typeface="Wingdings" panose="05000000000000000000" pitchFamily="2" charset="2"/>
              </a:rPr>
              <a:t>moved to left 1 place</a:t>
            </a:r>
          </a:p>
          <a:p>
            <a:pPr marL="0" indent="0" defTabSz="512763">
              <a:buNone/>
            </a:pPr>
            <a:r>
              <a:rPr lang="en-US" dirty="0">
                <a:sym typeface="Wingdings" panose="05000000000000000000" pitchFamily="2" charset="2"/>
              </a:rPr>
              <a:t>	3.5 × 10</a:t>
            </a:r>
            <a:r>
              <a:rPr lang="en-US" baseline="30000" dirty="0">
                <a:sym typeface="Wingdings" panose="05000000000000000000" pitchFamily="2" charset="2"/>
              </a:rPr>
              <a:t>1</a:t>
            </a:r>
          </a:p>
          <a:p>
            <a:pPr marL="0" indent="0" defTabSz="512763">
              <a:buNone/>
            </a:pPr>
            <a:endParaRPr lang="en-US" baseline="30000" dirty="0">
              <a:sym typeface="Wingdings" panose="05000000000000000000" pitchFamily="2" charset="2"/>
            </a:endParaRPr>
          </a:p>
          <a:p>
            <a:pPr marL="0" indent="0" defTabSz="512763">
              <a:buNone/>
            </a:pPr>
            <a:r>
              <a:rPr lang="en-US" dirty="0"/>
              <a:t>	23849 </a:t>
            </a:r>
            <a:r>
              <a:rPr lang="en-US" dirty="0">
                <a:sym typeface="Wingdings" panose="05000000000000000000" pitchFamily="2" charset="2"/>
              </a:rPr>
              <a:t> 23849.  2.3849 </a:t>
            </a:r>
            <a:r>
              <a:rPr lang="en-US" i="1" dirty="0">
                <a:latin typeface="+mj-lt"/>
                <a:sym typeface="Wingdings" panose="05000000000000000000" pitchFamily="2" charset="2"/>
              </a:rPr>
              <a:t>moved to left 4 places</a:t>
            </a:r>
          </a:p>
          <a:p>
            <a:pPr marL="0" indent="0" defTabSz="512763">
              <a:buNone/>
            </a:pPr>
            <a:r>
              <a:rPr lang="en-US" dirty="0">
                <a:sym typeface="Wingdings" panose="05000000000000000000" pitchFamily="2" charset="2"/>
              </a:rPr>
              <a:t>	2.3849 × 10</a:t>
            </a:r>
            <a:r>
              <a:rPr lang="en-US" baseline="30000" dirty="0">
                <a:sym typeface="Wingdings" panose="05000000000000000000" pitchFamily="2" charset="2"/>
              </a:rPr>
              <a:t>4</a:t>
            </a:r>
          </a:p>
          <a:p>
            <a:pPr marL="0" indent="0">
              <a:buNone/>
            </a:pPr>
            <a:endParaRPr lang="en-US" baseline="30000" dirty="0">
              <a:sym typeface="Wingdings" panose="05000000000000000000" pitchFamily="2" charset="2"/>
            </a:endParaRPr>
          </a:p>
          <a:p>
            <a:pPr marL="0" indent="0">
              <a:buNone/>
            </a:pPr>
            <a:r>
              <a:rPr lang="en-US" baseline="30000" dirty="0">
                <a:sym typeface="Wingdings" panose="05000000000000000000" pitchFamily="2" charset="2"/>
              </a:rPr>
              <a:t>	</a:t>
            </a:r>
          </a:p>
        </p:txBody>
      </p:sp>
    </p:spTree>
    <p:extLst>
      <p:ext uri="{BB962C8B-B14F-4D97-AF65-F5344CB8AC3E}">
        <p14:creationId xmlns:p14="http://schemas.microsoft.com/office/powerpoint/2010/main" val="1506240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81F26-1CA4-564B-9A8F-C1666C4FDB0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9BB08C-D16D-812E-D962-CF92062364ED}"/>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9A3CAF07-4A08-BDA2-7DAB-38B9A6A7BB06}"/>
              </a:ext>
            </a:extLst>
          </p:cNvPr>
          <p:cNvSpPr>
            <a:spLocks noGrp="1"/>
          </p:cNvSpPr>
          <p:nvPr>
            <p:ph idx="1"/>
          </p:nvPr>
        </p:nvSpPr>
        <p:spPr/>
        <p:txBody>
          <a:bodyPr/>
          <a:lstStyle/>
          <a:p>
            <a:pPr marL="457200" lvl="0" indent="-457200">
              <a:buFont typeface="+mj-lt"/>
              <a:buAutoNum type="arabicPeriod"/>
              <a:defRPr/>
            </a:pPr>
            <a:r>
              <a:rPr kumimoji="0" lang="en-US" sz="2400" b="0" i="0" u="none" strike="noStrike" kern="0" cap="none" spc="0" normalizeH="0" baseline="0" noProof="0" dirty="0">
                <a:ln>
                  <a:noFill/>
                </a:ln>
                <a:solidFill>
                  <a:srgbClr val="FFFFFF"/>
                </a:solidFill>
                <a:effectLst/>
                <a:uLnTx/>
                <a:uFillTx/>
                <a:latin typeface="Verdana"/>
                <a:ea typeface="+mn-ea"/>
                <a:cs typeface="+mn-cs"/>
              </a:rPr>
              <a:t>If original number </a:t>
            </a:r>
            <a:r>
              <a:rPr kumimoji="0" lang="en-US" sz="2400" b="0" i="1" u="sng" strike="noStrike" kern="0" cap="none" spc="0" normalizeH="0" baseline="0" noProof="0" dirty="0">
                <a:ln>
                  <a:noFill/>
                </a:ln>
                <a:solidFill>
                  <a:srgbClr val="FFFFFF"/>
                </a:solidFill>
                <a:effectLst/>
                <a:uLnTx/>
                <a:uFillTx/>
                <a:latin typeface="Verdana"/>
                <a:ea typeface="+mn-ea"/>
                <a:cs typeface="+mn-cs"/>
              </a:rPr>
              <a:t>less than</a:t>
            </a:r>
            <a:r>
              <a:rPr kumimoji="0" lang="en-US" sz="2400" b="0" strike="noStrike" kern="0" cap="none" spc="0" normalizeH="0" baseline="0" noProof="0" dirty="0">
                <a:ln>
                  <a:noFill/>
                </a:ln>
                <a:solidFill>
                  <a:srgbClr val="FFFFFF"/>
                </a:solidFill>
                <a:effectLst/>
                <a:uLnTx/>
                <a:uFillTx/>
                <a:latin typeface="Verdana"/>
                <a:ea typeface="+mn-ea"/>
                <a:cs typeface="+mn-cs"/>
              </a:rPr>
              <a:t> </a:t>
            </a:r>
            <a:r>
              <a:rPr kumimoji="0" lang="en-US" sz="2400" b="0" i="1" u="none" strike="noStrike" kern="0" cap="none" spc="0" normalizeH="0" baseline="0" noProof="0" dirty="0" err="1">
                <a:ln>
                  <a:noFill/>
                </a:ln>
                <a:solidFill>
                  <a:srgbClr val="00CC99">
                    <a:lumMod val="60000"/>
                    <a:lumOff val="40000"/>
                  </a:srgbClr>
                </a:solidFill>
                <a:effectLst/>
                <a:uLnTx/>
                <a:uFillTx/>
                <a:latin typeface="Verdana"/>
                <a:ea typeface="+mn-ea"/>
                <a:cs typeface="+mn-cs"/>
              </a:rPr>
              <a:t>d.mmm</a:t>
            </a:r>
            <a:br>
              <a:rPr kumimoji="0" lang="en-US" sz="2400" b="0" i="1" u="none" strike="noStrike" kern="0" cap="none" spc="0" normalizeH="0" baseline="0" noProof="0" dirty="0">
                <a:ln>
                  <a:noFill/>
                </a:ln>
                <a:solidFill>
                  <a:srgbClr val="00CC99">
                    <a:lumMod val="60000"/>
                    <a:lumOff val="40000"/>
                  </a:srgbClr>
                </a:solidFill>
                <a:effectLst/>
                <a:uLnTx/>
                <a:uFillTx/>
                <a:latin typeface="Verdana"/>
                <a:ea typeface="+mn-ea"/>
                <a:cs typeface="+mn-cs"/>
              </a:rPr>
            </a:br>
            <a:r>
              <a:rPr kumimoji="0" lang="en-US" sz="2400" b="0" i="0" u="none" strike="noStrike" kern="0" cap="none" spc="0" normalizeH="0" baseline="0" noProof="0" dirty="0">
                <a:ln>
                  <a:noFill/>
                </a:ln>
                <a:solidFill>
                  <a:srgbClr val="FFFFFF"/>
                </a:solidFill>
                <a:effectLst/>
                <a:uLnTx/>
                <a:uFillTx/>
                <a:latin typeface="Verdana"/>
                <a:ea typeface="+mn-ea"/>
                <a:cs typeface="+mn-cs"/>
              </a:rPr>
              <a:t>you have to multiply by 10</a:t>
            </a:r>
            <a:r>
              <a:rPr kumimoji="0" lang="en-US" sz="2400" b="0" i="0" u="none" strike="noStrike" kern="0" cap="none" spc="0" normalizeH="0" baseline="30000" noProof="0" dirty="0">
                <a:ln>
                  <a:noFill/>
                </a:ln>
                <a:solidFill>
                  <a:srgbClr val="FF0000"/>
                </a:solidFill>
                <a:effectLst/>
                <a:uLnTx/>
                <a:uFillTx/>
                <a:latin typeface="Verdana"/>
                <a:ea typeface="+mn-ea"/>
                <a:cs typeface="+mn-cs"/>
              </a:rPr>
              <a:t>-1</a:t>
            </a:r>
            <a:r>
              <a:rPr kumimoji="0" lang="en-US" sz="2400" b="0" i="0" u="none" strike="noStrike" kern="0" cap="none" spc="0" normalizeH="0" baseline="0" noProof="0" dirty="0">
                <a:ln>
                  <a:noFill/>
                </a:ln>
                <a:solidFill>
                  <a:srgbClr val="FFFFFF"/>
                </a:solidFill>
                <a:effectLst/>
                <a:uLnTx/>
                <a:uFillTx/>
                <a:latin typeface="Verdana"/>
                <a:ea typeface="+mn-ea"/>
                <a:cs typeface="+mn-cs"/>
              </a:rPr>
              <a:t> (or divide by 10)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r>
              <a:rPr kumimoji="0" lang="en-US" sz="2400" b="0" i="0" u="none" strike="noStrike" kern="0" cap="none" spc="0" normalizeH="0" baseline="0" noProof="0" dirty="0">
                <a:ln>
                  <a:noFill/>
                </a:ln>
                <a:solidFill>
                  <a:srgbClr val="FFFFFF"/>
                </a:solidFill>
                <a:effectLst/>
                <a:uLnTx/>
                <a:uFillTx/>
                <a:latin typeface="Verdana"/>
                <a:ea typeface="+mn-ea"/>
                <a:cs typeface="+mn-cs"/>
              </a:rPr>
              <a:t> times to get to original number, so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r>
              <a:rPr kumimoji="0" lang="en-US" sz="2400" b="0" i="0" u="none" strike="noStrike" kern="0" cap="none" spc="0" normalizeH="0" baseline="0" noProof="0" dirty="0">
                <a:ln>
                  <a:noFill/>
                </a:ln>
                <a:solidFill>
                  <a:srgbClr val="FFFFFF"/>
                </a:solidFill>
                <a:effectLst/>
                <a:uLnTx/>
                <a:uFillTx/>
                <a:latin typeface="Verdana"/>
                <a:ea typeface="+mn-ea"/>
                <a:cs typeface="+mn-cs"/>
              </a:rPr>
              <a:t> will be negative (less than zero):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r>
              <a:rPr kumimoji="0" lang="en-US" sz="2400" b="0" i="0" u="none" strike="noStrike" kern="0" cap="none" spc="0" normalizeH="0" baseline="0" noProof="0" dirty="0">
                <a:ln>
                  <a:noFill/>
                </a:ln>
                <a:solidFill>
                  <a:srgbClr val="FFFFFF"/>
                </a:solidFill>
                <a:effectLst/>
                <a:uLnTx/>
                <a:uFillTx/>
                <a:latin typeface="Verdana"/>
                <a:ea typeface="+mn-ea"/>
                <a:cs typeface="+mn-cs"/>
              </a:rPr>
              <a:t> </a:t>
            </a:r>
            <a:r>
              <a:rPr lang="en-US" dirty="0">
                <a:sym typeface="Wingdings" panose="05000000000000000000" pitchFamily="2" charset="2"/>
              </a:rPr>
              <a:t>×</a:t>
            </a:r>
            <a:r>
              <a:rPr kumimoji="0" lang="en-US" sz="2400" b="0" i="0" u="none" strike="noStrike" kern="0" cap="none" spc="0" normalizeH="0" baseline="0" noProof="0" dirty="0">
                <a:ln>
                  <a:noFill/>
                </a:ln>
                <a:solidFill>
                  <a:srgbClr val="FFFFFF"/>
                </a:solidFill>
                <a:effectLst/>
                <a:uLnTx/>
                <a:uFillTx/>
                <a:latin typeface="Verdana"/>
                <a:ea typeface="+mn-ea"/>
                <a:cs typeface="+mn-cs"/>
              </a:rPr>
              <a:t> -1 =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p>
          <a:p>
            <a:pPr marL="0" indent="0">
              <a:buNone/>
            </a:pPr>
            <a:r>
              <a:rPr lang="en-US" dirty="0"/>
              <a:t>Your book: “if you moved decimal point to the right </a:t>
            </a:r>
            <a:r>
              <a:rPr lang="en-US" b="1" i="1" dirty="0">
                <a:solidFill>
                  <a:srgbClr val="FFC000"/>
                </a:solidFill>
              </a:rPr>
              <a:t>n</a:t>
            </a:r>
            <a:r>
              <a:rPr lang="en-US" dirty="0"/>
              <a:t> places, then </a:t>
            </a:r>
            <a:r>
              <a:rPr lang="en-US" b="1" i="1" dirty="0">
                <a:solidFill>
                  <a:srgbClr val="FFC000"/>
                </a:solidFill>
              </a:rPr>
              <a:t>n</a:t>
            </a:r>
            <a:r>
              <a:rPr lang="en-US" dirty="0"/>
              <a:t> is negative”</a:t>
            </a:r>
          </a:p>
          <a:p>
            <a:pPr marL="0" indent="0" defTabSz="512763">
              <a:buNone/>
            </a:pPr>
            <a:r>
              <a:rPr lang="en-US" dirty="0"/>
              <a:t>	0.0000035 </a:t>
            </a:r>
            <a:r>
              <a:rPr lang="en-US" dirty="0">
                <a:sym typeface="Wingdings" panose="05000000000000000000" pitchFamily="2" charset="2"/>
              </a:rPr>
              <a:t> 3.5   </a:t>
            </a:r>
            <a:r>
              <a:rPr lang="en-US" i="1" dirty="0">
                <a:sym typeface="Wingdings" panose="05000000000000000000" pitchFamily="2" charset="2"/>
              </a:rPr>
              <a:t>moved to right 6 places</a:t>
            </a:r>
          </a:p>
          <a:p>
            <a:pPr marL="0" indent="0" defTabSz="512763">
              <a:buNone/>
            </a:pPr>
            <a:r>
              <a:rPr lang="en-US" dirty="0">
                <a:sym typeface="Wingdings" panose="05000000000000000000" pitchFamily="2" charset="2"/>
              </a:rPr>
              <a:t>	3.5 × 10</a:t>
            </a:r>
            <a:r>
              <a:rPr lang="en-US" baseline="30000" dirty="0">
                <a:sym typeface="Wingdings" panose="05000000000000000000" pitchFamily="2" charset="2"/>
              </a:rPr>
              <a:t>-6</a:t>
            </a:r>
          </a:p>
          <a:p>
            <a:pPr marL="0" indent="0" defTabSz="512763">
              <a:buNone/>
            </a:pPr>
            <a:endParaRPr lang="en-US" baseline="30000" dirty="0">
              <a:sym typeface="Wingdings" panose="05000000000000000000" pitchFamily="2" charset="2"/>
            </a:endParaRPr>
          </a:p>
          <a:p>
            <a:pPr marL="0" indent="0" defTabSz="512763">
              <a:buNone/>
            </a:pPr>
            <a:r>
              <a:rPr lang="en-US" dirty="0"/>
              <a:t>	0.023849 </a:t>
            </a:r>
            <a:r>
              <a:rPr lang="en-US" dirty="0">
                <a:sym typeface="Wingdings" panose="05000000000000000000" pitchFamily="2" charset="2"/>
              </a:rPr>
              <a:t> 2.3849  </a:t>
            </a:r>
            <a:r>
              <a:rPr lang="en-US" i="1" dirty="0">
                <a:sym typeface="Wingdings" panose="05000000000000000000" pitchFamily="2" charset="2"/>
              </a:rPr>
              <a:t>moved to right 2 places</a:t>
            </a:r>
          </a:p>
          <a:p>
            <a:pPr marL="0" indent="0" defTabSz="512763">
              <a:buNone/>
            </a:pPr>
            <a:r>
              <a:rPr lang="en-US" dirty="0">
                <a:sym typeface="Wingdings" panose="05000000000000000000" pitchFamily="2" charset="2"/>
              </a:rPr>
              <a:t>	2.3849 × 10</a:t>
            </a:r>
            <a:r>
              <a:rPr lang="en-US" baseline="30000" dirty="0">
                <a:sym typeface="Wingdings" panose="05000000000000000000" pitchFamily="2" charset="2"/>
              </a:rPr>
              <a:t>-2</a:t>
            </a:r>
          </a:p>
          <a:p>
            <a:pPr marL="457200" marR="0" lvl="0" indent="-457200" algn="l" defTabSz="914400" rtl="0" eaLnBrk="1" fontAlgn="base" latinLnBrk="0" hangingPunct="1">
              <a:lnSpc>
                <a:spcPct val="100000"/>
              </a:lnSpc>
              <a:spcBef>
                <a:spcPct val="20000"/>
              </a:spcBef>
              <a:spcAft>
                <a:spcPct val="0"/>
              </a:spcAft>
              <a:buClrTx/>
              <a:buSzTx/>
              <a:buFont typeface="+mj-lt"/>
              <a:buAutoNum type="arabicPeriod"/>
              <a:tabLst/>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2251659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3187D-089B-DC0C-A396-D65F7F1FB41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FA47449-0AF1-2E2F-3C03-0E01B05BFD1D}"/>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57A007F2-53FA-44E2-B48C-1070F4245A7A}"/>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Patterns for memorizing</a:t>
            </a:r>
          </a:p>
          <a:p>
            <a:pPr>
              <a:defRPr/>
            </a:pPr>
            <a:r>
              <a:rPr lang="en-US" sz="1800" i="1" dirty="0">
                <a:solidFill>
                  <a:schemeClr val="accent1">
                    <a:lumMod val="40000"/>
                    <a:lumOff val="60000"/>
                  </a:schemeClr>
                </a:solidFill>
                <a:latin typeface="+mj-lt"/>
                <a:sym typeface="Wingdings" panose="05000000000000000000" pitchFamily="2" charset="2"/>
              </a:rPr>
              <a:t>decimal point movement – number being changed – final exponent value</a:t>
            </a:r>
            <a:endParaRPr kumimoji="0" lang="en-US" sz="1800" b="0" i="1" u="none" strike="noStrike" kern="0" cap="none" spc="0" normalizeH="0" baseline="0" noProof="0" dirty="0">
              <a:ln>
                <a:noFill/>
              </a:ln>
              <a:solidFill>
                <a:schemeClr val="accent1">
                  <a:lumMod val="40000"/>
                  <a:lumOff val="60000"/>
                </a:schemeClr>
              </a:solidFill>
              <a:effectLst/>
              <a:uLnTx/>
              <a:uFillTx/>
              <a:latin typeface="+mj-lt"/>
              <a:ea typeface="+mn-ea"/>
              <a:cs typeface="+mn-cs"/>
            </a:endParaRPr>
          </a:p>
          <a:p>
            <a:pPr>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Left – Large – Positive</a:t>
            </a:r>
          </a:p>
          <a:p>
            <a:pPr>
              <a:defRPr/>
            </a:pPr>
            <a:r>
              <a:rPr lang="en-US" sz="2800" dirty="0">
                <a:solidFill>
                  <a:srgbClr val="FFFFFF"/>
                </a:solidFill>
                <a:latin typeface="Verdana"/>
                <a:sym typeface="Wingdings" panose="05000000000000000000" pitchFamily="2" charset="2"/>
              </a:rPr>
              <a:t>Right – Small – Negative</a:t>
            </a:r>
          </a:p>
          <a:p>
            <a:pPr marL="0" indent="0">
              <a:buNone/>
              <a:defRPr/>
            </a:pPr>
            <a:endParaRPr lang="en-US" dirty="0">
              <a:sym typeface="Wingdings" panose="05000000000000000000" pitchFamily="2" charset="2"/>
            </a:endParaRPr>
          </a:p>
          <a:p>
            <a:pPr marL="0" indent="0">
              <a:buNone/>
              <a:defRPr/>
            </a:pPr>
            <a:r>
              <a:rPr lang="en-US" dirty="0">
                <a:sym typeface="Wingdings" panose="05000000000000000000" pitchFamily="2" charset="2"/>
              </a:rPr>
              <a:t>Positive and negative for </a:t>
            </a:r>
            <a:r>
              <a:rPr lang="en-US" dirty="0">
                <a:solidFill>
                  <a:schemeClr val="accent1">
                    <a:lumMod val="60000"/>
                    <a:lumOff val="40000"/>
                  </a:schemeClr>
                </a:solidFill>
                <a:sym typeface="Wingdings" panose="05000000000000000000" pitchFamily="2" charset="2"/>
              </a:rPr>
              <a:t>exponent</a:t>
            </a:r>
            <a:r>
              <a:rPr lang="en-US" dirty="0">
                <a:sym typeface="Wingdings" panose="05000000000000000000" pitchFamily="2" charset="2"/>
              </a:rPr>
              <a:t>, not </a:t>
            </a:r>
            <a:r>
              <a:rPr lang="en-US" dirty="0">
                <a:solidFill>
                  <a:srgbClr val="FFC000"/>
                </a:solidFill>
                <a:sym typeface="Wingdings" panose="05000000000000000000" pitchFamily="2" charset="2"/>
              </a:rPr>
              <a:t>significand</a:t>
            </a:r>
            <a:r>
              <a:rPr lang="en-US" dirty="0">
                <a:sym typeface="Wingdings" panose="05000000000000000000" pitchFamily="2" charset="2"/>
              </a:rPr>
              <a:t>!</a:t>
            </a:r>
          </a:p>
          <a:p>
            <a:pPr marL="0" indent="0">
              <a:buNone/>
              <a:defRPr/>
            </a:pPr>
            <a:r>
              <a:rPr lang="en-US" dirty="0">
                <a:sym typeface="Wingdings" panose="05000000000000000000" pitchFamily="2" charset="2"/>
              </a:rPr>
              <a:t>34249  3.4249 × 10</a:t>
            </a:r>
            <a:r>
              <a:rPr lang="en-US" baseline="30000" dirty="0">
                <a:sym typeface="Wingdings" panose="05000000000000000000" pitchFamily="2" charset="2"/>
              </a:rPr>
              <a:t>4</a:t>
            </a:r>
          </a:p>
          <a:p>
            <a:pPr marL="0" indent="0">
              <a:buNone/>
              <a:defRPr/>
            </a:pPr>
            <a:r>
              <a:rPr lang="en-US" dirty="0">
                <a:sym typeface="Wingdings" panose="05000000000000000000" pitchFamily="2" charset="2"/>
              </a:rPr>
              <a:t>-34249  -3.4249 × 10</a:t>
            </a:r>
            <a:r>
              <a:rPr lang="en-US" baseline="30000" dirty="0">
                <a:sym typeface="Wingdings" panose="05000000000000000000" pitchFamily="2" charset="2"/>
              </a:rPr>
              <a:t>4</a:t>
            </a:r>
          </a:p>
          <a:p>
            <a:pPr marL="0" indent="0">
              <a:buNone/>
              <a:defRPr/>
            </a:pPr>
            <a:endParaRPr lang="en-US" baseline="30000" dirty="0">
              <a:sym typeface="Wingdings" panose="05000000000000000000" pitchFamily="2" charset="2"/>
            </a:endParaRPr>
          </a:p>
          <a:p>
            <a:pPr marL="0" indent="0">
              <a:buNone/>
              <a:defRPr/>
            </a:pPr>
            <a:r>
              <a:rPr lang="en-US" dirty="0">
                <a:sym typeface="Wingdings" panose="05000000000000000000" pitchFamily="2" charset="2"/>
              </a:rPr>
              <a:t>0.0034249  3.4249 × 10</a:t>
            </a:r>
            <a:r>
              <a:rPr lang="en-US" baseline="30000" dirty="0">
                <a:sym typeface="Wingdings" panose="05000000000000000000" pitchFamily="2" charset="2"/>
              </a:rPr>
              <a:t>-3</a:t>
            </a:r>
          </a:p>
          <a:p>
            <a:pPr marL="0" indent="0">
              <a:buNone/>
              <a:defRPr/>
            </a:pPr>
            <a:r>
              <a:rPr lang="en-US" dirty="0">
                <a:sym typeface="Wingdings" panose="05000000000000000000" pitchFamily="2" charset="2"/>
              </a:rPr>
              <a:t>-0.0034249  -3.4249 × 10</a:t>
            </a:r>
            <a:r>
              <a:rPr lang="en-US" baseline="30000" dirty="0">
                <a:sym typeface="Wingdings" panose="05000000000000000000" pitchFamily="2" charset="2"/>
              </a:rPr>
              <a:t>-3</a:t>
            </a:r>
          </a:p>
          <a:p>
            <a:pPr marL="0" marR="0" lvl="0" indent="0" algn="l" defTabSz="914400" rtl="0" eaLnBrk="1" fontAlgn="base" latinLnBrk="0" hangingPunct="1">
              <a:lnSpc>
                <a:spcPct val="100000"/>
              </a:lnSpc>
              <a:spcBef>
                <a:spcPct val="20000"/>
              </a:spcBef>
              <a:spcAft>
                <a:spcPct val="0"/>
              </a:spcAft>
              <a:buClrTx/>
              <a:buSzTx/>
              <a:buNone/>
              <a:tabLst/>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3566480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99BF15-5C59-210F-8078-530E27E81F0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A06DFFE-A4C9-1EA2-AF16-4ECB63A9DDDC}"/>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9FF933F2-CB8F-DA19-7A1A-8221AACB7CB1}"/>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Scientific notation is actually a </a:t>
            </a:r>
            <a:r>
              <a:rPr kumimoji="0" lang="en-US" sz="2800" b="0" i="1" u="none" strike="noStrike" kern="0" cap="none" spc="0" normalizeH="0" baseline="0" noProof="0" dirty="0">
                <a:ln>
                  <a:noFill/>
                </a:ln>
                <a:solidFill>
                  <a:schemeClr val="accent1">
                    <a:lumMod val="60000"/>
                    <a:lumOff val="40000"/>
                  </a:schemeClr>
                </a:solidFill>
                <a:effectLst/>
                <a:uLnTx/>
                <a:uFillTx/>
                <a:latin typeface="Verdana"/>
                <a:ea typeface="+mn-ea"/>
                <a:cs typeface="+mn-cs"/>
              </a:rPr>
              <a:t>product</a:t>
            </a:r>
            <a:r>
              <a:rPr kumimoji="0" lang="en-US" sz="2800" b="0" i="0" u="none" strike="noStrike" kern="0" cap="none" spc="0" normalizeH="0" baseline="0" noProof="0" dirty="0">
                <a:ln>
                  <a:noFill/>
                </a:ln>
                <a:solidFill>
                  <a:srgbClr val="FFFFFF"/>
                </a:solidFill>
                <a:effectLst/>
                <a:uLnTx/>
                <a:uFillTx/>
                <a:latin typeface="Verdana"/>
                <a:ea typeface="+mn-ea"/>
                <a:cs typeface="+mn-cs"/>
              </a:rPr>
              <a:t> of </a:t>
            </a:r>
            <a:r>
              <a:rPr kumimoji="0" lang="en-US" sz="2800" b="0" i="0" u="none" strike="noStrike" kern="0" cap="none" spc="0" normalizeH="0" baseline="0" noProof="0" dirty="0">
                <a:ln>
                  <a:noFill/>
                </a:ln>
                <a:solidFill>
                  <a:schemeClr val="accent1">
                    <a:lumMod val="60000"/>
                    <a:lumOff val="40000"/>
                  </a:schemeClr>
                </a:solidFill>
                <a:effectLst/>
                <a:uLnTx/>
                <a:uFillTx/>
                <a:latin typeface="Verdana"/>
                <a:ea typeface="+mn-ea"/>
                <a:cs typeface="+mn-cs"/>
              </a:rPr>
              <a:t>two numbers</a:t>
            </a:r>
            <a:r>
              <a:rPr kumimoji="0" lang="en-US" sz="2800" b="0" i="0" u="none" strike="noStrike" kern="0" cap="none" spc="0" normalizeH="0" baseline="0" noProof="0" dirty="0">
                <a:ln>
                  <a:noFill/>
                </a:ln>
                <a:solidFill>
                  <a:srgbClr val="FFFFFF"/>
                </a:solidFill>
                <a:effectLst/>
                <a:uLnTx/>
                <a:uFillTx/>
                <a:latin typeface="Verdana"/>
                <a:ea typeface="+mn-ea"/>
                <a:cs typeface="+mn-cs"/>
              </a:rPr>
              <a:t>: the </a:t>
            </a:r>
            <a:r>
              <a:rPr kumimoji="0" lang="en-US" sz="2800" b="0" i="0" u="none" strike="noStrike" kern="0" cap="none" spc="0" normalizeH="0" baseline="0" noProof="0" dirty="0">
                <a:ln>
                  <a:noFill/>
                </a:ln>
                <a:solidFill>
                  <a:srgbClr val="FFC000"/>
                </a:solidFill>
                <a:effectLst/>
                <a:uLnTx/>
                <a:uFillTx/>
                <a:latin typeface="Verdana"/>
                <a:ea typeface="+mn-ea"/>
                <a:cs typeface="+mn-cs"/>
              </a:rPr>
              <a:t>significand</a:t>
            </a:r>
            <a:r>
              <a:rPr kumimoji="0" lang="en-US" sz="2800" b="0" i="0" u="none" strike="noStrike" kern="0" cap="none" spc="0" normalizeH="0" baseline="0" noProof="0" dirty="0">
                <a:ln>
                  <a:noFill/>
                </a:ln>
                <a:solidFill>
                  <a:srgbClr val="FFFFFF"/>
                </a:solidFill>
                <a:effectLst/>
                <a:uLnTx/>
                <a:uFillTx/>
                <a:latin typeface="Verdana"/>
                <a:ea typeface="+mn-ea"/>
                <a:cs typeface="+mn-cs"/>
              </a:rPr>
              <a:t> and a </a:t>
            </a:r>
            <a:r>
              <a:rPr lang="en-US" sz="2800" dirty="0">
                <a:solidFill>
                  <a:srgbClr val="FFC000"/>
                </a:solidFill>
                <a:latin typeface="Verdana"/>
              </a:rPr>
              <a:t>power of 10</a:t>
            </a:r>
            <a:r>
              <a:rPr lang="en-US" sz="2800" dirty="0">
                <a:solidFill>
                  <a:srgbClr val="FFFFFF"/>
                </a:solidFill>
                <a:latin typeface="Verdana"/>
              </a:rPr>
              <a:t>!</a:t>
            </a:r>
          </a:p>
          <a:p>
            <a:pPr marL="0" indent="0">
              <a:buNone/>
              <a:defRPr/>
            </a:pPr>
            <a:endParaRPr lang="en-US" dirty="0">
              <a:sym typeface="Wingdings" panose="05000000000000000000" pitchFamily="2" charset="2"/>
            </a:endParaRPr>
          </a:p>
          <a:p>
            <a:pPr marL="0" indent="0">
              <a:buNone/>
              <a:defRPr/>
            </a:pPr>
            <a:r>
              <a:rPr lang="en-US" sz="2000" dirty="0">
                <a:sym typeface="Wingdings" panose="05000000000000000000" pitchFamily="2" charset="2"/>
              </a:rPr>
              <a:t>34249 = 3.4249 × 10</a:t>
            </a:r>
            <a:r>
              <a:rPr lang="en-US" sz="2000" baseline="30000" dirty="0">
                <a:sym typeface="Wingdings" panose="05000000000000000000" pitchFamily="2" charset="2"/>
              </a:rPr>
              <a:t>4 </a:t>
            </a:r>
            <a:r>
              <a:rPr lang="en-US" sz="2000" dirty="0">
                <a:sym typeface="Wingdings" panose="05000000000000000000" pitchFamily="2" charset="2"/>
              </a:rPr>
              <a:t>= 3.4249 × 10,000 = 34249</a:t>
            </a:r>
            <a:endParaRPr lang="en-US" sz="2000" baseline="30000" dirty="0">
              <a:sym typeface="Wingdings" panose="05000000000000000000" pitchFamily="2" charset="2"/>
            </a:endParaRPr>
          </a:p>
          <a:p>
            <a:pPr marL="0" indent="0">
              <a:buNone/>
              <a:defRPr/>
            </a:pPr>
            <a:r>
              <a:rPr lang="en-US" sz="2000" dirty="0">
                <a:sym typeface="Wingdings" panose="05000000000000000000" pitchFamily="2" charset="2"/>
              </a:rPr>
              <a:t>-34249 = -3.4249 × 10</a:t>
            </a:r>
            <a:r>
              <a:rPr lang="en-US" sz="2000" baseline="30000" dirty="0">
                <a:sym typeface="Wingdings" panose="05000000000000000000" pitchFamily="2" charset="2"/>
              </a:rPr>
              <a:t>4 </a:t>
            </a:r>
            <a:r>
              <a:rPr lang="en-US" sz="2000" dirty="0">
                <a:sym typeface="Wingdings" panose="05000000000000000000" pitchFamily="2" charset="2"/>
              </a:rPr>
              <a:t>= -3.4249 × 10,000 = -34249</a:t>
            </a:r>
          </a:p>
          <a:p>
            <a:pPr marL="0" indent="0">
              <a:buNone/>
              <a:defRPr/>
            </a:pPr>
            <a:endParaRPr lang="en-US" sz="2000" baseline="30000" dirty="0">
              <a:sym typeface="Wingdings" panose="05000000000000000000" pitchFamily="2" charset="2"/>
            </a:endParaRPr>
          </a:p>
          <a:p>
            <a:pPr marL="0" indent="0">
              <a:buNone/>
              <a:defRPr/>
            </a:pPr>
            <a:r>
              <a:rPr lang="en-US" sz="2000" dirty="0">
                <a:sym typeface="Wingdings" panose="05000000000000000000" pitchFamily="2" charset="2"/>
              </a:rPr>
              <a:t>0.0034249 = 3.4249 × 10</a:t>
            </a:r>
            <a:r>
              <a:rPr lang="en-US" sz="2000" baseline="30000" dirty="0">
                <a:sym typeface="Wingdings" panose="05000000000000000000" pitchFamily="2" charset="2"/>
              </a:rPr>
              <a:t>-3 </a:t>
            </a:r>
            <a:r>
              <a:rPr lang="en-US" sz="2000" dirty="0">
                <a:sym typeface="Wingdings" panose="05000000000000000000" pitchFamily="2" charset="2"/>
              </a:rPr>
              <a:t>= 3.4249 × 0.001 = 0.0034249</a:t>
            </a:r>
            <a:endParaRPr lang="en-US" sz="2000" baseline="30000" dirty="0">
              <a:sym typeface="Wingdings" panose="05000000000000000000" pitchFamily="2" charset="2"/>
            </a:endParaRPr>
          </a:p>
          <a:p>
            <a:pPr marL="0" indent="0">
              <a:buNone/>
              <a:defRPr/>
            </a:pPr>
            <a:r>
              <a:rPr lang="en-US" sz="2000" dirty="0">
                <a:sym typeface="Wingdings" panose="05000000000000000000" pitchFamily="2" charset="2"/>
              </a:rPr>
              <a:t>-0.0034249 = -3.4249 × 10</a:t>
            </a:r>
            <a:r>
              <a:rPr lang="en-US" sz="2000" baseline="30000" dirty="0">
                <a:sym typeface="Wingdings" panose="05000000000000000000" pitchFamily="2" charset="2"/>
              </a:rPr>
              <a:t>-3 </a:t>
            </a:r>
            <a:r>
              <a:rPr lang="en-US" sz="2000" dirty="0">
                <a:sym typeface="Wingdings" panose="05000000000000000000" pitchFamily="2" charset="2"/>
              </a:rPr>
              <a:t>= -3.4249 × 0.001 = -0.0034249</a:t>
            </a:r>
            <a:endParaRPr lang="en-US" sz="2000" baseline="30000" dirty="0">
              <a:sym typeface="Wingdings" panose="05000000000000000000" pitchFamily="2" charset="2"/>
            </a:endParaRPr>
          </a:p>
          <a:p>
            <a:pPr marL="0" marR="0" lvl="0" indent="0" algn="l" defTabSz="914400" rtl="0" eaLnBrk="1" fontAlgn="base" latinLnBrk="0" hangingPunct="1">
              <a:lnSpc>
                <a:spcPct val="100000"/>
              </a:lnSpc>
              <a:spcBef>
                <a:spcPct val="20000"/>
              </a:spcBef>
              <a:spcAft>
                <a:spcPct val="0"/>
              </a:spcAft>
              <a:buClrTx/>
              <a:buSzTx/>
              <a:buNone/>
              <a:tabLst/>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a:p>
            <a:pPr marL="0" marR="0" lvl="0" indent="0" algn="l" defTabSz="914400" rtl="0" eaLnBrk="1" fontAlgn="base" latinLnBrk="0" hangingPunct="1">
              <a:lnSpc>
                <a:spcPct val="100000"/>
              </a:lnSpc>
              <a:spcBef>
                <a:spcPct val="20000"/>
              </a:spcBef>
              <a:spcAft>
                <a:spcPct val="0"/>
              </a:spcAft>
              <a:buClrTx/>
              <a:buSzTx/>
              <a:buNone/>
              <a:tabLst/>
              <a:defRPr/>
            </a:pPr>
            <a:r>
              <a:rPr lang="en-US" dirty="0">
                <a:solidFill>
                  <a:srgbClr val="FFFFFF"/>
                </a:solidFill>
                <a:latin typeface="Verdana"/>
              </a:rPr>
              <a:t>Use this feature to confirm whether you converted a number to scientific notation properly!</a:t>
            </a: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3139403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78178-09A5-760C-4B2B-FE5DCFDCDAC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24B865D-5DA3-6C23-2A19-B874111D5765}"/>
              </a:ext>
            </a:extLst>
          </p:cNvPr>
          <p:cNvSpPr>
            <a:spLocks noGrp="1"/>
          </p:cNvSpPr>
          <p:nvPr>
            <p:ph type="title"/>
          </p:nvPr>
        </p:nvSpPr>
        <p:spPr>
          <a:xfrm>
            <a:off x="364067" y="306073"/>
            <a:ext cx="8421512" cy="707886"/>
          </a:xfrm>
        </p:spPr>
        <p:txBody>
          <a:bodyPr/>
          <a:lstStyle/>
          <a:p>
            <a:endParaRPr lang="en-US" sz="4000" dirty="0"/>
          </a:p>
        </p:txBody>
      </p:sp>
      <p:sp>
        <p:nvSpPr>
          <p:cNvPr id="5" name="Content Placeholder 4">
            <a:extLst>
              <a:ext uri="{FF2B5EF4-FFF2-40B4-BE49-F238E27FC236}">
                <a16:creationId xmlns:a16="http://schemas.microsoft.com/office/drawing/2014/main" id="{661649CD-26F3-FDAC-6641-475A24C14B07}"/>
              </a:ext>
            </a:extLst>
          </p:cNvPr>
          <p:cNvSpPr>
            <a:spLocks noGrp="1"/>
          </p:cNvSpPr>
          <p:nvPr>
            <p:ph idx="1"/>
          </p:nvPr>
        </p:nvSpPr>
        <p:spPr/>
        <p:txBody>
          <a:bodyPr/>
          <a:lstStyle/>
          <a:p>
            <a:r>
              <a:rPr lang="en-US" sz="2800" dirty="0"/>
              <a:t>Lewis Structures: The Octet Rule</a:t>
            </a:r>
          </a:p>
          <a:p>
            <a:r>
              <a:rPr lang="en-US" sz="2800" dirty="0"/>
              <a:t>Showing Lewis Structures in Covalent Molecules</a:t>
            </a:r>
          </a:p>
          <a:p>
            <a:r>
              <a:rPr lang="en-US" sz="2800" dirty="0"/>
              <a:t>The Shapes of Molecules</a:t>
            </a:r>
          </a:p>
          <a:p>
            <a:r>
              <a:rPr lang="en-US" sz="2800" dirty="0"/>
              <a:t>Electronegativity &amp; Polarity</a:t>
            </a:r>
          </a:p>
          <a:p>
            <a:r>
              <a:rPr lang="en-US" sz="2800" dirty="0"/>
              <a:t>Interacting Forces Between Molecules: Dispersion, Dipole-Dipole</a:t>
            </a:r>
            <a:r>
              <a:rPr lang="en-US" sz="2800"/>
              <a:t>, Hydrogen Bonding</a:t>
            </a:r>
          </a:p>
          <a:p>
            <a:endParaRPr lang="en-US" sz="2800" dirty="0"/>
          </a:p>
          <a:p>
            <a:endParaRPr lang="en-US" sz="2800" dirty="0"/>
          </a:p>
          <a:p>
            <a:pPr marL="0" indent="0">
              <a:buNone/>
            </a:pPr>
            <a:endParaRPr lang="en-US" sz="2800" dirty="0"/>
          </a:p>
          <a:p>
            <a:endParaRPr lang="en-US" sz="2800" dirty="0"/>
          </a:p>
        </p:txBody>
      </p:sp>
    </p:spTree>
    <p:extLst>
      <p:ext uri="{BB962C8B-B14F-4D97-AF65-F5344CB8AC3E}">
        <p14:creationId xmlns:p14="http://schemas.microsoft.com/office/powerpoint/2010/main" val="4269390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1F239-D3B6-2781-5964-0B391C5948D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CEFB15-9014-9BEE-9BE5-FADE144E475A}"/>
              </a:ext>
            </a:extLst>
          </p:cNvPr>
          <p:cNvSpPr>
            <a:spLocks noGrp="1"/>
          </p:cNvSpPr>
          <p:nvPr>
            <p:ph type="title"/>
          </p:nvPr>
        </p:nvSpPr>
        <p:spPr>
          <a:xfrm>
            <a:off x="364067" y="306073"/>
            <a:ext cx="8421512" cy="707886"/>
          </a:xfrm>
        </p:spPr>
        <p:txBody>
          <a:bodyPr/>
          <a:lstStyle/>
          <a:p>
            <a:r>
              <a:rPr lang="en-US" sz="4000" dirty="0"/>
              <a:t>Significant Digits</a:t>
            </a:r>
          </a:p>
        </p:txBody>
      </p:sp>
      <p:sp>
        <p:nvSpPr>
          <p:cNvPr id="2" name="Content Placeholder 5">
            <a:extLst>
              <a:ext uri="{FF2B5EF4-FFF2-40B4-BE49-F238E27FC236}">
                <a16:creationId xmlns:a16="http://schemas.microsoft.com/office/drawing/2014/main" id="{45001D29-F8BF-E02F-05BB-9B0698158C3E}"/>
              </a:ext>
            </a:extLst>
          </p:cNvPr>
          <p:cNvSpPr txBox="1">
            <a:spLocks/>
          </p:cNvSpPr>
          <p:nvPr/>
        </p:nvSpPr>
        <p:spPr bwMode="auto">
          <a:xfrm>
            <a:off x="364067" y="1203677"/>
            <a:ext cx="8477888" cy="10968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a:lstStyle>
          <a:p>
            <a:pPr marL="0" indent="0">
              <a:buFontTx/>
              <a:buNone/>
              <a:defRPr/>
            </a:pPr>
            <a:endParaRPr lang="en-US" kern="0" dirty="0">
              <a:solidFill>
                <a:srgbClr val="FFFFFF"/>
              </a:solidFill>
              <a:latin typeface="Verdana"/>
            </a:endParaRPr>
          </a:p>
        </p:txBody>
      </p:sp>
      <p:sp>
        <p:nvSpPr>
          <p:cNvPr id="5" name="Content Placeholder 4">
            <a:extLst>
              <a:ext uri="{FF2B5EF4-FFF2-40B4-BE49-F238E27FC236}">
                <a16:creationId xmlns:a16="http://schemas.microsoft.com/office/drawing/2014/main" id="{F6F9FC72-27CE-05C9-5918-C1459594815F}"/>
              </a:ext>
            </a:extLst>
          </p:cNvPr>
          <p:cNvSpPr>
            <a:spLocks noGrp="1"/>
          </p:cNvSpPr>
          <p:nvPr>
            <p:ph idx="1"/>
          </p:nvPr>
        </p:nvSpPr>
        <p:spPr>
          <a:xfrm>
            <a:off x="392288" y="1336462"/>
            <a:ext cx="8387645" cy="5215465"/>
          </a:xfrm>
        </p:spPr>
        <p:txBody>
          <a:bodyPr/>
          <a:lstStyle/>
          <a:p>
            <a:pPr marL="0" indent="0">
              <a:buNone/>
              <a:defRPr/>
            </a:pPr>
            <a:r>
              <a:rPr lang="en-US" dirty="0">
                <a:solidFill>
                  <a:schemeClr val="accent1">
                    <a:lumMod val="60000"/>
                    <a:lumOff val="40000"/>
                  </a:schemeClr>
                </a:solidFill>
              </a:rPr>
              <a:t>Significant digits </a:t>
            </a:r>
            <a:r>
              <a:rPr lang="en-US" dirty="0">
                <a:solidFill>
                  <a:srgbClr val="FFFFFF"/>
                </a:solidFill>
              </a:rPr>
              <a:t>indicate the precision, the confidence of a single measurement</a:t>
            </a:r>
          </a:p>
          <a:p>
            <a:pPr marL="0" indent="0">
              <a:buNone/>
              <a:defRPr/>
            </a:pPr>
            <a:endParaRPr lang="en-US" dirty="0">
              <a:solidFill>
                <a:srgbClr val="FFFFFF"/>
              </a:solidFill>
            </a:endParaRPr>
          </a:p>
          <a:p>
            <a:pPr marL="0" indent="0">
              <a:buNone/>
              <a:defRPr/>
            </a:pPr>
            <a:r>
              <a:rPr lang="en-US" dirty="0">
                <a:solidFill>
                  <a:srgbClr val="FFFFFF"/>
                </a:solidFill>
              </a:rPr>
              <a:t>Also called </a:t>
            </a:r>
            <a:r>
              <a:rPr lang="en-US" dirty="0">
                <a:solidFill>
                  <a:schemeClr val="accent1">
                    <a:lumMod val="60000"/>
                    <a:lumOff val="40000"/>
                  </a:schemeClr>
                </a:solidFill>
              </a:rPr>
              <a:t>significant figures</a:t>
            </a:r>
          </a:p>
          <a:p>
            <a:pPr marL="0" indent="0">
              <a:buNone/>
              <a:defRPr/>
            </a:pPr>
            <a:endParaRPr lang="en-US" dirty="0">
              <a:solidFill>
                <a:srgbClr val="FFFFFF"/>
              </a:solidFill>
            </a:endParaRPr>
          </a:p>
          <a:p>
            <a:pPr marL="0" indent="0">
              <a:buNone/>
              <a:defRPr/>
            </a:pPr>
            <a:endParaRPr lang="en-US" dirty="0">
              <a:solidFill>
                <a:srgbClr val="FFFFFF"/>
              </a:solidFill>
            </a:endParaRPr>
          </a:p>
        </p:txBody>
      </p:sp>
      <p:graphicFrame>
        <p:nvGraphicFramePr>
          <p:cNvPr id="7" name="Table 6">
            <a:extLst>
              <a:ext uri="{FF2B5EF4-FFF2-40B4-BE49-F238E27FC236}">
                <a16:creationId xmlns:a16="http://schemas.microsoft.com/office/drawing/2014/main" id="{2A455427-CA3A-7C29-70A5-99455554C614}"/>
              </a:ext>
            </a:extLst>
          </p:cNvPr>
          <p:cNvGraphicFramePr>
            <a:graphicFrameLocks noGrp="1"/>
          </p:cNvGraphicFramePr>
          <p:nvPr>
            <p:extLst>
              <p:ext uri="{D42A27DB-BD31-4B8C-83A1-F6EECF244321}">
                <p14:modId xmlns:p14="http://schemas.microsoft.com/office/powerpoint/2010/main" val="330067931"/>
              </p:ext>
            </p:extLst>
          </p:nvPr>
        </p:nvGraphicFramePr>
        <p:xfrm>
          <a:off x="392288" y="3206294"/>
          <a:ext cx="8215086" cy="1960880"/>
        </p:xfrm>
        <a:graphic>
          <a:graphicData uri="http://schemas.openxmlformats.org/drawingml/2006/table">
            <a:tbl>
              <a:tblPr firstRow="1" bandRow="1">
                <a:tableStyleId>{073A0DAA-6AF3-43AB-8588-CEC1D06C72B9}</a:tableStyleId>
              </a:tblPr>
              <a:tblGrid>
                <a:gridCol w="1770341">
                  <a:extLst>
                    <a:ext uri="{9D8B030D-6E8A-4147-A177-3AD203B41FA5}">
                      <a16:colId xmlns:a16="http://schemas.microsoft.com/office/drawing/2014/main" val="2997406436"/>
                    </a:ext>
                  </a:extLst>
                </a:gridCol>
                <a:gridCol w="2017485">
                  <a:extLst>
                    <a:ext uri="{9D8B030D-6E8A-4147-A177-3AD203B41FA5}">
                      <a16:colId xmlns:a16="http://schemas.microsoft.com/office/drawing/2014/main" val="3205729253"/>
                    </a:ext>
                  </a:extLst>
                </a:gridCol>
                <a:gridCol w="4427260">
                  <a:extLst>
                    <a:ext uri="{9D8B030D-6E8A-4147-A177-3AD203B41FA5}">
                      <a16:colId xmlns:a16="http://schemas.microsoft.com/office/drawing/2014/main" val="1039054553"/>
                    </a:ext>
                  </a:extLst>
                </a:gridCol>
              </a:tblGrid>
              <a:tr h="370840">
                <a:tc>
                  <a:txBody>
                    <a:bodyPr/>
                    <a:lstStyle/>
                    <a:p>
                      <a:pPr algn="ctr"/>
                      <a:r>
                        <a:rPr lang="en-US" sz="1600" dirty="0"/>
                        <a:t>Measurement/Value</a:t>
                      </a:r>
                    </a:p>
                  </a:txBody>
                  <a:tcPr/>
                </a:tc>
                <a:tc>
                  <a:txBody>
                    <a:bodyPr/>
                    <a:lstStyle/>
                    <a:p>
                      <a:pPr algn="ctr"/>
                      <a:r>
                        <a:rPr lang="en-US" sz="1600" dirty="0"/>
                        <a:t>Significant Digits</a:t>
                      </a:r>
                    </a:p>
                  </a:txBody>
                  <a:tcPr/>
                </a:tc>
                <a:tc>
                  <a:txBody>
                    <a:bodyPr/>
                    <a:lstStyle/>
                    <a:p>
                      <a:pPr algn="ctr"/>
                      <a:endParaRPr lang="en-US" sz="1600" dirty="0"/>
                    </a:p>
                    <a:p>
                      <a:pPr algn="ctr"/>
                      <a:r>
                        <a:rPr lang="en-US" sz="1600" dirty="0"/>
                        <a:t>Explanation</a:t>
                      </a:r>
                    </a:p>
                  </a:txBody>
                  <a:tcPr/>
                </a:tc>
                <a:extLst>
                  <a:ext uri="{0D108BD9-81ED-4DB2-BD59-A6C34878D82A}">
                    <a16:rowId xmlns:a16="http://schemas.microsoft.com/office/drawing/2014/main" val="369811630"/>
                  </a:ext>
                </a:extLst>
              </a:tr>
              <a:tr h="370840">
                <a:tc>
                  <a:txBody>
                    <a:bodyPr/>
                    <a:lstStyle/>
                    <a:p>
                      <a:r>
                        <a:rPr lang="en-US" dirty="0"/>
                        <a:t>1.7</a:t>
                      </a:r>
                    </a:p>
                  </a:txBody>
                  <a:tcPr/>
                </a:tc>
                <a:tc>
                  <a:txBody>
                    <a:bodyPr/>
                    <a:lstStyle/>
                    <a:p>
                      <a:pPr algn="ctr"/>
                      <a:r>
                        <a:rPr lang="en-US" dirty="0"/>
                        <a:t>2</a:t>
                      </a:r>
                    </a:p>
                  </a:txBody>
                  <a:tcPr/>
                </a:tc>
                <a:tc>
                  <a:txBody>
                    <a:bodyPr/>
                    <a:lstStyle/>
                    <a:p>
                      <a:r>
                        <a:rPr lang="en-US" dirty="0"/>
                        <a:t>All non-zero digits significant</a:t>
                      </a:r>
                    </a:p>
                  </a:txBody>
                  <a:tcPr/>
                </a:tc>
                <a:extLst>
                  <a:ext uri="{0D108BD9-81ED-4DB2-BD59-A6C34878D82A}">
                    <a16:rowId xmlns:a16="http://schemas.microsoft.com/office/drawing/2014/main" val="4054594233"/>
                  </a:ext>
                </a:extLst>
              </a:tr>
              <a:tr h="370840">
                <a:tc>
                  <a:txBody>
                    <a:bodyPr/>
                    <a:lstStyle/>
                    <a:p>
                      <a:r>
                        <a:rPr lang="en-US" dirty="0"/>
                        <a:t>1.732</a:t>
                      </a:r>
                    </a:p>
                  </a:txBody>
                  <a:tcPr/>
                </a:tc>
                <a:tc>
                  <a:txBody>
                    <a:bodyPr/>
                    <a:lstStyle/>
                    <a:p>
                      <a:pPr algn="ctr"/>
                      <a:r>
                        <a:rPr lang="en-US" dirty="0"/>
                        <a:t>4</a:t>
                      </a:r>
                    </a:p>
                  </a:txBody>
                  <a:tcPr/>
                </a:tc>
                <a:tc>
                  <a:txBody>
                    <a:bodyPr/>
                    <a:lstStyle/>
                    <a:p>
                      <a:endParaRPr lang="en-US" dirty="0"/>
                    </a:p>
                  </a:txBody>
                  <a:tcPr/>
                </a:tc>
                <a:extLst>
                  <a:ext uri="{0D108BD9-81ED-4DB2-BD59-A6C34878D82A}">
                    <a16:rowId xmlns:a16="http://schemas.microsoft.com/office/drawing/2014/main" val="1761702033"/>
                  </a:ext>
                </a:extLst>
              </a:tr>
              <a:tr h="370840">
                <a:tc>
                  <a:txBody>
                    <a:bodyPr/>
                    <a:lstStyle/>
                    <a:p>
                      <a:r>
                        <a:rPr lang="en-US" dirty="0"/>
                        <a:t>17.32704</a:t>
                      </a:r>
                    </a:p>
                  </a:txBody>
                  <a:tcPr/>
                </a:tc>
                <a:tc>
                  <a:txBody>
                    <a:bodyPr/>
                    <a:lstStyle/>
                    <a:p>
                      <a:pPr algn="ctr"/>
                      <a:r>
                        <a:rPr lang="en-US" dirty="0"/>
                        <a:t>7</a:t>
                      </a:r>
                    </a:p>
                  </a:txBody>
                  <a:tcPr/>
                </a:tc>
                <a:tc>
                  <a:txBody>
                    <a:bodyPr/>
                    <a:lstStyle/>
                    <a:p>
                      <a:r>
                        <a:rPr lang="en-US" dirty="0"/>
                        <a:t>Zeroes between non-zero digits are significant</a:t>
                      </a:r>
                    </a:p>
                  </a:txBody>
                  <a:tcPr/>
                </a:tc>
                <a:extLst>
                  <a:ext uri="{0D108BD9-81ED-4DB2-BD59-A6C34878D82A}">
                    <a16:rowId xmlns:a16="http://schemas.microsoft.com/office/drawing/2014/main" val="1124620680"/>
                  </a:ext>
                </a:extLst>
              </a:tr>
            </a:tbl>
          </a:graphicData>
        </a:graphic>
      </p:graphicFrame>
    </p:spTree>
    <p:extLst>
      <p:ext uri="{BB962C8B-B14F-4D97-AF65-F5344CB8AC3E}">
        <p14:creationId xmlns:p14="http://schemas.microsoft.com/office/powerpoint/2010/main" val="833810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7580F-6ACE-CD9B-976F-13BB0F1E408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3284AAE-2AC1-F582-0ED3-1FB8C779F5B9}"/>
              </a:ext>
            </a:extLst>
          </p:cNvPr>
          <p:cNvSpPr>
            <a:spLocks noGrp="1"/>
          </p:cNvSpPr>
          <p:nvPr>
            <p:ph type="title"/>
          </p:nvPr>
        </p:nvSpPr>
        <p:spPr>
          <a:xfrm>
            <a:off x="364067" y="306073"/>
            <a:ext cx="8421512" cy="707886"/>
          </a:xfrm>
        </p:spPr>
        <p:txBody>
          <a:bodyPr/>
          <a:lstStyle/>
          <a:p>
            <a:r>
              <a:rPr lang="en-US" sz="4000" dirty="0"/>
              <a:t>Significant Digits</a:t>
            </a:r>
          </a:p>
        </p:txBody>
      </p:sp>
      <p:sp>
        <p:nvSpPr>
          <p:cNvPr id="5" name="Content Placeholder 4">
            <a:extLst>
              <a:ext uri="{FF2B5EF4-FFF2-40B4-BE49-F238E27FC236}">
                <a16:creationId xmlns:a16="http://schemas.microsoft.com/office/drawing/2014/main" id="{CE387393-4475-7DD2-08CA-733BE96C05C8}"/>
              </a:ext>
            </a:extLst>
          </p:cNvPr>
          <p:cNvSpPr>
            <a:spLocks noGrp="1"/>
          </p:cNvSpPr>
          <p:nvPr>
            <p:ph idx="1"/>
          </p:nvPr>
        </p:nvSpPr>
        <p:spPr>
          <a:xfrm>
            <a:off x="392288" y="1336462"/>
            <a:ext cx="8387645" cy="5215465"/>
          </a:xfrm>
        </p:spPr>
        <p:txBody>
          <a:bodyPr/>
          <a:lstStyle/>
          <a:p>
            <a:pPr marL="0" indent="0">
              <a:buNone/>
              <a:defRPr/>
            </a:pPr>
            <a:endParaRPr lang="en-US" dirty="0">
              <a:solidFill>
                <a:srgbClr val="FFFFFF"/>
              </a:solidFill>
            </a:endParaRPr>
          </a:p>
          <a:p>
            <a:pPr marL="0" indent="0">
              <a:buNone/>
              <a:defRPr/>
            </a:pPr>
            <a:endParaRPr lang="en-US" dirty="0">
              <a:solidFill>
                <a:srgbClr val="FFFFFF"/>
              </a:solidFill>
            </a:endParaRPr>
          </a:p>
        </p:txBody>
      </p:sp>
      <p:graphicFrame>
        <p:nvGraphicFramePr>
          <p:cNvPr id="7" name="Table 6">
            <a:extLst>
              <a:ext uri="{FF2B5EF4-FFF2-40B4-BE49-F238E27FC236}">
                <a16:creationId xmlns:a16="http://schemas.microsoft.com/office/drawing/2014/main" id="{ABD85B84-F5D4-10FB-FA11-7079AFC5D42F}"/>
              </a:ext>
            </a:extLst>
          </p:cNvPr>
          <p:cNvGraphicFramePr>
            <a:graphicFrameLocks noGrp="1"/>
          </p:cNvGraphicFramePr>
          <p:nvPr>
            <p:extLst>
              <p:ext uri="{D42A27DB-BD31-4B8C-83A1-F6EECF244321}">
                <p14:modId xmlns:p14="http://schemas.microsoft.com/office/powerpoint/2010/main" val="1359146497"/>
              </p:ext>
            </p:extLst>
          </p:nvPr>
        </p:nvGraphicFramePr>
        <p:xfrm>
          <a:off x="219677" y="2036654"/>
          <a:ext cx="8622278" cy="3815080"/>
        </p:xfrm>
        <a:graphic>
          <a:graphicData uri="http://schemas.openxmlformats.org/drawingml/2006/table">
            <a:tbl>
              <a:tblPr firstRow="1" bandRow="1">
                <a:tableStyleId>{073A0DAA-6AF3-43AB-8588-CEC1D06C72B9}</a:tableStyleId>
              </a:tblPr>
              <a:tblGrid>
                <a:gridCol w="1858090">
                  <a:extLst>
                    <a:ext uri="{9D8B030D-6E8A-4147-A177-3AD203B41FA5}">
                      <a16:colId xmlns:a16="http://schemas.microsoft.com/office/drawing/2014/main" val="2997406436"/>
                    </a:ext>
                  </a:extLst>
                </a:gridCol>
                <a:gridCol w="1554566">
                  <a:extLst>
                    <a:ext uri="{9D8B030D-6E8A-4147-A177-3AD203B41FA5}">
                      <a16:colId xmlns:a16="http://schemas.microsoft.com/office/drawing/2014/main" val="3205729253"/>
                    </a:ext>
                  </a:extLst>
                </a:gridCol>
                <a:gridCol w="5209622">
                  <a:extLst>
                    <a:ext uri="{9D8B030D-6E8A-4147-A177-3AD203B41FA5}">
                      <a16:colId xmlns:a16="http://schemas.microsoft.com/office/drawing/2014/main" val="1039054553"/>
                    </a:ext>
                  </a:extLst>
                </a:gridCol>
              </a:tblGrid>
              <a:tr h="370840">
                <a:tc>
                  <a:txBody>
                    <a:bodyPr/>
                    <a:lstStyle/>
                    <a:p>
                      <a:pPr algn="ctr"/>
                      <a:r>
                        <a:rPr lang="en-US" sz="1600" dirty="0"/>
                        <a:t>Measurement/Value</a:t>
                      </a:r>
                    </a:p>
                  </a:txBody>
                  <a:tcPr/>
                </a:tc>
                <a:tc>
                  <a:txBody>
                    <a:bodyPr/>
                    <a:lstStyle/>
                    <a:p>
                      <a:pPr algn="ctr"/>
                      <a:r>
                        <a:rPr lang="en-US" sz="1600" dirty="0"/>
                        <a:t>Significant Digits</a:t>
                      </a:r>
                    </a:p>
                  </a:txBody>
                  <a:tcPr/>
                </a:tc>
                <a:tc>
                  <a:txBody>
                    <a:bodyPr/>
                    <a:lstStyle/>
                    <a:p>
                      <a:pPr algn="ctr"/>
                      <a:endParaRPr lang="en-US" sz="1600" dirty="0"/>
                    </a:p>
                    <a:p>
                      <a:pPr algn="ctr"/>
                      <a:r>
                        <a:rPr lang="en-US" sz="1600" dirty="0"/>
                        <a:t>Explanation</a:t>
                      </a:r>
                    </a:p>
                  </a:txBody>
                  <a:tcPr/>
                </a:tc>
                <a:extLst>
                  <a:ext uri="{0D108BD9-81ED-4DB2-BD59-A6C34878D82A}">
                    <a16:rowId xmlns:a16="http://schemas.microsoft.com/office/drawing/2014/main" val="369811630"/>
                  </a:ext>
                </a:extLst>
              </a:tr>
              <a:tr h="370840">
                <a:tc>
                  <a:txBody>
                    <a:bodyPr/>
                    <a:lstStyle/>
                    <a:p>
                      <a:r>
                        <a:rPr lang="en-US" dirty="0"/>
                        <a:t>0.0045</a:t>
                      </a:r>
                    </a:p>
                  </a:txBody>
                  <a:tcPr/>
                </a:tc>
                <a:tc>
                  <a:txBody>
                    <a:bodyPr/>
                    <a:lstStyle/>
                    <a:p>
                      <a:pPr algn="ctr"/>
                      <a:r>
                        <a:rPr lang="en-US" dirty="0"/>
                        <a:t>2</a:t>
                      </a:r>
                    </a:p>
                  </a:txBody>
                  <a:tcPr/>
                </a:tc>
                <a:tc>
                  <a:txBody>
                    <a:bodyPr/>
                    <a:lstStyle/>
                    <a:p>
                      <a:r>
                        <a:rPr lang="en-US" dirty="0">
                          <a:latin typeface="+mj-lt"/>
                        </a:rPr>
                        <a:t>leading zeroes after decimal point not significant</a:t>
                      </a:r>
                    </a:p>
                  </a:txBody>
                  <a:tcPr/>
                </a:tc>
                <a:extLst>
                  <a:ext uri="{0D108BD9-81ED-4DB2-BD59-A6C34878D82A}">
                    <a16:rowId xmlns:a16="http://schemas.microsoft.com/office/drawing/2014/main" val="4054594233"/>
                  </a:ext>
                </a:extLst>
              </a:tr>
              <a:tr h="370840">
                <a:tc>
                  <a:txBody>
                    <a:bodyPr/>
                    <a:lstStyle/>
                    <a:p>
                      <a:r>
                        <a:rPr lang="en-US" dirty="0"/>
                        <a:t>0.00450</a:t>
                      </a:r>
                    </a:p>
                  </a:txBody>
                  <a:tcPr/>
                </a:tc>
                <a:tc>
                  <a:txBody>
                    <a:bodyPr/>
                    <a:lstStyle/>
                    <a:p>
                      <a:pPr algn="ctr"/>
                      <a:r>
                        <a:rPr lang="en-US" dirty="0"/>
                        <a:t>3</a:t>
                      </a:r>
                    </a:p>
                  </a:txBody>
                  <a:tcPr/>
                </a:tc>
                <a:tc>
                  <a:txBody>
                    <a:bodyPr/>
                    <a:lstStyle/>
                    <a:p>
                      <a:r>
                        <a:rPr lang="en-US" dirty="0">
                          <a:latin typeface="+mj-lt"/>
                        </a:rPr>
                        <a:t>trailing zeroes after decimal are significant</a:t>
                      </a:r>
                    </a:p>
                  </a:txBody>
                  <a:tcPr/>
                </a:tc>
                <a:extLst>
                  <a:ext uri="{0D108BD9-81ED-4DB2-BD59-A6C34878D82A}">
                    <a16:rowId xmlns:a16="http://schemas.microsoft.com/office/drawing/2014/main" val="1761702033"/>
                  </a:ext>
                </a:extLst>
              </a:tr>
              <a:tr h="370840">
                <a:tc>
                  <a:txBody>
                    <a:bodyPr/>
                    <a:lstStyle/>
                    <a:p>
                      <a:r>
                        <a:rPr lang="en-US" dirty="0"/>
                        <a:t>1200</a:t>
                      </a:r>
                    </a:p>
                  </a:txBody>
                  <a:tcPr/>
                </a:tc>
                <a:tc>
                  <a:txBody>
                    <a:bodyPr/>
                    <a:lstStyle/>
                    <a:p>
                      <a:pPr algn="ctr"/>
                      <a:r>
                        <a:rPr lang="en-US" dirty="0"/>
                        <a:t>2</a:t>
                      </a:r>
                    </a:p>
                  </a:txBody>
                  <a:tcPr/>
                </a:tc>
                <a:tc>
                  <a:txBody>
                    <a:bodyPr/>
                    <a:lstStyle/>
                    <a:p>
                      <a:endParaRPr lang="en-US" dirty="0">
                        <a:latin typeface="+mj-lt"/>
                      </a:endParaRPr>
                    </a:p>
                  </a:txBody>
                  <a:tcPr/>
                </a:tc>
                <a:extLst>
                  <a:ext uri="{0D108BD9-81ED-4DB2-BD59-A6C34878D82A}">
                    <a16:rowId xmlns:a16="http://schemas.microsoft.com/office/drawing/2014/main" val="1124620680"/>
                  </a:ext>
                </a:extLst>
              </a:tr>
              <a:tr h="370840">
                <a:tc>
                  <a:txBody>
                    <a:bodyPr/>
                    <a:lstStyle/>
                    <a:p>
                      <a:r>
                        <a:rPr lang="en-US" dirty="0"/>
                        <a:t>1200.</a:t>
                      </a:r>
                    </a:p>
                  </a:txBody>
                  <a:tcPr/>
                </a:tc>
                <a:tc>
                  <a:txBody>
                    <a:bodyPr/>
                    <a:lstStyle/>
                    <a:p>
                      <a:pPr algn="ctr"/>
                      <a:r>
                        <a:rPr lang="en-US" dirty="0"/>
                        <a:t>4</a:t>
                      </a:r>
                    </a:p>
                  </a:txBody>
                  <a:tcPr/>
                </a:tc>
                <a:tc>
                  <a:txBody>
                    <a:bodyPr/>
                    <a:lstStyle/>
                    <a:p>
                      <a:r>
                        <a:rPr lang="en-US" dirty="0">
                          <a:latin typeface="+mj-lt"/>
                        </a:rPr>
                        <a:t>assertion of decimal point makes significant</a:t>
                      </a:r>
                    </a:p>
                  </a:txBody>
                  <a:tcPr/>
                </a:tc>
                <a:extLst>
                  <a:ext uri="{0D108BD9-81ED-4DB2-BD59-A6C34878D82A}">
                    <a16:rowId xmlns:a16="http://schemas.microsoft.com/office/drawing/2014/main" val="1807739249"/>
                  </a:ext>
                </a:extLst>
              </a:tr>
              <a:tr h="370840">
                <a:tc>
                  <a:txBody>
                    <a:bodyPr/>
                    <a:lstStyle/>
                    <a:p>
                      <a:r>
                        <a:rPr lang="en-US" dirty="0"/>
                        <a:t>0.000</a:t>
                      </a:r>
                    </a:p>
                  </a:txBody>
                  <a:tcPr/>
                </a:tc>
                <a:tc>
                  <a:txBody>
                    <a:bodyPr/>
                    <a:lstStyle/>
                    <a:p>
                      <a:pPr algn="ctr"/>
                      <a:r>
                        <a:rPr lang="en-US" dirty="0"/>
                        <a:t>0</a:t>
                      </a:r>
                    </a:p>
                  </a:txBody>
                  <a:tcPr/>
                </a:tc>
                <a:tc>
                  <a:txBody>
                    <a:bodyPr/>
                    <a:lstStyle/>
                    <a:p>
                      <a:r>
                        <a:rPr lang="en-US" dirty="0">
                          <a:latin typeface="+mj-lt"/>
                        </a:rPr>
                        <a:t>no non-zero digits at all</a:t>
                      </a:r>
                    </a:p>
                  </a:txBody>
                  <a:tcPr/>
                </a:tc>
                <a:extLst>
                  <a:ext uri="{0D108BD9-81ED-4DB2-BD59-A6C34878D82A}">
                    <a16:rowId xmlns:a16="http://schemas.microsoft.com/office/drawing/2014/main" val="929696405"/>
                  </a:ext>
                </a:extLst>
              </a:tr>
              <a:tr h="370840">
                <a:tc>
                  <a:txBody>
                    <a:bodyPr/>
                    <a:lstStyle/>
                    <a:p>
                      <a:r>
                        <a:rPr lang="en-US" dirty="0"/>
                        <a:t>1000.0</a:t>
                      </a:r>
                    </a:p>
                  </a:txBody>
                  <a:tcPr/>
                </a:tc>
                <a:tc>
                  <a:txBody>
                    <a:bodyPr/>
                    <a:lstStyle/>
                    <a:p>
                      <a:pPr algn="ctr"/>
                      <a:r>
                        <a:rPr lang="en-US" dirty="0"/>
                        <a:t>5</a:t>
                      </a:r>
                    </a:p>
                  </a:txBody>
                  <a:tcPr/>
                </a:tc>
                <a:tc>
                  <a:txBody>
                    <a:bodyPr/>
                    <a:lstStyle/>
                    <a:p>
                      <a:r>
                        <a:rPr lang="en-US" dirty="0">
                          <a:latin typeface="+mj-lt"/>
                        </a:rPr>
                        <a:t>adding decimal point and any zeroes after it makes all digits significant</a:t>
                      </a:r>
                    </a:p>
                  </a:txBody>
                  <a:tcPr/>
                </a:tc>
                <a:extLst>
                  <a:ext uri="{0D108BD9-81ED-4DB2-BD59-A6C34878D82A}">
                    <a16:rowId xmlns:a16="http://schemas.microsoft.com/office/drawing/2014/main" val="3185610161"/>
                  </a:ext>
                </a:extLst>
              </a:tr>
              <a:tr h="370840">
                <a:tc>
                  <a:txBody>
                    <a:bodyPr/>
                    <a:lstStyle/>
                    <a:p>
                      <a:r>
                        <a:rPr lang="en-US" dirty="0"/>
                        <a:t>100</a:t>
                      </a:r>
                    </a:p>
                  </a:txBody>
                  <a:tcPr/>
                </a:tc>
                <a:tc>
                  <a:txBody>
                    <a:bodyPr/>
                    <a:lstStyle/>
                    <a:p>
                      <a:pPr algn="ctr"/>
                      <a:r>
                        <a:rPr lang="en-US" dirty="0"/>
                        <a:t>1</a:t>
                      </a:r>
                    </a:p>
                  </a:txBody>
                  <a:tcPr/>
                </a:tc>
                <a:tc>
                  <a:txBody>
                    <a:bodyPr/>
                    <a:lstStyle/>
                    <a:p>
                      <a:r>
                        <a:rPr lang="en-US" dirty="0">
                          <a:latin typeface="+mj-lt"/>
                        </a:rPr>
                        <a:t>evaluated like the “1200” example above</a:t>
                      </a:r>
                    </a:p>
                  </a:txBody>
                  <a:tcPr/>
                </a:tc>
                <a:extLst>
                  <a:ext uri="{0D108BD9-81ED-4DB2-BD59-A6C34878D82A}">
                    <a16:rowId xmlns:a16="http://schemas.microsoft.com/office/drawing/2014/main" val="1907223545"/>
                  </a:ext>
                </a:extLst>
              </a:tr>
              <a:tr h="370840">
                <a:tc>
                  <a:txBody>
                    <a:bodyPr/>
                    <a:lstStyle/>
                    <a:p>
                      <a:r>
                        <a:rPr lang="en-US" dirty="0"/>
                        <a:t>1.200 × 10</a:t>
                      </a:r>
                      <a:r>
                        <a:rPr lang="en-US" baseline="30000" dirty="0"/>
                        <a:t>-3</a:t>
                      </a:r>
                    </a:p>
                  </a:txBody>
                  <a:tcPr/>
                </a:tc>
                <a:tc>
                  <a:txBody>
                    <a:bodyPr/>
                    <a:lstStyle/>
                    <a:p>
                      <a:pPr algn="ctr"/>
                      <a:r>
                        <a:rPr lang="en-US" dirty="0"/>
                        <a:t>4</a:t>
                      </a:r>
                    </a:p>
                  </a:txBody>
                  <a:tcPr/>
                </a:tc>
                <a:tc>
                  <a:txBody>
                    <a:bodyPr/>
                    <a:lstStyle/>
                    <a:p>
                      <a:r>
                        <a:rPr lang="en-US" dirty="0">
                          <a:latin typeface="+mj-lt"/>
                        </a:rPr>
                        <a:t>all digits in scientific notation should be significant</a:t>
                      </a:r>
                    </a:p>
                  </a:txBody>
                  <a:tcPr/>
                </a:tc>
                <a:extLst>
                  <a:ext uri="{0D108BD9-81ED-4DB2-BD59-A6C34878D82A}">
                    <a16:rowId xmlns:a16="http://schemas.microsoft.com/office/drawing/2014/main" val="2832591541"/>
                  </a:ext>
                </a:extLst>
              </a:tr>
            </a:tbl>
          </a:graphicData>
        </a:graphic>
      </p:graphicFrame>
    </p:spTree>
    <p:extLst>
      <p:ext uri="{BB962C8B-B14F-4D97-AF65-F5344CB8AC3E}">
        <p14:creationId xmlns:p14="http://schemas.microsoft.com/office/powerpoint/2010/main" val="4195560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410FE-A4BB-57AE-96D5-BCF47357AAF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5859FCE-ABDA-91D1-B3DF-5C1014810963}"/>
              </a:ext>
            </a:extLst>
          </p:cNvPr>
          <p:cNvSpPr>
            <a:spLocks noGrp="1"/>
          </p:cNvSpPr>
          <p:nvPr>
            <p:ph type="title"/>
          </p:nvPr>
        </p:nvSpPr>
        <p:spPr>
          <a:xfrm>
            <a:off x="364067" y="306073"/>
            <a:ext cx="8421512" cy="707886"/>
          </a:xfrm>
        </p:spPr>
        <p:txBody>
          <a:bodyPr/>
          <a:lstStyle/>
          <a:p>
            <a:r>
              <a:rPr lang="en-US" sz="4000" dirty="0"/>
              <a:t>Significant Digits</a:t>
            </a:r>
          </a:p>
        </p:txBody>
      </p:sp>
      <p:sp>
        <p:nvSpPr>
          <p:cNvPr id="6" name="Content Placeholder 5">
            <a:extLst>
              <a:ext uri="{FF2B5EF4-FFF2-40B4-BE49-F238E27FC236}">
                <a16:creationId xmlns:a16="http://schemas.microsoft.com/office/drawing/2014/main" id="{1588B4BF-533D-AA6A-A45A-60C58DD5E798}"/>
              </a:ext>
            </a:extLst>
          </p:cNvPr>
          <p:cNvSpPr>
            <a:spLocks noGrp="1"/>
          </p:cNvSpPr>
          <p:nvPr>
            <p:ph idx="1"/>
          </p:nvPr>
        </p:nvSpPr>
        <p:spPr>
          <a:xfrm>
            <a:off x="364067" y="2490232"/>
            <a:ext cx="6362096" cy="3876926"/>
          </a:xfrm>
        </p:spPr>
        <p:txBody>
          <a:bodyPr/>
          <a:lstStyle/>
          <a:p>
            <a:pPr marL="0" indent="0">
              <a:buNone/>
              <a:defRPr/>
            </a:pPr>
            <a:r>
              <a:rPr kumimoji="0" lang="en-US" sz="2400" b="0" i="1" u="none" strike="noStrike" kern="0" cap="none" spc="0" normalizeH="0" baseline="0" noProof="0" dirty="0">
                <a:ln>
                  <a:noFill/>
                </a:ln>
                <a:solidFill>
                  <a:schemeClr val="accent1">
                    <a:lumMod val="60000"/>
                    <a:lumOff val="40000"/>
                  </a:schemeClr>
                </a:solidFill>
                <a:effectLst/>
                <a:uLnTx/>
                <a:uFillTx/>
                <a:latin typeface="Verdana"/>
                <a:ea typeface="+mn-ea"/>
                <a:cs typeface="+mn-cs"/>
              </a:rPr>
              <a:t>Preparative balance</a:t>
            </a:r>
          </a:p>
          <a:p>
            <a:pPr>
              <a:defRPr/>
            </a:pPr>
            <a:r>
              <a:rPr lang="en-US" sz="1600" dirty="0">
                <a:solidFill>
                  <a:srgbClr val="FFFFFF"/>
                </a:solidFill>
                <a:latin typeface="Verdana"/>
              </a:rPr>
              <a:t>Measuring quantities usually 0.1 g (100 mg) or greater</a:t>
            </a:r>
          </a:p>
          <a:p>
            <a:pPr>
              <a:defRPr/>
            </a:pPr>
            <a:r>
              <a:rPr lang="en-US" sz="1600" dirty="0">
                <a:solidFill>
                  <a:srgbClr val="FFFFFF"/>
                </a:solidFill>
                <a:latin typeface="Verdana"/>
              </a:rPr>
              <a:t>used to weigh masses for starting a chemistry experiment</a:t>
            </a:r>
          </a:p>
          <a:p>
            <a:pPr>
              <a:defRPr/>
            </a:pPr>
            <a:r>
              <a:rPr lang="en-US" sz="1600" dirty="0">
                <a:solidFill>
                  <a:srgbClr val="FFFFFF"/>
                </a:solidFill>
                <a:latin typeface="+mj-lt"/>
              </a:rPr>
              <a:t>Precision example:  3.4 g sodium chloride (NaCl)</a:t>
            </a:r>
          </a:p>
          <a:p>
            <a:pPr marL="0" indent="0">
              <a:buNone/>
              <a:defRPr/>
            </a:pPr>
            <a:r>
              <a:rPr kumimoji="0" lang="en-US" sz="2400" b="0" i="1" u="none" strike="noStrike" kern="0" cap="none" spc="0" normalizeH="0" baseline="0" noProof="0" dirty="0">
                <a:ln>
                  <a:noFill/>
                </a:ln>
                <a:solidFill>
                  <a:schemeClr val="accent1">
                    <a:lumMod val="60000"/>
                    <a:lumOff val="40000"/>
                  </a:schemeClr>
                </a:solidFill>
                <a:effectLst/>
                <a:uLnTx/>
                <a:uFillTx/>
                <a:latin typeface="Verdana"/>
                <a:ea typeface="+mn-ea"/>
                <a:cs typeface="+mn-cs"/>
              </a:rPr>
              <a:t>Analytical balance</a:t>
            </a:r>
          </a:p>
          <a:p>
            <a:pPr>
              <a:defRPr/>
            </a:pPr>
            <a:r>
              <a:rPr lang="en-US" sz="1600" dirty="0">
                <a:solidFill>
                  <a:srgbClr val="FFFFFF"/>
                </a:solidFill>
              </a:rPr>
              <a:t>Measuring quantities usually down to 0.0001 g (0.1 mg or 100 µg) or greater</a:t>
            </a:r>
          </a:p>
          <a:p>
            <a:pPr>
              <a:defRPr/>
            </a:pPr>
            <a:r>
              <a:rPr lang="en-US" sz="1600" dirty="0">
                <a:solidFill>
                  <a:srgbClr val="FFFFFF"/>
                </a:solidFill>
              </a:rPr>
              <a:t>used to weigh masses for determining yield of product at end of a chemistry experiment</a:t>
            </a:r>
          </a:p>
          <a:p>
            <a:pPr>
              <a:tabLst>
                <a:tab pos="515938" algn="l"/>
              </a:tabLst>
              <a:defRPr/>
            </a:pPr>
            <a:r>
              <a:rPr lang="en-US" sz="1600" dirty="0">
                <a:solidFill>
                  <a:srgbClr val="FFFFFF"/>
                </a:solidFill>
                <a:latin typeface="+mj-lt"/>
              </a:rPr>
              <a:t>Precision example:  0.0241 g copper(II) sulfate pentahydrate </a:t>
            </a:r>
            <a:endParaRPr lang="en-US" sz="1800" dirty="0">
              <a:solidFill>
                <a:srgbClr val="FFFFFF"/>
              </a:solidFill>
              <a:latin typeface="+mj-lt"/>
            </a:endParaRPr>
          </a:p>
          <a:p>
            <a:pPr marL="0" indent="0">
              <a:buNone/>
              <a:defRPr/>
            </a:pPr>
            <a:endParaRPr lang="en-US" dirty="0">
              <a:solidFill>
                <a:srgbClr val="FFFFFF"/>
              </a:solidFill>
              <a:latin typeface="Verdana"/>
            </a:endParaRPr>
          </a:p>
        </p:txBody>
      </p:sp>
      <p:pic>
        <p:nvPicPr>
          <p:cNvPr id="2052" name="Picture 4" descr="Analytical Balance (0.01mg) QEC-Series | Qualitest">
            <a:extLst>
              <a:ext uri="{FF2B5EF4-FFF2-40B4-BE49-F238E27FC236}">
                <a16:creationId xmlns:a16="http://schemas.microsoft.com/office/drawing/2014/main" id="{8385F227-F188-B015-B479-C1255BCF78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24623" y="4234691"/>
            <a:ext cx="1517332" cy="231286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abotec Precision Balances - YP Series">
            <a:extLst>
              <a:ext uri="{FF2B5EF4-FFF2-40B4-BE49-F238E27FC236}">
                <a16:creationId xmlns:a16="http://schemas.microsoft.com/office/drawing/2014/main" id="{DD444E9E-2054-C336-DDE6-73C358D88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2004" y="2200534"/>
            <a:ext cx="2163151" cy="1883213"/>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5">
            <a:extLst>
              <a:ext uri="{FF2B5EF4-FFF2-40B4-BE49-F238E27FC236}">
                <a16:creationId xmlns:a16="http://schemas.microsoft.com/office/drawing/2014/main" id="{CDCE3187-80F9-1353-CD5A-53804655A969}"/>
              </a:ext>
            </a:extLst>
          </p:cNvPr>
          <p:cNvSpPr txBox="1">
            <a:spLocks/>
          </p:cNvSpPr>
          <p:nvPr/>
        </p:nvSpPr>
        <p:spPr bwMode="auto">
          <a:xfrm>
            <a:off x="364067" y="1203677"/>
            <a:ext cx="8477888" cy="10968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a:lstStyle>
          <a:p>
            <a:pPr marL="0" indent="0">
              <a:buNone/>
              <a:defRPr/>
            </a:pPr>
            <a:r>
              <a:rPr lang="en-US" kern="0" dirty="0">
                <a:solidFill>
                  <a:srgbClr val="FFFFFF"/>
                </a:solidFill>
              </a:rPr>
              <a:t>Significant digits indicate the precision, the confidence of a single measurement</a:t>
            </a:r>
          </a:p>
          <a:p>
            <a:pPr marL="0" indent="0">
              <a:buNone/>
              <a:defRPr/>
            </a:pPr>
            <a:r>
              <a:rPr lang="en-US" kern="0" dirty="0">
                <a:solidFill>
                  <a:srgbClr val="FFFFFF"/>
                </a:solidFill>
              </a:rPr>
              <a:t>	</a:t>
            </a:r>
          </a:p>
          <a:p>
            <a:pPr marL="0" indent="0">
              <a:buFontTx/>
              <a:buNone/>
              <a:defRPr/>
            </a:pPr>
            <a:endParaRPr lang="en-US" kern="0" dirty="0">
              <a:solidFill>
                <a:srgbClr val="FFFFFF"/>
              </a:solidFill>
              <a:latin typeface="Verdana"/>
            </a:endParaRPr>
          </a:p>
        </p:txBody>
      </p:sp>
    </p:spTree>
    <p:extLst>
      <p:ext uri="{BB962C8B-B14F-4D97-AF65-F5344CB8AC3E}">
        <p14:creationId xmlns:p14="http://schemas.microsoft.com/office/powerpoint/2010/main" val="3734449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5E024D-ED5A-B662-886C-FDE242615EC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A304EE0-C1B2-02F5-68AB-182273794FCA}"/>
              </a:ext>
            </a:extLst>
          </p:cNvPr>
          <p:cNvSpPr>
            <a:spLocks noGrp="1"/>
          </p:cNvSpPr>
          <p:nvPr>
            <p:ph type="title"/>
          </p:nvPr>
        </p:nvSpPr>
        <p:spPr>
          <a:xfrm>
            <a:off x="364067" y="306072"/>
            <a:ext cx="8421512" cy="707886"/>
          </a:xfrm>
        </p:spPr>
        <p:txBody>
          <a:bodyPr/>
          <a:lstStyle/>
          <a:p>
            <a:r>
              <a:rPr lang="en-US" sz="4000" dirty="0"/>
              <a:t>Significant Digits</a:t>
            </a:r>
            <a:endParaRPr lang="en-US" sz="4000" i="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73C59E72-3B35-AF2A-4237-CC0FACC5AE0A}"/>
              </a:ext>
            </a:extLst>
          </p:cNvPr>
          <p:cNvSpPr>
            <a:spLocks noGrp="1"/>
          </p:cNvSpPr>
          <p:nvPr>
            <p:ph idx="1"/>
          </p:nvPr>
        </p:nvSpPr>
        <p:spPr>
          <a:xfrm>
            <a:off x="372533" y="1204686"/>
            <a:ext cx="8387645" cy="5342869"/>
          </a:xfrm>
        </p:spPr>
        <p:txBody>
          <a:bodyPr/>
          <a:lstStyle/>
          <a:p>
            <a:pPr marL="0" indent="0">
              <a:buNone/>
              <a:defRPr/>
            </a:pPr>
            <a:r>
              <a:rPr lang="en-US" i="1" dirty="0">
                <a:solidFill>
                  <a:schemeClr val="accent1">
                    <a:lumMod val="60000"/>
                    <a:lumOff val="40000"/>
                  </a:schemeClr>
                </a:solidFill>
                <a:latin typeface="Times New Roman" panose="02020603050405020304" pitchFamily="18" charset="0"/>
                <a:cs typeface="Times New Roman" panose="02020603050405020304" pitchFamily="18" charset="0"/>
              </a:rPr>
              <a:t>Multiple Measurements</a:t>
            </a:r>
          </a:p>
          <a:p>
            <a:pPr marL="0" indent="0">
              <a:buNone/>
              <a:defRPr/>
            </a:pPr>
            <a:r>
              <a:rPr lang="en-US" dirty="0">
                <a:solidFill>
                  <a:srgbClr val="FFFF00"/>
                </a:solidFill>
              </a:rPr>
              <a:t>Precision</a:t>
            </a:r>
            <a:r>
              <a:rPr lang="en-US" dirty="0">
                <a:solidFill>
                  <a:srgbClr val="FFFFFF"/>
                </a:solidFill>
              </a:rPr>
              <a:t> – an indicator of how measurements </a:t>
            </a:r>
            <a:r>
              <a:rPr lang="en-US" dirty="0">
                <a:solidFill>
                  <a:schemeClr val="accent1">
                    <a:lumMod val="60000"/>
                    <a:lumOff val="40000"/>
                  </a:schemeClr>
                </a:solidFill>
              </a:rPr>
              <a:t>repeat</a:t>
            </a:r>
            <a:r>
              <a:rPr lang="en-US" dirty="0">
                <a:solidFill>
                  <a:srgbClr val="FFFFFF"/>
                </a:solidFill>
              </a:rPr>
              <a:t> the value being measured</a:t>
            </a:r>
          </a:p>
          <a:p>
            <a:pPr marL="0" indent="0">
              <a:buNone/>
              <a:defRPr/>
            </a:pPr>
            <a:r>
              <a:rPr lang="en-US" dirty="0">
                <a:solidFill>
                  <a:srgbClr val="FFFF00"/>
                </a:solidFill>
              </a:rPr>
              <a:t>Accuracy</a:t>
            </a:r>
            <a:r>
              <a:rPr lang="en-US" dirty="0">
                <a:solidFill>
                  <a:srgbClr val="FFFFFF"/>
                </a:solidFill>
              </a:rPr>
              <a:t> – an indicator of how measurements get to the </a:t>
            </a:r>
            <a:r>
              <a:rPr lang="en-US" dirty="0">
                <a:solidFill>
                  <a:schemeClr val="accent1">
                    <a:lumMod val="60000"/>
                    <a:lumOff val="40000"/>
                  </a:schemeClr>
                </a:solidFill>
              </a:rPr>
              <a:t>true</a:t>
            </a:r>
            <a:r>
              <a:rPr lang="en-US" dirty="0">
                <a:solidFill>
                  <a:srgbClr val="FFFFFF"/>
                </a:solidFill>
              </a:rPr>
              <a:t> value</a:t>
            </a:r>
          </a:p>
          <a:p>
            <a:pPr marL="0" indent="0">
              <a:buNone/>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pic>
        <p:nvPicPr>
          <p:cNvPr id="1026" name="Picture 2" descr="Accuracy and Precision">
            <a:extLst>
              <a:ext uri="{FF2B5EF4-FFF2-40B4-BE49-F238E27FC236}">
                <a16:creationId xmlns:a16="http://schemas.microsoft.com/office/drawing/2014/main" id="{7499D1E0-DE5B-78EE-EB4C-2F1319256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6343" y="3015372"/>
            <a:ext cx="5556180" cy="370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744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3BCD17-8D80-8EA9-CB4B-E26835DDBE1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4DB5408-BE91-670A-9CE1-768773B690CF}"/>
              </a:ext>
            </a:extLst>
          </p:cNvPr>
          <p:cNvSpPr>
            <a:spLocks noGrp="1"/>
          </p:cNvSpPr>
          <p:nvPr>
            <p:ph type="title"/>
          </p:nvPr>
        </p:nvSpPr>
        <p:spPr>
          <a:xfrm>
            <a:off x="364067" y="336851"/>
            <a:ext cx="8421512" cy="646331"/>
          </a:xfrm>
        </p:spPr>
        <p:txBody>
          <a:bodyPr/>
          <a:lstStyle/>
          <a:p>
            <a:r>
              <a:rPr lang="en-US" sz="3600" dirty="0"/>
              <a:t>Significant Digits in Scientific Notation</a:t>
            </a:r>
          </a:p>
        </p:txBody>
      </p:sp>
      <p:sp>
        <p:nvSpPr>
          <p:cNvPr id="6" name="Content Placeholder 5">
            <a:extLst>
              <a:ext uri="{FF2B5EF4-FFF2-40B4-BE49-F238E27FC236}">
                <a16:creationId xmlns:a16="http://schemas.microsoft.com/office/drawing/2014/main" id="{4592DC85-8885-F0E9-0C19-50F166B3F2CC}"/>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The rules on significant digits in numerical values always apply in scientific notation</a:t>
            </a:r>
          </a:p>
          <a:p>
            <a:pPr marL="0" indent="0">
              <a:buNone/>
              <a:defRPr/>
            </a:pPr>
            <a:endParaRPr lang="en-US" sz="2800" dirty="0">
              <a:solidFill>
                <a:srgbClr val="FFFFFF"/>
              </a:solidFill>
              <a:latin typeface="Verdana"/>
            </a:endParaRPr>
          </a:p>
          <a:p>
            <a:pPr marL="0" indent="0">
              <a:buNone/>
              <a:defRPr/>
            </a:pPr>
            <a:r>
              <a:rPr lang="en-US" sz="2200" dirty="0">
                <a:solidFill>
                  <a:srgbClr val="FFFFFF"/>
                </a:solidFill>
              </a:rPr>
              <a:t>2.69 × 10</a:t>
            </a:r>
            <a:r>
              <a:rPr lang="en-US" sz="2200" baseline="30000" dirty="0">
                <a:solidFill>
                  <a:srgbClr val="FFFFFF"/>
                </a:solidFill>
              </a:rPr>
              <a:t>-5 </a:t>
            </a:r>
            <a:r>
              <a:rPr lang="en-US" sz="2200" dirty="0"/>
              <a:t>= 0.0000</a:t>
            </a:r>
            <a:r>
              <a:rPr lang="en-US" sz="2200" dirty="0">
                <a:solidFill>
                  <a:schemeClr val="accent1"/>
                </a:solidFill>
              </a:rPr>
              <a:t>269</a:t>
            </a:r>
            <a:r>
              <a:rPr lang="en-US" sz="2200" dirty="0"/>
              <a:t>  </a:t>
            </a:r>
            <a:r>
              <a:rPr lang="en-US" sz="1800" dirty="0"/>
              <a:t>(3 significant digits)</a:t>
            </a:r>
          </a:p>
          <a:p>
            <a:pPr marL="0" indent="0">
              <a:buNone/>
              <a:defRPr/>
            </a:pPr>
            <a:r>
              <a:rPr lang="en-US" sz="2200" dirty="0">
                <a:solidFill>
                  <a:srgbClr val="FFFFFF"/>
                </a:solidFill>
              </a:rPr>
              <a:t>2.69000 × 10</a:t>
            </a:r>
            <a:r>
              <a:rPr lang="en-US" sz="2200" baseline="30000" dirty="0">
                <a:solidFill>
                  <a:srgbClr val="FFFFFF"/>
                </a:solidFill>
              </a:rPr>
              <a:t>-5 </a:t>
            </a:r>
            <a:r>
              <a:rPr lang="en-US" sz="2200" dirty="0"/>
              <a:t>= 0.0000</a:t>
            </a:r>
            <a:r>
              <a:rPr lang="en-US" sz="2200" dirty="0">
                <a:solidFill>
                  <a:schemeClr val="accent1"/>
                </a:solidFill>
              </a:rPr>
              <a:t>269000</a:t>
            </a:r>
            <a:r>
              <a:rPr lang="en-US" sz="2200" dirty="0"/>
              <a:t>  </a:t>
            </a:r>
            <a:r>
              <a:rPr lang="en-US" sz="1800" dirty="0"/>
              <a:t>(6 significant digits)</a:t>
            </a:r>
          </a:p>
          <a:p>
            <a:pPr marL="0" indent="0">
              <a:buNone/>
              <a:defRPr/>
            </a:pPr>
            <a:r>
              <a:rPr lang="en-US" sz="2200" dirty="0">
                <a:solidFill>
                  <a:srgbClr val="FFFFFF"/>
                </a:solidFill>
              </a:rPr>
              <a:t>2.69 × 10</a:t>
            </a:r>
            <a:r>
              <a:rPr lang="en-US" sz="2200" baseline="30000" dirty="0">
                <a:solidFill>
                  <a:srgbClr val="FFFFFF"/>
                </a:solidFill>
              </a:rPr>
              <a:t>3 </a:t>
            </a:r>
            <a:r>
              <a:rPr lang="en-US" sz="2200" dirty="0"/>
              <a:t>= </a:t>
            </a:r>
            <a:r>
              <a:rPr lang="en-US" sz="2200" dirty="0">
                <a:solidFill>
                  <a:schemeClr val="accent1"/>
                </a:solidFill>
              </a:rPr>
              <a:t>269</a:t>
            </a:r>
            <a:r>
              <a:rPr lang="en-US" sz="2200" dirty="0"/>
              <a:t>0  </a:t>
            </a:r>
            <a:r>
              <a:rPr lang="en-US" sz="1800" dirty="0"/>
              <a:t>(3 significant digits)</a:t>
            </a:r>
          </a:p>
          <a:p>
            <a:pPr marL="0" indent="0" algn="r">
              <a:buNone/>
              <a:defRPr/>
            </a:pPr>
            <a:r>
              <a:rPr lang="en-US" sz="1800" i="1" dirty="0">
                <a:latin typeface="Times New Roman" panose="02020603050405020304" pitchFamily="18" charset="0"/>
                <a:cs typeface="Times New Roman" panose="02020603050405020304" pitchFamily="18" charset="0"/>
              </a:rPr>
              <a:t>You still have add the zero to get standard form of number as integer</a:t>
            </a:r>
          </a:p>
          <a:p>
            <a:pPr marL="0" indent="0">
              <a:buNone/>
              <a:defRPr/>
            </a:pPr>
            <a:r>
              <a:rPr lang="en-US" sz="2200" dirty="0">
                <a:solidFill>
                  <a:srgbClr val="FFFFFF"/>
                </a:solidFill>
              </a:rPr>
              <a:t>2.69000 × 10</a:t>
            </a:r>
            <a:r>
              <a:rPr lang="en-US" sz="2200" baseline="30000" dirty="0">
                <a:solidFill>
                  <a:srgbClr val="FFFFFF"/>
                </a:solidFill>
              </a:rPr>
              <a:t>3 </a:t>
            </a:r>
            <a:r>
              <a:rPr lang="en-US" sz="2200" dirty="0"/>
              <a:t>= </a:t>
            </a:r>
            <a:r>
              <a:rPr lang="en-US" sz="2200" dirty="0">
                <a:solidFill>
                  <a:schemeClr val="accent1"/>
                </a:solidFill>
              </a:rPr>
              <a:t>2690.00</a:t>
            </a:r>
            <a:r>
              <a:rPr lang="en-US" sz="2200" dirty="0"/>
              <a:t>  </a:t>
            </a:r>
            <a:r>
              <a:rPr lang="en-US" sz="1800" dirty="0"/>
              <a:t>(6 significant digits)</a:t>
            </a:r>
          </a:p>
          <a:p>
            <a:pPr marL="0" indent="0">
              <a:buNone/>
              <a:defRPr/>
            </a:pPr>
            <a:endParaRPr kumimoji="0" lang="en-US" sz="2400" b="0" i="0" u="none" strike="noStrike" kern="0" cap="none" spc="0" normalizeH="0" baseline="3000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4268012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559252-C984-6689-65CB-75CCE37AA1D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5BC6278-45C1-5D19-2812-2E9728AB76F0}"/>
              </a:ext>
            </a:extLst>
          </p:cNvPr>
          <p:cNvSpPr>
            <a:spLocks noGrp="1"/>
          </p:cNvSpPr>
          <p:nvPr>
            <p:ph type="title"/>
          </p:nvPr>
        </p:nvSpPr>
        <p:spPr>
          <a:xfrm>
            <a:off x="364067" y="336851"/>
            <a:ext cx="8421512" cy="646331"/>
          </a:xfrm>
        </p:spPr>
        <p:txBody>
          <a:bodyPr/>
          <a:lstStyle/>
          <a:p>
            <a:r>
              <a:rPr lang="en-US" sz="3600" dirty="0"/>
              <a:t>Significant Digits in Scientific Notation</a:t>
            </a:r>
          </a:p>
        </p:txBody>
      </p:sp>
      <p:sp>
        <p:nvSpPr>
          <p:cNvPr id="6" name="Content Placeholder 5">
            <a:extLst>
              <a:ext uri="{FF2B5EF4-FFF2-40B4-BE49-F238E27FC236}">
                <a16:creationId xmlns:a16="http://schemas.microsoft.com/office/drawing/2014/main" id="{0926F8A4-DC66-870E-9BA8-3CA8381208AC}"/>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The rules on significant digits in numerical values always apply in scientific notation</a:t>
            </a:r>
          </a:p>
          <a:p>
            <a:pPr marL="0" indent="0">
              <a:buNone/>
              <a:defRPr/>
            </a:pPr>
            <a:endParaRPr lang="en-US" sz="2800" dirty="0">
              <a:solidFill>
                <a:srgbClr val="FFFFFF"/>
              </a:solidFill>
              <a:latin typeface="Verdana"/>
            </a:endParaRPr>
          </a:p>
          <a:p>
            <a:pPr marL="0" indent="0">
              <a:buNone/>
              <a:defRPr/>
            </a:pPr>
            <a:r>
              <a:rPr lang="en-US" sz="2200" dirty="0">
                <a:solidFill>
                  <a:srgbClr val="FFFFFF"/>
                </a:solidFill>
              </a:rPr>
              <a:t>2.69 × 10</a:t>
            </a:r>
            <a:r>
              <a:rPr lang="en-US" sz="2200" baseline="30000" dirty="0">
                <a:solidFill>
                  <a:srgbClr val="FFFFFF"/>
                </a:solidFill>
              </a:rPr>
              <a:t>-5 </a:t>
            </a:r>
            <a:r>
              <a:rPr lang="en-US" sz="2200" dirty="0"/>
              <a:t>= 0.0000</a:t>
            </a:r>
            <a:r>
              <a:rPr lang="en-US" sz="2200" dirty="0">
                <a:solidFill>
                  <a:schemeClr val="accent1"/>
                </a:solidFill>
              </a:rPr>
              <a:t>269</a:t>
            </a:r>
            <a:r>
              <a:rPr lang="en-US" sz="2200" dirty="0"/>
              <a:t>  </a:t>
            </a:r>
            <a:r>
              <a:rPr lang="en-US" sz="1800" dirty="0"/>
              <a:t>(3 significant digits)</a:t>
            </a:r>
          </a:p>
          <a:p>
            <a:pPr marL="0" indent="0">
              <a:buNone/>
              <a:defRPr/>
            </a:pPr>
            <a:r>
              <a:rPr lang="en-US" sz="2200" dirty="0">
                <a:solidFill>
                  <a:srgbClr val="FFFFFF"/>
                </a:solidFill>
              </a:rPr>
              <a:t>2.69000 × 10</a:t>
            </a:r>
            <a:r>
              <a:rPr lang="en-US" sz="2200" baseline="30000" dirty="0">
                <a:solidFill>
                  <a:srgbClr val="FFFFFF"/>
                </a:solidFill>
              </a:rPr>
              <a:t>-5 </a:t>
            </a:r>
            <a:r>
              <a:rPr lang="en-US" sz="2200" dirty="0"/>
              <a:t>= 0.0000</a:t>
            </a:r>
            <a:r>
              <a:rPr lang="en-US" sz="2200" dirty="0">
                <a:solidFill>
                  <a:schemeClr val="accent1"/>
                </a:solidFill>
              </a:rPr>
              <a:t>269000</a:t>
            </a:r>
            <a:r>
              <a:rPr lang="en-US" sz="2200" dirty="0"/>
              <a:t>  </a:t>
            </a:r>
            <a:r>
              <a:rPr lang="en-US" sz="1800" dirty="0"/>
              <a:t>(6 significant digits)</a:t>
            </a:r>
          </a:p>
          <a:p>
            <a:pPr marL="0" indent="0">
              <a:buNone/>
              <a:defRPr/>
            </a:pPr>
            <a:r>
              <a:rPr lang="en-US" sz="2200" dirty="0">
                <a:solidFill>
                  <a:srgbClr val="FFFFFF"/>
                </a:solidFill>
              </a:rPr>
              <a:t>2.69 × 10</a:t>
            </a:r>
            <a:r>
              <a:rPr lang="en-US" sz="2200" baseline="30000" dirty="0">
                <a:solidFill>
                  <a:srgbClr val="FFFFFF"/>
                </a:solidFill>
              </a:rPr>
              <a:t>3 </a:t>
            </a:r>
            <a:r>
              <a:rPr lang="en-US" sz="2200" dirty="0"/>
              <a:t>= </a:t>
            </a:r>
            <a:r>
              <a:rPr lang="en-US" sz="2200" dirty="0">
                <a:solidFill>
                  <a:schemeClr val="accent1"/>
                </a:solidFill>
              </a:rPr>
              <a:t>269</a:t>
            </a:r>
            <a:r>
              <a:rPr lang="en-US" sz="2200" dirty="0"/>
              <a:t>0  </a:t>
            </a:r>
            <a:r>
              <a:rPr lang="en-US" sz="1800" dirty="0"/>
              <a:t>(3 significant digits)</a:t>
            </a:r>
          </a:p>
          <a:p>
            <a:pPr marL="0" indent="0" algn="r">
              <a:buNone/>
              <a:defRPr/>
            </a:pPr>
            <a:r>
              <a:rPr lang="en-US" sz="1800" i="1" dirty="0">
                <a:latin typeface="Times New Roman" panose="02020603050405020304" pitchFamily="18" charset="0"/>
                <a:cs typeface="Times New Roman" panose="02020603050405020304" pitchFamily="18" charset="0"/>
              </a:rPr>
              <a:t>You still have add the zero to get standard form of number as integer</a:t>
            </a:r>
          </a:p>
          <a:p>
            <a:pPr marL="0" indent="0">
              <a:buNone/>
              <a:defRPr/>
            </a:pPr>
            <a:r>
              <a:rPr lang="en-US" sz="2200" dirty="0">
                <a:solidFill>
                  <a:srgbClr val="FFFFFF"/>
                </a:solidFill>
              </a:rPr>
              <a:t>2.69000 × 10</a:t>
            </a:r>
            <a:r>
              <a:rPr lang="en-US" sz="2200" baseline="30000" dirty="0">
                <a:solidFill>
                  <a:srgbClr val="FFFFFF"/>
                </a:solidFill>
              </a:rPr>
              <a:t>3 </a:t>
            </a:r>
            <a:r>
              <a:rPr lang="en-US" sz="2200" dirty="0"/>
              <a:t>= </a:t>
            </a:r>
            <a:r>
              <a:rPr lang="en-US" sz="2200" dirty="0">
                <a:solidFill>
                  <a:schemeClr val="accent1"/>
                </a:solidFill>
              </a:rPr>
              <a:t>2690.00</a:t>
            </a:r>
            <a:r>
              <a:rPr lang="en-US" sz="2200" dirty="0"/>
              <a:t>  </a:t>
            </a:r>
            <a:r>
              <a:rPr lang="en-US" sz="1800" dirty="0"/>
              <a:t>(6 significant digits)</a:t>
            </a:r>
          </a:p>
          <a:p>
            <a:pPr marL="0" indent="0">
              <a:buNone/>
              <a:defRPr/>
            </a:pPr>
            <a:endParaRPr kumimoji="0" lang="en-US" sz="2400" b="0" i="0" u="none" strike="noStrike" kern="0" cap="none" spc="0" normalizeH="0" baseline="3000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69276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3272F-1B6F-52A9-BA34-AAE242B9BFC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FBDE3E4-8CEA-964C-19D2-B8E5CB169ACD}"/>
              </a:ext>
            </a:extLst>
          </p:cNvPr>
          <p:cNvSpPr>
            <a:spLocks noGrp="1"/>
          </p:cNvSpPr>
          <p:nvPr>
            <p:ph type="title"/>
          </p:nvPr>
        </p:nvSpPr>
        <p:spPr>
          <a:xfrm>
            <a:off x="364067" y="336851"/>
            <a:ext cx="8421512" cy="646331"/>
          </a:xfrm>
        </p:spPr>
        <p:txBody>
          <a:bodyPr/>
          <a:lstStyle/>
          <a:p>
            <a:r>
              <a:rPr lang="en-US" sz="3600" dirty="0"/>
              <a:t>“Conversion Factors”</a:t>
            </a:r>
          </a:p>
        </p:txBody>
      </p:sp>
      <p:sp>
        <p:nvSpPr>
          <p:cNvPr id="6" name="Content Placeholder 5">
            <a:extLst>
              <a:ext uri="{FF2B5EF4-FFF2-40B4-BE49-F238E27FC236}">
                <a16:creationId xmlns:a16="http://schemas.microsoft.com/office/drawing/2014/main" id="{5FFADD48-4BAE-7A7F-9783-2253800A3BEA}"/>
              </a:ext>
            </a:extLst>
          </p:cNvPr>
          <p:cNvSpPr>
            <a:spLocks noGrp="1"/>
          </p:cNvSpPr>
          <p:nvPr>
            <p:ph idx="1"/>
          </p:nvPr>
        </p:nvSpPr>
        <p:spPr/>
        <p:txBody>
          <a:bodyPr/>
          <a:lstStyle/>
          <a:p>
            <a:pPr marL="0" indent="0">
              <a:buNone/>
              <a:defRPr/>
            </a:pPr>
            <a:r>
              <a:rPr kumimoji="0" lang="en-US" b="0" i="0" u="none" strike="noStrike" kern="0" cap="none" spc="0" normalizeH="0" baseline="0" noProof="0" dirty="0">
                <a:ln>
                  <a:noFill/>
                </a:ln>
                <a:solidFill>
                  <a:srgbClr val="FFFFFF"/>
                </a:solidFill>
                <a:effectLst/>
                <a:uLnTx/>
                <a:uFillTx/>
                <a:latin typeface="Verdana"/>
                <a:ea typeface="+mn-ea"/>
                <a:cs typeface="+mn-cs"/>
              </a:rPr>
              <a:t>Calculations in chemistry frequently require converting between the </a:t>
            </a:r>
            <a:r>
              <a:rPr kumimoji="0" lang="en-US" b="0" i="0" u="none" strike="noStrike" kern="0" cap="none" spc="0" normalizeH="0" baseline="0" noProof="0" dirty="0">
                <a:ln>
                  <a:noFill/>
                </a:ln>
                <a:solidFill>
                  <a:srgbClr val="00FF00"/>
                </a:solidFill>
                <a:effectLst/>
                <a:uLnTx/>
                <a:uFillTx/>
                <a:latin typeface="Verdana"/>
                <a:ea typeface="+mn-ea"/>
                <a:cs typeface="+mn-cs"/>
              </a:rPr>
              <a:t>dimensions</a:t>
            </a:r>
            <a:r>
              <a:rPr kumimoji="0" lang="en-US" b="0" i="0" u="none" strike="noStrike" kern="0" cap="none" spc="0" normalizeH="0" baseline="0" noProof="0" dirty="0">
                <a:ln>
                  <a:noFill/>
                </a:ln>
                <a:solidFill>
                  <a:srgbClr val="FFFFFF"/>
                </a:solidFill>
                <a:effectLst/>
                <a:uLnTx/>
                <a:uFillTx/>
                <a:latin typeface="Verdana"/>
                <a:ea typeface="+mn-ea"/>
                <a:cs typeface="+mn-cs"/>
              </a:rPr>
              <a:t> of a </a:t>
            </a:r>
            <a:r>
              <a:rPr kumimoji="0" lang="en-US" b="0" i="0" u="none" strike="noStrike" kern="0" cap="none" spc="0" normalizeH="0" baseline="0" noProof="0" dirty="0">
                <a:ln>
                  <a:noFill/>
                </a:ln>
                <a:solidFill>
                  <a:srgbClr val="00FF00"/>
                </a:solidFill>
                <a:effectLst/>
                <a:uLnTx/>
                <a:uFillTx/>
                <a:latin typeface="Verdana"/>
                <a:ea typeface="+mn-ea"/>
                <a:cs typeface="+mn-cs"/>
              </a:rPr>
              <a:t>quantity</a:t>
            </a:r>
          </a:p>
          <a:p>
            <a:pPr>
              <a:defRPr/>
            </a:pPr>
            <a:r>
              <a:rPr lang="en-US" dirty="0"/>
              <a:t>Volume: fluid ounces to milliliter (“</a:t>
            </a:r>
            <a:r>
              <a:rPr lang="en-US" dirty="0" err="1"/>
              <a:t>fl</a:t>
            </a:r>
            <a:r>
              <a:rPr lang="en-US" dirty="0"/>
              <a:t> oz” to “ml”)</a:t>
            </a:r>
          </a:p>
          <a:p>
            <a:pPr>
              <a:defRPr/>
            </a:pPr>
            <a:r>
              <a:rPr lang="en-US" dirty="0"/>
              <a:t>Temperature: Celsius to Kelvin (“°C” to “K”)</a:t>
            </a:r>
          </a:p>
          <a:p>
            <a:pPr>
              <a:defRPr/>
            </a:pPr>
            <a:r>
              <a:rPr lang="en-US" dirty="0"/>
              <a:t>Pressure: torr to atmosphere (“torr” to “atm”</a:t>
            </a:r>
          </a:p>
          <a:p>
            <a:pPr marL="0" indent="0">
              <a:buNone/>
              <a:defRPr/>
            </a:pPr>
            <a:endParaRPr lang="en-US" dirty="0"/>
          </a:p>
          <a:p>
            <a:pPr marL="0" indent="0">
              <a:buNone/>
              <a:defRPr/>
            </a:pPr>
            <a:r>
              <a:rPr lang="en-US" dirty="0"/>
              <a:t>Conversions not just about measurement systems but also include scales which are powers of 10</a:t>
            </a:r>
          </a:p>
          <a:p>
            <a:pPr>
              <a:defRPr/>
            </a:pPr>
            <a:r>
              <a:rPr lang="en-US" dirty="0"/>
              <a:t>1 liter (L) = 1000 milliliters (ml, sometimes mL)</a:t>
            </a:r>
          </a:p>
          <a:p>
            <a:pPr>
              <a:defRPr/>
            </a:pPr>
            <a:r>
              <a:rPr lang="en-US" dirty="0"/>
              <a:t>1 kilogram (kg) = 1000 grams (g)</a:t>
            </a:r>
          </a:p>
        </p:txBody>
      </p:sp>
    </p:spTree>
    <p:extLst>
      <p:ext uri="{BB962C8B-B14F-4D97-AF65-F5344CB8AC3E}">
        <p14:creationId xmlns:p14="http://schemas.microsoft.com/office/powerpoint/2010/main" val="2113888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9ADB8-A77E-A347-18BE-16960D67F55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5B57FF7-E56E-0076-5B95-5498B0E0702B}"/>
              </a:ext>
            </a:extLst>
          </p:cNvPr>
          <p:cNvSpPr>
            <a:spLocks noGrp="1"/>
          </p:cNvSpPr>
          <p:nvPr>
            <p:ph type="title"/>
          </p:nvPr>
        </p:nvSpPr>
        <p:spPr>
          <a:xfrm>
            <a:off x="364067" y="244468"/>
            <a:ext cx="8421512" cy="584775"/>
          </a:xfrm>
        </p:spPr>
        <p:txBody>
          <a:bodyPr/>
          <a:lstStyle/>
          <a:p>
            <a:r>
              <a:rPr lang="en-US" sz="3200" dirty="0"/>
              <a:t>Conversion Nomenclature</a:t>
            </a:r>
          </a:p>
        </p:txBody>
      </p:sp>
      <p:sp>
        <p:nvSpPr>
          <p:cNvPr id="5" name="Content Placeholder 4">
            <a:extLst>
              <a:ext uri="{FF2B5EF4-FFF2-40B4-BE49-F238E27FC236}">
                <a16:creationId xmlns:a16="http://schemas.microsoft.com/office/drawing/2014/main" id="{EB28DCB1-35C8-C3B0-B901-154710D24525}"/>
              </a:ext>
            </a:extLst>
          </p:cNvPr>
          <p:cNvSpPr>
            <a:spLocks noGrp="1"/>
          </p:cNvSpPr>
          <p:nvPr>
            <p:ph idx="1"/>
          </p:nvPr>
        </p:nvSpPr>
        <p:spPr>
          <a:xfrm>
            <a:off x="392288" y="1336462"/>
            <a:ext cx="8387645" cy="5215465"/>
          </a:xfrm>
        </p:spPr>
        <p:txBody>
          <a:bodyPr/>
          <a:lstStyle/>
          <a:p>
            <a:pPr marL="0" indent="0">
              <a:buNone/>
              <a:defRPr/>
            </a:pPr>
            <a:endParaRPr lang="en-US" dirty="0">
              <a:solidFill>
                <a:srgbClr val="FFFFFF"/>
              </a:solidFill>
            </a:endParaRPr>
          </a:p>
          <a:p>
            <a:pPr marL="0" indent="0">
              <a:buNone/>
              <a:defRPr/>
            </a:pPr>
            <a:endParaRPr lang="en-US" dirty="0">
              <a:solidFill>
                <a:srgbClr val="FFFFFF"/>
              </a:solidFill>
            </a:endParaRPr>
          </a:p>
        </p:txBody>
      </p:sp>
      <p:graphicFrame>
        <p:nvGraphicFramePr>
          <p:cNvPr id="7" name="Table 6">
            <a:extLst>
              <a:ext uri="{FF2B5EF4-FFF2-40B4-BE49-F238E27FC236}">
                <a16:creationId xmlns:a16="http://schemas.microsoft.com/office/drawing/2014/main" id="{1F3FF046-005A-0121-8982-957848848187}"/>
              </a:ext>
            </a:extLst>
          </p:cNvPr>
          <p:cNvGraphicFramePr>
            <a:graphicFrameLocks noGrp="1"/>
          </p:cNvGraphicFramePr>
          <p:nvPr>
            <p:extLst>
              <p:ext uri="{D42A27DB-BD31-4B8C-83A1-F6EECF244321}">
                <p14:modId xmlns:p14="http://schemas.microsoft.com/office/powerpoint/2010/main" val="1241031030"/>
              </p:ext>
            </p:extLst>
          </p:nvPr>
        </p:nvGraphicFramePr>
        <p:xfrm>
          <a:off x="364067" y="1336462"/>
          <a:ext cx="8519072" cy="5124949"/>
        </p:xfrm>
        <a:graphic>
          <a:graphicData uri="http://schemas.openxmlformats.org/drawingml/2006/table">
            <a:tbl>
              <a:tblPr firstRow="1" bandRow="1">
                <a:tableStyleId>{073A0DAA-6AF3-43AB-8588-CEC1D06C72B9}</a:tableStyleId>
              </a:tblPr>
              <a:tblGrid>
                <a:gridCol w="1673285">
                  <a:extLst>
                    <a:ext uri="{9D8B030D-6E8A-4147-A177-3AD203B41FA5}">
                      <a16:colId xmlns:a16="http://schemas.microsoft.com/office/drawing/2014/main" val="2997406436"/>
                    </a:ext>
                  </a:extLst>
                </a:gridCol>
                <a:gridCol w="2364051">
                  <a:extLst>
                    <a:ext uri="{9D8B030D-6E8A-4147-A177-3AD203B41FA5}">
                      <a16:colId xmlns:a16="http://schemas.microsoft.com/office/drawing/2014/main" val="3391359477"/>
                    </a:ext>
                  </a:extLst>
                </a:gridCol>
                <a:gridCol w="4481736">
                  <a:extLst>
                    <a:ext uri="{9D8B030D-6E8A-4147-A177-3AD203B41FA5}">
                      <a16:colId xmlns:a16="http://schemas.microsoft.com/office/drawing/2014/main" val="2958674920"/>
                    </a:ext>
                  </a:extLst>
                </a:gridCol>
              </a:tblGrid>
              <a:tr h="301673">
                <a:tc>
                  <a:txBody>
                    <a:bodyPr/>
                    <a:lstStyle/>
                    <a:p>
                      <a:pPr algn="ctr"/>
                      <a:r>
                        <a:rPr lang="en-US" sz="1600" dirty="0"/>
                        <a:t>Prefix</a:t>
                      </a:r>
                    </a:p>
                  </a:txBody>
                  <a:tcPr anchor="b"/>
                </a:tc>
                <a:tc>
                  <a:txBody>
                    <a:bodyPr/>
                    <a:lstStyle/>
                    <a:p>
                      <a:pPr algn="ctr"/>
                      <a:r>
                        <a:rPr lang="en-US" sz="1600" dirty="0"/>
                        <a:t>Meaning</a:t>
                      </a:r>
                    </a:p>
                  </a:txBody>
                  <a:tcPr anchor="b"/>
                </a:tc>
                <a:tc>
                  <a:txBody>
                    <a:bodyPr/>
                    <a:lstStyle/>
                    <a:p>
                      <a:pPr algn="ctr"/>
                      <a:r>
                        <a:rPr lang="en-US" sz="1600" dirty="0"/>
                        <a:t>Example</a:t>
                      </a:r>
                    </a:p>
                  </a:txBody>
                  <a:tcPr/>
                </a:tc>
                <a:extLst>
                  <a:ext uri="{0D108BD9-81ED-4DB2-BD59-A6C34878D82A}">
                    <a16:rowId xmlns:a16="http://schemas.microsoft.com/office/drawing/2014/main" val="369811630"/>
                  </a:ext>
                </a:extLst>
              </a:tr>
              <a:tr h="352112">
                <a:tc gridSpan="3">
                  <a:txBody>
                    <a:bodyPr/>
                    <a:lstStyle/>
                    <a:p>
                      <a:r>
                        <a:rPr lang="en-US" sz="1600" i="1" dirty="0">
                          <a:solidFill>
                            <a:schemeClr val="accent6"/>
                          </a:solidFill>
                        </a:rPr>
                        <a:t>Multiple of 10 (greater than 1)</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84444244"/>
                  </a:ext>
                </a:extLst>
              </a:tr>
              <a:tr h="352112">
                <a:tc>
                  <a:txBody>
                    <a:bodyPr/>
                    <a:lstStyle/>
                    <a:p>
                      <a:r>
                        <a:rPr lang="en-US" dirty="0"/>
                        <a:t>kilo- (k)</a:t>
                      </a:r>
                    </a:p>
                  </a:txBody>
                  <a:tcPr>
                    <a:solidFill>
                      <a:srgbClr val="92D050"/>
                    </a:solidFill>
                  </a:tcPr>
                </a:tc>
                <a:tc>
                  <a:txBody>
                    <a:bodyPr/>
                    <a:lstStyle/>
                    <a:p>
                      <a:r>
                        <a:rPr lang="en-US" sz="1600" dirty="0"/>
                        <a:t>10</a:t>
                      </a:r>
                      <a:r>
                        <a:rPr lang="en-US" sz="1600" baseline="30000" dirty="0"/>
                        <a:t>3</a:t>
                      </a:r>
                      <a:r>
                        <a:rPr lang="en-US" sz="1600" dirty="0"/>
                        <a:t> = 1000</a:t>
                      </a:r>
                    </a:p>
                  </a:txBody>
                  <a:tcPr>
                    <a:solidFill>
                      <a:srgbClr val="92D050"/>
                    </a:solidFill>
                  </a:tcPr>
                </a:tc>
                <a:tc>
                  <a:txBody>
                    <a:bodyPr/>
                    <a:lstStyle/>
                    <a:p>
                      <a:r>
                        <a:rPr lang="en-US" sz="1600" dirty="0">
                          <a:latin typeface="+mj-lt"/>
                        </a:rPr>
                        <a:t>2 kilograms (kg) = 2000 grams</a:t>
                      </a:r>
                      <a:endParaRPr lang="en-US" sz="1600" dirty="0"/>
                    </a:p>
                  </a:txBody>
                  <a:tcPr>
                    <a:solidFill>
                      <a:srgbClr val="92D050"/>
                    </a:solidFill>
                  </a:tcPr>
                </a:tc>
                <a:extLst>
                  <a:ext uri="{0D108BD9-81ED-4DB2-BD59-A6C34878D82A}">
                    <a16:rowId xmlns:a16="http://schemas.microsoft.com/office/drawing/2014/main" val="4054594233"/>
                  </a:ext>
                </a:extLst>
              </a:tr>
              <a:tr h="352112">
                <a:tc>
                  <a:txBody>
                    <a:bodyPr/>
                    <a:lstStyle/>
                    <a:p>
                      <a:r>
                        <a:rPr lang="en-US" dirty="0"/>
                        <a:t>mega- (M)</a:t>
                      </a:r>
                    </a:p>
                  </a:txBody>
                  <a:tcPr/>
                </a:tc>
                <a:tc>
                  <a:txBody>
                    <a:bodyPr/>
                    <a:lstStyle/>
                    <a:p>
                      <a:r>
                        <a:rPr lang="en-US" sz="1600" dirty="0"/>
                        <a:t>10</a:t>
                      </a:r>
                      <a:r>
                        <a:rPr lang="en-US" sz="1600" baseline="30000" dirty="0"/>
                        <a:t>6</a:t>
                      </a:r>
                      <a:r>
                        <a:rPr lang="en-US" sz="1600" dirty="0"/>
                        <a:t> = 1,000,000</a:t>
                      </a:r>
                    </a:p>
                  </a:txBody>
                  <a:tcPr/>
                </a:tc>
                <a:tc>
                  <a:txBody>
                    <a:bodyPr/>
                    <a:lstStyle/>
                    <a:p>
                      <a:r>
                        <a:rPr lang="en-US" sz="1600">
                          <a:latin typeface="+mj-lt"/>
                        </a:rPr>
                        <a:t>3.7 megajoules (MJ) = 3,700,000 J</a:t>
                      </a:r>
                      <a:endParaRPr lang="en-US" sz="1600" dirty="0"/>
                    </a:p>
                  </a:txBody>
                  <a:tcPr/>
                </a:tc>
                <a:extLst>
                  <a:ext uri="{0D108BD9-81ED-4DB2-BD59-A6C34878D82A}">
                    <a16:rowId xmlns:a16="http://schemas.microsoft.com/office/drawing/2014/main" val="1761702033"/>
                  </a:ext>
                </a:extLst>
              </a:tr>
              <a:tr h="352112">
                <a:tc>
                  <a:txBody>
                    <a:bodyPr/>
                    <a:lstStyle/>
                    <a:p>
                      <a:r>
                        <a:rPr lang="en-US" dirty="0"/>
                        <a:t>giga- (G)</a:t>
                      </a:r>
                    </a:p>
                  </a:txBody>
                  <a:tcPr/>
                </a:tc>
                <a:tc>
                  <a:txBody>
                    <a:bodyPr/>
                    <a:lstStyle/>
                    <a:p>
                      <a:r>
                        <a:rPr lang="en-US" sz="1400" dirty="0"/>
                        <a:t>10</a:t>
                      </a:r>
                      <a:r>
                        <a:rPr lang="en-US" sz="1400" baseline="30000" dirty="0"/>
                        <a:t>9</a:t>
                      </a:r>
                      <a:r>
                        <a:rPr lang="en-US" sz="1400" dirty="0"/>
                        <a:t> = </a:t>
                      </a:r>
                      <a:r>
                        <a:rPr lang="en-US" sz="1600" kern="1200" dirty="0">
                          <a:solidFill>
                            <a:schemeClr val="dk1"/>
                          </a:solidFill>
                          <a:latin typeface="+mn-lt"/>
                          <a:ea typeface="+mn-ea"/>
                          <a:cs typeface="+mn-cs"/>
                        </a:rPr>
                        <a:t>1,000,000,000</a:t>
                      </a:r>
                    </a:p>
                  </a:txBody>
                  <a:tcPr/>
                </a:tc>
                <a:tc>
                  <a:txBody>
                    <a:bodyPr/>
                    <a:lstStyle/>
                    <a:p>
                      <a:r>
                        <a:rPr lang="en-US" sz="1600" dirty="0">
                          <a:latin typeface="+mj-lt"/>
                        </a:rPr>
                        <a:t>10 gigahertz (GHz) = 10,000,000,000 Hz</a:t>
                      </a:r>
                      <a:endParaRPr lang="en-US" sz="1600" kern="1200" dirty="0">
                        <a:solidFill>
                          <a:schemeClr val="dk1"/>
                        </a:solidFill>
                        <a:latin typeface="+mn-lt"/>
                        <a:ea typeface="+mn-ea"/>
                        <a:cs typeface="+mn-cs"/>
                      </a:endParaRPr>
                    </a:p>
                  </a:txBody>
                  <a:tcPr/>
                </a:tc>
                <a:extLst>
                  <a:ext uri="{0D108BD9-81ED-4DB2-BD59-A6C34878D82A}">
                    <a16:rowId xmlns:a16="http://schemas.microsoft.com/office/drawing/2014/main" val="1124620680"/>
                  </a:ext>
                </a:extLst>
              </a:tr>
              <a:tr h="352112">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dirty="0">
                          <a:solidFill>
                            <a:schemeClr val="accent6"/>
                          </a:solidFill>
                        </a:rPr>
                        <a:t>Submultiples of 10 (fractions of 1)</a:t>
                      </a:r>
                      <a:endParaRPr lang="en-US" sz="1600"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45595552"/>
                  </a:ext>
                </a:extLst>
              </a:tr>
              <a:tr h="352112">
                <a:tc>
                  <a:txBody>
                    <a:bodyPr/>
                    <a:lstStyle/>
                    <a:p>
                      <a:r>
                        <a:rPr lang="en-US" dirty="0" err="1"/>
                        <a:t>deci</a:t>
                      </a:r>
                      <a:r>
                        <a:rPr lang="en-US" dirty="0"/>
                        <a:t>- (d)</a:t>
                      </a:r>
                    </a:p>
                  </a:txBody>
                  <a:tcPr>
                    <a:solidFill>
                      <a:srgbClr val="92D050"/>
                    </a:solidFill>
                  </a:tcPr>
                </a:tc>
                <a:tc>
                  <a:txBody>
                    <a:bodyPr/>
                    <a:lstStyle/>
                    <a:p>
                      <a:r>
                        <a:rPr lang="en-US" sz="1600" dirty="0"/>
                        <a:t>10</a:t>
                      </a:r>
                      <a:r>
                        <a:rPr lang="en-US" sz="1600" baseline="30000" dirty="0"/>
                        <a:t>-1</a:t>
                      </a:r>
                      <a:r>
                        <a:rPr lang="en-US" sz="1600" dirty="0"/>
                        <a:t> = 1/10</a:t>
                      </a:r>
                    </a:p>
                  </a:txBody>
                  <a:tcPr>
                    <a:solidFill>
                      <a:srgbClr val="92D050"/>
                    </a:solidFill>
                  </a:tcPr>
                </a:tc>
                <a:tc>
                  <a:txBody>
                    <a:bodyPr/>
                    <a:lstStyle/>
                    <a:p>
                      <a:r>
                        <a:rPr lang="en-US" sz="1600" dirty="0"/>
                        <a:t>1 deciliter (dL, dl) = 0.1 L</a:t>
                      </a:r>
                    </a:p>
                  </a:txBody>
                  <a:tcPr>
                    <a:solidFill>
                      <a:srgbClr val="92D050"/>
                    </a:solidFill>
                  </a:tcPr>
                </a:tc>
                <a:extLst>
                  <a:ext uri="{0D108BD9-81ED-4DB2-BD59-A6C34878D82A}">
                    <a16:rowId xmlns:a16="http://schemas.microsoft.com/office/drawing/2014/main" val="1228793836"/>
                  </a:ext>
                </a:extLst>
              </a:tr>
              <a:tr h="352112">
                <a:tc>
                  <a:txBody>
                    <a:bodyPr/>
                    <a:lstStyle/>
                    <a:p>
                      <a:r>
                        <a:rPr lang="en-US" dirty="0"/>
                        <a:t>centi- (c)</a:t>
                      </a:r>
                    </a:p>
                  </a:txBody>
                  <a:tcPr>
                    <a:solidFill>
                      <a:srgbClr val="92D050"/>
                    </a:solidFill>
                  </a:tcPr>
                </a:tc>
                <a:tc>
                  <a:txBody>
                    <a:bodyPr/>
                    <a:lstStyle/>
                    <a:p>
                      <a:r>
                        <a:rPr lang="en-US" sz="1600" dirty="0"/>
                        <a:t>10</a:t>
                      </a:r>
                      <a:r>
                        <a:rPr lang="en-US" sz="1600" baseline="30000" dirty="0"/>
                        <a:t>-2</a:t>
                      </a:r>
                      <a:r>
                        <a:rPr lang="en-US" sz="1600" dirty="0"/>
                        <a:t> = 1/100</a:t>
                      </a:r>
                    </a:p>
                  </a:txBody>
                  <a:tcPr>
                    <a:solidFill>
                      <a:srgbClr val="92D050"/>
                    </a:solidFill>
                  </a:tcPr>
                </a:tc>
                <a:tc>
                  <a:txBody>
                    <a:bodyPr/>
                    <a:lstStyle/>
                    <a:p>
                      <a:r>
                        <a:rPr lang="en-US" dirty="0">
                          <a:latin typeface="+mj-lt"/>
                        </a:rPr>
                        <a:t>2.54 centimeter (cm) = 0.0254 m</a:t>
                      </a:r>
                      <a:endParaRPr lang="en-US" sz="1600" dirty="0"/>
                    </a:p>
                  </a:txBody>
                  <a:tcPr>
                    <a:solidFill>
                      <a:srgbClr val="92D050"/>
                    </a:solidFill>
                  </a:tcPr>
                </a:tc>
                <a:extLst>
                  <a:ext uri="{0D108BD9-81ED-4DB2-BD59-A6C34878D82A}">
                    <a16:rowId xmlns:a16="http://schemas.microsoft.com/office/drawing/2014/main" val="929696405"/>
                  </a:ext>
                </a:extLst>
              </a:tr>
              <a:tr h="441493">
                <a:tc>
                  <a:txBody>
                    <a:bodyPr/>
                    <a:lstStyle/>
                    <a:p>
                      <a:r>
                        <a:rPr lang="en-US" dirty="0"/>
                        <a:t>milli- (m)</a:t>
                      </a:r>
                    </a:p>
                  </a:txBody>
                  <a:tcPr>
                    <a:solidFill>
                      <a:srgbClr val="92D050"/>
                    </a:solidFill>
                  </a:tcPr>
                </a:tc>
                <a:tc>
                  <a:txBody>
                    <a:bodyPr/>
                    <a:lstStyle/>
                    <a:p>
                      <a:r>
                        <a:rPr lang="en-US" sz="1600" dirty="0"/>
                        <a:t>10</a:t>
                      </a:r>
                      <a:r>
                        <a:rPr lang="en-US" sz="1600" baseline="30000" dirty="0"/>
                        <a:t>-3</a:t>
                      </a:r>
                      <a:r>
                        <a:rPr lang="en-US" sz="1600" dirty="0"/>
                        <a:t> = 1/1000</a:t>
                      </a:r>
                    </a:p>
                  </a:txBody>
                  <a:tcPr>
                    <a:solidFill>
                      <a:srgbClr val="92D050"/>
                    </a:solidFill>
                  </a:tcPr>
                </a:tc>
                <a:tc>
                  <a:txBody>
                    <a:bodyPr/>
                    <a:lstStyle/>
                    <a:p>
                      <a:r>
                        <a:rPr lang="en-US" dirty="0">
                          <a:latin typeface="+mj-lt"/>
                        </a:rPr>
                        <a:t>14 millibar (mbar) = 0.014 bar</a:t>
                      </a:r>
                      <a:endParaRPr lang="en-US" sz="1600" dirty="0"/>
                    </a:p>
                  </a:txBody>
                  <a:tcPr>
                    <a:solidFill>
                      <a:srgbClr val="92D050"/>
                    </a:solidFill>
                  </a:tcPr>
                </a:tc>
                <a:extLst>
                  <a:ext uri="{0D108BD9-81ED-4DB2-BD59-A6C34878D82A}">
                    <a16:rowId xmlns:a16="http://schemas.microsoft.com/office/drawing/2014/main" val="3185610161"/>
                  </a:ext>
                </a:extLst>
              </a:tr>
              <a:tr h="352112">
                <a:tc>
                  <a:txBody>
                    <a:bodyPr/>
                    <a:lstStyle/>
                    <a:p>
                      <a:r>
                        <a:rPr lang="en-US" dirty="0"/>
                        <a:t>micro- (u/µ)</a:t>
                      </a:r>
                    </a:p>
                  </a:txBody>
                  <a:tcPr>
                    <a:solidFill>
                      <a:srgbClr val="92D050"/>
                    </a:solidFill>
                  </a:tcPr>
                </a:tc>
                <a:tc>
                  <a:txBody>
                    <a:bodyPr/>
                    <a:lstStyle/>
                    <a:p>
                      <a:r>
                        <a:rPr lang="en-US" sz="1600" dirty="0"/>
                        <a:t>10</a:t>
                      </a:r>
                      <a:r>
                        <a:rPr lang="en-US" sz="1600" baseline="30000" dirty="0"/>
                        <a:t>-6</a:t>
                      </a:r>
                      <a:r>
                        <a:rPr lang="en-US" sz="1600" dirty="0"/>
                        <a:t> = 1/1000000</a:t>
                      </a:r>
                    </a:p>
                  </a:txBody>
                  <a:tcPr>
                    <a:solidFill>
                      <a:srgbClr val="92D050"/>
                    </a:solidFill>
                  </a:tcPr>
                </a:tc>
                <a:tc>
                  <a:txBody>
                    <a:bodyPr/>
                    <a:lstStyle/>
                    <a:p>
                      <a:r>
                        <a:rPr lang="en-US" dirty="0">
                          <a:latin typeface="+mj-lt"/>
                        </a:rPr>
                        <a:t>259 microliters (µl, ul, µL, </a:t>
                      </a:r>
                      <a:r>
                        <a:rPr lang="en-US" dirty="0" err="1">
                          <a:latin typeface="+mj-lt"/>
                        </a:rPr>
                        <a:t>uL</a:t>
                      </a:r>
                      <a:r>
                        <a:rPr lang="en-US" dirty="0">
                          <a:latin typeface="+mj-lt"/>
                        </a:rPr>
                        <a:t>) </a:t>
                      </a:r>
                      <a:r>
                        <a:rPr lang="en-US" sz="1600" dirty="0">
                          <a:latin typeface="+mj-lt"/>
                        </a:rPr>
                        <a:t>= 0.000259 L</a:t>
                      </a:r>
                      <a:endParaRPr lang="en-US" sz="1600" dirty="0"/>
                    </a:p>
                  </a:txBody>
                  <a:tcPr>
                    <a:solidFill>
                      <a:srgbClr val="92D050"/>
                    </a:solidFill>
                  </a:tcPr>
                </a:tc>
                <a:extLst>
                  <a:ext uri="{0D108BD9-81ED-4DB2-BD59-A6C34878D82A}">
                    <a16:rowId xmlns:a16="http://schemas.microsoft.com/office/drawing/2014/main" val="1907223545"/>
                  </a:ext>
                </a:extLst>
              </a:tr>
              <a:tr h="352112">
                <a:tc>
                  <a:txBody>
                    <a:bodyPr/>
                    <a:lstStyle/>
                    <a:p>
                      <a:r>
                        <a:rPr lang="en-US" dirty="0"/>
                        <a:t>nano- (n)</a:t>
                      </a:r>
                    </a:p>
                  </a:txBody>
                  <a:tcPr>
                    <a:solidFill>
                      <a:srgbClr val="92D050"/>
                    </a:solidFill>
                  </a:tcPr>
                </a:tc>
                <a:tc>
                  <a:txBody>
                    <a:bodyPr/>
                    <a:lstStyle/>
                    <a:p>
                      <a:r>
                        <a:rPr lang="en-US" sz="1600" dirty="0"/>
                        <a:t>10</a:t>
                      </a:r>
                      <a:r>
                        <a:rPr lang="en-US" sz="1600" baseline="30000" dirty="0"/>
                        <a:t>-9</a:t>
                      </a:r>
                      <a:r>
                        <a:rPr lang="en-US" sz="1600" dirty="0"/>
                        <a:t> = </a:t>
                      </a:r>
                      <a:r>
                        <a:rPr lang="en-US" sz="1400" dirty="0"/>
                        <a:t>1/1000000000</a:t>
                      </a:r>
                      <a:endParaRPr lang="en-US" sz="1600" dirty="0"/>
                    </a:p>
                  </a:txBody>
                  <a:tcPr>
                    <a:solidFill>
                      <a:srgbClr val="92D050"/>
                    </a:solidFill>
                  </a:tcPr>
                </a:tc>
                <a:tc>
                  <a:txBody>
                    <a:bodyPr/>
                    <a:lstStyle/>
                    <a:p>
                      <a:r>
                        <a:rPr lang="en-US" dirty="0">
                          <a:latin typeface="+mj-lt"/>
                        </a:rPr>
                        <a:t>34 nanograms (ng) = 0.000000034 g</a:t>
                      </a:r>
                      <a:endParaRPr lang="en-US" sz="1600" dirty="0"/>
                    </a:p>
                  </a:txBody>
                  <a:tcPr>
                    <a:solidFill>
                      <a:srgbClr val="92D050"/>
                    </a:solidFill>
                  </a:tcPr>
                </a:tc>
                <a:extLst>
                  <a:ext uri="{0D108BD9-81ED-4DB2-BD59-A6C34878D82A}">
                    <a16:rowId xmlns:a16="http://schemas.microsoft.com/office/drawing/2014/main" val="2832591541"/>
                  </a:ext>
                </a:extLst>
              </a:tr>
              <a:tr h="352112">
                <a:tc>
                  <a:txBody>
                    <a:bodyPr/>
                    <a:lstStyle/>
                    <a:p>
                      <a:r>
                        <a:rPr lang="en-US" dirty="0"/>
                        <a:t>pico- (p)</a:t>
                      </a:r>
                    </a:p>
                  </a:txBody>
                  <a:tcPr>
                    <a:solidFill>
                      <a:srgbClr val="92D050"/>
                    </a:solidFill>
                  </a:tcPr>
                </a:tc>
                <a:tc>
                  <a:txBody>
                    <a:bodyPr/>
                    <a:lstStyle/>
                    <a:p>
                      <a:r>
                        <a:rPr lang="en-US" sz="1600" dirty="0"/>
                        <a:t>10</a:t>
                      </a:r>
                      <a:r>
                        <a:rPr lang="en-US" sz="1600" baseline="30000" dirty="0"/>
                        <a:t>-12</a:t>
                      </a:r>
                      <a:r>
                        <a:rPr lang="en-US" sz="1600" dirty="0"/>
                        <a:t> = </a:t>
                      </a:r>
                      <a:r>
                        <a:rPr lang="en-US" sz="1200" dirty="0"/>
                        <a:t>1/100000000000</a:t>
                      </a:r>
                      <a:endParaRPr lang="en-US" sz="1600" dirty="0"/>
                    </a:p>
                  </a:txBody>
                  <a:tcPr>
                    <a:solidFill>
                      <a:srgbClr val="92D050"/>
                    </a:solidFill>
                  </a:tcPr>
                </a:tc>
                <a:tc>
                  <a:txBody>
                    <a:bodyPr/>
                    <a:lstStyle/>
                    <a:p>
                      <a:r>
                        <a:rPr lang="en-US" dirty="0">
                          <a:latin typeface="+mj-lt"/>
                        </a:rPr>
                        <a:t>250 </a:t>
                      </a:r>
                      <a:r>
                        <a:rPr lang="en-US" dirty="0" err="1">
                          <a:latin typeface="+mj-lt"/>
                        </a:rPr>
                        <a:t>picoliters</a:t>
                      </a:r>
                      <a:r>
                        <a:rPr lang="en-US" dirty="0">
                          <a:latin typeface="+mj-lt"/>
                        </a:rPr>
                        <a:t> (</a:t>
                      </a:r>
                      <a:r>
                        <a:rPr lang="en-US" dirty="0" err="1">
                          <a:latin typeface="+mj-lt"/>
                        </a:rPr>
                        <a:t>pL</a:t>
                      </a:r>
                      <a:r>
                        <a:rPr lang="en-US" dirty="0">
                          <a:latin typeface="+mj-lt"/>
                        </a:rPr>
                        <a:t>) = 0.0</a:t>
                      </a:r>
                      <a:r>
                        <a:rPr lang="en-US" sz="1800" dirty="0"/>
                        <a:t>0000000025 L</a:t>
                      </a:r>
                      <a:endParaRPr lang="en-US" sz="1600" dirty="0"/>
                    </a:p>
                  </a:txBody>
                  <a:tcPr>
                    <a:solidFill>
                      <a:srgbClr val="92D050"/>
                    </a:solidFill>
                  </a:tcPr>
                </a:tc>
                <a:extLst>
                  <a:ext uri="{0D108BD9-81ED-4DB2-BD59-A6C34878D82A}">
                    <a16:rowId xmlns:a16="http://schemas.microsoft.com/office/drawing/2014/main" val="1560516115"/>
                  </a:ext>
                </a:extLst>
              </a:tr>
              <a:tr h="352112">
                <a:tc>
                  <a:txBody>
                    <a:bodyPr/>
                    <a:lstStyle/>
                    <a:p>
                      <a:r>
                        <a:rPr lang="en-US" dirty="0"/>
                        <a:t>femto- (f)</a:t>
                      </a:r>
                    </a:p>
                  </a:txBody>
                  <a:tcPr>
                    <a:solidFill>
                      <a:srgbClr val="92D050"/>
                    </a:solidFill>
                  </a:tcPr>
                </a:tc>
                <a:tc>
                  <a:txBody>
                    <a:bodyPr/>
                    <a:lstStyle/>
                    <a:p>
                      <a:r>
                        <a:rPr lang="en-US" sz="1600" dirty="0"/>
                        <a:t>10</a:t>
                      </a:r>
                      <a:r>
                        <a:rPr lang="en-US" sz="1600" baseline="30000" dirty="0"/>
                        <a:t>-15</a:t>
                      </a:r>
                      <a:r>
                        <a:rPr lang="en-US" sz="1600" dirty="0"/>
                        <a:t> =</a:t>
                      </a:r>
                      <a:r>
                        <a:rPr lang="en-US" sz="900" dirty="0"/>
                        <a:t>1/ 1000000000000000</a:t>
                      </a:r>
                      <a:endParaRPr lang="en-US" sz="1600" dirty="0"/>
                    </a:p>
                  </a:txBody>
                  <a:tcPr>
                    <a:solidFill>
                      <a:srgbClr val="92D050"/>
                    </a:solidFill>
                  </a:tcPr>
                </a:tc>
                <a:tc>
                  <a:txBody>
                    <a:bodyPr/>
                    <a:lstStyle/>
                    <a:p>
                      <a:r>
                        <a:rPr lang="en-US" sz="1600" dirty="0">
                          <a:latin typeface="+mj-lt"/>
                        </a:rPr>
                        <a:t>4.3 femtomoles (</a:t>
                      </a:r>
                      <a:r>
                        <a:rPr lang="en-US" sz="1600" dirty="0" err="1">
                          <a:latin typeface="+mj-lt"/>
                        </a:rPr>
                        <a:t>fmol</a:t>
                      </a:r>
                      <a:r>
                        <a:rPr lang="en-US" sz="1600" dirty="0">
                          <a:latin typeface="+mj-lt"/>
                        </a:rPr>
                        <a:t>) </a:t>
                      </a:r>
                      <a:r>
                        <a:rPr lang="en-US" sz="1200" dirty="0">
                          <a:latin typeface="+mj-lt"/>
                        </a:rPr>
                        <a:t>= </a:t>
                      </a:r>
                      <a:r>
                        <a:rPr lang="en-US" sz="1200" dirty="0"/>
                        <a:t>0.0000000000000043 mol</a:t>
                      </a:r>
                      <a:endParaRPr lang="en-US" sz="1600" dirty="0"/>
                    </a:p>
                  </a:txBody>
                  <a:tcPr>
                    <a:solidFill>
                      <a:srgbClr val="92D050"/>
                    </a:solidFill>
                  </a:tcPr>
                </a:tc>
                <a:extLst>
                  <a:ext uri="{0D108BD9-81ED-4DB2-BD59-A6C34878D82A}">
                    <a16:rowId xmlns:a16="http://schemas.microsoft.com/office/drawing/2014/main" val="2959266512"/>
                  </a:ext>
                </a:extLst>
              </a:tr>
              <a:tr h="352112">
                <a:tc gridSpan="3">
                  <a:txBody>
                    <a:bodyPr/>
                    <a:lstStyle/>
                    <a:p>
                      <a:r>
                        <a:rPr lang="en-US" sz="1400" b="1" i="1" dirty="0"/>
                        <a:t>Dimensions in green are often used in chemistry</a:t>
                      </a:r>
                    </a:p>
                  </a:txBody>
                  <a:tcPr>
                    <a:solidFill>
                      <a:schemeClr val="bg1"/>
                    </a:solidFill>
                  </a:tcPr>
                </a:tc>
                <a:tc hMerge="1">
                  <a:txBody>
                    <a:bodyPr/>
                    <a:lstStyle/>
                    <a:p>
                      <a:endParaRPr lang="en-US" sz="1600" dirty="0"/>
                    </a:p>
                  </a:txBody>
                  <a:tcPr>
                    <a:solidFill>
                      <a:srgbClr val="92D050"/>
                    </a:solidFill>
                  </a:tcPr>
                </a:tc>
                <a:tc hMerge="1">
                  <a:txBody>
                    <a:bodyPr/>
                    <a:lstStyle/>
                    <a:p>
                      <a:endParaRPr lang="en-US" sz="1600" dirty="0"/>
                    </a:p>
                  </a:txBody>
                  <a:tcPr>
                    <a:solidFill>
                      <a:srgbClr val="92D050"/>
                    </a:solidFill>
                  </a:tcPr>
                </a:tc>
                <a:extLst>
                  <a:ext uri="{0D108BD9-81ED-4DB2-BD59-A6C34878D82A}">
                    <a16:rowId xmlns:a16="http://schemas.microsoft.com/office/drawing/2014/main" val="3356507909"/>
                  </a:ext>
                </a:extLst>
              </a:tr>
            </a:tbl>
          </a:graphicData>
        </a:graphic>
      </p:graphicFrame>
    </p:spTree>
    <p:extLst>
      <p:ext uri="{BB962C8B-B14F-4D97-AF65-F5344CB8AC3E}">
        <p14:creationId xmlns:p14="http://schemas.microsoft.com/office/powerpoint/2010/main" val="3165250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A8ECF-7C3E-9091-9CD0-32EA2D12C5D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6D2DB76-418F-782F-9162-5EAD9F330A1B}"/>
              </a:ext>
            </a:extLst>
          </p:cNvPr>
          <p:cNvSpPr>
            <a:spLocks noGrp="1"/>
          </p:cNvSpPr>
          <p:nvPr>
            <p:ph type="title"/>
          </p:nvPr>
        </p:nvSpPr>
        <p:spPr>
          <a:xfrm>
            <a:off x="364067" y="336851"/>
            <a:ext cx="8421512" cy="646331"/>
          </a:xfrm>
        </p:spPr>
        <p:txBody>
          <a:bodyPr/>
          <a:lstStyle/>
          <a:p>
            <a:r>
              <a:rPr lang="en-US" sz="3600" dirty="0"/>
              <a:t>Density</a:t>
            </a:r>
          </a:p>
        </p:txBody>
      </p:sp>
      <p:sp>
        <p:nvSpPr>
          <p:cNvPr id="6" name="Content Placeholder 5">
            <a:extLst>
              <a:ext uri="{FF2B5EF4-FFF2-40B4-BE49-F238E27FC236}">
                <a16:creationId xmlns:a16="http://schemas.microsoft.com/office/drawing/2014/main" id="{68900D5F-905B-5EE5-08E2-E4E7AB418C2A}"/>
              </a:ext>
            </a:extLst>
          </p:cNvPr>
          <p:cNvSpPr>
            <a:spLocks noGrp="1"/>
          </p:cNvSpPr>
          <p:nvPr>
            <p:ph idx="1"/>
          </p:nvPr>
        </p:nvSpPr>
        <p:spPr>
          <a:xfrm>
            <a:off x="378177" y="1154669"/>
            <a:ext cx="8387645" cy="5215465"/>
          </a:xfrm>
          <a:prstGeom prst="rect">
            <a:avLst/>
          </a:prstGeom>
          <a:ln w="28575"/>
        </p:spPr>
        <p:txBody>
          <a:bodyPr/>
          <a:lstStyle/>
          <a:p>
            <a:pPr marL="0" indent="0">
              <a:buNone/>
              <a:defRPr/>
            </a:pPr>
            <a:r>
              <a:rPr lang="en-US" dirty="0"/>
              <a:t>How much </a:t>
            </a:r>
            <a:r>
              <a:rPr lang="en-US" dirty="0">
                <a:solidFill>
                  <a:srgbClr val="FFFF00"/>
                </a:solidFill>
              </a:rPr>
              <a:t>mass</a:t>
            </a:r>
            <a:r>
              <a:rPr lang="en-US" dirty="0"/>
              <a:t> is in a given </a:t>
            </a:r>
            <a:r>
              <a:rPr lang="en-US" dirty="0">
                <a:solidFill>
                  <a:srgbClr val="FFFF00"/>
                </a:solidFill>
              </a:rPr>
              <a:t>volume</a:t>
            </a:r>
          </a:p>
          <a:p>
            <a:pPr marL="0" indent="0">
              <a:buNone/>
              <a:defRPr/>
            </a:pPr>
            <a:endParaRPr lang="en-US" dirty="0"/>
          </a:p>
          <a:p>
            <a:pPr marL="0" indent="0">
              <a:buNone/>
              <a:defRPr/>
            </a:pPr>
            <a:r>
              <a:rPr lang="en-US" b="0" dirty="0"/>
              <a:t>The math definition:</a:t>
            </a:r>
          </a:p>
          <a:p>
            <a:pPr marL="0" indent="0">
              <a:buNone/>
              <a:defRPr/>
            </a:pPr>
            <a:endParaRPr lang="en-US" sz="1800" dirty="0"/>
          </a:p>
          <a:p>
            <a:pPr marL="0" indent="0">
              <a:buNone/>
              <a:defRPr/>
            </a:pPr>
            <a:r>
              <a:rPr lang="en-US" sz="1800" dirty="0"/>
              <a:t>Greek letter </a:t>
            </a:r>
            <a:r>
              <a:rPr lang="en-US" sz="1800" i="1" dirty="0"/>
              <a:t>rho</a:t>
            </a:r>
            <a:r>
              <a:rPr lang="en-US" sz="1800" dirty="0"/>
              <a:t> (</a:t>
            </a:r>
            <a:r>
              <a:rPr lang="en-US" sz="1800" dirty="0">
                <a:latin typeface="Symbol" panose="05050102010706020507" pitchFamily="18" charset="2"/>
              </a:rPr>
              <a:t>r</a:t>
            </a:r>
            <a:r>
              <a:rPr lang="en-US" sz="1800" dirty="0"/>
              <a:t>) is</a:t>
            </a:r>
            <a:br>
              <a:rPr lang="en-US" sz="1800" dirty="0"/>
            </a:br>
            <a:r>
              <a:rPr lang="en-US" sz="1800" dirty="0"/>
              <a:t>symbol for </a:t>
            </a:r>
            <a:r>
              <a:rPr lang="en-US" sz="1800" dirty="0">
                <a:solidFill>
                  <a:srgbClr val="00FF00"/>
                </a:solidFill>
              </a:rPr>
              <a:t>density</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0EAB591-6DB4-5B95-3067-EEA27B278D05}"/>
                  </a:ext>
                </a:extLst>
              </p:cNvPr>
              <p:cNvSpPr txBox="1"/>
              <p:nvPr/>
            </p:nvSpPr>
            <p:spPr>
              <a:xfrm>
                <a:off x="4572000" y="1770797"/>
                <a:ext cx="2913797" cy="1454437"/>
              </a:xfrm>
              <a:prstGeom prst="rect">
                <a:avLst/>
              </a:prstGeom>
              <a:noFill/>
              <a:ln w="28575">
                <a:solidFill>
                  <a:schemeClr val="bg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𝑑𝑒𝑛𝑠𝑖𝑡𝑦</m:t>
                      </m:r>
                      <m:r>
                        <a:rPr lang="en-US" sz="2000" b="0" i="1" smtClean="0">
                          <a:solidFill>
                            <a:schemeClr val="bg1"/>
                          </a:solidFill>
                          <a:latin typeface="Cambria Math" panose="02040503050406030204" pitchFamily="18" charset="0"/>
                        </a:rPr>
                        <m:t>= </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𝑚𝑎𝑠𝑠</m:t>
                          </m:r>
                        </m:num>
                        <m:den>
                          <m:r>
                            <a:rPr lang="en-US" sz="2000" b="0" i="1" smtClean="0">
                              <a:solidFill>
                                <a:schemeClr val="bg1"/>
                              </a:solidFill>
                              <a:latin typeface="Cambria Math" panose="02040503050406030204" pitchFamily="18" charset="0"/>
                            </a:rPr>
                            <m:t>𝑣𝑜𝑙𝑢𝑚𝑒</m:t>
                          </m:r>
                        </m:den>
                      </m:f>
                      <m:r>
                        <a:rPr lang="en-US" sz="2000" b="0" i="1" smtClean="0">
                          <a:solidFill>
                            <a:schemeClr val="bg1"/>
                          </a:solidFill>
                          <a:latin typeface="Cambria Math" panose="02040503050406030204" pitchFamily="18" charset="0"/>
                        </a:rPr>
                        <m:t> </m:t>
                      </m:r>
                    </m:oMath>
                  </m:oMathPara>
                </a14:m>
                <a:endParaRPr lang="en-US" sz="2000" dirty="0">
                  <a:solidFill>
                    <a:schemeClr val="bg1"/>
                  </a:solidFill>
                </a:endParaRPr>
              </a:p>
              <a:p>
                <a:endParaRPr lang="en-US" sz="2000" dirty="0">
                  <a:solidFill>
                    <a:schemeClr val="bg1"/>
                  </a:solidFill>
                </a:endParaRPr>
              </a:p>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ea typeface="Cambria Math" panose="02040503050406030204" pitchFamily="18" charset="0"/>
                        </a:rPr>
                        <m:t>𝜌</m:t>
                      </m:r>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𝑚</m:t>
                          </m:r>
                        </m:num>
                        <m:den>
                          <m:r>
                            <a:rPr lang="en-US" sz="2000" b="0" i="1" smtClean="0">
                              <a:solidFill>
                                <a:schemeClr val="bg1"/>
                              </a:solidFill>
                              <a:latin typeface="Cambria Math" panose="02040503050406030204" pitchFamily="18" charset="0"/>
                            </a:rPr>
                            <m:t>𝑉</m:t>
                          </m:r>
                        </m:den>
                      </m:f>
                    </m:oMath>
                  </m:oMathPara>
                </a14:m>
                <a:endParaRPr lang="en-US" sz="2000" dirty="0">
                  <a:solidFill>
                    <a:schemeClr val="bg1"/>
                  </a:solidFill>
                </a:endParaRPr>
              </a:p>
            </p:txBody>
          </p:sp>
        </mc:Choice>
        <mc:Fallback xmlns="">
          <p:sp>
            <p:nvSpPr>
              <p:cNvPr id="2" name="TextBox 1">
                <a:extLst>
                  <a:ext uri="{FF2B5EF4-FFF2-40B4-BE49-F238E27FC236}">
                    <a16:creationId xmlns:a16="http://schemas.microsoft.com/office/drawing/2014/main" id="{C0EAB591-6DB4-5B95-3067-EEA27B278D05}"/>
                  </a:ext>
                </a:extLst>
              </p:cNvPr>
              <p:cNvSpPr txBox="1">
                <a:spLocks noRot="1" noChangeAspect="1" noMove="1" noResize="1" noEditPoints="1" noAdjustHandles="1" noChangeArrowheads="1" noChangeShapeType="1" noTextEdit="1"/>
              </p:cNvSpPr>
              <p:nvPr/>
            </p:nvSpPr>
            <p:spPr>
              <a:xfrm>
                <a:off x="4572000" y="1770797"/>
                <a:ext cx="2913797" cy="1454437"/>
              </a:xfrm>
              <a:prstGeom prst="rect">
                <a:avLst/>
              </a:prstGeom>
              <a:blipFill>
                <a:blip r:embed="rId2"/>
                <a:stretch>
                  <a:fillRect/>
                </a:stretch>
              </a:blipFill>
              <a:ln w="28575">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332425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C24D2-D3CA-C264-390F-8F4E1D339AA9}"/>
              </a:ext>
            </a:extLst>
          </p:cNvPr>
          <p:cNvSpPr>
            <a:spLocks noGrp="1"/>
          </p:cNvSpPr>
          <p:nvPr>
            <p:ph type="title"/>
          </p:nvPr>
        </p:nvSpPr>
        <p:spPr/>
        <p:txBody>
          <a:bodyPr/>
          <a:lstStyle/>
          <a:p>
            <a:r>
              <a:rPr lang="en-US" dirty="0"/>
              <a:t>Temperature</a:t>
            </a:r>
          </a:p>
        </p:txBody>
      </p:sp>
      <p:sp>
        <p:nvSpPr>
          <p:cNvPr id="3" name="Content Placeholder 2">
            <a:extLst>
              <a:ext uri="{FF2B5EF4-FFF2-40B4-BE49-F238E27FC236}">
                <a16:creationId xmlns:a16="http://schemas.microsoft.com/office/drawing/2014/main" id="{87BFE258-FB6F-3EE1-D974-F0C4B7CFF7DC}"/>
              </a:ext>
            </a:extLst>
          </p:cNvPr>
          <p:cNvSpPr>
            <a:spLocks noGrp="1"/>
          </p:cNvSpPr>
          <p:nvPr>
            <p:ph idx="1"/>
          </p:nvPr>
        </p:nvSpPr>
        <p:spPr/>
        <p:txBody>
          <a:bodyPr/>
          <a:lstStyle/>
          <a:p>
            <a:r>
              <a:rPr lang="en-US" dirty="0"/>
              <a:t>A measure of the average kinetic energy of particles in a substance</a:t>
            </a:r>
          </a:p>
          <a:p>
            <a:r>
              <a:rPr lang="en-US" dirty="0"/>
              <a:t>Not energy itself, but an indicator or measure of energy</a:t>
            </a:r>
          </a:p>
        </p:txBody>
      </p:sp>
    </p:spTree>
    <p:extLst>
      <p:ext uri="{BB962C8B-B14F-4D97-AF65-F5344CB8AC3E}">
        <p14:creationId xmlns:p14="http://schemas.microsoft.com/office/powerpoint/2010/main" val="2915462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78178-09A5-760C-4B2B-FE5DCFDCDAC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24B865D-5DA3-6C23-2A19-B874111D5765}"/>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661649CD-26F3-FDAC-6641-475A24C14B07}"/>
              </a:ext>
            </a:extLst>
          </p:cNvPr>
          <p:cNvSpPr>
            <a:spLocks noGrp="1"/>
          </p:cNvSpPr>
          <p:nvPr>
            <p:ph idx="1"/>
          </p:nvPr>
        </p:nvSpPr>
        <p:spPr/>
        <p:txBody>
          <a:bodyPr/>
          <a:lstStyle/>
          <a:p>
            <a:pPr marL="0" indent="0">
              <a:buNone/>
            </a:pPr>
            <a:r>
              <a:rPr lang="en-US" i="1" dirty="0"/>
              <a:t>Syllabus</a:t>
            </a:r>
          </a:p>
          <a:p>
            <a:pPr lvl="1"/>
            <a:r>
              <a:rPr lang="en-US" dirty="0"/>
              <a:t>The syllabus is your friend, your map to how the course is supposed to go</a:t>
            </a:r>
          </a:p>
          <a:p>
            <a:pPr lvl="1"/>
            <a:r>
              <a:rPr lang="en-US" dirty="0"/>
              <a:t>Understand it well: generally, answers questions of highest importance to students</a:t>
            </a:r>
          </a:p>
          <a:p>
            <a:pPr lvl="1"/>
            <a:r>
              <a:rPr lang="en-US" dirty="0"/>
              <a:t>Broad overview or outline of course content</a:t>
            </a:r>
          </a:p>
          <a:p>
            <a:pPr lvl="1"/>
            <a:r>
              <a:rPr lang="en-US" dirty="0"/>
              <a:t>Materials for course: freely accessible online “book”,</a:t>
            </a:r>
            <a:br>
              <a:rPr lang="en-US" dirty="0"/>
            </a:br>
            <a:r>
              <a:rPr lang="en-US" dirty="0"/>
              <a:t>lab gear (coat + goggles), scientific-grade calculator</a:t>
            </a:r>
          </a:p>
          <a:p>
            <a:pPr lvl="1"/>
            <a:r>
              <a:rPr lang="en-US" dirty="0"/>
              <a:t>Grading: components of performance in course</a:t>
            </a:r>
          </a:p>
          <a:p>
            <a:pPr lvl="2">
              <a:buFont typeface="Wingdings" panose="05000000000000000000" pitchFamily="2" charset="2"/>
              <a:buChar char="q"/>
            </a:pPr>
            <a:r>
              <a:rPr lang="en-US" dirty="0"/>
              <a:t>Examinations: midterms and final, quizzes</a:t>
            </a:r>
          </a:p>
          <a:p>
            <a:pPr lvl="2">
              <a:buFont typeface="Wingdings" panose="05000000000000000000" pitchFamily="2" charset="2"/>
              <a:buChar char="q"/>
            </a:pPr>
            <a:r>
              <a:rPr lang="en-US" dirty="0"/>
              <a:t>“Homework”: </a:t>
            </a:r>
          </a:p>
          <a:p>
            <a:pPr lvl="2">
              <a:buFont typeface="Wingdings" panose="05000000000000000000" pitchFamily="2" charset="2"/>
              <a:buChar char="q"/>
            </a:pPr>
            <a:r>
              <a:rPr lang="en-US" dirty="0"/>
              <a:t>Laboratory part of course: reports of experiments</a:t>
            </a:r>
          </a:p>
          <a:p>
            <a:pPr lvl="1"/>
            <a:endParaRPr lang="en-US" dirty="0"/>
          </a:p>
          <a:p>
            <a:pPr lvl="1"/>
            <a:endParaRPr lang="en-US" dirty="0"/>
          </a:p>
        </p:txBody>
      </p:sp>
    </p:spTree>
    <p:extLst>
      <p:ext uri="{BB962C8B-B14F-4D97-AF65-F5344CB8AC3E}">
        <p14:creationId xmlns:p14="http://schemas.microsoft.com/office/powerpoint/2010/main" val="338814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9F1E8-D2AC-7FA9-E917-F90C94B3818A}"/>
              </a:ext>
            </a:extLst>
          </p:cNvPr>
          <p:cNvSpPr>
            <a:spLocks noGrp="1"/>
          </p:cNvSpPr>
          <p:nvPr>
            <p:ph type="title"/>
          </p:nvPr>
        </p:nvSpPr>
        <p:spPr/>
        <p:txBody>
          <a:bodyPr/>
          <a:lstStyle/>
          <a:p>
            <a:r>
              <a:rPr lang="en-US" dirty="0"/>
              <a:t>Measuring Temperature</a:t>
            </a:r>
          </a:p>
        </p:txBody>
      </p:sp>
      <p:sp>
        <p:nvSpPr>
          <p:cNvPr id="3" name="Content Placeholder 2">
            <a:extLst>
              <a:ext uri="{FF2B5EF4-FFF2-40B4-BE49-F238E27FC236}">
                <a16:creationId xmlns:a16="http://schemas.microsoft.com/office/drawing/2014/main" id="{964FE607-7419-606B-BBB5-0E6613B751C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97733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73A3D-B829-24BE-C8D3-4E4C7D7C57E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B44E676-275D-A5CD-07B8-28E46741F40F}"/>
              </a:ext>
            </a:extLst>
          </p:cNvPr>
          <p:cNvSpPr>
            <a:spLocks noGrp="1"/>
          </p:cNvSpPr>
          <p:nvPr>
            <p:ph type="title"/>
          </p:nvPr>
        </p:nvSpPr>
        <p:spPr>
          <a:xfrm>
            <a:off x="364067" y="306073"/>
            <a:ext cx="8421512" cy="707886"/>
          </a:xfrm>
        </p:spPr>
        <p:txBody>
          <a:bodyPr/>
          <a:lstStyle/>
          <a:p>
            <a:r>
              <a:rPr lang="en-US" sz="4000" dirty="0"/>
              <a:t>Temperature Scales</a:t>
            </a:r>
          </a:p>
        </p:txBody>
      </p:sp>
      <p:sp>
        <p:nvSpPr>
          <p:cNvPr id="5" name="Content Placeholder 4">
            <a:extLst>
              <a:ext uri="{FF2B5EF4-FFF2-40B4-BE49-F238E27FC236}">
                <a16:creationId xmlns:a16="http://schemas.microsoft.com/office/drawing/2014/main" id="{8EA906A4-1845-3AB4-2976-0DB03AFE7EA7}"/>
              </a:ext>
            </a:extLst>
          </p:cNvPr>
          <p:cNvSpPr>
            <a:spLocks noGrp="1"/>
          </p:cNvSpPr>
          <p:nvPr>
            <p:ph idx="1"/>
          </p:nvPr>
        </p:nvSpPr>
        <p:spPr>
          <a:xfrm>
            <a:off x="392288" y="1336462"/>
            <a:ext cx="8387645" cy="5215465"/>
          </a:xfrm>
        </p:spPr>
        <p:txBody>
          <a:bodyPr/>
          <a:lstStyle/>
          <a:p>
            <a:pPr marL="0" indent="0">
              <a:buNone/>
            </a:pPr>
            <a:r>
              <a:rPr lang="en-US" dirty="0"/>
              <a:t>Three scales (measurement types) are used to get a value of temperature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Thermometers usually involve expansion or contraction of calibrated sealed tube of mercury (Hg) or dyed-alcohol</a:t>
            </a:r>
          </a:p>
        </p:txBody>
      </p:sp>
      <p:graphicFrame>
        <p:nvGraphicFramePr>
          <p:cNvPr id="7" name="Table 6">
            <a:extLst>
              <a:ext uri="{FF2B5EF4-FFF2-40B4-BE49-F238E27FC236}">
                <a16:creationId xmlns:a16="http://schemas.microsoft.com/office/drawing/2014/main" id="{08B8A7F7-88D8-54CF-A9E6-795174F5A749}"/>
              </a:ext>
            </a:extLst>
          </p:cNvPr>
          <p:cNvGraphicFramePr>
            <a:graphicFrameLocks noGrp="1"/>
          </p:cNvGraphicFramePr>
          <p:nvPr>
            <p:extLst>
              <p:ext uri="{D42A27DB-BD31-4B8C-83A1-F6EECF244321}">
                <p14:modId xmlns:p14="http://schemas.microsoft.com/office/powerpoint/2010/main" val="2544253236"/>
              </p:ext>
            </p:extLst>
          </p:nvPr>
        </p:nvGraphicFramePr>
        <p:xfrm>
          <a:off x="867447" y="2599897"/>
          <a:ext cx="7014244" cy="1849120"/>
        </p:xfrm>
        <a:graphic>
          <a:graphicData uri="http://schemas.openxmlformats.org/drawingml/2006/table">
            <a:tbl>
              <a:tblPr firstRow="1" bandRow="1">
                <a:tableStyleId>{073A0DAA-6AF3-43AB-8588-CEC1D06C72B9}</a:tableStyleId>
              </a:tblPr>
              <a:tblGrid>
                <a:gridCol w="2796977">
                  <a:extLst>
                    <a:ext uri="{9D8B030D-6E8A-4147-A177-3AD203B41FA5}">
                      <a16:colId xmlns:a16="http://schemas.microsoft.com/office/drawing/2014/main" val="2997406436"/>
                    </a:ext>
                  </a:extLst>
                </a:gridCol>
                <a:gridCol w="2129051">
                  <a:extLst>
                    <a:ext uri="{9D8B030D-6E8A-4147-A177-3AD203B41FA5}">
                      <a16:colId xmlns:a16="http://schemas.microsoft.com/office/drawing/2014/main" val="3205729253"/>
                    </a:ext>
                  </a:extLst>
                </a:gridCol>
                <a:gridCol w="2088216">
                  <a:extLst>
                    <a:ext uri="{9D8B030D-6E8A-4147-A177-3AD203B41FA5}">
                      <a16:colId xmlns:a16="http://schemas.microsoft.com/office/drawing/2014/main" val="1039054553"/>
                    </a:ext>
                  </a:extLst>
                </a:gridCol>
              </a:tblGrid>
              <a:tr h="332883">
                <a:tc rowSpan="2">
                  <a:txBody>
                    <a:bodyPr/>
                    <a:lstStyle/>
                    <a:p>
                      <a:pPr algn="ctr"/>
                      <a:r>
                        <a:rPr lang="en-US" sz="1600" dirty="0"/>
                        <a:t>Scale</a:t>
                      </a:r>
                    </a:p>
                  </a:txBody>
                  <a:tcPr anchor="b">
                    <a:lnR w="12700" cap="flat" cmpd="sng" algn="ctr">
                      <a:solidFill>
                        <a:schemeClr val="bg1"/>
                      </a:solidFill>
                      <a:prstDash val="solid"/>
                      <a:round/>
                      <a:headEnd type="none" w="med" len="med"/>
                      <a:tailEnd type="none" w="med" len="med"/>
                    </a:lnR>
                  </a:tcPr>
                </a:tc>
                <a:tc gridSpan="2">
                  <a:txBody>
                    <a:bodyPr/>
                    <a:lstStyle/>
                    <a:p>
                      <a:pPr algn="ctr"/>
                      <a:r>
                        <a:rPr lang="en-US" dirty="0"/>
                        <a:t>Water Property</a:t>
                      </a: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tx1"/>
                    </a:solidFill>
                  </a:tcPr>
                </a:tc>
                <a:tc hMerge="1">
                  <a:txBody>
                    <a:bodyPr/>
                    <a:lstStyle/>
                    <a:p>
                      <a:pPr algn="ctr"/>
                      <a:endParaRPr lang="en-US" dirty="0"/>
                    </a:p>
                  </a:txBody>
                  <a:tcPr>
                    <a:solidFill>
                      <a:schemeClr val="tx1"/>
                    </a:solidFill>
                  </a:tcPr>
                </a:tc>
                <a:extLst>
                  <a:ext uri="{0D108BD9-81ED-4DB2-BD59-A6C34878D82A}">
                    <a16:rowId xmlns:a16="http://schemas.microsoft.com/office/drawing/2014/main" val="369811630"/>
                  </a:ext>
                </a:extLst>
              </a:tr>
              <a:tr h="370840">
                <a:tc vMerge="1">
                  <a:txBody>
                    <a:bodyPr/>
                    <a:lstStyle/>
                    <a:p>
                      <a:endParaRPr lang="en-US" dirty="0"/>
                    </a:p>
                  </a:txBody>
                  <a:tcPr/>
                </a:tc>
                <a:tc>
                  <a:txBody>
                    <a:bodyPr/>
                    <a:lstStyle/>
                    <a:p>
                      <a:pPr algn="ctr"/>
                      <a:r>
                        <a:rPr lang="en-US" dirty="0">
                          <a:solidFill>
                            <a:schemeClr val="bg1"/>
                          </a:solidFill>
                        </a:rPr>
                        <a:t>freezing point</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tx1"/>
                    </a:solidFill>
                  </a:tcPr>
                </a:tc>
                <a:tc>
                  <a:txBody>
                    <a:bodyPr/>
                    <a:lstStyle/>
                    <a:p>
                      <a:pPr algn="ctr"/>
                      <a:r>
                        <a:rPr lang="en-US" dirty="0">
                          <a:solidFill>
                            <a:schemeClr val="bg1"/>
                          </a:solidFill>
                        </a:rPr>
                        <a:t>boiling point</a:t>
                      </a:r>
                    </a:p>
                  </a:txBody>
                  <a:tcPr>
                    <a:lnT w="12700" cap="flat" cmpd="sng" algn="ctr">
                      <a:solidFill>
                        <a:schemeClr val="bg1"/>
                      </a:solidFill>
                      <a:prstDash val="solid"/>
                      <a:round/>
                      <a:headEnd type="none" w="med" len="med"/>
                      <a:tailEnd type="none" w="med" len="med"/>
                    </a:lnT>
                    <a:solidFill>
                      <a:schemeClr val="tx1"/>
                    </a:solidFill>
                  </a:tcPr>
                </a:tc>
                <a:extLst>
                  <a:ext uri="{0D108BD9-81ED-4DB2-BD59-A6C34878D82A}">
                    <a16:rowId xmlns:a16="http://schemas.microsoft.com/office/drawing/2014/main" val="4054594233"/>
                  </a:ext>
                </a:extLst>
              </a:tr>
              <a:tr h="370840">
                <a:tc>
                  <a:txBody>
                    <a:bodyPr/>
                    <a:lstStyle/>
                    <a:p>
                      <a:r>
                        <a:rPr lang="en-US" dirty="0"/>
                        <a:t>Fahrenheit</a:t>
                      </a:r>
                    </a:p>
                  </a:txBody>
                  <a:tcPr/>
                </a:tc>
                <a:tc>
                  <a:txBody>
                    <a:bodyPr/>
                    <a:lstStyle/>
                    <a:p>
                      <a:pPr algn="ctr"/>
                      <a:r>
                        <a:rPr lang="en-US" dirty="0"/>
                        <a:t>32° F</a:t>
                      </a:r>
                    </a:p>
                  </a:txBody>
                  <a:tcPr anchor="ctr"/>
                </a:tc>
                <a:tc>
                  <a:txBody>
                    <a:bodyPr/>
                    <a:lstStyle/>
                    <a:p>
                      <a:pPr algn="ctr"/>
                      <a:r>
                        <a:rPr lang="en-US" dirty="0">
                          <a:latin typeface="+mj-lt"/>
                        </a:rPr>
                        <a:t>212° F</a:t>
                      </a:r>
                    </a:p>
                  </a:txBody>
                  <a:tcPr anchor="ctr"/>
                </a:tc>
                <a:extLst>
                  <a:ext uri="{0D108BD9-81ED-4DB2-BD59-A6C34878D82A}">
                    <a16:rowId xmlns:a16="http://schemas.microsoft.com/office/drawing/2014/main" val="1761702033"/>
                  </a:ext>
                </a:extLst>
              </a:tr>
              <a:tr h="370840">
                <a:tc>
                  <a:txBody>
                    <a:bodyPr/>
                    <a:lstStyle/>
                    <a:p>
                      <a:r>
                        <a:rPr lang="en-US" dirty="0"/>
                        <a:t>Celsius (centigrade)</a:t>
                      </a:r>
                    </a:p>
                  </a:txBody>
                  <a:tcPr/>
                </a:tc>
                <a:tc>
                  <a:txBody>
                    <a:bodyPr/>
                    <a:lstStyle/>
                    <a:p>
                      <a:pPr algn="ctr"/>
                      <a:r>
                        <a:rPr lang="en-US" dirty="0"/>
                        <a:t>0° C</a:t>
                      </a:r>
                    </a:p>
                  </a:txBody>
                  <a:tcPr anchor="ctr"/>
                </a:tc>
                <a:tc>
                  <a:txBody>
                    <a:bodyPr/>
                    <a:lstStyle/>
                    <a:p>
                      <a:pPr algn="ctr"/>
                      <a:r>
                        <a:rPr lang="en-US" dirty="0">
                          <a:latin typeface="+mj-lt"/>
                        </a:rPr>
                        <a:t>100° C</a:t>
                      </a:r>
                    </a:p>
                  </a:txBody>
                  <a:tcPr anchor="ctr"/>
                </a:tc>
                <a:extLst>
                  <a:ext uri="{0D108BD9-81ED-4DB2-BD59-A6C34878D82A}">
                    <a16:rowId xmlns:a16="http://schemas.microsoft.com/office/drawing/2014/main" val="1124620680"/>
                  </a:ext>
                </a:extLst>
              </a:tr>
              <a:tr h="370840">
                <a:tc>
                  <a:txBody>
                    <a:bodyPr/>
                    <a:lstStyle/>
                    <a:p>
                      <a:r>
                        <a:rPr lang="en-US" dirty="0"/>
                        <a:t>Kelvin</a:t>
                      </a:r>
                    </a:p>
                  </a:txBody>
                  <a:tcPr/>
                </a:tc>
                <a:tc>
                  <a:txBody>
                    <a:bodyPr/>
                    <a:lstStyle/>
                    <a:p>
                      <a:pPr algn="ctr"/>
                      <a:r>
                        <a:rPr lang="en-US" dirty="0"/>
                        <a:t>273 K</a:t>
                      </a:r>
                    </a:p>
                  </a:txBody>
                  <a:tcPr anchor="ctr"/>
                </a:tc>
                <a:tc>
                  <a:txBody>
                    <a:bodyPr/>
                    <a:lstStyle/>
                    <a:p>
                      <a:pPr algn="ctr"/>
                      <a:r>
                        <a:rPr lang="en-US" dirty="0">
                          <a:latin typeface="+mj-lt"/>
                        </a:rPr>
                        <a:t>373 K</a:t>
                      </a:r>
                    </a:p>
                  </a:txBody>
                  <a:tcPr anchor="ctr"/>
                </a:tc>
                <a:extLst>
                  <a:ext uri="{0D108BD9-81ED-4DB2-BD59-A6C34878D82A}">
                    <a16:rowId xmlns:a16="http://schemas.microsoft.com/office/drawing/2014/main" val="1807739249"/>
                  </a:ext>
                </a:extLst>
              </a:tr>
            </a:tbl>
          </a:graphicData>
        </a:graphic>
      </p:graphicFrame>
    </p:spTree>
    <p:extLst>
      <p:ext uri="{BB962C8B-B14F-4D97-AF65-F5344CB8AC3E}">
        <p14:creationId xmlns:p14="http://schemas.microsoft.com/office/powerpoint/2010/main" val="2288294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A3B84-A7EF-76A1-A3C2-9AD76850FE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B63526-5ED5-D270-D0C9-51CCB7F7634A}"/>
              </a:ext>
            </a:extLst>
          </p:cNvPr>
          <p:cNvSpPr>
            <a:spLocks noGrp="1"/>
          </p:cNvSpPr>
          <p:nvPr>
            <p:ph type="title"/>
          </p:nvPr>
        </p:nvSpPr>
        <p:spPr/>
        <p:txBody>
          <a:bodyPr/>
          <a:lstStyle/>
          <a:p>
            <a:r>
              <a:rPr lang="en-US" dirty="0"/>
              <a:t>Converting Temperature</a:t>
            </a:r>
          </a:p>
        </p:txBody>
      </p:sp>
      <p:sp>
        <p:nvSpPr>
          <p:cNvPr id="3" name="Content Placeholder 2">
            <a:extLst>
              <a:ext uri="{FF2B5EF4-FFF2-40B4-BE49-F238E27FC236}">
                <a16:creationId xmlns:a16="http://schemas.microsoft.com/office/drawing/2014/main" id="{8E4F53CE-7776-FB69-554E-27EE51C7634D}"/>
              </a:ext>
            </a:extLst>
          </p:cNvPr>
          <p:cNvSpPr>
            <a:spLocks noGrp="1"/>
          </p:cNvSpPr>
          <p:nvPr>
            <p:ph idx="1"/>
          </p:nvPr>
        </p:nvSpPr>
        <p:spPr>
          <a:xfrm>
            <a:off x="383822" y="1386681"/>
            <a:ext cx="8387645" cy="5215465"/>
          </a:xfrm>
        </p:spPr>
        <p:txBody>
          <a:bodyPr/>
          <a:lstStyle/>
          <a:p>
            <a:pPr marL="0" indent="0">
              <a:buNone/>
            </a:pPr>
            <a:r>
              <a:rPr lang="en-US" dirty="0"/>
              <a:t>Conversions apply basic algebraic principles of sloped lines</a:t>
            </a:r>
          </a:p>
        </p:txBody>
      </p:sp>
      <p:grpSp>
        <p:nvGrpSpPr>
          <p:cNvPr id="15" name="Group 14">
            <a:extLst>
              <a:ext uri="{FF2B5EF4-FFF2-40B4-BE49-F238E27FC236}">
                <a16:creationId xmlns:a16="http://schemas.microsoft.com/office/drawing/2014/main" id="{BD609EFD-48EF-A5E2-4BFF-038EB57CD40E}"/>
              </a:ext>
            </a:extLst>
          </p:cNvPr>
          <p:cNvGrpSpPr/>
          <p:nvPr/>
        </p:nvGrpSpPr>
        <p:grpSpPr>
          <a:xfrm>
            <a:off x="795024" y="2856065"/>
            <a:ext cx="3552967" cy="2963460"/>
            <a:chOff x="520890" y="2562450"/>
            <a:chExt cx="3552967" cy="2963460"/>
          </a:xfrm>
        </p:grpSpPr>
        <mc:AlternateContent xmlns:mc="http://schemas.openxmlformats.org/markup-compatibility/2006" xmlns:a14="http://schemas.microsoft.com/office/drawing/2010/main">
          <mc:Choice Requires="a14">
            <p:graphicFrame>
              <p:nvGraphicFramePr>
                <p:cNvPr id="9" name="Chart 8">
                  <a:extLst>
                    <a:ext uri="{FF2B5EF4-FFF2-40B4-BE49-F238E27FC236}">
                      <a16:creationId xmlns:a16="http://schemas.microsoft.com/office/drawing/2014/main" id="{5818B1F0-A797-3FEA-AFDC-641D3D9F6550}"/>
                    </a:ext>
                  </a:extLst>
                </p:cNvPr>
                <p:cNvGraphicFramePr/>
                <p:nvPr>
                  <p:extLst>
                    <p:ext uri="{D42A27DB-BD31-4B8C-83A1-F6EECF244321}">
                      <p14:modId xmlns:p14="http://schemas.microsoft.com/office/powerpoint/2010/main" val="731876632"/>
                    </p:ext>
                  </p:extLst>
                </p:nvPr>
              </p:nvGraphicFramePr>
              <p:xfrm>
                <a:off x="520890" y="2562450"/>
                <a:ext cx="3552967" cy="2963460"/>
              </p:xfrm>
              <a:graphic>
                <a:graphicData uri="http://schemas.openxmlformats.org/drawingml/2006/chart">
                  <c:chart xmlns:c="http://schemas.openxmlformats.org/drawingml/2006/chart" xmlns:r="http://schemas.openxmlformats.org/officeDocument/2006/relationships" r:id="rId2"/>
                </a:graphicData>
              </a:graphic>
            </p:graphicFrame>
          </mc:Choice>
          <mc:Fallback xmlns="">
            <p:graphicFrame>
              <p:nvGraphicFramePr>
                <p:cNvPr id="9" name="Chart 8">
                  <a:extLst>
                    <a:ext uri="{FF2B5EF4-FFF2-40B4-BE49-F238E27FC236}">
                      <a16:creationId xmlns:a16="http://schemas.microsoft.com/office/drawing/2014/main" id="{5818B1F0-A797-3FEA-AFDC-641D3D9F6550}"/>
                    </a:ext>
                  </a:extLst>
                </p:cNvPr>
                <p:cNvGraphicFramePr/>
                <p:nvPr>
                  <p:extLst>
                    <p:ext uri="{D42A27DB-BD31-4B8C-83A1-F6EECF244321}">
                      <p14:modId xmlns:p14="http://schemas.microsoft.com/office/powerpoint/2010/main" val="731876632"/>
                    </p:ext>
                  </p:extLst>
                </p:nvPr>
              </p:nvGraphicFramePr>
              <p:xfrm>
                <a:off x="520890" y="2562450"/>
                <a:ext cx="3552967" cy="2963460"/>
              </p:xfrm>
              <a:graphic>
                <a:graphicData uri="http://schemas.openxmlformats.org/drawingml/2006/chart">
                  <c:chart xmlns:c="http://schemas.openxmlformats.org/drawingml/2006/chart" xmlns:r="http://schemas.openxmlformats.org/officeDocument/2006/relationships" r:id="rId3"/>
                </a:graphicData>
              </a:graphic>
            </p:graphicFrame>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4916786-534E-FB51-E6FD-ADA002F768A6}"/>
                    </a:ext>
                  </a:extLst>
                </p:cNvPr>
                <p:cNvSpPr txBox="1"/>
                <p:nvPr/>
              </p:nvSpPr>
              <p:spPr>
                <a:xfrm>
                  <a:off x="2614760" y="4440162"/>
                  <a:ext cx="1186350" cy="246221"/>
                </a:xfrm>
                <a:prstGeom prst="rect">
                  <a:avLst/>
                </a:prstGeom>
                <a:noFill/>
              </p:spPr>
              <p:txBody>
                <a:bodyPr wrap="none" lIns="0" tIns="0" rIns="0" bIns="0" rtlCol="0">
                  <a:spAutoFit/>
                </a:bodyPr>
                <a:lstStyle/>
                <a:p>
                  <a:r>
                    <a:rPr lang="en-US" sz="1600" i="1" dirty="0"/>
                    <a:t>K</a:t>
                  </a:r>
                  <a14:m>
                    <m:oMath xmlns:m="http://schemas.openxmlformats.org/officeDocument/2006/math">
                      <m:r>
                        <a:rPr lang="en-US" sz="1600" b="0" i="1" smtClean="0">
                          <a:latin typeface="Cambria Math" panose="02040503050406030204" pitchFamily="18" charset="0"/>
                        </a:rPr>
                        <m:t> =°</m:t>
                      </m:r>
                      <m:r>
                        <a:rPr lang="en-US" sz="1600" b="0" i="1" smtClean="0">
                          <a:latin typeface="Cambria Math" panose="02040503050406030204" pitchFamily="18" charset="0"/>
                        </a:rPr>
                        <m:t>𝐶</m:t>
                      </m:r>
                      <m:r>
                        <a:rPr lang="en-US" sz="1600" b="0" i="1" smtClean="0">
                          <a:latin typeface="Cambria Math" panose="02040503050406030204" pitchFamily="18" charset="0"/>
                        </a:rPr>
                        <m:t>+273</m:t>
                      </m:r>
                    </m:oMath>
                  </a14:m>
                  <a:endParaRPr lang="en-US" sz="1600" dirty="0">
                    <a:solidFill>
                      <a:schemeClr val="bg1"/>
                    </a:solidFill>
                  </a:endParaRPr>
                </a:p>
              </p:txBody>
            </p:sp>
          </mc:Choice>
          <mc:Fallback xmlns="">
            <p:sp>
              <p:nvSpPr>
                <p:cNvPr id="10" name="TextBox 9">
                  <a:extLst>
                    <a:ext uri="{FF2B5EF4-FFF2-40B4-BE49-F238E27FC236}">
                      <a16:creationId xmlns:a16="http://schemas.microsoft.com/office/drawing/2014/main" id="{84916786-534E-FB51-E6FD-ADA002F768A6}"/>
                    </a:ext>
                  </a:extLst>
                </p:cNvPr>
                <p:cNvSpPr txBox="1">
                  <a:spLocks noRot="1" noChangeAspect="1" noMove="1" noResize="1" noEditPoints="1" noAdjustHandles="1" noChangeArrowheads="1" noChangeShapeType="1" noTextEdit="1"/>
                </p:cNvSpPr>
                <p:nvPr/>
              </p:nvSpPr>
              <p:spPr>
                <a:xfrm>
                  <a:off x="2614760" y="4440162"/>
                  <a:ext cx="1186350" cy="246221"/>
                </a:xfrm>
                <a:prstGeom prst="rect">
                  <a:avLst/>
                </a:prstGeom>
                <a:blipFill>
                  <a:blip r:embed="rId4"/>
                  <a:stretch>
                    <a:fillRect l="-10769" t="-27500" r="-4103"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D736493-778E-DF23-545D-E4A555480BF8}"/>
                    </a:ext>
                  </a:extLst>
                </p:cNvPr>
                <p:cNvSpPr txBox="1"/>
                <p:nvPr/>
              </p:nvSpPr>
              <p:spPr>
                <a:xfrm>
                  <a:off x="1438912" y="3158939"/>
                  <a:ext cx="1375954" cy="262316"/>
                </a:xfrm>
                <a:prstGeom prst="rect">
                  <a:avLst/>
                </a:prstGeom>
                <a:noFill/>
                <a:ln>
                  <a:solidFill>
                    <a:schemeClr val="tx1"/>
                  </a:solidFill>
                </a:ln>
              </p:spPr>
              <p:txBody>
                <a:bodyPr wrap="none" lIns="0" tIns="0" rIns="0" bIns="0" rtlCol="0">
                  <a:spAutoFit/>
                </a:bodyPr>
                <a:lstStyle/>
                <a:p>
                  <a:r>
                    <a:rPr lang="en-US" sz="1200" i="1" dirty="0">
                      <a:latin typeface="+mj-lt"/>
                    </a:rPr>
                    <a:t>s</a:t>
                  </a:r>
                  <a14:m>
                    <m:oMath xmlns:m="http://schemas.openxmlformats.org/officeDocument/2006/math">
                      <m:r>
                        <m:rPr>
                          <m:nor/>
                        </m:rPr>
                        <a:rPr lang="en-US" sz="1200" b="0" i="0" smtClean="0">
                          <a:latin typeface="+mj-lt"/>
                        </a:rPr>
                        <m:t>lope</m:t>
                      </m:r>
                      <m:r>
                        <m:rPr>
                          <m:nor/>
                        </m:rPr>
                        <a:rPr lang="en-US" sz="1200" b="0" i="0" smtClean="0">
                          <a:latin typeface="Cambria Math" panose="02040503050406030204" pitchFamily="18" charset="0"/>
                        </a:rPr>
                        <m:t> </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373 −273</m:t>
                          </m:r>
                        </m:num>
                        <m:den>
                          <m:r>
                            <a:rPr lang="en-US" sz="1200" b="0" i="1" smtClean="0">
                              <a:latin typeface="Cambria Math" panose="02040503050406030204" pitchFamily="18" charset="0"/>
                            </a:rPr>
                            <m:t>100 − 0</m:t>
                          </m:r>
                        </m:den>
                      </m:f>
                    </m:oMath>
                  </a14:m>
                  <a:r>
                    <a:rPr lang="en-US" sz="1600" dirty="0"/>
                    <a:t> </a:t>
                  </a:r>
                  <a:r>
                    <a:rPr lang="en-US" sz="1200" dirty="0"/>
                    <a:t>= 1</a:t>
                  </a:r>
                  <a:endParaRPr lang="en-US" sz="1600" dirty="0"/>
                </a:p>
              </p:txBody>
            </p:sp>
          </mc:Choice>
          <mc:Fallback xmlns="">
            <p:sp>
              <p:nvSpPr>
                <p:cNvPr id="12" name="TextBox 11">
                  <a:extLst>
                    <a:ext uri="{FF2B5EF4-FFF2-40B4-BE49-F238E27FC236}">
                      <a16:creationId xmlns:a16="http://schemas.microsoft.com/office/drawing/2014/main" id="{AD736493-778E-DF23-545D-E4A555480BF8}"/>
                    </a:ext>
                  </a:extLst>
                </p:cNvPr>
                <p:cNvSpPr txBox="1">
                  <a:spLocks noRot="1" noChangeAspect="1" noMove="1" noResize="1" noEditPoints="1" noAdjustHandles="1" noChangeArrowheads="1" noChangeShapeType="1" noTextEdit="1"/>
                </p:cNvSpPr>
                <p:nvPr/>
              </p:nvSpPr>
              <p:spPr>
                <a:xfrm>
                  <a:off x="1438912" y="3158939"/>
                  <a:ext cx="1375954" cy="262316"/>
                </a:xfrm>
                <a:prstGeom prst="rect">
                  <a:avLst/>
                </a:prstGeom>
                <a:blipFill>
                  <a:blip r:embed="rId5"/>
                  <a:stretch>
                    <a:fillRect l="-6140" t="-2222" r="-5263" b="-17778"/>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5510C77-40AA-3598-2EB3-159FD07DFF32}"/>
                    </a:ext>
                  </a:extLst>
                </p:cNvPr>
                <p:cNvSpPr txBox="1"/>
                <p:nvPr/>
              </p:nvSpPr>
              <p:spPr>
                <a:xfrm>
                  <a:off x="1429696" y="3517203"/>
                  <a:ext cx="1452898" cy="323165"/>
                </a:xfrm>
                <a:prstGeom prst="rect">
                  <a:avLst/>
                </a:prstGeom>
                <a:noFill/>
                <a:ln>
                  <a:solidFill>
                    <a:schemeClr val="tx1"/>
                  </a:solidFill>
                </a:ln>
              </p:spPr>
              <p:txBody>
                <a:bodyPr wrap="none" lIns="0" tIns="0" rIns="0" bIns="0" rtlCol="0">
                  <a:spAutoFit/>
                </a:bodyPr>
                <a:lstStyle/>
                <a:p>
                  <a:r>
                    <a:rPr lang="en-US" sz="1050" dirty="0">
                      <a:latin typeface="+mj-lt"/>
                    </a:rPr>
                    <a:t>2</a:t>
                  </a:r>
                  <a14:m>
                    <m:oMath xmlns:m="http://schemas.openxmlformats.org/officeDocument/2006/math">
                      <m:r>
                        <a:rPr lang="en-US" sz="1050" b="0" i="0" smtClean="0">
                          <a:latin typeface="Cambria Math" panose="02040503050406030204" pitchFamily="18" charset="0"/>
                        </a:rPr>
                        <m:t>73</m:t>
                      </m:r>
                      <m:r>
                        <m:rPr>
                          <m:nor/>
                        </m:rPr>
                        <a:rPr lang="en-US" sz="1050" b="0" i="0" smtClean="0">
                          <a:latin typeface="+mj-lt"/>
                        </a:rPr>
                        <m:t> </m:t>
                      </m:r>
                      <m:r>
                        <a:rPr lang="en-US" sz="1050" b="0" i="1" smtClean="0">
                          <a:latin typeface="Cambria Math" panose="02040503050406030204" pitchFamily="18" charset="0"/>
                        </a:rPr>
                        <m:t>=</m:t>
                      </m:r>
                      <m:r>
                        <a:rPr lang="en-US" sz="1050" b="0" i="0" smtClean="0">
                          <a:latin typeface="Cambria Math" panose="02040503050406030204" pitchFamily="18" charset="0"/>
                        </a:rPr>
                        <m:t>1 </m:t>
                      </m:r>
                      <m:r>
                        <a:rPr lang="en-US" sz="1050" b="0" i="1" smtClean="0">
                          <a:latin typeface="Cambria Math" panose="02040503050406030204" pitchFamily="18" charset="0"/>
                          <a:ea typeface="Cambria Math" panose="02040503050406030204" pitchFamily="18" charset="0"/>
                        </a:rPr>
                        <m:t>×0+</m:t>
                      </m:r>
                      <m:r>
                        <m:rPr>
                          <m:nor/>
                        </m:rPr>
                        <a:rPr lang="en-US" sz="1050" b="0" i="0" smtClean="0">
                          <a:latin typeface="+mj-lt"/>
                          <a:ea typeface="Cambria Math" panose="02040503050406030204" pitchFamily="18" charset="0"/>
                        </a:rPr>
                        <m:t>intercept</m:t>
                      </m:r>
                    </m:oMath>
                  </a14:m>
                  <a:endParaRPr lang="en-US" sz="1050" b="0" dirty="0">
                    <a:latin typeface="+mj-lt"/>
                    <a:ea typeface="Cambria Math" panose="02040503050406030204" pitchFamily="18" charset="0"/>
                  </a:endParaRPr>
                </a:p>
                <a:p>
                  <a:r>
                    <a:rPr lang="en-US" sz="1050" dirty="0">
                      <a:latin typeface="+mj-lt"/>
                      <a:ea typeface="Cambria Math" panose="02040503050406030204" pitchFamily="18" charset="0"/>
                    </a:rPr>
                    <a:t>Intercept = 273</a:t>
                  </a:r>
                  <a:endParaRPr lang="en-US" sz="1050" b="0" dirty="0">
                    <a:latin typeface="+mj-lt"/>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B5510C77-40AA-3598-2EB3-159FD07DFF32}"/>
                    </a:ext>
                  </a:extLst>
                </p:cNvPr>
                <p:cNvSpPr txBox="1">
                  <a:spLocks noRot="1" noChangeAspect="1" noMove="1" noResize="1" noEditPoints="1" noAdjustHandles="1" noChangeArrowheads="1" noChangeShapeType="1" noTextEdit="1"/>
                </p:cNvSpPr>
                <p:nvPr/>
              </p:nvSpPr>
              <p:spPr>
                <a:xfrm>
                  <a:off x="1429696" y="3517203"/>
                  <a:ext cx="1452898" cy="323165"/>
                </a:xfrm>
                <a:prstGeom prst="rect">
                  <a:avLst/>
                </a:prstGeom>
                <a:blipFill>
                  <a:blip r:embed="rId6"/>
                  <a:stretch>
                    <a:fillRect l="-4979" t="-10909" r="-2490" b="-23636"/>
                  </a:stretch>
                </a:blipFill>
                <a:ln>
                  <a:solidFill>
                    <a:schemeClr val="tx1"/>
                  </a:solidFill>
                </a:ln>
              </p:spPr>
              <p:txBody>
                <a:bodyPr/>
                <a:lstStyle/>
                <a:p>
                  <a:r>
                    <a:rPr lang="en-US">
                      <a:noFill/>
                    </a:rPr>
                    <a:t> </a:t>
                  </a:r>
                </a:p>
              </p:txBody>
            </p:sp>
          </mc:Fallback>
        </mc:AlternateContent>
      </p:grpSp>
      <p:graphicFrame>
        <p:nvGraphicFramePr>
          <p:cNvPr id="17" name="Chart 16">
            <a:extLst>
              <a:ext uri="{FF2B5EF4-FFF2-40B4-BE49-F238E27FC236}">
                <a16:creationId xmlns:a16="http://schemas.microsoft.com/office/drawing/2014/main" id="{2574B9D5-4256-F33F-C6DF-FDB7B2E2C4ED}"/>
              </a:ext>
            </a:extLst>
          </p:cNvPr>
          <p:cNvGraphicFramePr/>
          <p:nvPr>
            <p:extLst>
              <p:ext uri="{D42A27DB-BD31-4B8C-83A1-F6EECF244321}">
                <p14:modId xmlns:p14="http://schemas.microsoft.com/office/powerpoint/2010/main" val="1768448341"/>
              </p:ext>
            </p:extLst>
          </p:nvPr>
        </p:nvGraphicFramePr>
        <p:xfrm>
          <a:off x="4988847" y="2856065"/>
          <a:ext cx="3552967" cy="2963460"/>
        </p:xfrm>
        <a:graphic>
          <a:graphicData uri="http://schemas.openxmlformats.org/drawingml/2006/chart">
            <c:chart xmlns:c="http://schemas.openxmlformats.org/drawingml/2006/chart" xmlns:r="http://schemas.openxmlformats.org/officeDocument/2006/relationships" r:id="rId7"/>
          </a:graphicData>
        </a:graphic>
      </p:graphicFrame>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1A79250-F9D2-3A7B-550F-171FA4532F46}"/>
                  </a:ext>
                </a:extLst>
              </p:cNvPr>
              <p:cNvSpPr txBox="1"/>
              <p:nvPr/>
            </p:nvSpPr>
            <p:spPr>
              <a:xfrm>
                <a:off x="5873689" y="3542129"/>
                <a:ext cx="135857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m:t>
                      </m:r>
                      <m:r>
                        <a:rPr lang="en-US" sz="1600" i="1" smtClean="0">
                          <a:latin typeface="Cambria Math" panose="02040503050406030204" pitchFamily="18" charset="0"/>
                        </a:rPr>
                        <m:t>𝐶</m:t>
                      </m:r>
                      <m:r>
                        <a:rPr lang="en-US" sz="1600" b="0" i="1" smtClean="0">
                          <a:latin typeface="Cambria Math" panose="02040503050406030204" pitchFamily="18" charset="0"/>
                        </a:rPr>
                        <m:t> =</m:t>
                      </m:r>
                      <m:r>
                        <a:rPr lang="en-US" sz="1600" b="0" i="1" smtClean="0">
                          <a:latin typeface="Cambria Math" panose="02040503050406030204" pitchFamily="18" charset="0"/>
                        </a:rPr>
                        <m:t>𝐾</m:t>
                      </m:r>
                      <m:r>
                        <a:rPr lang="en-US" sz="1600" b="0" i="1" smtClean="0">
                          <a:latin typeface="Cambria Math" panose="02040503050406030204" pitchFamily="18" charset="0"/>
                        </a:rPr>
                        <m:t> −273</m:t>
                      </m:r>
                    </m:oMath>
                  </m:oMathPara>
                </a14:m>
                <a:endParaRPr lang="en-US" sz="1600" dirty="0">
                  <a:solidFill>
                    <a:schemeClr val="bg1"/>
                  </a:solidFill>
                </a:endParaRPr>
              </a:p>
            </p:txBody>
          </p:sp>
        </mc:Choice>
        <mc:Fallback xmlns="">
          <p:sp>
            <p:nvSpPr>
              <p:cNvPr id="18" name="TextBox 17">
                <a:extLst>
                  <a:ext uri="{FF2B5EF4-FFF2-40B4-BE49-F238E27FC236}">
                    <a16:creationId xmlns:a16="http://schemas.microsoft.com/office/drawing/2014/main" id="{B1A79250-F9D2-3A7B-550F-171FA4532F46}"/>
                  </a:ext>
                </a:extLst>
              </p:cNvPr>
              <p:cNvSpPr txBox="1">
                <a:spLocks noRot="1" noChangeAspect="1" noMove="1" noResize="1" noEditPoints="1" noAdjustHandles="1" noChangeArrowheads="1" noChangeShapeType="1" noTextEdit="1"/>
              </p:cNvSpPr>
              <p:nvPr/>
            </p:nvSpPr>
            <p:spPr>
              <a:xfrm>
                <a:off x="5873689" y="3542129"/>
                <a:ext cx="1358577" cy="246221"/>
              </a:xfrm>
              <a:prstGeom prst="rect">
                <a:avLst/>
              </a:prstGeom>
              <a:blipFill>
                <a:blip r:embed="rId8"/>
                <a:stretch>
                  <a:fillRect l="-2703" r="-2252" b="-10000"/>
                </a:stretch>
              </a:blipFill>
            </p:spPr>
            <p:txBody>
              <a:bodyPr/>
              <a:lstStyle/>
              <a:p>
                <a:r>
                  <a:rPr lang="en-US">
                    <a:noFill/>
                  </a:rPr>
                  <a:t> </a:t>
                </a:r>
              </a:p>
            </p:txBody>
          </p:sp>
        </mc:Fallback>
      </mc:AlternateContent>
    </p:spTree>
    <p:extLst>
      <p:ext uri="{BB962C8B-B14F-4D97-AF65-F5344CB8AC3E}">
        <p14:creationId xmlns:p14="http://schemas.microsoft.com/office/powerpoint/2010/main" val="2640761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F0F7D-6CF5-B9DA-097C-A4B47EC679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6B6AB6-FA58-4AF6-0528-15E6A2A4E7EC}"/>
              </a:ext>
            </a:extLst>
          </p:cNvPr>
          <p:cNvSpPr>
            <a:spLocks noGrp="1"/>
          </p:cNvSpPr>
          <p:nvPr>
            <p:ph type="title"/>
          </p:nvPr>
        </p:nvSpPr>
        <p:spPr/>
        <p:txBody>
          <a:bodyPr/>
          <a:lstStyle/>
          <a:p>
            <a:r>
              <a:rPr lang="en-US" dirty="0"/>
              <a:t>Converting Temperature</a:t>
            </a:r>
          </a:p>
        </p:txBody>
      </p:sp>
      <p:sp>
        <p:nvSpPr>
          <p:cNvPr id="3" name="Content Placeholder 2">
            <a:extLst>
              <a:ext uri="{FF2B5EF4-FFF2-40B4-BE49-F238E27FC236}">
                <a16:creationId xmlns:a16="http://schemas.microsoft.com/office/drawing/2014/main" id="{B1E5B6F4-D670-1DD5-70BB-6CDBE005294E}"/>
              </a:ext>
            </a:extLst>
          </p:cNvPr>
          <p:cNvSpPr>
            <a:spLocks noGrp="1"/>
          </p:cNvSpPr>
          <p:nvPr>
            <p:ph idx="1"/>
          </p:nvPr>
        </p:nvSpPr>
        <p:spPr>
          <a:xfrm>
            <a:off x="383822" y="1386681"/>
            <a:ext cx="8387645" cy="5215465"/>
          </a:xfrm>
        </p:spPr>
        <p:txBody>
          <a:bodyPr/>
          <a:lstStyle/>
          <a:p>
            <a:pPr marL="0" indent="0">
              <a:buNone/>
            </a:pPr>
            <a:r>
              <a:rPr lang="en-US" dirty="0"/>
              <a:t>Fahrenheit not used in chemistry, but be prepared to convert.</a:t>
            </a:r>
          </a:p>
        </p:txBody>
      </p:sp>
      <p:graphicFrame>
        <p:nvGraphicFramePr>
          <p:cNvPr id="9" name="Chart 8">
            <a:extLst>
              <a:ext uri="{FF2B5EF4-FFF2-40B4-BE49-F238E27FC236}">
                <a16:creationId xmlns:a16="http://schemas.microsoft.com/office/drawing/2014/main" id="{71389EC2-EFAB-DCBB-2F45-7C00802FB223}"/>
              </a:ext>
            </a:extLst>
          </p:cNvPr>
          <p:cNvGraphicFramePr/>
          <p:nvPr>
            <p:extLst>
              <p:ext uri="{D42A27DB-BD31-4B8C-83A1-F6EECF244321}">
                <p14:modId xmlns:p14="http://schemas.microsoft.com/office/powerpoint/2010/main" val="1870227535"/>
              </p:ext>
            </p:extLst>
          </p:nvPr>
        </p:nvGraphicFramePr>
        <p:xfrm>
          <a:off x="795024" y="2856065"/>
          <a:ext cx="3552967" cy="2963460"/>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1436B41-7A93-8719-42A6-3F27EEA898FE}"/>
                  </a:ext>
                </a:extLst>
              </p:cNvPr>
              <p:cNvSpPr txBox="1"/>
              <p:nvPr/>
            </p:nvSpPr>
            <p:spPr>
              <a:xfrm>
                <a:off x="2624417" y="4677335"/>
                <a:ext cx="1328825" cy="349711"/>
              </a:xfrm>
              <a:prstGeom prst="rect">
                <a:avLst/>
              </a:prstGeom>
              <a:noFill/>
            </p:spPr>
            <p:txBody>
              <a:bodyPr wrap="none" lIns="0" tIns="0" rIns="0" bIns="0" rtlCol="0">
                <a:spAutoFit/>
              </a:bodyPr>
              <a:lstStyle/>
              <a:p>
                <a:r>
                  <a:rPr lang="en-US" sz="1600" i="1" dirty="0"/>
                  <a:t>°</a:t>
                </a:r>
                <a14:m>
                  <m:oMath xmlns:m="http://schemas.openxmlformats.org/officeDocument/2006/math">
                    <m:r>
                      <a:rPr lang="en-US" sz="1600" b="0" i="1" smtClean="0">
                        <a:latin typeface="Cambria Math" panose="02040503050406030204" pitchFamily="18" charset="0"/>
                      </a:rPr>
                      <m:t>𝐹</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9</m:t>
                        </m:r>
                      </m:num>
                      <m:den>
                        <m:r>
                          <a:rPr lang="en-US" sz="1600" b="0" i="1" smtClean="0">
                            <a:latin typeface="Cambria Math" panose="02040503050406030204" pitchFamily="18" charset="0"/>
                          </a:rPr>
                          <m:t>5</m:t>
                        </m:r>
                      </m:den>
                    </m:f>
                    <m:r>
                      <a:rPr lang="en-US" sz="1600" b="0" i="1" smtClean="0">
                        <a:latin typeface="Cambria Math" panose="02040503050406030204" pitchFamily="18" charset="0"/>
                      </a:rPr>
                      <m:t>°</m:t>
                    </m:r>
                    <m:r>
                      <a:rPr lang="en-US" sz="1600" b="0" i="1" smtClean="0">
                        <a:latin typeface="Cambria Math" panose="02040503050406030204" pitchFamily="18" charset="0"/>
                      </a:rPr>
                      <m:t>𝐶</m:t>
                    </m:r>
                    <m:r>
                      <a:rPr lang="en-US" sz="1600" b="0" i="1" smtClean="0">
                        <a:latin typeface="Cambria Math" panose="02040503050406030204" pitchFamily="18" charset="0"/>
                      </a:rPr>
                      <m:t>+32</m:t>
                    </m:r>
                  </m:oMath>
                </a14:m>
                <a:endParaRPr lang="en-US" sz="1600" dirty="0">
                  <a:solidFill>
                    <a:schemeClr val="bg1"/>
                  </a:solidFill>
                </a:endParaRPr>
              </a:p>
            </p:txBody>
          </p:sp>
        </mc:Choice>
        <mc:Fallback xmlns="">
          <p:sp>
            <p:nvSpPr>
              <p:cNvPr id="10" name="TextBox 9">
                <a:extLst>
                  <a:ext uri="{FF2B5EF4-FFF2-40B4-BE49-F238E27FC236}">
                    <a16:creationId xmlns:a16="http://schemas.microsoft.com/office/drawing/2014/main" id="{B1436B41-7A93-8719-42A6-3F27EEA898FE}"/>
                  </a:ext>
                </a:extLst>
              </p:cNvPr>
              <p:cNvSpPr txBox="1">
                <a:spLocks noRot="1" noChangeAspect="1" noMove="1" noResize="1" noEditPoints="1" noAdjustHandles="1" noChangeArrowheads="1" noChangeShapeType="1" noTextEdit="1"/>
              </p:cNvSpPr>
              <p:nvPr/>
            </p:nvSpPr>
            <p:spPr>
              <a:xfrm>
                <a:off x="2624417" y="4677335"/>
                <a:ext cx="1328825" cy="349711"/>
              </a:xfrm>
              <a:prstGeom prst="rect">
                <a:avLst/>
              </a:prstGeom>
              <a:blipFill>
                <a:blip r:embed="rId3"/>
                <a:stretch>
                  <a:fillRect l="-9677" t="-3448" r="-4147" b="-189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963ECD-0B27-1642-C6BB-110862354854}"/>
                  </a:ext>
                </a:extLst>
              </p:cNvPr>
              <p:cNvSpPr txBox="1"/>
              <p:nvPr/>
            </p:nvSpPr>
            <p:spPr>
              <a:xfrm>
                <a:off x="1713046" y="3452554"/>
                <a:ext cx="1822743" cy="262316"/>
              </a:xfrm>
              <a:prstGeom prst="rect">
                <a:avLst/>
              </a:prstGeom>
              <a:noFill/>
              <a:ln>
                <a:solidFill>
                  <a:schemeClr val="tx1"/>
                </a:solidFill>
              </a:ln>
            </p:spPr>
            <p:txBody>
              <a:bodyPr wrap="none" lIns="0" tIns="0" rIns="0" bIns="0" rtlCol="0">
                <a:spAutoFit/>
              </a:bodyPr>
              <a:lstStyle/>
              <a:p>
                <a:r>
                  <a:rPr lang="en-US" sz="1200" i="1" dirty="0">
                    <a:latin typeface="+mj-lt"/>
                  </a:rPr>
                  <a:t>s</a:t>
                </a:r>
                <a14:m>
                  <m:oMath xmlns:m="http://schemas.openxmlformats.org/officeDocument/2006/math">
                    <m:r>
                      <m:rPr>
                        <m:nor/>
                      </m:rPr>
                      <a:rPr lang="en-US" sz="1200" b="0" i="0" smtClean="0">
                        <a:latin typeface="+mj-lt"/>
                      </a:rPr>
                      <m:t>lope</m:t>
                    </m:r>
                    <m:r>
                      <m:rPr>
                        <m:nor/>
                      </m:rPr>
                      <a:rPr lang="en-US" sz="1200" b="0" i="0" smtClean="0">
                        <a:latin typeface="Cambria Math" panose="02040503050406030204" pitchFamily="18" charset="0"/>
                      </a:rPr>
                      <m:t> </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212 −32</m:t>
                        </m:r>
                      </m:num>
                      <m:den>
                        <m:r>
                          <a:rPr lang="en-US" sz="1200" b="0" i="1" smtClean="0">
                            <a:latin typeface="Cambria Math" panose="02040503050406030204" pitchFamily="18" charset="0"/>
                          </a:rPr>
                          <m:t>100 − 0</m:t>
                        </m:r>
                      </m:den>
                    </m:f>
                    <m:r>
                      <a:rPr lang="en-US" sz="1200" b="0" i="0"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180</m:t>
                        </m:r>
                      </m:num>
                      <m:den>
                        <m:r>
                          <a:rPr lang="en-US" sz="1200" b="0" i="1" smtClean="0">
                            <a:latin typeface="Cambria Math" panose="02040503050406030204" pitchFamily="18" charset="0"/>
                          </a:rPr>
                          <m:t>100</m:t>
                        </m:r>
                      </m:den>
                    </m:f>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9</m:t>
                        </m:r>
                      </m:num>
                      <m:den>
                        <m:r>
                          <a:rPr lang="en-US" sz="1200" b="0" i="1" smtClean="0">
                            <a:latin typeface="Cambria Math" panose="02040503050406030204" pitchFamily="18" charset="0"/>
                          </a:rPr>
                          <m:t>5</m:t>
                        </m:r>
                      </m:den>
                    </m:f>
                  </m:oMath>
                </a14:m>
                <a:r>
                  <a:rPr lang="en-US" sz="1200" dirty="0"/>
                  <a:t>  </a:t>
                </a:r>
                <a:endParaRPr lang="en-US" sz="1600" dirty="0"/>
              </a:p>
            </p:txBody>
          </p:sp>
        </mc:Choice>
        <mc:Fallback xmlns="">
          <p:sp>
            <p:nvSpPr>
              <p:cNvPr id="12" name="TextBox 11">
                <a:extLst>
                  <a:ext uri="{FF2B5EF4-FFF2-40B4-BE49-F238E27FC236}">
                    <a16:creationId xmlns:a16="http://schemas.microsoft.com/office/drawing/2014/main" id="{8A963ECD-0B27-1642-C6BB-110862354854}"/>
                  </a:ext>
                </a:extLst>
              </p:cNvPr>
              <p:cNvSpPr txBox="1">
                <a:spLocks noRot="1" noChangeAspect="1" noMove="1" noResize="1" noEditPoints="1" noAdjustHandles="1" noChangeArrowheads="1" noChangeShapeType="1" noTextEdit="1"/>
              </p:cNvSpPr>
              <p:nvPr/>
            </p:nvSpPr>
            <p:spPr>
              <a:xfrm>
                <a:off x="1713046" y="3452554"/>
                <a:ext cx="1822743" cy="262316"/>
              </a:xfrm>
              <a:prstGeom prst="rect">
                <a:avLst/>
              </a:prstGeom>
              <a:blipFill>
                <a:blip r:embed="rId4"/>
                <a:stretch>
                  <a:fillRect l="-4651" t="-4444" b="-1555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121C8DC-46E5-8CC1-F51C-E9352071AB67}"/>
                  </a:ext>
                </a:extLst>
              </p:cNvPr>
              <p:cNvSpPr txBox="1"/>
              <p:nvPr/>
            </p:nvSpPr>
            <p:spPr>
              <a:xfrm>
                <a:off x="1703830" y="3810818"/>
                <a:ext cx="1465401" cy="323165"/>
              </a:xfrm>
              <a:prstGeom prst="rect">
                <a:avLst/>
              </a:prstGeom>
              <a:noFill/>
              <a:ln>
                <a:solidFill>
                  <a:schemeClr val="tx1"/>
                </a:solidFill>
              </a:ln>
            </p:spPr>
            <p:txBody>
              <a:bodyPr wrap="none" lIns="0" tIns="0" rIns="0" bIns="0" rtlCol="0">
                <a:spAutoFit/>
              </a:bodyPr>
              <a:lstStyle/>
              <a:p>
                <a:r>
                  <a:rPr lang="en-US" sz="1050" dirty="0">
                    <a:latin typeface="+mj-lt"/>
                  </a:rPr>
                  <a:t>3</a:t>
                </a:r>
                <a14:m>
                  <m:oMath xmlns:m="http://schemas.openxmlformats.org/officeDocument/2006/math">
                    <m:r>
                      <a:rPr lang="en-US" sz="1050" b="0" i="0" smtClean="0">
                        <a:latin typeface="Cambria Math" panose="02040503050406030204" pitchFamily="18" charset="0"/>
                      </a:rPr>
                      <m:t>2</m:t>
                    </m:r>
                    <m:r>
                      <m:rPr>
                        <m:nor/>
                      </m:rPr>
                      <a:rPr lang="en-US" sz="1050" b="0" i="0" smtClean="0">
                        <a:latin typeface="+mj-lt"/>
                      </a:rPr>
                      <m:t> </m:t>
                    </m:r>
                    <m:r>
                      <a:rPr lang="en-US" sz="1050" b="0" i="1" smtClean="0">
                        <a:latin typeface="Cambria Math" panose="02040503050406030204" pitchFamily="18" charset="0"/>
                      </a:rPr>
                      <m:t>=</m:t>
                    </m:r>
                    <m:f>
                      <m:fPr>
                        <m:type m:val="skw"/>
                        <m:ctrlPr>
                          <a:rPr lang="en-US" sz="1050" b="0" i="1" smtClean="0">
                            <a:latin typeface="Cambria Math" panose="02040503050406030204" pitchFamily="18" charset="0"/>
                          </a:rPr>
                        </m:ctrlPr>
                      </m:fPr>
                      <m:num>
                        <m:r>
                          <a:rPr lang="en-US" sz="1050" b="0" i="1" smtClean="0">
                            <a:latin typeface="Cambria Math" panose="02040503050406030204" pitchFamily="18" charset="0"/>
                          </a:rPr>
                          <m:t>9</m:t>
                        </m:r>
                      </m:num>
                      <m:den>
                        <m:r>
                          <a:rPr lang="en-US" sz="1050" b="0" i="1" smtClean="0">
                            <a:latin typeface="Cambria Math" panose="02040503050406030204" pitchFamily="18" charset="0"/>
                          </a:rPr>
                          <m:t>5</m:t>
                        </m:r>
                      </m:den>
                    </m:f>
                    <m:r>
                      <a:rPr lang="en-US" sz="1050" b="0" i="1" smtClean="0">
                        <a:latin typeface="Cambria Math" panose="02040503050406030204" pitchFamily="18" charset="0"/>
                        <a:ea typeface="Cambria Math" panose="02040503050406030204" pitchFamily="18" charset="0"/>
                      </a:rPr>
                      <m:t>×0+</m:t>
                    </m:r>
                    <m:r>
                      <m:rPr>
                        <m:nor/>
                      </m:rPr>
                      <a:rPr lang="en-US" sz="1050" b="0" i="0" smtClean="0">
                        <a:latin typeface="+mj-lt"/>
                        <a:ea typeface="Cambria Math" panose="02040503050406030204" pitchFamily="18" charset="0"/>
                      </a:rPr>
                      <m:t>intercept</m:t>
                    </m:r>
                  </m:oMath>
                </a14:m>
                <a:endParaRPr lang="en-US" sz="1050" b="0" dirty="0">
                  <a:latin typeface="+mj-lt"/>
                  <a:ea typeface="Cambria Math" panose="02040503050406030204" pitchFamily="18" charset="0"/>
                </a:endParaRPr>
              </a:p>
              <a:p>
                <a:r>
                  <a:rPr lang="en-US" sz="1050" dirty="0">
                    <a:latin typeface="+mj-lt"/>
                    <a:ea typeface="Cambria Math" panose="02040503050406030204" pitchFamily="18" charset="0"/>
                  </a:rPr>
                  <a:t>Intercept = 32</a:t>
                </a:r>
                <a:endParaRPr lang="en-US" sz="1050" b="0" dirty="0">
                  <a:latin typeface="+mj-lt"/>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9121C8DC-46E5-8CC1-F51C-E9352071AB67}"/>
                  </a:ext>
                </a:extLst>
              </p:cNvPr>
              <p:cNvSpPr txBox="1">
                <a:spLocks noRot="1" noChangeAspect="1" noMove="1" noResize="1" noEditPoints="1" noAdjustHandles="1" noChangeArrowheads="1" noChangeShapeType="1" noTextEdit="1"/>
              </p:cNvSpPr>
              <p:nvPr/>
            </p:nvSpPr>
            <p:spPr>
              <a:xfrm>
                <a:off x="1703830" y="3810818"/>
                <a:ext cx="1465401" cy="323165"/>
              </a:xfrm>
              <a:prstGeom prst="rect">
                <a:avLst/>
              </a:prstGeom>
              <a:blipFill>
                <a:blip r:embed="rId5"/>
                <a:stretch>
                  <a:fillRect l="-4938" t="-80000" r="-412" b="-76364"/>
                </a:stretch>
              </a:blipFill>
              <a:ln>
                <a:solidFill>
                  <a:schemeClr val="tx1"/>
                </a:solidFill>
              </a:ln>
            </p:spPr>
            <p:txBody>
              <a:bodyPr/>
              <a:lstStyle/>
              <a:p>
                <a:r>
                  <a:rPr lang="en-US">
                    <a:noFill/>
                  </a:rPr>
                  <a:t> </a:t>
                </a:r>
              </a:p>
            </p:txBody>
          </p:sp>
        </mc:Fallback>
      </mc:AlternateContent>
      <p:graphicFrame>
        <p:nvGraphicFramePr>
          <p:cNvPr id="17" name="Chart 16">
            <a:extLst>
              <a:ext uri="{FF2B5EF4-FFF2-40B4-BE49-F238E27FC236}">
                <a16:creationId xmlns:a16="http://schemas.microsoft.com/office/drawing/2014/main" id="{487E34BB-617D-E211-CBC7-E0CD25A9276B}"/>
              </a:ext>
            </a:extLst>
          </p:cNvPr>
          <p:cNvGraphicFramePr/>
          <p:nvPr>
            <p:extLst>
              <p:ext uri="{D42A27DB-BD31-4B8C-83A1-F6EECF244321}">
                <p14:modId xmlns:p14="http://schemas.microsoft.com/office/powerpoint/2010/main" val="1866180008"/>
              </p:ext>
            </p:extLst>
          </p:nvPr>
        </p:nvGraphicFramePr>
        <p:xfrm>
          <a:off x="4988847" y="2856065"/>
          <a:ext cx="3552967" cy="2963460"/>
        </p:xfrm>
        <a:graphic>
          <a:graphicData uri="http://schemas.openxmlformats.org/drawingml/2006/chart">
            <c:chart xmlns:c="http://schemas.openxmlformats.org/drawingml/2006/chart" xmlns:r="http://schemas.openxmlformats.org/officeDocument/2006/relationships" r:id="rId6"/>
          </a:graphicData>
        </a:graphic>
      </p:graphicFrame>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4CC1194-54C2-5907-7723-9FD143275238}"/>
                  </a:ext>
                </a:extLst>
              </p:cNvPr>
              <p:cNvSpPr txBox="1"/>
              <p:nvPr/>
            </p:nvSpPr>
            <p:spPr>
              <a:xfrm>
                <a:off x="5894160" y="3468649"/>
                <a:ext cx="1624163" cy="4676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m:t>
                      </m:r>
                      <m:r>
                        <a:rPr lang="en-US" sz="1600" i="1" smtClean="0">
                          <a:latin typeface="Cambria Math" panose="02040503050406030204" pitchFamily="18" charset="0"/>
                        </a:rPr>
                        <m:t>𝐶</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5</m:t>
                          </m:r>
                        </m:num>
                        <m:den>
                          <m:r>
                            <a:rPr lang="en-US" sz="1600" b="0" i="1" smtClean="0">
                              <a:latin typeface="Cambria Math" panose="02040503050406030204" pitchFamily="18" charset="0"/>
                            </a:rPr>
                            <m:t>9</m:t>
                          </m:r>
                        </m:den>
                      </m:f>
                      <m:d>
                        <m:dPr>
                          <m:ctrlPr>
                            <a:rPr lang="en-US" sz="1600" b="0" i="1" smtClean="0">
                              <a:latin typeface="Cambria Math" panose="02040503050406030204" pitchFamily="18" charset="0"/>
                            </a:rPr>
                          </m:ctrlPr>
                        </m:dPr>
                        <m:e>
                          <m:r>
                            <a:rPr lang="en-US" sz="1600" i="1">
                              <a:latin typeface="Cambria Math" panose="02040503050406030204" pitchFamily="18" charset="0"/>
                            </a:rPr>
                            <m:t>°</m:t>
                          </m:r>
                          <m:r>
                            <a:rPr lang="en-US" sz="1600" i="1">
                              <a:latin typeface="Cambria Math" panose="02040503050406030204" pitchFamily="18" charset="0"/>
                            </a:rPr>
                            <m:t>𝐹</m:t>
                          </m:r>
                          <m:r>
                            <a:rPr lang="en-US" sz="1600" i="1">
                              <a:latin typeface="Cambria Math" panose="02040503050406030204" pitchFamily="18" charset="0"/>
                            </a:rPr>
                            <m:t> −32</m:t>
                          </m:r>
                        </m:e>
                      </m:d>
                    </m:oMath>
                  </m:oMathPara>
                </a14:m>
                <a:endParaRPr lang="en-US" sz="1600" dirty="0">
                  <a:solidFill>
                    <a:schemeClr val="bg1"/>
                  </a:solidFill>
                </a:endParaRPr>
              </a:p>
            </p:txBody>
          </p:sp>
        </mc:Choice>
        <mc:Fallback xmlns="">
          <p:sp>
            <p:nvSpPr>
              <p:cNvPr id="18" name="TextBox 17">
                <a:extLst>
                  <a:ext uri="{FF2B5EF4-FFF2-40B4-BE49-F238E27FC236}">
                    <a16:creationId xmlns:a16="http://schemas.microsoft.com/office/drawing/2014/main" id="{C4CC1194-54C2-5907-7723-9FD143275238}"/>
                  </a:ext>
                </a:extLst>
              </p:cNvPr>
              <p:cNvSpPr txBox="1">
                <a:spLocks noRot="1" noChangeAspect="1" noMove="1" noResize="1" noEditPoints="1" noAdjustHandles="1" noChangeArrowheads="1" noChangeShapeType="1" noTextEdit="1"/>
              </p:cNvSpPr>
              <p:nvPr/>
            </p:nvSpPr>
            <p:spPr>
              <a:xfrm>
                <a:off x="5894160" y="3468649"/>
                <a:ext cx="1624163" cy="467629"/>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610290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Matter</a:t>
            </a:r>
          </a:p>
        </p:txBody>
      </p:sp>
    </p:spTree>
    <p:extLst>
      <p:ext uri="{BB962C8B-B14F-4D97-AF65-F5344CB8AC3E}">
        <p14:creationId xmlns:p14="http://schemas.microsoft.com/office/powerpoint/2010/main" val="1844077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Atom</a:t>
            </a:r>
          </a:p>
        </p:txBody>
      </p:sp>
      <p:sp>
        <p:nvSpPr>
          <p:cNvPr id="4" name="Text Placeholder 3"/>
          <p:cNvSpPr>
            <a:spLocks noGrp="1"/>
          </p:cNvSpPr>
          <p:nvPr>
            <p:ph type="body" idx="1"/>
          </p:nvPr>
        </p:nvSpPr>
        <p:spPr>
          <a:xfrm>
            <a:off x="476780" y="3591121"/>
            <a:ext cx="8161868" cy="928485"/>
          </a:xfrm>
        </p:spPr>
        <p:txBody>
          <a:bodyPr/>
          <a:lstStyle/>
          <a:p>
            <a:r>
              <a:rPr lang="en-US" sz="3200" dirty="0"/>
              <a:t>Structure, Components, Properties</a:t>
            </a:r>
          </a:p>
        </p:txBody>
      </p:sp>
    </p:spTree>
    <p:extLst>
      <p:ext uri="{BB962C8B-B14F-4D97-AF65-F5344CB8AC3E}">
        <p14:creationId xmlns:p14="http://schemas.microsoft.com/office/powerpoint/2010/main" val="25691765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Atom</a:t>
            </a:r>
          </a:p>
        </p:txBody>
      </p:sp>
      <p:sp>
        <p:nvSpPr>
          <p:cNvPr id="9" name="Content Placeholder 8"/>
          <p:cNvSpPr>
            <a:spLocks noGrp="1"/>
          </p:cNvSpPr>
          <p:nvPr>
            <p:ph idx="1"/>
          </p:nvPr>
        </p:nvSpPr>
        <p:spPr>
          <a:xfrm>
            <a:off x="364067" y="1397530"/>
            <a:ext cx="8390466" cy="5152739"/>
          </a:xfrm>
        </p:spPr>
        <p:txBody>
          <a:bodyPr/>
          <a:lstStyle/>
          <a:p>
            <a:r>
              <a:rPr lang="en-US" dirty="0"/>
              <a:t>Atoms are made of three subatomic particles</a:t>
            </a:r>
          </a:p>
          <a:p>
            <a:pPr marL="533400" lvl="1" indent="-296863">
              <a:buFont typeface="+mj-lt"/>
              <a:buAutoNum type="arabicPeriod"/>
            </a:pPr>
            <a:r>
              <a:rPr lang="en-US" dirty="0"/>
              <a:t> </a:t>
            </a:r>
            <a:r>
              <a:rPr lang="en-US" dirty="0">
                <a:solidFill>
                  <a:srgbClr val="00FF00"/>
                </a:solidFill>
              </a:rPr>
              <a:t>Protons</a:t>
            </a:r>
          </a:p>
          <a:p>
            <a:pPr marL="519112" lvl="2" indent="0">
              <a:buNone/>
            </a:pPr>
            <a:r>
              <a:rPr lang="en-US" dirty="0"/>
              <a:t>which actually give the element its identity</a:t>
            </a:r>
          </a:p>
          <a:p>
            <a:pPr marL="533400" lvl="1" indent="-296863">
              <a:buFont typeface="+mj-lt"/>
              <a:buAutoNum type="arabicPeriod"/>
            </a:pPr>
            <a:r>
              <a:rPr lang="en-US" dirty="0"/>
              <a:t> </a:t>
            </a:r>
            <a:r>
              <a:rPr lang="en-US" dirty="0">
                <a:solidFill>
                  <a:srgbClr val="00FF00"/>
                </a:solidFill>
              </a:rPr>
              <a:t>Electrons</a:t>
            </a:r>
          </a:p>
          <a:p>
            <a:pPr marL="519112" lvl="2" indent="0">
              <a:buNone/>
            </a:pPr>
            <a:r>
              <a:rPr lang="en-US" dirty="0"/>
              <a:t>chemistry is really about electrons, because it is electrons that allow atoms to bond to each other</a:t>
            </a:r>
          </a:p>
          <a:p>
            <a:pPr marL="533400" lvl="1" indent="-296863">
              <a:buFont typeface="+mj-lt"/>
              <a:buAutoNum type="arabicPeriod"/>
            </a:pPr>
            <a:r>
              <a:rPr lang="en-US" dirty="0"/>
              <a:t> </a:t>
            </a:r>
            <a:r>
              <a:rPr lang="en-US" dirty="0">
                <a:solidFill>
                  <a:srgbClr val="00FF00"/>
                </a:solidFill>
              </a:rPr>
              <a:t>Neutrons</a:t>
            </a:r>
          </a:p>
          <a:p>
            <a:pPr marL="519112" lvl="2" indent="0">
              <a:buNone/>
            </a:pPr>
            <a:r>
              <a:rPr lang="en-US" dirty="0"/>
              <a:t>it takes about 1800 electrons to equal mass of a proton, and the neutron is slightly bigger than the proton by 0.15%.</a:t>
            </a:r>
          </a:p>
          <a:p>
            <a:pPr marL="519112" lvl="2" indent="0">
              <a:buNone/>
            </a:pPr>
            <a:endParaRPr lang="en-US" dirty="0"/>
          </a:p>
          <a:p>
            <a:pPr marL="519112" lvl="2" indent="0">
              <a:buNone/>
            </a:pPr>
            <a:endParaRPr lang="en-US" dirty="0"/>
          </a:p>
          <a:p>
            <a:pPr marL="519112" lvl="2" indent="0">
              <a:buNone/>
            </a:pPr>
            <a:endParaRPr lang="en-US" dirty="0"/>
          </a:p>
          <a:p>
            <a:pPr marL="0" indent="-1">
              <a:buNone/>
            </a:pPr>
            <a:r>
              <a:rPr lang="en-US" sz="1600" dirty="0">
                <a:solidFill>
                  <a:srgbClr val="FF99FF"/>
                </a:solidFill>
              </a:rPr>
              <a:t>Because neutrons have a mass that is slightly higher than sum of a proton &amp; electron, and because neutrons have been shown to decay to a proton, electron, and some other particles in physics, speculation is that a neutron is special gluing of a proton and electron.</a:t>
            </a:r>
          </a:p>
        </p:txBody>
      </p:sp>
    </p:spTree>
    <p:extLst>
      <p:ext uri="{BB962C8B-B14F-4D97-AF65-F5344CB8AC3E}">
        <p14:creationId xmlns:p14="http://schemas.microsoft.com/office/powerpoint/2010/main" val="842986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Nucleus &amp; Orbitals</a:t>
            </a:r>
          </a:p>
        </p:txBody>
      </p:sp>
      <p:sp>
        <p:nvSpPr>
          <p:cNvPr id="3" name="Content Placeholder 2"/>
          <p:cNvSpPr>
            <a:spLocks noGrp="1"/>
          </p:cNvSpPr>
          <p:nvPr>
            <p:ph idx="1"/>
          </p:nvPr>
        </p:nvSpPr>
        <p:spPr/>
        <p:txBody>
          <a:bodyPr/>
          <a:lstStyle/>
          <a:p>
            <a:r>
              <a:rPr lang="en-US" dirty="0"/>
              <a:t>Protons and neutrons organized in the nucleus</a:t>
            </a:r>
          </a:p>
          <a:p>
            <a:r>
              <a:rPr lang="en-US" dirty="0"/>
              <a:t>Electrons spatially located outside of the nucleus</a:t>
            </a:r>
          </a:p>
          <a:p>
            <a:r>
              <a:rPr lang="en-US" dirty="0"/>
              <a:t>Electrons "orbit" the nucleus in </a:t>
            </a:r>
            <a:r>
              <a:rPr lang="en-US" dirty="0">
                <a:solidFill>
                  <a:srgbClr val="00FF00"/>
                </a:solidFill>
              </a:rPr>
              <a:t>orbitals</a:t>
            </a:r>
            <a:r>
              <a:rPr lang="en-US" dirty="0"/>
              <a:t> but not like planets revolving around the sun</a:t>
            </a:r>
          </a:p>
          <a:p>
            <a:r>
              <a:rPr lang="en-US" dirty="0">
                <a:solidFill>
                  <a:srgbClr val="FF99FF"/>
                </a:solidFill>
              </a:rPr>
              <a:t>Their position/location is determined by probabilities calculated by</a:t>
            </a:r>
            <a:br>
              <a:rPr lang="en-US" dirty="0">
                <a:solidFill>
                  <a:srgbClr val="FF99FF"/>
                </a:solidFill>
              </a:rPr>
            </a:br>
            <a:r>
              <a:rPr lang="en-US" dirty="0">
                <a:solidFill>
                  <a:srgbClr val="FF99FF"/>
                </a:solidFill>
              </a:rPr>
              <a:t>complex mathematical expressions</a:t>
            </a:r>
          </a:p>
          <a:p>
            <a:r>
              <a:rPr lang="en-US" dirty="0"/>
              <a:t>Each orbital pairs two electrons</a:t>
            </a:r>
            <a:br>
              <a:rPr lang="en-US" dirty="0"/>
            </a:br>
            <a:r>
              <a:rPr lang="en-US" dirty="0">
                <a:solidFill>
                  <a:srgbClr val="FF99FF"/>
                </a:solidFill>
              </a:rPr>
              <a:t>of opposite spin</a:t>
            </a:r>
          </a:p>
          <a:p>
            <a:pPr marL="292100" lvl="1" indent="0">
              <a:buNone/>
            </a:pPr>
            <a:r>
              <a:rPr lang="en-US" dirty="0">
                <a:solidFill>
                  <a:srgbClr val="FF99FF"/>
                </a:solidFill>
              </a:rPr>
              <a:t>Yes, electrons have a spin just</a:t>
            </a:r>
            <a:br>
              <a:rPr lang="en-US" dirty="0">
                <a:solidFill>
                  <a:srgbClr val="FF99FF"/>
                </a:solidFill>
              </a:rPr>
            </a:br>
            <a:r>
              <a:rPr lang="en-US" dirty="0">
                <a:solidFill>
                  <a:srgbClr val="FF99FF"/>
                </a:solidFill>
              </a:rPr>
              <a:t>as the Earth rotates on an axis,</a:t>
            </a:r>
            <a:br>
              <a:rPr lang="en-US" dirty="0">
                <a:solidFill>
                  <a:srgbClr val="FF99FF"/>
                </a:solidFill>
              </a:rPr>
            </a:br>
            <a:r>
              <a:rPr lang="en-US" dirty="0">
                <a:solidFill>
                  <a:srgbClr val="FF99FF"/>
                </a:solidFill>
              </a:rPr>
              <a:t>and this spin generates a </a:t>
            </a:r>
            <a:br>
              <a:rPr lang="en-US" dirty="0">
                <a:solidFill>
                  <a:srgbClr val="FF99FF"/>
                </a:solidFill>
              </a:rPr>
            </a:br>
            <a:r>
              <a:rPr lang="en-US" dirty="0">
                <a:solidFill>
                  <a:srgbClr val="FF99FF"/>
                </a:solidFill>
              </a:rPr>
              <a:t>magnetic field</a:t>
            </a:r>
          </a:p>
        </p:txBody>
      </p:sp>
      <p:pic>
        <p:nvPicPr>
          <p:cNvPr id="18434" name="Picture 2" descr="http://i.livescience.com/images/i/000/053/538/i02/atom-structure.jpg?13704723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8073" y="3958032"/>
            <a:ext cx="2709849" cy="2432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955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 Weight </a:t>
            </a:r>
          </a:p>
        </p:txBody>
      </p:sp>
      <p:sp>
        <p:nvSpPr>
          <p:cNvPr id="3" name="Content Placeholder 2"/>
          <p:cNvSpPr>
            <a:spLocks noGrp="1"/>
          </p:cNvSpPr>
          <p:nvPr>
            <p:ph idx="1"/>
          </p:nvPr>
        </p:nvSpPr>
        <p:spPr/>
        <p:txBody>
          <a:bodyPr/>
          <a:lstStyle/>
          <a:p>
            <a:pPr marL="0" indent="0">
              <a:buNone/>
            </a:pPr>
            <a:r>
              <a:rPr lang="en-US" sz="3200" i="1" dirty="0">
                <a:latin typeface="Times New Roman" panose="02020603050405020304" pitchFamily="18" charset="0"/>
                <a:cs typeface="Times New Roman" panose="02020603050405020304" pitchFamily="18" charset="0"/>
              </a:rPr>
              <a:t>Why does hydrogen (H) have an </a:t>
            </a:r>
            <a:r>
              <a:rPr lang="en-US" sz="3200" i="1" dirty="0">
                <a:solidFill>
                  <a:srgbClr val="00FF00"/>
                </a:solidFill>
                <a:latin typeface="Times New Roman" panose="02020603050405020304" pitchFamily="18" charset="0"/>
                <a:cs typeface="Times New Roman" panose="02020603050405020304" pitchFamily="18" charset="0"/>
              </a:rPr>
              <a:t>atomic weight </a:t>
            </a:r>
            <a:r>
              <a:rPr lang="en-US" sz="3200" i="1" dirty="0">
                <a:latin typeface="Times New Roman" panose="02020603050405020304" pitchFamily="18" charset="0"/>
                <a:cs typeface="Times New Roman" panose="02020603050405020304" pitchFamily="18" charset="0"/>
              </a:rPr>
              <a:t>of 1.0079</a:t>
            </a:r>
            <a:r>
              <a:rPr lang="en-US" sz="3200" dirty="0">
                <a:latin typeface="Times New Roman" panose="02020603050405020304" pitchFamily="18" charset="0"/>
                <a:cs typeface="Times New Roman" panose="02020603050405020304" pitchFamily="18" charset="0"/>
              </a:rPr>
              <a:t>?</a:t>
            </a:r>
            <a:br>
              <a:rPr lang="en-US" sz="3200" i="1" dirty="0">
                <a:latin typeface="Times New Roman" panose="02020603050405020304" pitchFamily="18" charset="0"/>
                <a:cs typeface="Times New Roman" panose="02020603050405020304" pitchFamily="18" charset="0"/>
              </a:rPr>
            </a:br>
            <a:endParaRPr lang="en-US" sz="3200" i="1" dirty="0">
              <a:latin typeface="Times New Roman" panose="02020603050405020304" pitchFamily="18" charset="0"/>
              <a:cs typeface="Times New Roman" panose="02020603050405020304" pitchFamily="18" charset="0"/>
            </a:endParaRPr>
          </a:p>
          <a:p>
            <a:pPr marL="0" indent="0">
              <a:buNone/>
            </a:pPr>
            <a:r>
              <a:rPr lang="en-US" sz="3200" i="1" dirty="0">
                <a:latin typeface="Times New Roman" panose="02020603050405020304" pitchFamily="18" charset="0"/>
                <a:cs typeface="Times New Roman" panose="02020603050405020304" pitchFamily="18" charset="0"/>
              </a:rPr>
              <a:t>How is it calculated</a:t>
            </a:r>
            <a:r>
              <a:rPr lang="en-US" sz="3200" dirty="0">
                <a:latin typeface="Times New Roman" panose="02020603050405020304" pitchFamily="18" charset="0"/>
                <a:cs typeface="Times New Roman" panose="02020603050405020304" pitchFamily="18" charset="0"/>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1" y="3752748"/>
            <a:ext cx="1843514" cy="2071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5603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Atoms are made of three subatomic particles</a:t>
            </a:r>
          </a:p>
          <a:p>
            <a:pPr marL="533400" lvl="1" indent="-296863">
              <a:buFont typeface="+mj-lt"/>
              <a:buAutoNum type="arabicPeriod"/>
            </a:pPr>
            <a:r>
              <a:rPr lang="en-US" dirty="0"/>
              <a:t> </a:t>
            </a:r>
            <a:r>
              <a:rPr lang="en-US" dirty="0">
                <a:solidFill>
                  <a:srgbClr val="00FF00"/>
                </a:solidFill>
              </a:rPr>
              <a:t>Protons</a:t>
            </a:r>
          </a:p>
          <a:p>
            <a:pPr marL="519112" lvl="2" indent="0">
              <a:buNone/>
            </a:pPr>
            <a:r>
              <a:rPr lang="en-US" dirty="0"/>
              <a:t>which actually give the element its identity</a:t>
            </a:r>
          </a:p>
          <a:p>
            <a:pPr marL="533400" lvl="1" indent="-296863">
              <a:buFont typeface="+mj-lt"/>
              <a:buAutoNum type="arabicPeriod"/>
            </a:pPr>
            <a:r>
              <a:rPr lang="en-US" dirty="0"/>
              <a:t> </a:t>
            </a:r>
            <a:r>
              <a:rPr lang="en-US" dirty="0">
                <a:solidFill>
                  <a:srgbClr val="00FF00"/>
                </a:solidFill>
              </a:rPr>
              <a:t>Electrons</a:t>
            </a:r>
          </a:p>
          <a:p>
            <a:pPr marL="519112" lvl="2" indent="0">
              <a:buNone/>
            </a:pPr>
            <a:r>
              <a:rPr lang="en-US" dirty="0"/>
              <a:t>chemistry is really about electrons, because it is electrons that allow atoms to bond to each other</a:t>
            </a:r>
          </a:p>
          <a:p>
            <a:pPr marL="533400" lvl="1" indent="-296863">
              <a:buFont typeface="+mj-lt"/>
              <a:buAutoNum type="arabicPeriod"/>
            </a:pPr>
            <a:r>
              <a:rPr lang="en-US" dirty="0"/>
              <a:t> </a:t>
            </a:r>
            <a:r>
              <a:rPr lang="en-US" dirty="0">
                <a:solidFill>
                  <a:srgbClr val="00FF00"/>
                </a:solidFill>
              </a:rPr>
              <a:t>Neutrons</a:t>
            </a:r>
          </a:p>
          <a:p>
            <a:pPr marL="519112" lvl="2" indent="0">
              <a:buNone/>
            </a:pPr>
            <a:r>
              <a:rPr lang="en-US" dirty="0"/>
              <a:t>it takes about 1800 electrons to equal mass of a proton, and the neutron is slightly bigger than the proton by 0.15%.</a:t>
            </a:r>
          </a:p>
          <a:p>
            <a:pPr marL="0" indent="-1">
              <a:buNone/>
            </a:pPr>
            <a:r>
              <a:rPr lang="en-US" sz="2000" dirty="0"/>
              <a:t>In fact, a neutron may be the combination of the mass of both 1 proton and 1 electron plus the Einstein energy (</a:t>
            </a:r>
            <a:r>
              <a:rPr lang="en-US" sz="2000" i="1" dirty="0"/>
              <a:t>E</a:t>
            </a:r>
            <a:r>
              <a:rPr lang="en-US" sz="2000" dirty="0"/>
              <a:t> = </a:t>
            </a:r>
            <a:r>
              <a:rPr lang="en-US" sz="2000" i="1" dirty="0"/>
              <a:t>mc</a:t>
            </a:r>
            <a:r>
              <a:rPr lang="en-US" sz="2000" baseline="30000" dirty="0"/>
              <a:t>2</a:t>
            </a:r>
            <a:r>
              <a:rPr lang="en-US" sz="2000" dirty="0"/>
              <a:t>) necessary to slam them together.</a:t>
            </a:r>
          </a:p>
          <a:p>
            <a:pPr marL="0" indent="-1">
              <a:buNone/>
            </a:pPr>
            <a:endParaRPr lang="en-US" sz="1800" dirty="0"/>
          </a:p>
          <a:p>
            <a:pPr marL="0" indent="-1">
              <a:buNone/>
            </a:pPr>
            <a:r>
              <a:rPr lang="en-US" sz="1800" dirty="0"/>
              <a:t>Neutrons can undergo radioactive decay into a particle that is +1 (proton or anti-proton) and –1 (electron) particles</a:t>
            </a:r>
          </a:p>
          <a:p>
            <a:pPr marL="815975" lvl="2" indent="-296863">
              <a:buFont typeface="+mj-lt"/>
              <a:buAutoNum type="arabicPeriod"/>
            </a:pPr>
            <a:endParaRPr lang="en-US" dirty="0">
              <a:solidFill>
                <a:srgbClr val="00FF00"/>
              </a:solidFill>
            </a:endParaRPr>
          </a:p>
        </p:txBody>
      </p:sp>
      <p:sp>
        <p:nvSpPr>
          <p:cNvPr id="2" name="Title 1"/>
          <p:cNvSpPr>
            <a:spLocks noGrp="1"/>
          </p:cNvSpPr>
          <p:nvPr>
            <p:ph type="title"/>
          </p:nvPr>
        </p:nvSpPr>
        <p:spPr/>
        <p:txBody>
          <a:bodyPr/>
          <a:lstStyle/>
          <a:p>
            <a:r>
              <a:rPr lang="en-US" dirty="0"/>
              <a:t>Atomic Weight Explained</a:t>
            </a:r>
          </a:p>
        </p:txBody>
      </p:sp>
    </p:spTree>
    <p:extLst>
      <p:ext uri="{BB962C8B-B14F-4D97-AF65-F5344CB8AC3E}">
        <p14:creationId xmlns:p14="http://schemas.microsoft.com/office/powerpoint/2010/main" val="1709234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83EFE-5E3F-3659-29E8-5AD12E5EF45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E4F609D-9A6A-8E7F-0F82-F0D2876F0854}"/>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DDACA032-15D9-16F2-DC98-CEFC36E0241A}"/>
              </a:ext>
            </a:extLst>
          </p:cNvPr>
          <p:cNvSpPr>
            <a:spLocks noGrp="1"/>
          </p:cNvSpPr>
          <p:nvPr>
            <p:ph idx="1"/>
          </p:nvPr>
        </p:nvSpPr>
        <p:spPr/>
        <p:txBody>
          <a:bodyPr/>
          <a:lstStyle/>
          <a:p>
            <a:pPr marL="0" indent="0">
              <a:buNone/>
            </a:pPr>
            <a:r>
              <a:rPr lang="en-US" i="1" dirty="0"/>
              <a:t>Online Systems/Tools</a:t>
            </a:r>
          </a:p>
          <a:p>
            <a:pPr lvl="1"/>
            <a:r>
              <a:rPr lang="en-US" dirty="0"/>
              <a:t>Canvas</a:t>
            </a:r>
          </a:p>
          <a:p>
            <a:pPr lvl="1"/>
            <a:r>
              <a:rPr lang="en-US" dirty="0"/>
              <a:t>Email: </a:t>
            </a:r>
          </a:p>
          <a:p>
            <a:pPr lvl="1"/>
            <a:endParaRPr lang="en-US" dirty="0"/>
          </a:p>
          <a:p>
            <a:pPr lvl="1"/>
            <a:endParaRPr lang="en-US" dirty="0"/>
          </a:p>
        </p:txBody>
      </p:sp>
    </p:spTree>
    <p:extLst>
      <p:ext uri="{BB962C8B-B14F-4D97-AF65-F5344CB8AC3E}">
        <p14:creationId xmlns:p14="http://schemas.microsoft.com/office/powerpoint/2010/main" val="1325881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Elements all have the same number of protons</a:t>
            </a:r>
          </a:p>
          <a:p>
            <a:r>
              <a:rPr lang="en-US" dirty="0"/>
              <a:t>But elements can have different number of neutrons</a:t>
            </a:r>
          </a:p>
          <a:p>
            <a:r>
              <a:rPr lang="en-US" dirty="0"/>
              <a:t>An element with different numbers of neutrons is an </a:t>
            </a:r>
            <a:r>
              <a:rPr lang="en-US" dirty="0">
                <a:solidFill>
                  <a:srgbClr val="00FF00"/>
                </a:solidFill>
              </a:rPr>
              <a:t>isotope</a:t>
            </a:r>
            <a:r>
              <a:rPr lang="en-US" dirty="0"/>
              <a:t> of the element</a:t>
            </a:r>
          </a:p>
          <a:p>
            <a:r>
              <a:rPr lang="en-US" dirty="0"/>
              <a:t>When referring to an isotope of an element, use this</a:t>
            </a:r>
          </a:p>
          <a:p>
            <a:endParaRPr lang="en-US" dirty="0"/>
          </a:p>
          <a:p>
            <a:pPr marL="0" indent="0">
              <a:buNone/>
            </a:pPr>
            <a:r>
              <a:rPr lang="en-US" dirty="0"/>
              <a:t>Where</a:t>
            </a:r>
          </a:p>
          <a:p>
            <a:r>
              <a:rPr lang="en-US" i="1" dirty="0"/>
              <a:t>×</a:t>
            </a:r>
            <a:r>
              <a:rPr lang="en-US" dirty="0"/>
              <a:t> is element symbol (</a:t>
            </a:r>
            <a:r>
              <a:rPr lang="en-US" dirty="0" err="1"/>
              <a:t>e.g</a:t>
            </a:r>
            <a:r>
              <a:rPr lang="en-US" dirty="0"/>
              <a:t>, hydrogen = H)</a:t>
            </a:r>
          </a:p>
          <a:p>
            <a:r>
              <a:rPr lang="en-US" i="1" dirty="0"/>
              <a:t>A</a:t>
            </a:r>
            <a:r>
              <a:rPr lang="en-US" dirty="0"/>
              <a:t> is </a:t>
            </a:r>
            <a:r>
              <a:rPr lang="en-US" dirty="0">
                <a:solidFill>
                  <a:srgbClr val="FFFF00"/>
                </a:solidFill>
              </a:rPr>
              <a:t>atomic number</a:t>
            </a:r>
            <a:r>
              <a:rPr lang="en-US" dirty="0"/>
              <a:t>, = # protons (A = 1 for H)</a:t>
            </a:r>
          </a:p>
          <a:p>
            <a:r>
              <a:rPr lang="en-US" i="1" dirty="0"/>
              <a:t>Z</a:t>
            </a:r>
            <a:r>
              <a:rPr lang="en-US" dirty="0"/>
              <a:t> is </a:t>
            </a:r>
            <a:r>
              <a:rPr lang="en-US" dirty="0">
                <a:solidFill>
                  <a:srgbClr val="FFFF00"/>
                </a:solidFill>
              </a:rPr>
              <a:t>mass number</a:t>
            </a:r>
            <a:r>
              <a:rPr lang="en-US" dirty="0"/>
              <a:t>, = #protons + #neutrons</a:t>
            </a:r>
          </a:p>
        </p:txBody>
      </p:sp>
      <p:sp>
        <p:nvSpPr>
          <p:cNvPr id="2" name="Title 1"/>
          <p:cNvSpPr>
            <a:spLocks noGrp="1"/>
          </p:cNvSpPr>
          <p:nvPr>
            <p:ph type="title"/>
          </p:nvPr>
        </p:nvSpPr>
        <p:spPr/>
        <p:txBody>
          <a:bodyPr/>
          <a:lstStyle/>
          <a:p>
            <a:r>
              <a:rPr lang="en-US" dirty="0"/>
              <a:t>Atomic Weight Explained</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617" y="3853547"/>
            <a:ext cx="795470" cy="892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60682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Hydrogen has three isotopes:</a:t>
            </a:r>
          </a:p>
          <a:p>
            <a:pPr marL="457200" indent="-457200">
              <a:buFont typeface="+mj-lt"/>
              <a:buAutoNum type="arabicPeriod"/>
            </a:pPr>
            <a:r>
              <a:rPr lang="en-US" dirty="0" err="1"/>
              <a:t>Protium</a:t>
            </a:r>
            <a:r>
              <a:rPr lang="en-US" dirty="0"/>
              <a:t> (</a:t>
            </a:r>
            <a:r>
              <a:rPr lang="en-US" baseline="30000" dirty="0"/>
              <a:t>1</a:t>
            </a:r>
            <a:r>
              <a:rPr lang="en-US" baseline="-25000" dirty="0"/>
              <a:t>1</a:t>
            </a:r>
            <a:r>
              <a:rPr lang="en-US" dirty="0"/>
              <a:t>H)</a:t>
            </a:r>
          </a:p>
          <a:p>
            <a:pPr marL="579438" lvl="1" indent="-342900"/>
            <a:r>
              <a:rPr lang="en-US" dirty="0"/>
              <a:t>1 proton, 0 neutrons</a:t>
            </a:r>
          </a:p>
          <a:p>
            <a:pPr marL="579438" lvl="1" indent="-342900"/>
            <a:r>
              <a:rPr lang="en-US" dirty="0"/>
              <a:t>usually just called "hydrogen"</a:t>
            </a:r>
          </a:p>
          <a:p>
            <a:pPr marL="579438" lvl="1" indent="-342900"/>
            <a:r>
              <a:rPr lang="en-US" dirty="0"/>
              <a:t>99.9885% of all hydrogen isotopes in nature is this isotope</a:t>
            </a:r>
          </a:p>
          <a:p>
            <a:pPr marL="457200" indent="-457200">
              <a:buFont typeface="+mj-lt"/>
              <a:buAutoNum type="arabicPeriod"/>
            </a:pPr>
            <a:r>
              <a:rPr lang="en-US" dirty="0"/>
              <a:t>Deuterium (</a:t>
            </a:r>
            <a:r>
              <a:rPr lang="en-US" baseline="30000" dirty="0"/>
              <a:t>2</a:t>
            </a:r>
            <a:r>
              <a:rPr lang="en-US" baseline="-25000" dirty="0"/>
              <a:t>1</a:t>
            </a:r>
            <a:r>
              <a:rPr lang="en-US" dirty="0"/>
              <a:t>H)</a:t>
            </a:r>
          </a:p>
          <a:p>
            <a:pPr marL="579438" lvl="1" indent="-342900"/>
            <a:r>
              <a:rPr lang="en-US" dirty="0"/>
              <a:t>1 proton, 1 neutron</a:t>
            </a:r>
          </a:p>
          <a:p>
            <a:pPr marL="579438" lvl="1" indent="-342900"/>
            <a:r>
              <a:rPr lang="en-US" dirty="0"/>
              <a:t>It is a </a:t>
            </a:r>
            <a:r>
              <a:rPr lang="en-US" dirty="0">
                <a:solidFill>
                  <a:srgbClr val="00FF00"/>
                </a:solidFill>
              </a:rPr>
              <a:t>stable</a:t>
            </a:r>
            <a:r>
              <a:rPr lang="en-US" dirty="0"/>
              <a:t> isotope</a:t>
            </a:r>
          </a:p>
          <a:p>
            <a:pPr marL="579438" lvl="1" indent="-342900"/>
            <a:r>
              <a:rPr lang="en-US" dirty="0"/>
              <a:t>0.0115% of hydrogen isotopes is deuterium in nature</a:t>
            </a:r>
          </a:p>
          <a:p>
            <a:pPr marL="457200" indent="-457200">
              <a:buFont typeface="+mj-lt"/>
              <a:buAutoNum type="arabicPeriod"/>
            </a:pPr>
            <a:r>
              <a:rPr lang="en-US" dirty="0"/>
              <a:t>Tritium (</a:t>
            </a:r>
            <a:r>
              <a:rPr lang="en-US" baseline="30000" dirty="0"/>
              <a:t>3</a:t>
            </a:r>
            <a:r>
              <a:rPr lang="en-US" baseline="-25000" dirty="0"/>
              <a:t>1</a:t>
            </a:r>
            <a:r>
              <a:rPr lang="en-US" dirty="0"/>
              <a:t>H)</a:t>
            </a:r>
          </a:p>
          <a:p>
            <a:pPr marL="579438" lvl="1" indent="-342900"/>
            <a:r>
              <a:rPr lang="en-US" dirty="0"/>
              <a:t>1 proton, 2 neutrons</a:t>
            </a:r>
          </a:p>
          <a:p>
            <a:pPr marL="579438" lvl="1" indent="-342900"/>
            <a:r>
              <a:rPr lang="en-US" dirty="0"/>
              <a:t>It is an </a:t>
            </a:r>
            <a:r>
              <a:rPr lang="en-US" dirty="0">
                <a:solidFill>
                  <a:srgbClr val="00FF00"/>
                </a:solidFill>
              </a:rPr>
              <a:t>unstable</a:t>
            </a:r>
            <a:r>
              <a:rPr lang="en-US" dirty="0"/>
              <a:t> isotope, meaning it is radioactive</a:t>
            </a:r>
          </a:p>
          <a:p>
            <a:pPr marL="579438" lvl="1" indent="-342900"/>
            <a:r>
              <a:rPr lang="en-US" dirty="0"/>
              <a:t>Probably less than 0.00000001% in nature</a:t>
            </a:r>
          </a:p>
          <a:p>
            <a:endParaRPr lang="en-US" dirty="0"/>
          </a:p>
        </p:txBody>
      </p:sp>
      <p:sp>
        <p:nvSpPr>
          <p:cNvPr id="2" name="Title 1"/>
          <p:cNvSpPr>
            <a:spLocks noGrp="1"/>
          </p:cNvSpPr>
          <p:nvPr>
            <p:ph type="title"/>
          </p:nvPr>
        </p:nvSpPr>
        <p:spPr/>
        <p:txBody>
          <a:bodyPr/>
          <a:lstStyle/>
          <a:p>
            <a:r>
              <a:rPr lang="en-US" dirty="0"/>
              <a:t>Atomic Weight Explained</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931" y="1164772"/>
            <a:ext cx="3400425"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3835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869218831"/>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997395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Periodic Table</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4390848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a:t>
            </a:r>
          </a:p>
        </p:txBody>
      </p:sp>
      <p:sp>
        <p:nvSpPr>
          <p:cNvPr id="3" name="Content Placeholder 2"/>
          <p:cNvSpPr>
            <a:spLocks noGrp="1"/>
          </p:cNvSpPr>
          <p:nvPr>
            <p:ph idx="1"/>
          </p:nvPr>
        </p:nvSpPr>
        <p:spPr/>
        <p:txBody>
          <a:bodyPr/>
          <a:lstStyle/>
          <a:p>
            <a:r>
              <a:rPr lang="en-US" sz="2200" dirty="0"/>
              <a:t>Elements all have the same</a:t>
            </a:r>
            <a:br>
              <a:rPr lang="en-US" sz="2200" dirty="0"/>
            </a:br>
            <a:r>
              <a:rPr lang="en-US" sz="2200" dirty="0"/>
              <a:t>number of protons</a:t>
            </a:r>
          </a:p>
          <a:p>
            <a:r>
              <a:rPr lang="en-US" sz="2200" dirty="0"/>
              <a:t>But elements can have different</a:t>
            </a:r>
            <a:br>
              <a:rPr lang="en-US" sz="2200" dirty="0"/>
            </a:br>
            <a:r>
              <a:rPr lang="en-US" sz="2200" dirty="0"/>
              <a:t>number of neutrons</a:t>
            </a:r>
          </a:p>
          <a:p>
            <a:r>
              <a:rPr lang="en-US" sz="2200" dirty="0"/>
              <a:t>An element with different</a:t>
            </a:r>
            <a:br>
              <a:rPr lang="en-US" sz="2200" dirty="0"/>
            </a:br>
            <a:r>
              <a:rPr lang="en-US" sz="2200" dirty="0"/>
              <a:t>numbers of neutrons is</a:t>
            </a:r>
            <a:br>
              <a:rPr lang="en-US" sz="2200" dirty="0"/>
            </a:br>
            <a:r>
              <a:rPr lang="en-US" sz="2200" dirty="0"/>
              <a:t>an </a:t>
            </a:r>
            <a:r>
              <a:rPr lang="en-US" sz="2200" dirty="0">
                <a:solidFill>
                  <a:srgbClr val="00FF00"/>
                </a:solidFill>
              </a:rPr>
              <a:t>isotope</a:t>
            </a:r>
            <a:r>
              <a:rPr lang="en-US" sz="2200" dirty="0"/>
              <a:t> of the element</a:t>
            </a:r>
          </a:p>
          <a:p>
            <a:r>
              <a:rPr lang="en-US" sz="2200" dirty="0"/>
              <a:t>When referring to an isotope of an element,</a:t>
            </a:r>
            <a:br>
              <a:rPr lang="en-US" sz="2200" dirty="0"/>
            </a:br>
            <a:r>
              <a:rPr lang="en-US" sz="2200" dirty="0"/>
              <a:t>use this</a:t>
            </a:r>
          </a:p>
          <a:p>
            <a:endParaRPr lang="en-US" sz="2200" dirty="0"/>
          </a:p>
          <a:p>
            <a:pPr marL="0" indent="0">
              <a:buNone/>
            </a:pPr>
            <a:r>
              <a:rPr lang="en-US" sz="2000" dirty="0"/>
              <a:t>Where</a:t>
            </a:r>
          </a:p>
          <a:p>
            <a:r>
              <a:rPr lang="en-US" sz="2000" i="1" dirty="0"/>
              <a:t>×</a:t>
            </a:r>
            <a:r>
              <a:rPr lang="en-US" sz="2000" dirty="0"/>
              <a:t> is element symbol (</a:t>
            </a:r>
            <a:r>
              <a:rPr lang="en-US" sz="2000" dirty="0" err="1"/>
              <a:t>e.g</a:t>
            </a:r>
            <a:r>
              <a:rPr lang="en-US" sz="2000" dirty="0"/>
              <a:t>, hydrogen = H)</a:t>
            </a:r>
          </a:p>
          <a:p>
            <a:r>
              <a:rPr lang="en-US" sz="2000" i="1" dirty="0"/>
              <a:t>A</a:t>
            </a:r>
            <a:r>
              <a:rPr lang="en-US" sz="2000" dirty="0"/>
              <a:t> is </a:t>
            </a:r>
            <a:r>
              <a:rPr lang="en-US" sz="2000" dirty="0">
                <a:solidFill>
                  <a:srgbClr val="FFFF00"/>
                </a:solidFill>
              </a:rPr>
              <a:t>atomic number</a:t>
            </a:r>
            <a:r>
              <a:rPr lang="en-US" sz="2000" dirty="0"/>
              <a:t>, = # protons (A = 1 for H)</a:t>
            </a:r>
          </a:p>
          <a:p>
            <a:r>
              <a:rPr lang="en-US" sz="2000" i="1" dirty="0"/>
              <a:t>Z</a:t>
            </a:r>
            <a:r>
              <a:rPr lang="en-US" sz="2000" dirty="0"/>
              <a:t> is </a:t>
            </a:r>
            <a:r>
              <a:rPr lang="en-US" sz="2000" dirty="0">
                <a:solidFill>
                  <a:srgbClr val="FFFF00"/>
                </a:solidFill>
              </a:rPr>
              <a:t>mass number</a:t>
            </a:r>
            <a:r>
              <a:rPr lang="en-US" sz="2000" dirty="0"/>
              <a:t>, = #protons + #neutrons</a:t>
            </a:r>
          </a:p>
          <a:p>
            <a:endParaRPr lang="en-US" sz="22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5147" y="237392"/>
            <a:ext cx="2795954" cy="3355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3103" y="4389879"/>
            <a:ext cx="795470" cy="892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8441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Hydrogen</a:t>
            </a:r>
          </a:p>
        </p:txBody>
      </p:sp>
      <p:sp>
        <p:nvSpPr>
          <p:cNvPr id="3" name="Content Placeholder 2"/>
          <p:cNvSpPr>
            <a:spLocks noGrp="1"/>
          </p:cNvSpPr>
          <p:nvPr>
            <p:ph idx="1"/>
          </p:nvPr>
        </p:nvSpPr>
        <p:spPr/>
        <p:txBody>
          <a:bodyPr/>
          <a:lstStyle/>
          <a:p>
            <a:pPr marL="0" indent="0">
              <a:buNone/>
            </a:pPr>
            <a:r>
              <a:rPr lang="en-US" dirty="0"/>
              <a:t>Hydrogen has three isotopes:</a:t>
            </a:r>
          </a:p>
          <a:p>
            <a:pPr marL="457200" indent="-457200">
              <a:buFont typeface="+mj-lt"/>
              <a:buAutoNum type="arabicPeriod"/>
            </a:pPr>
            <a:r>
              <a:rPr lang="en-US" dirty="0" err="1"/>
              <a:t>Protium</a:t>
            </a:r>
            <a:r>
              <a:rPr lang="en-US" dirty="0"/>
              <a:t> (</a:t>
            </a:r>
            <a:r>
              <a:rPr lang="en-US" baseline="30000" dirty="0"/>
              <a:t>1</a:t>
            </a:r>
            <a:r>
              <a:rPr lang="en-US" baseline="-25000" dirty="0"/>
              <a:t>1</a:t>
            </a:r>
            <a:r>
              <a:rPr lang="en-US" dirty="0"/>
              <a:t>H)</a:t>
            </a:r>
          </a:p>
          <a:p>
            <a:pPr marL="579438" lvl="1" indent="-342900"/>
            <a:r>
              <a:rPr lang="en-US" dirty="0"/>
              <a:t>1 proton, 0 neutrons</a:t>
            </a:r>
          </a:p>
          <a:p>
            <a:pPr marL="579438" lvl="1" indent="-342900"/>
            <a:r>
              <a:rPr lang="en-US" dirty="0"/>
              <a:t>usually just called "hydrogen"</a:t>
            </a:r>
          </a:p>
          <a:p>
            <a:pPr marL="579438" lvl="1" indent="-342900"/>
            <a:r>
              <a:rPr lang="en-US" dirty="0"/>
              <a:t>99.9885% of all hydrogen isotopes in nature is this isotope</a:t>
            </a:r>
          </a:p>
          <a:p>
            <a:pPr marL="457200" indent="-457200">
              <a:buFont typeface="+mj-lt"/>
              <a:buAutoNum type="arabicPeriod"/>
            </a:pPr>
            <a:r>
              <a:rPr lang="en-US" dirty="0"/>
              <a:t>Deuterium (</a:t>
            </a:r>
            <a:r>
              <a:rPr lang="en-US" baseline="30000" dirty="0"/>
              <a:t>2</a:t>
            </a:r>
            <a:r>
              <a:rPr lang="en-US" baseline="-25000" dirty="0"/>
              <a:t>1</a:t>
            </a:r>
            <a:r>
              <a:rPr lang="en-US" dirty="0"/>
              <a:t>H)</a:t>
            </a:r>
          </a:p>
          <a:p>
            <a:pPr marL="579438" lvl="1" indent="-342900"/>
            <a:r>
              <a:rPr lang="en-US" dirty="0"/>
              <a:t>1 proton, 1 neutron</a:t>
            </a:r>
          </a:p>
          <a:p>
            <a:pPr marL="579438" lvl="1" indent="-342900"/>
            <a:r>
              <a:rPr lang="en-US" dirty="0"/>
              <a:t>It is a </a:t>
            </a:r>
            <a:r>
              <a:rPr lang="en-US" dirty="0">
                <a:solidFill>
                  <a:srgbClr val="00FF00"/>
                </a:solidFill>
              </a:rPr>
              <a:t>stable</a:t>
            </a:r>
            <a:r>
              <a:rPr lang="en-US" dirty="0"/>
              <a:t> isotope</a:t>
            </a:r>
          </a:p>
          <a:p>
            <a:pPr marL="579438" lvl="1" indent="-342900"/>
            <a:r>
              <a:rPr lang="en-US" dirty="0"/>
              <a:t>0.0115% of hydrogen isotopes is deuterium in nature</a:t>
            </a:r>
          </a:p>
          <a:p>
            <a:pPr marL="457200" indent="-457200">
              <a:buFont typeface="+mj-lt"/>
              <a:buAutoNum type="arabicPeriod"/>
            </a:pPr>
            <a:r>
              <a:rPr lang="en-US" dirty="0"/>
              <a:t>Tritium (</a:t>
            </a:r>
            <a:r>
              <a:rPr lang="en-US" baseline="30000" dirty="0"/>
              <a:t>3</a:t>
            </a:r>
            <a:r>
              <a:rPr lang="en-US" baseline="-25000" dirty="0"/>
              <a:t>1</a:t>
            </a:r>
            <a:r>
              <a:rPr lang="en-US" dirty="0"/>
              <a:t>H)</a:t>
            </a:r>
          </a:p>
          <a:p>
            <a:pPr marL="579438" lvl="1" indent="-342900"/>
            <a:r>
              <a:rPr lang="en-US" dirty="0"/>
              <a:t>1 proton, 2 neutrons</a:t>
            </a:r>
          </a:p>
          <a:p>
            <a:pPr marL="579438" lvl="1" indent="-342900"/>
            <a:r>
              <a:rPr lang="en-US" dirty="0"/>
              <a:t>It is an </a:t>
            </a:r>
            <a:r>
              <a:rPr lang="en-US" dirty="0">
                <a:solidFill>
                  <a:srgbClr val="00FF00"/>
                </a:solidFill>
              </a:rPr>
              <a:t>unstable</a:t>
            </a:r>
            <a:r>
              <a:rPr lang="en-US" dirty="0"/>
              <a:t> isotope, meaning it is radioactive</a:t>
            </a:r>
          </a:p>
          <a:p>
            <a:pPr marL="579438" lvl="1" indent="-342900"/>
            <a:r>
              <a:rPr lang="en-US" dirty="0"/>
              <a:t>Probably less than 0.00000001% in natural abundance</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0645" y="625510"/>
            <a:ext cx="3814012" cy="1880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25963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Carbon</a:t>
            </a:r>
          </a:p>
        </p:txBody>
      </p:sp>
      <p:sp>
        <p:nvSpPr>
          <p:cNvPr id="3" name="Content Placeholder 2"/>
          <p:cNvSpPr>
            <a:spLocks noGrp="1"/>
          </p:cNvSpPr>
          <p:nvPr>
            <p:ph idx="1"/>
          </p:nvPr>
        </p:nvSpPr>
        <p:spPr/>
        <p:txBody>
          <a:bodyPr/>
          <a:lstStyle/>
          <a:p>
            <a:r>
              <a:rPr lang="en-US" dirty="0"/>
              <a:t>Organic chemistry </a:t>
            </a:r>
            <a:r>
              <a:rPr lang="en-US" i="1" dirty="0"/>
              <a:t>is</a:t>
            </a:r>
            <a:r>
              <a:rPr lang="en-US" dirty="0"/>
              <a:t> the chemistry of carbon</a:t>
            </a:r>
          </a:p>
          <a:p>
            <a:r>
              <a:rPr lang="en-US" dirty="0"/>
              <a:t>Total of 6 electrons in two shells (</a:t>
            </a:r>
            <a:r>
              <a:rPr lang="en-US" i="1" dirty="0"/>
              <a:t>n</a:t>
            </a:r>
            <a:r>
              <a:rPr lang="en-US" dirty="0"/>
              <a:t> =1 and </a:t>
            </a:r>
            <a:r>
              <a:rPr lang="en-US" i="1" dirty="0"/>
              <a:t>n</a:t>
            </a:r>
            <a:r>
              <a:rPr lang="en-US" dirty="0"/>
              <a:t> = 2)</a:t>
            </a:r>
          </a:p>
          <a:p>
            <a:r>
              <a:rPr lang="en-US" dirty="0"/>
              <a:t>Will use 4 electrons in its valence shell to bond with other atoms</a:t>
            </a:r>
          </a:p>
          <a:p>
            <a:r>
              <a:rPr lang="en-US" dirty="0"/>
              <a:t>Other atoms it bonds with in biological organisms:</a:t>
            </a:r>
          </a:p>
          <a:p>
            <a:pPr lvl="1"/>
            <a:r>
              <a:rPr lang="en-US" dirty="0"/>
              <a:t>H, N, O, and other C atoms mostly</a:t>
            </a:r>
          </a:p>
          <a:p>
            <a:pPr lvl="1"/>
            <a:r>
              <a:rPr lang="en-US" dirty="0"/>
              <a:t>S, P atoms also</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338" y="4924425"/>
            <a:ext cx="4505325"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7153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Periodic Table of Elements</a:t>
            </a:r>
          </a:p>
        </p:txBody>
      </p:sp>
      <p:sp>
        <p:nvSpPr>
          <p:cNvPr id="3" name="Content Placeholder 2"/>
          <p:cNvSpPr>
            <a:spLocks noGrp="1"/>
          </p:cNvSpPr>
          <p:nvPr>
            <p:ph idx="1"/>
          </p:nvPr>
        </p:nvSpPr>
        <p:spPr/>
        <p:txBody>
          <a:bodyPr/>
          <a:lstStyle/>
          <a:p>
            <a:pPr marL="0" indent="0">
              <a:buNone/>
            </a:pPr>
            <a:r>
              <a:rPr lang="en-US" dirty="0"/>
              <a:t>Biologists should know what elements are</a:t>
            </a:r>
            <a:br>
              <a:rPr lang="en-US" dirty="0"/>
            </a:br>
            <a:r>
              <a:rPr lang="en-US" dirty="0"/>
              <a:t>(1) metals and (2) nonmetals generally</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33" y="2355180"/>
            <a:ext cx="6329222" cy="4369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rot="16200000">
            <a:off x="-2067895" y="4264254"/>
            <a:ext cx="4423410" cy="215445"/>
          </a:xfrm>
          <a:prstGeom prst="rect">
            <a:avLst/>
          </a:prstGeom>
          <a:noFill/>
        </p:spPr>
        <p:txBody>
          <a:bodyPr wrap="square" rtlCol="0">
            <a:spAutoFit/>
          </a:bodyPr>
          <a:lstStyle/>
          <a:p>
            <a:r>
              <a:rPr lang="en-US" sz="800" dirty="0" err="1">
                <a:solidFill>
                  <a:schemeClr val="bg1">
                    <a:lumMod val="50000"/>
                  </a:schemeClr>
                </a:solidFill>
              </a:rPr>
              <a:t>McMurry</a:t>
            </a:r>
            <a:r>
              <a:rPr lang="en-US" sz="800" dirty="0">
                <a:solidFill>
                  <a:schemeClr val="bg1">
                    <a:lumMod val="50000"/>
                  </a:schemeClr>
                </a:solidFill>
              </a:rPr>
              <a:t> </a:t>
            </a:r>
            <a:r>
              <a:rPr lang="en-US" sz="800" i="1" dirty="0">
                <a:solidFill>
                  <a:schemeClr val="bg1">
                    <a:lumMod val="50000"/>
                  </a:schemeClr>
                </a:solidFill>
              </a:rPr>
              <a:t>et al</a:t>
            </a:r>
            <a:r>
              <a:rPr lang="en-US" sz="800" dirty="0">
                <a:solidFill>
                  <a:schemeClr val="bg1">
                    <a:lumMod val="50000"/>
                  </a:schemeClr>
                </a:solidFill>
              </a:rPr>
              <a:t>, </a:t>
            </a:r>
            <a:r>
              <a:rPr lang="en-US" sz="800" i="1" dirty="0">
                <a:solidFill>
                  <a:schemeClr val="bg1">
                    <a:lumMod val="50000"/>
                  </a:schemeClr>
                </a:solidFill>
              </a:rPr>
              <a:t>Fundamentals of General, Organic and Biological Chemistry</a:t>
            </a:r>
            <a:r>
              <a:rPr lang="en-US" sz="800" dirty="0">
                <a:solidFill>
                  <a:schemeClr val="bg1">
                    <a:lumMod val="50000"/>
                  </a:schemeClr>
                </a:solidFill>
              </a:rPr>
              <a:t>, 6 Ed, p 58</a:t>
            </a:r>
          </a:p>
        </p:txBody>
      </p:sp>
      <p:sp>
        <p:nvSpPr>
          <p:cNvPr id="6" name="Rectangle 5"/>
          <p:cNvSpPr/>
          <p:nvPr/>
        </p:nvSpPr>
        <p:spPr>
          <a:xfrm>
            <a:off x="6702106" y="2055781"/>
            <a:ext cx="2137094" cy="4801314"/>
          </a:xfrm>
          <a:prstGeom prst="rect">
            <a:avLst/>
          </a:prstGeom>
        </p:spPr>
        <p:txBody>
          <a:bodyPr wrap="square">
            <a:spAutoFit/>
          </a:bodyPr>
          <a:lstStyle/>
          <a:p>
            <a:r>
              <a:rPr lang="en-US" sz="900" b="1" dirty="0">
                <a:solidFill>
                  <a:schemeClr val="bg1"/>
                </a:solidFill>
              </a:rPr>
              <a:t>The periodic table of the elements. </a:t>
            </a:r>
            <a:r>
              <a:rPr lang="en-US" sz="900" dirty="0">
                <a:solidFill>
                  <a:schemeClr val="bg1"/>
                </a:solidFill>
              </a:rPr>
              <a:t>Each element is identified by a one- or two-letter symbol and is characterized by an </a:t>
            </a:r>
            <a:r>
              <a:rPr lang="en-US" sz="900" i="1" dirty="0">
                <a:solidFill>
                  <a:schemeClr val="bg1"/>
                </a:solidFill>
              </a:rPr>
              <a:t>atomic number</a:t>
            </a:r>
            <a:r>
              <a:rPr lang="en-US" sz="900" dirty="0">
                <a:solidFill>
                  <a:schemeClr val="bg1"/>
                </a:solidFill>
              </a:rPr>
              <a:t>. The table begins with hydrogen (H, atomic number 1) in the upper left-hand corner and continues to the yet unnamed element with atomic number 118. The 14 elements following lanthanum (La, atomic number 57) and the 14 elements following actinium (Ac, atomic number 89) are pulled out and shown below the others.</a:t>
            </a:r>
          </a:p>
          <a:p>
            <a:r>
              <a:rPr lang="en-US" sz="900" dirty="0">
                <a:solidFill>
                  <a:schemeClr val="bg1"/>
                </a:solidFill>
              </a:rPr>
              <a:t>Elements are organized into 18 vertical columns, or </a:t>
            </a:r>
            <a:r>
              <a:rPr lang="en-US" sz="900" i="1" dirty="0">
                <a:solidFill>
                  <a:schemeClr val="bg1"/>
                </a:solidFill>
              </a:rPr>
              <a:t>groups</a:t>
            </a:r>
            <a:r>
              <a:rPr lang="en-US" sz="900" dirty="0">
                <a:solidFill>
                  <a:schemeClr val="bg1"/>
                </a:solidFill>
              </a:rPr>
              <a:t>, and 7 horizontal rows, or </a:t>
            </a:r>
            <a:r>
              <a:rPr lang="en-US" sz="900" i="1" dirty="0">
                <a:solidFill>
                  <a:schemeClr val="bg1"/>
                </a:solidFill>
              </a:rPr>
              <a:t>periods</a:t>
            </a:r>
            <a:r>
              <a:rPr lang="en-US" sz="900" dirty="0">
                <a:solidFill>
                  <a:schemeClr val="bg1"/>
                </a:solidFill>
              </a:rPr>
              <a:t>. The two groups on the left and the six on the right are the </a:t>
            </a:r>
            <a:r>
              <a:rPr lang="en-US" sz="900" i="1" dirty="0">
                <a:solidFill>
                  <a:schemeClr val="bg1"/>
                </a:solidFill>
              </a:rPr>
              <a:t>main groups</a:t>
            </a:r>
            <a:r>
              <a:rPr lang="en-US" sz="900" dirty="0">
                <a:solidFill>
                  <a:schemeClr val="bg1"/>
                </a:solidFill>
              </a:rPr>
              <a:t>; the ten in the middle are the </a:t>
            </a:r>
            <a:r>
              <a:rPr lang="en-US" sz="900" i="1" dirty="0">
                <a:solidFill>
                  <a:schemeClr val="bg1"/>
                </a:solidFill>
              </a:rPr>
              <a:t>transition metal groups</a:t>
            </a:r>
            <a:r>
              <a:rPr lang="en-US" sz="900" dirty="0">
                <a:solidFill>
                  <a:schemeClr val="bg1"/>
                </a:solidFill>
              </a:rPr>
              <a:t>. The 14 elements following lanthanum are the </a:t>
            </a:r>
            <a:r>
              <a:rPr lang="en-US" sz="900" i="1" dirty="0">
                <a:solidFill>
                  <a:schemeClr val="bg1"/>
                </a:solidFill>
              </a:rPr>
              <a:t>lanthanides</a:t>
            </a:r>
            <a:r>
              <a:rPr lang="en-US" sz="900" dirty="0">
                <a:solidFill>
                  <a:schemeClr val="bg1"/>
                </a:solidFill>
              </a:rPr>
              <a:t>, and the 14 elements following actinium are the </a:t>
            </a:r>
            <a:r>
              <a:rPr lang="en-US" sz="900" i="1" dirty="0">
                <a:solidFill>
                  <a:schemeClr val="bg1"/>
                </a:solidFill>
              </a:rPr>
              <a:t>actinides</a:t>
            </a:r>
            <a:r>
              <a:rPr lang="en-US" sz="900" dirty="0">
                <a:solidFill>
                  <a:schemeClr val="bg1"/>
                </a:solidFill>
              </a:rPr>
              <a:t>; together these are known as the </a:t>
            </a:r>
            <a:r>
              <a:rPr lang="en-US" sz="900" i="1" dirty="0">
                <a:solidFill>
                  <a:schemeClr val="bg1"/>
                </a:solidFill>
              </a:rPr>
              <a:t>inner transition metals</a:t>
            </a:r>
            <a:r>
              <a:rPr lang="en-US" sz="900" dirty="0">
                <a:solidFill>
                  <a:schemeClr val="bg1"/>
                </a:solidFill>
              </a:rPr>
              <a:t>. Two systems for numbering the groups are explained in the text. Those elements (except hydrogen) on the left-hand side of the zigzag line running from boron (B) to astatine (At) are </a:t>
            </a:r>
            <a:r>
              <a:rPr lang="en-US" sz="900" i="1" dirty="0">
                <a:solidFill>
                  <a:schemeClr val="bg1"/>
                </a:solidFill>
              </a:rPr>
              <a:t>metals</a:t>
            </a:r>
            <a:r>
              <a:rPr lang="en-US" sz="900" dirty="0">
                <a:solidFill>
                  <a:schemeClr val="bg1"/>
                </a:solidFill>
              </a:rPr>
              <a:t>, those elements to the right of the line are </a:t>
            </a:r>
            <a:r>
              <a:rPr lang="en-US" sz="900" i="1" dirty="0">
                <a:solidFill>
                  <a:schemeClr val="bg1"/>
                </a:solidFill>
              </a:rPr>
              <a:t>nonmetals</a:t>
            </a:r>
            <a:r>
              <a:rPr lang="en-US" sz="900" dirty="0">
                <a:solidFill>
                  <a:schemeClr val="bg1"/>
                </a:solidFill>
              </a:rPr>
              <a:t>, and most elements abutting the line are </a:t>
            </a:r>
            <a:r>
              <a:rPr lang="en-US" sz="900" i="1" dirty="0">
                <a:solidFill>
                  <a:schemeClr val="bg1"/>
                </a:solidFill>
              </a:rPr>
              <a:t>metalloids</a:t>
            </a:r>
            <a:r>
              <a:rPr lang="en-US" sz="900" dirty="0">
                <a:solidFill>
                  <a:schemeClr val="bg1"/>
                </a:solidFill>
              </a:rPr>
              <a:t>.</a:t>
            </a:r>
          </a:p>
        </p:txBody>
      </p:sp>
    </p:spTree>
    <p:extLst>
      <p:ext uri="{BB962C8B-B14F-4D97-AF65-F5344CB8AC3E}">
        <p14:creationId xmlns:p14="http://schemas.microsoft.com/office/powerpoint/2010/main" val="40129974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428164"/>
            <a:ext cx="8407400" cy="707886"/>
          </a:xfrm>
        </p:spPr>
        <p:txBody>
          <a:bodyPr/>
          <a:lstStyle/>
          <a:p>
            <a:r>
              <a:rPr lang="en-US" sz="4000" dirty="0"/>
              <a:t>Shells of Electrons &amp; Periodic Table</a:t>
            </a:r>
          </a:p>
        </p:txBody>
      </p:sp>
      <p:sp>
        <p:nvSpPr>
          <p:cNvPr id="3" name="Content Placeholder 2"/>
          <p:cNvSpPr>
            <a:spLocks noGrp="1"/>
          </p:cNvSpPr>
          <p:nvPr>
            <p:ph idx="1"/>
          </p:nvPr>
        </p:nvSpPr>
        <p:spPr/>
        <p:txBody>
          <a:bodyPr/>
          <a:lstStyle/>
          <a:p>
            <a:r>
              <a:rPr lang="en-US" sz="2000" dirty="0"/>
              <a:t>Each period (row) of the Periodic Table corresponds to a "shell" of electrons</a:t>
            </a:r>
          </a:p>
          <a:p>
            <a:r>
              <a:rPr lang="en-US" sz="2000" dirty="0"/>
              <a:t>Shells are designated by the principal quantum number </a:t>
            </a:r>
            <a:r>
              <a:rPr lang="en-US" sz="2000" i="1" dirty="0"/>
              <a:t>n</a:t>
            </a:r>
            <a:r>
              <a:rPr lang="en-US" sz="2000" dirty="0"/>
              <a:t> by chemists: </a:t>
            </a:r>
            <a:r>
              <a:rPr lang="en-US" sz="2000" i="1" dirty="0"/>
              <a:t>n</a:t>
            </a:r>
            <a:r>
              <a:rPr lang="en-US" sz="2000" dirty="0"/>
              <a:t> = 1, 2, 3, … </a:t>
            </a:r>
          </a:p>
          <a:p>
            <a:pPr marL="228600" lvl="1" indent="0">
              <a:buNone/>
            </a:pPr>
            <a:r>
              <a:rPr lang="en-US" sz="1800" dirty="0">
                <a:solidFill>
                  <a:srgbClr val="FF99FF"/>
                </a:solidFill>
              </a:rPr>
              <a:t>letters </a:t>
            </a:r>
            <a:r>
              <a:rPr lang="en-US" sz="1800" i="1" dirty="0">
                <a:solidFill>
                  <a:srgbClr val="FF99FF"/>
                </a:solidFill>
              </a:rPr>
              <a:t>K</a:t>
            </a:r>
            <a:r>
              <a:rPr lang="en-US" sz="1800" dirty="0">
                <a:solidFill>
                  <a:srgbClr val="FF99FF"/>
                </a:solidFill>
              </a:rPr>
              <a:t>, </a:t>
            </a:r>
            <a:r>
              <a:rPr lang="en-US" sz="1800" i="1" dirty="0">
                <a:solidFill>
                  <a:srgbClr val="FF99FF"/>
                </a:solidFill>
              </a:rPr>
              <a:t>L</a:t>
            </a:r>
            <a:r>
              <a:rPr lang="en-US" sz="1800" dirty="0">
                <a:solidFill>
                  <a:srgbClr val="FF99FF"/>
                </a:solidFill>
              </a:rPr>
              <a:t>, </a:t>
            </a:r>
            <a:r>
              <a:rPr lang="en-US" sz="1800" i="1" dirty="0">
                <a:solidFill>
                  <a:srgbClr val="FF99FF"/>
                </a:solidFill>
              </a:rPr>
              <a:t>M</a:t>
            </a:r>
            <a:r>
              <a:rPr lang="en-US" sz="1800" dirty="0">
                <a:solidFill>
                  <a:srgbClr val="FF99FF"/>
                </a:solidFill>
              </a:rPr>
              <a:t>, </a:t>
            </a:r>
            <a:r>
              <a:rPr lang="en-US" sz="1800" i="1" dirty="0">
                <a:solidFill>
                  <a:srgbClr val="FF99FF"/>
                </a:solidFill>
              </a:rPr>
              <a:t>N, O, </a:t>
            </a:r>
            <a:r>
              <a:rPr lang="en-US" sz="1800" dirty="0">
                <a:solidFill>
                  <a:srgbClr val="FF99FF"/>
                </a:solidFill>
              </a:rPr>
              <a:t>… by physicists</a:t>
            </a:r>
          </a:p>
          <a:p>
            <a:pPr lvl="1"/>
            <a:r>
              <a:rPr lang="en-US" sz="1600" dirty="0">
                <a:solidFill>
                  <a:srgbClr val="FF99FF"/>
                </a:solidFill>
              </a:rPr>
              <a:t>Within the shells are subshells: </a:t>
            </a:r>
            <a:r>
              <a:rPr lang="en-US" sz="1600" i="1" dirty="0">
                <a:solidFill>
                  <a:srgbClr val="FF99FF"/>
                </a:solidFill>
              </a:rPr>
              <a:t>s</a:t>
            </a:r>
            <a:r>
              <a:rPr lang="en-US" sz="1600" dirty="0">
                <a:solidFill>
                  <a:srgbClr val="FF99FF"/>
                </a:solidFill>
              </a:rPr>
              <a:t>, </a:t>
            </a:r>
            <a:r>
              <a:rPr lang="en-US" sz="1600" i="1" dirty="0">
                <a:solidFill>
                  <a:srgbClr val="FF99FF"/>
                </a:solidFill>
              </a:rPr>
              <a:t>p</a:t>
            </a:r>
            <a:r>
              <a:rPr lang="en-US" sz="1600" dirty="0">
                <a:solidFill>
                  <a:srgbClr val="FF99FF"/>
                </a:solidFill>
              </a:rPr>
              <a:t>, </a:t>
            </a:r>
            <a:r>
              <a:rPr lang="en-US" sz="1600" i="1" dirty="0">
                <a:solidFill>
                  <a:srgbClr val="FF99FF"/>
                </a:solidFill>
              </a:rPr>
              <a:t>d</a:t>
            </a:r>
            <a:r>
              <a:rPr lang="en-US" sz="1600" dirty="0">
                <a:solidFill>
                  <a:srgbClr val="FF99FF"/>
                </a:solidFill>
              </a:rPr>
              <a:t>, </a:t>
            </a:r>
            <a:r>
              <a:rPr lang="en-US" sz="1600" i="1" dirty="0">
                <a:solidFill>
                  <a:srgbClr val="FF99FF"/>
                </a:solidFill>
              </a:rPr>
              <a:t>f</a:t>
            </a:r>
          </a:p>
          <a:p>
            <a:pPr lvl="1"/>
            <a:r>
              <a:rPr lang="en-US" sz="1600" dirty="0">
                <a:solidFill>
                  <a:srgbClr val="FF99FF"/>
                </a:solidFill>
              </a:rPr>
              <a:t>In quantum chemistry/physics, each electron is described by  a set of four quantum numbers: {</a:t>
            </a:r>
            <a:r>
              <a:rPr lang="en-US" sz="1600" dirty="0">
                <a:solidFill>
                  <a:srgbClr val="FF99FF"/>
                </a:solidFill>
                <a:latin typeface="Script MT Bold" panose="03040602040607080904" pitchFamily="66" charset="0"/>
              </a:rPr>
              <a:t>n, l, m</a:t>
            </a:r>
            <a:r>
              <a:rPr lang="en-US" sz="1600" baseline="-25000" dirty="0">
                <a:solidFill>
                  <a:srgbClr val="FF99FF"/>
                </a:solidFill>
                <a:latin typeface="Script MT Bold" panose="03040602040607080904" pitchFamily="66" charset="0"/>
              </a:rPr>
              <a:t>l</a:t>
            </a:r>
            <a:r>
              <a:rPr lang="en-US" sz="1600" dirty="0">
                <a:solidFill>
                  <a:srgbClr val="FF99FF"/>
                </a:solidFill>
                <a:latin typeface="Script MT Bold" panose="03040602040607080904" pitchFamily="66" charset="0"/>
              </a:rPr>
              <a:t>, </a:t>
            </a:r>
            <a:r>
              <a:rPr lang="en-US" sz="1600" dirty="0" err="1">
                <a:solidFill>
                  <a:srgbClr val="FF99FF"/>
                </a:solidFill>
                <a:latin typeface="Script MT Bold" panose="03040602040607080904" pitchFamily="66" charset="0"/>
              </a:rPr>
              <a:t>m</a:t>
            </a:r>
            <a:r>
              <a:rPr lang="en-US" sz="1600" baseline="-25000" dirty="0" err="1">
                <a:solidFill>
                  <a:srgbClr val="FF99FF"/>
                </a:solidFill>
                <a:latin typeface="Script MT Bold" panose="03040602040607080904" pitchFamily="66" charset="0"/>
              </a:rPr>
              <a:t>s</a:t>
            </a:r>
            <a:r>
              <a:rPr lang="en-US" sz="1600" dirty="0">
                <a:solidFill>
                  <a:srgbClr val="FF99FF"/>
                </a:solidFill>
              </a:rPr>
              <a:t>}</a:t>
            </a:r>
            <a:endParaRPr lang="en-US" sz="1600" baseline="-25000" dirty="0">
              <a:solidFill>
                <a:srgbClr val="FF99FF"/>
              </a:solidFill>
            </a:endParaRPr>
          </a:p>
          <a:p>
            <a:r>
              <a:rPr lang="en-US" sz="2000" dirty="0">
                <a:latin typeface="+mj-lt"/>
              </a:rPr>
              <a:t>There is a correspondence between</a:t>
            </a:r>
            <a:br>
              <a:rPr lang="en-US" sz="2000" dirty="0">
                <a:latin typeface="+mj-lt"/>
              </a:rPr>
            </a:br>
            <a:r>
              <a:rPr lang="en-US" sz="2000" dirty="0">
                <a:latin typeface="+mj-lt"/>
              </a:rPr>
              <a:t>a shell's energy and its</a:t>
            </a:r>
            <a:br>
              <a:rPr lang="en-US" sz="2000" dirty="0">
                <a:latin typeface="+mj-lt"/>
              </a:rPr>
            </a:br>
            <a:r>
              <a:rPr lang="en-US" sz="2000" dirty="0">
                <a:latin typeface="+mj-lt"/>
              </a:rPr>
              <a:t>shell number/letter (distance from</a:t>
            </a:r>
            <a:br>
              <a:rPr lang="en-US" sz="2000" dirty="0">
                <a:latin typeface="+mj-lt"/>
              </a:rPr>
            </a:br>
            <a:r>
              <a:rPr lang="en-US" sz="2000" dirty="0">
                <a:latin typeface="+mj-lt"/>
              </a:rPr>
              <a:t>nucleus):  higher shell number relates</a:t>
            </a:r>
            <a:br>
              <a:rPr lang="en-US" sz="2000" dirty="0">
                <a:latin typeface="+mj-lt"/>
              </a:rPr>
            </a:br>
            <a:r>
              <a:rPr lang="en-US" sz="2000" dirty="0">
                <a:latin typeface="+mj-lt"/>
              </a:rPr>
              <a:t>to higher energy of the electron</a:t>
            </a:r>
          </a:p>
          <a:p>
            <a:r>
              <a:rPr lang="en-US" sz="2000" dirty="0">
                <a:latin typeface="+mj-lt"/>
              </a:rPr>
              <a:t>The maximum number of electrons in</a:t>
            </a:r>
            <a:br>
              <a:rPr lang="en-US" sz="2000" dirty="0">
                <a:latin typeface="+mj-lt"/>
              </a:rPr>
            </a:br>
            <a:r>
              <a:rPr lang="en-US" sz="2000" dirty="0">
                <a:latin typeface="+mj-lt"/>
              </a:rPr>
              <a:t>each shell (period) is</a:t>
            </a:r>
            <a:br>
              <a:rPr lang="en-US" sz="2000" dirty="0">
                <a:latin typeface="+mj-lt"/>
              </a:rPr>
            </a:br>
            <a:r>
              <a:rPr lang="en-US" sz="2000" dirty="0">
                <a:latin typeface="+mj-lt"/>
              </a:rPr>
              <a:t>2, 8, 8, 18, 18, 32, 32, ..</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0472" y="3756289"/>
            <a:ext cx="1824512" cy="2661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descr="http://3.bp.blogspot.com/-m8gBV8LADec/Uv-hoyzlrZI/AAAAAAAAC3I/b62bgaz3Ym0/s1600/Screen+Shot+2014-02-04+at+2.48.16+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3142" y="3965231"/>
            <a:ext cx="1867330" cy="2473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7233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Valence Shell</a:t>
            </a:r>
          </a:p>
        </p:txBody>
      </p:sp>
      <p:sp>
        <p:nvSpPr>
          <p:cNvPr id="3" name="Content Placeholder 2"/>
          <p:cNvSpPr>
            <a:spLocks noGrp="1"/>
          </p:cNvSpPr>
          <p:nvPr>
            <p:ph idx="1"/>
          </p:nvPr>
        </p:nvSpPr>
        <p:spPr/>
        <p:txBody>
          <a:bodyPr/>
          <a:lstStyle/>
          <a:p>
            <a:r>
              <a:rPr lang="en-US" dirty="0"/>
              <a:t>The outermost shell of electrons is where all the chemistry happens</a:t>
            </a:r>
          </a:p>
          <a:p>
            <a:r>
              <a:rPr lang="en-US" dirty="0"/>
              <a:t>Atoms want to have "complete" shells</a:t>
            </a:r>
          </a:p>
          <a:p>
            <a:pPr lvl="1"/>
            <a:r>
              <a:rPr lang="en-US" dirty="0"/>
              <a:t>This means shedding or giving up electrons if there are too few</a:t>
            </a:r>
          </a:p>
          <a:p>
            <a:pPr lvl="1"/>
            <a:r>
              <a:rPr lang="en-US" dirty="0"/>
              <a:t>Grabbing electrons from other atoms if they need only a few</a:t>
            </a:r>
          </a:p>
          <a:p>
            <a:pPr lvl="1"/>
            <a:r>
              <a:rPr lang="en-US" dirty="0"/>
              <a:t>Giving up electrons means acquiring a positive + charge</a:t>
            </a:r>
          </a:p>
          <a:p>
            <a:pPr lvl="1"/>
            <a:r>
              <a:rPr lang="en-US" dirty="0"/>
              <a:t>Grabbing electrons means acquiring a negative – charge</a:t>
            </a:r>
          </a:p>
          <a:p>
            <a:r>
              <a:rPr lang="en-US" dirty="0"/>
              <a:t>In forming molecules or crystals, atoms form complete stable shells by having the complete set of electrons in their valence shell, whether or not they share them with other atoms</a:t>
            </a:r>
          </a:p>
          <a:p>
            <a:endParaRPr lang="en-US" dirty="0"/>
          </a:p>
        </p:txBody>
      </p:sp>
    </p:spTree>
    <p:extLst>
      <p:ext uri="{BB962C8B-B14F-4D97-AF65-F5344CB8AC3E}">
        <p14:creationId xmlns:p14="http://schemas.microsoft.com/office/powerpoint/2010/main" val="2381086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2E1C60-B509-E3BE-441C-FE4888AA0DD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05B832E-1A77-9492-3754-064D55BDFEA1}"/>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58F838C9-AB49-46B4-B42B-A19D83A134AC}"/>
              </a:ext>
            </a:extLst>
          </p:cNvPr>
          <p:cNvSpPr>
            <a:spLocks noGrp="1"/>
          </p:cNvSpPr>
          <p:nvPr>
            <p:ph idx="1"/>
          </p:nvPr>
        </p:nvSpPr>
        <p:spPr/>
        <p:txBody>
          <a:bodyPr/>
          <a:lstStyle/>
          <a:p>
            <a:pPr marL="0" indent="0">
              <a:buNone/>
            </a:pPr>
            <a:r>
              <a:rPr lang="en-US" i="1" dirty="0"/>
              <a:t>Interaction between instructor &amp; student(s)</a:t>
            </a:r>
          </a:p>
          <a:p>
            <a:pPr lvl="1"/>
            <a:r>
              <a:rPr lang="en-US" dirty="0"/>
              <a:t>Part-time instructors interact through Canvas and email</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9410065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Electronegativity</a:t>
            </a:r>
          </a:p>
        </p:txBody>
      </p:sp>
      <p:sp>
        <p:nvSpPr>
          <p:cNvPr id="3" name="Content Placeholder 2"/>
          <p:cNvSpPr>
            <a:spLocks noGrp="1"/>
          </p:cNvSpPr>
          <p:nvPr>
            <p:ph idx="1"/>
          </p:nvPr>
        </p:nvSpPr>
        <p:spPr/>
        <p:txBody>
          <a:bodyPr/>
          <a:lstStyle/>
          <a:p>
            <a:r>
              <a:rPr lang="en-US" dirty="0"/>
              <a:t>The affinity of an atom for one or more electrons</a:t>
            </a:r>
          </a:p>
          <a:p>
            <a:r>
              <a:rPr lang="en-US" dirty="0"/>
              <a:t>The factors affecting electronegativity are</a:t>
            </a:r>
          </a:p>
          <a:p>
            <a:pPr lvl="1"/>
            <a:r>
              <a:rPr lang="en-US" dirty="0"/>
              <a:t>atom's need to acquire electrons to complete shell</a:t>
            </a:r>
          </a:p>
          <a:p>
            <a:pPr lvl="1"/>
            <a:r>
              <a:rPr lang="en-US" dirty="0"/>
              <a:t>size of atom:  smaller atoms more electronegative</a:t>
            </a:r>
          </a:p>
          <a:p>
            <a:r>
              <a:rPr lang="en-US" dirty="0"/>
              <a:t>atoms are given a value that indicates their electronegativity:  the higher the value, the higher the affinity (the more the atom wants electrons)</a:t>
            </a:r>
          </a:p>
          <a:p>
            <a:r>
              <a:rPr lang="en-US" dirty="0"/>
              <a:t>decreasing order of electronegativity:  F, O, Cl, N, Br, I, C, S, Se, H, P</a:t>
            </a:r>
          </a:p>
          <a:p>
            <a:pPr marL="292100" lvl="1" indent="0">
              <a:buNone/>
            </a:pPr>
            <a:r>
              <a:rPr lang="en-US"/>
              <a:t>that </a:t>
            </a:r>
            <a:r>
              <a:rPr lang="en-US" dirty="0"/>
              <a:t>is, F wants it most, P wants it least in that list</a:t>
            </a:r>
          </a:p>
          <a:p>
            <a:r>
              <a:rPr lang="en-US"/>
              <a:t>Differences </a:t>
            </a:r>
            <a:r>
              <a:rPr lang="en-US" dirty="0"/>
              <a:t>in electronegativity account for type/character of bonding (shown in later slide)</a:t>
            </a:r>
          </a:p>
        </p:txBody>
      </p:sp>
    </p:spTree>
    <p:extLst>
      <p:ext uri="{BB962C8B-B14F-4D97-AF65-F5344CB8AC3E}">
        <p14:creationId xmlns:p14="http://schemas.microsoft.com/office/powerpoint/2010/main" val="28584184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Electronegativity Quantitated</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416" y="1274885"/>
            <a:ext cx="6889889" cy="5328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286000" y="6603025"/>
            <a:ext cx="4572000" cy="215444"/>
          </a:xfrm>
          <a:prstGeom prst="rect">
            <a:avLst/>
          </a:prstGeom>
        </p:spPr>
        <p:txBody>
          <a:bodyPr>
            <a:spAutoFit/>
          </a:bodyPr>
          <a:lstStyle/>
          <a:p>
            <a:r>
              <a:rPr lang="en-US" sz="800" dirty="0">
                <a:solidFill>
                  <a:schemeClr val="bg1"/>
                </a:solidFill>
              </a:rPr>
              <a:t>http://en.wikipedia.org/wiki/Electronegativity</a:t>
            </a:r>
          </a:p>
        </p:txBody>
      </p:sp>
    </p:spTree>
    <p:extLst>
      <p:ext uri="{BB962C8B-B14F-4D97-AF65-F5344CB8AC3E}">
        <p14:creationId xmlns:p14="http://schemas.microsoft.com/office/powerpoint/2010/main" val="37716344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Nuclear Chemistry</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6612996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Chemical Bonding</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9268293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Bonding</a:t>
            </a:r>
          </a:p>
        </p:txBody>
      </p:sp>
      <p:sp>
        <p:nvSpPr>
          <p:cNvPr id="3" name="Content Placeholder 2"/>
          <p:cNvSpPr>
            <a:spLocks noGrp="1"/>
          </p:cNvSpPr>
          <p:nvPr>
            <p:ph idx="1"/>
          </p:nvPr>
        </p:nvSpPr>
        <p:spPr>
          <a:xfrm>
            <a:off x="364067" y="1831870"/>
            <a:ext cx="8390466" cy="4732337"/>
          </a:xfrm>
        </p:spPr>
        <p:txBody>
          <a:bodyPr/>
          <a:lstStyle/>
          <a:p>
            <a:r>
              <a:rPr lang="en-US" dirty="0"/>
              <a:t>Atoms bond using electrons</a:t>
            </a:r>
          </a:p>
          <a:p>
            <a:pPr marL="292100" lvl="1" indent="0">
              <a:buNone/>
            </a:pPr>
            <a:r>
              <a:rPr lang="en-US" dirty="0"/>
              <a:t>remember: chemistry is really about the electrons</a:t>
            </a:r>
          </a:p>
          <a:p>
            <a:r>
              <a:rPr lang="en-US" dirty="0"/>
              <a:t>Electrons in atomic orbitals (AOs) come together between atoms in molecular orbitals (MOs), forming a bonding MO</a:t>
            </a:r>
          </a:p>
          <a:p>
            <a:r>
              <a:rPr lang="en-US" dirty="0"/>
              <a:t>MOs have two paired (opposite spin) electrons just like AOs</a:t>
            </a:r>
          </a:p>
          <a:p>
            <a:pPr lvl="1"/>
            <a:r>
              <a:rPr lang="en-US" i="1" dirty="0">
                <a:solidFill>
                  <a:srgbClr val="FF99FF"/>
                </a:solidFill>
              </a:rPr>
              <a:t>s</a:t>
            </a:r>
            <a:r>
              <a:rPr lang="en-US" dirty="0">
                <a:solidFill>
                  <a:srgbClr val="FF99FF"/>
                </a:solidFill>
              </a:rPr>
              <a:t> subshell AOs form </a:t>
            </a:r>
            <a:r>
              <a:rPr lang="en-US" i="1" dirty="0">
                <a:solidFill>
                  <a:srgbClr val="FF99FF"/>
                </a:solidFill>
                <a:latin typeface="Symbol" panose="05050102010706020507" pitchFamily="18" charset="2"/>
              </a:rPr>
              <a:t>s</a:t>
            </a:r>
            <a:r>
              <a:rPr lang="en-US" dirty="0">
                <a:solidFill>
                  <a:srgbClr val="FF99FF"/>
                </a:solidFill>
              </a:rPr>
              <a:t> (sigma)-type MOs (bonds)</a:t>
            </a:r>
          </a:p>
          <a:p>
            <a:pPr lvl="1"/>
            <a:r>
              <a:rPr lang="en-US" i="1" dirty="0">
                <a:solidFill>
                  <a:srgbClr val="FF99FF"/>
                </a:solidFill>
              </a:rPr>
              <a:t>p</a:t>
            </a:r>
            <a:r>
              <a:rPr lang="en-US" dirty="0">
                <a:solidFill>
                  <a:srgbClr val="FF99FF"/>
                </a:solidFill>
              </a:rPr>
              <a:t> subshell AOs form </a:t>
            </a:r>
            <a:r>
              <a:rPr lang="en-US" i="1" dirty="0">
                <a:solidFill>
                  <a:srgbClr val="FF99FF"/>
                </a:solidFill>
                <a:latin typeface="Symbol" panose="05050102010706020507" pitchFamily="18" charset="2"/>
              </a:rPr>
              <a:t>p</a:t>
            </a:r>
            <a:r>
              <a:rPr lang="en-US" dirty="0">
                <a:solidFill>
                  <a:srgbClr val="FF99FF"/>
                </a:solidFill>
              </a:rPr>
              <a:t> (pi)-type MOs (bonds)</a:t>
            </a:r>
          </a:p>
          <a:p>
            <a:pPr lvl="1"/>
            <a:r>
              <a:rPr lang="en-US" dirty="0">
                <a:solidFill>
                  <a:srgbClr val="FF99FF"/>
                </a:solidFill>
              </a:rPr>
              <a:t>there are anti-bonding MOs:  they are an excited state type of orbital which, when filled with electrons, actually result in bond-breaking between atoms, not bond-making</a:t>
            </a:r>
          </a:p>
          <a:p>
            <a:endParaRPr lang="en-US" dirty="0"/>
          </a:p>
        </p:txBody>
      </p:sp>
      <p:pic>
        <p:nvPicPr>
          <p:cNvPr id="39938" name="Picture 2" descr="http://www.tannerm.com/images/diatomic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7900" y="344819"/>
            <a:ext cx="2776854" cy="1777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2972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275377"/>
            <a:ext cx="8407400" cy="762000"/>
          </a:xfrm>
        </p:spPr>
        <p:txBody>
          <a:bodyPr/>
          <a:lstStyle/>
          <a:p>
            <a:r>
              <a:rPr lang="en-US" dirty="0"/>
              <a:t>Bonding Types &amp; Strength</a:t>
            </a:r>
          </a:p>
        </p:txBody>
      </p:sp>
      <p:sp>
        <p:nvSpPr>
          <p:cNvPr id="3" name="Content Placeholder 2"/>
          <p:cNvSpPr>
            <a:spLocks noGrp="1"/>
          </p:cNvSpPr>
          <p:nvPr>
            <p:ph idx="1"/>
          </p:nvPr>
        </p:nvSpPr>
        <p:spPr/>
        <p:txBody>
          <a:bodyPr/>
          <a:lstStyle/>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61781177"/>
              </p:ext>
            </p:extLst>
          </p:nvPr>
        </p:nvGraphicFramePr>
        <p:xfrm>
          <a:off x="274321" y="1083638"/>
          <a:ext cx="8641079" cy="5242560"/>
        </p:xfrm>
        <a:graphic>
          <a:graphicData uri="http://schemas.openxmlformats.org/drawingml/2006/table">
            <a:tbl>
              <a:tblPr firstRow="1" bandRow="1">
                <a:tableStyleId>{8A107856-5554-42FB-B03E-39F5DBC370BA}</a:tableStyleId>
              </a:tblPr>
              <a:tblGrid>
                <a:gridCol w="1837833">
                  <a:extLst>
                    <a:ext uri="{9D8B030D-6E8A-4147-A177-3AD203B41FA5}">
                      <a16:colId xmlns:a16="http://schemas.microsoft.com/office/drawing/2014/main" val="20000"/>
                    </a:ext>
                  </a:extLst>
                </a:gridCol>
                <a:gridCol w="4736188">
                  <a:extLst>
                    <a:ext uri="{9D8B030D-6E8A-4147-A177-3AD203B41FA5}">
                      <a16:colId xmlns:a16="http://schemas.microsoft.com/office/drawing/2014/main" val="20001"/>
                    </a:ext>
                  </a:extLst>
                </a:gridCol>
                <a:gridCol w="2067058">
                  <a:extLst>
                    <a:ext uri="{9D8B030D-6E8A-4147-A177-3AD203B41FA5}">
                      <a16:colId xmlns:a16="http://schemas.microsoft.com/office/drawing/2014/main" val="20002"/>
                    </a:ext>
                  </a:extLst>
                </a:gridCol>
              </a:tblGrid>
              <a:tr h="324000">
                <a:tc>
                  <a:txBody>
                    <a:bodyPr/>
                    <a:lstStyle/>
                    <a:p>
                      <a:r>
                        <a:rPr lang="en-US" dirty="0"/>
                        <a:t>Type</a:t>
                      </a:r>
                    </a:p>
                  </a:txBody>
                  <a:tcPr anchor="b"/>
                </a:tc>
                <a:tc>
                  <a:txBody>
                    <a:bodyPr/>
                    <a:lstStyle/>
                    <a:p>
                      <a:r>
                        <a:rPr lang="en-US" dirty="0"/>
                        <a:t>Description</a:t>
                      </a:r>
                    </a:p>
                  </a:txBody>
                  <a:tcPr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Strength</a:t>
                      </a:r>
                      <a:br>
                        <a:rPr lang="en-US" dirty="0"/>
                      </a:br>
                      <a:r>
                        <a:rPr lang="en-US" sz="1600" b="0" dirty="0"/>
                        <a:t>(kcal/</a:t>
                      </a:r>
                      <a:r>
                        <a:rPr lang="en-US" sz="1600" b="0" dirty="0" err="1"/>
                        <a:t>mol</a:t>
                      </a:r>
                      <a:r>
                        <a:rPr lang="en-US" sz="1600" b="0" dirty="0"/>
                        <a:t>)</a:t>
                      </a:r>
                    </a:p>
                  </a:txBody>
                  <a:tcPr anchor="b"/>
                </a:tc>
                <a:extLst>
                  <a:ext uri="{0D108BD9-81ED-4DB2-BD59-A6C34878D82A}">
                    <a16:rowId xmlns:a16="http://schemas.microsoft.com/office/drawing/2014/main" val="10000"/>
                  </a:ext>
                </a:extLst>
              </a:tr>
              <a:tr h="324000">
                <a:tc>
                  <a:txBody>
                    <a:bodyPr/>
                    <a:lstStyle/>
                    <a:p>
                      <a:r>
                        <a:rPr lang="en-US" dirty="0"/>
                        <a:t>Ionic / Electrostatic</a:t>
                      </a:r>
                    </a:p>
                  </a:txBody>
                  <a:tcPr/>
                </a:tc>
                <a:tc>
                  <a:txBody>
                    <a:bodyPr/>
                    <a:lstStyle/>
                    <a:p>
                      <a:r>
                        <a:rPr lang="en-US" sz="1700" dirty="0"/>
                        <a:t>One atom gives up its electron(s) to another which really wants them:  the result is </a:t>
                      </a:r>
                      <a:r>
                        <a:rPr lang="en-US" sz="1700" baseline="0" dirty="0"/>
                        <a:t>ionized atoms bonding because of electrical attraction (unlike charges)</a:t>
                      </a:r>
                      <a:endParaRPr lang="en-US" sz="1700" dirty="0"/>
                    </a:p>
                  </a:txBody>
                  <a:tcPr/>
                </a:tc>
                <a:tc>
                  <a:txBody>
                    <a:bodyPr/>
                    <a:lstStyle/>
                    <a:p>
                      <a:pPr algn="ctr"/>
                      <a:r>
                        <a:rPr lang="en-US" dirty="0"/>
                        <a:t>50-150</a:t>
                      </a:r>
                    </a:p>
                  </a:txBody>
                  <a:tcPr/>
                </a:tc>
                <a:extLst>
                  <a:ext uri="{0D108BD9-81ED-4DB2-BD59-A6C34878D82A}">
                    <a16:rowId xmlns:a16="http://schemas.microsoft.com/office/drawing/2014/main" val="10001"/>
                  </a:ext>
                </a:extLst>
              </a:tr>
              <a:tr h="324000">
                <a:tc>
                  <a:txBody>
                    <a:bodyPr/>
                    <a:lstStyle/>
                    <a:p>
                      <a:r>
                        <a:rPr lang="en-US" dirty="0"/>
                        <a:t>Covalent</a:t>
                      </a:r>
                    </a:p>
                  </a:txBody>
                  <a:tcPr/>
                </a:tc>
                <a:tc>
                  <a:txBody>
                    <a:bodyPr/>
                    <a:lstStyle/>
                    <a:p>
                      <a:r>
                        <a:rPr lang="en-US" sz="1700" dirty="0"/>
                        <a:t>Two atoms share the electrons in the bond,</a:t>
                      </a:r>
                      <a:r>
                        <a:rPr lang="en-US" sz="1700" baseline="0" dirty="0"/>
                        <a:t> neither having a strongly competitive affinity for the electrons (small difference in electronegativity)</a:t>
                      </a:r>
                      <a:endParaRPr lang="en-US" sz="1700" dirty="0"/>
                    </a:p>
                  </a:txBody>
                  <a:tcPr/>
                </a:tc>
                <a:tc>
                  <a:txBody>
                    <a:bodyPr/>
                    <a:lstStyle/>
                    <a:p>
                      <a:pPr algn="l"/>
                      <a:r>
                        <a:rPr lang="en-US" sz="1800" dirty="0"/>
                        <a:t>50-100</a:t>
                      </a:r>
                      <a:r>
                        <a:rPr lang="en-US" sz="1600" dirty="0"/>
                        <a:t> </a:t>
                      </a:r>
                      <a:r>
                        <a:rPr lang="en-US" sz="1400" dirty="0"/>
                        <a:t>(single)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100-200</a:t>
                      </a:r>
                      <a:r>
                        <a:rPr lang="en-US" sz="1400" dirty="0"/>
                        <a:t> (double)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200-250</a:t>
                      </a:r>
                      <a:r>
                        <a:rPr lang="en-US" sz="1400" dirty="0"/>
                        <a:t> (triple)</a:t>
                      </a:r>
                    </a:p>
                    <a:p>
                      <a:pPr algn="ctr"/>
                      <a:endParaRPr lang="en-US" sz="1400" dirty="0"/>
                    </a:p>
                  </a:txBody>
                  <a:tcPr/>
                </a:tc>
                <a:extLst>
                  <a:ext uri="{0D108BD9-81ED-4DB2-BD59-A6C34878D82A}">
                    <a16:rowId xmlns:a16="http://schemas.microsoft.com/office/drawing/2014/main" val="10002"/>
                  </a:ext>
                </a:extLst>
              </a:tr>
              <a:tr h="324000">
                <a:tc>
                  <a:txBody>
                    <a:bodyPr/>
                    <a:lstStyle/>
                    <a:p>
                      <a:r>
                        <a:rPr lang="en-US" dirty="0"/>
                        <a:t>Hydrogen</a:t>
                      </a:r>
                      <a:r>
                        <a:rPr lang="en-US" baseline="0" dirty="0"/>
                        <a:t> Bonding</a:t>
                      </a:r>
                      <a:endParaRPr lang="en-US" dirty="0"/>
                    </a:p>
                  </a:txBody>
                  <a:tcPr/>
                </a:tc>
                <a:tc>
                  <a:txBody>
                    <a:bodyPr/>
                    <a:lstStyle/>
                    <a:p>
                      <a:r>
                        <a:rPr lang="en-US" sz="1700" dirty="0"/>
                        <a:t>The hydrogen (H) atom is "shared" between two </a:t>
                      </a:r>
                      <a:r>
                        <a:rPr lang="en-US" sz="1700" i="1" u="sng" dirty="0"/>
                        <a:t>more</a:t>
                      </a:r>
                      <a:r>
                        <a:rPr lang="en-US" sz="1700" dirty="0"/>
                        <a:t> electronegative atoms</a:t>
                      </a:r>
                    </a:p>
                  </a:txBody>
                  <a:tcPr/>
                </a:tc>
                <a:tc>
                  <a:txBody>
                    <a:bodyPr/>
                    <a:lstStyle/>
                    <a:p>
                      <a:pPr algn="ctr"/>
                      <a:r>
                        <a:rPr lang="en-US" dirty="0"/>
                        <a:t>2-10</a:t>
                      </a:r>
                    </a:p>
                  </a:txBody>
                  <a:tcPr/>
                </a:tc>
                <a:extLst>
                  <a:ext uri="{0D108BD9-81ED-4DB2-BD59-A6C34878D82A}">
                    <a16:rowId xmlns:a16="http://schemas.microsoft.com/office/drawing/2014/main" val="10003"/>
                  </a:ext>
                </a:extLst>
              </a:tr>
              <a:tr h="324000">
                <a:tc>
                  <a:txBody>
                    <a:bodyPr/>
                    <a:lstStyle/>
                    <a:p>
                      <a:r>
                        <a:rPr lang="en-US" dirty="0"/>
                        <a:t>Hydrophobic</a:t>
                      </a:r>
                    </a:p>
                  </a:txBody>
                  <a:tcPr/>
                </a:tc>
                <a:tc>
                  <a:txBody>
                    <a:bodyPr/>
                    <a:lstStyle/>
                    <a:p>
                      <a:r>
                        <a:rPr lang="en-US" sz="1700" dirty="0"/>
                        <a:t>A "bonding" driven</a:t>
                      </a:r>
                      <a:r>
                        <a:rPr lang="en-US" sz="1700" baseline="0" dirty="0"/>
                        <a:t> by solvent with polar molecule (H</a:t>
                      </a:r>
                      <a:r>
                        <a:rPr lang="en-US" sz="1700" baseline="-25000" dirty="0"/>
                        <a:t>2</a:t>
                      </a:r>
                      <a:r>
                        <a:rPr lang="en-US" sz="1700" baseline="0" dirty="0"/>
                        <a:t>O) that prefers to bond to itself (oil &amp; water don't mix)</a:t>
                      </a:r>
                      <a:endParaRPr lang="en-US" sz="1700" dirty="0"/>
                    </a:p>
                  </a:txBody>
                  <a:tcPr/>
                </a:tc>
                <a:tc>
                  <a:txBody>
                    <a:bodyPr/>
                    <a:lstStyle/>
                    <a:p>
                      <a:pPr algn="ctr"/>
                      <a:r>
                        <a:rPr lang="en-US" dirty="0"/>
                        <a:t>ND</a:t>
                      </a:r>
                    </a:p>
                  </a:txBody>
                  <a:tcPr/>
                </a:tc>
                <a:extLst>
                  <a:ext uri="{0D108BD9-81ED-4DB2-BD59-A6C34878D82A}">
                    <a16:rowId xmlns:a16="http://schemas.microsoft.com/office/drawing/2014/main" val="10004"/>
                  </a:ext>
                </a:extLst>
              </a:tr>
              <a:tr h="324000">
                <a:tc>
                  <a:txBody>
                    <a:bodyPr/>
                    <a:lstStyle/>
                    <a:p>
                      <a:r>
                        <a:rPr lang="en-US" dirty="0"/>
                        <a:t>van</a:t>
                      </a:r>
                      <a:r>
                        <a:rPr lang="en-US" baseline="0" dirty="0"/>
                        <a:t> der Waals</a:t>
                      </a:r>
                    </a:p>
                  </a:txBody>
                  <a:tcPr/>
                </a:tc>
                <a:tc>
                  <a:txBody>
                    <a:bodyPr/>
                    <a:lstStyle/>
                    <a:p>
                      <a:r>
                        <a:rPr lang="en-US" sz="1700" dirty="0"/>
                        <a:t>bonding caused</a:t>
                      </a:r>
                      <a:r>
                        <a:rPr lang="en-US" sz="1700" baseline="0" dirty="0"/>
                        <a:t> by "induced polarity" from one molecule to another causing a temporary weak electrical attraction</a:t>
                      </a:r>
                      <a:endParaRPr lang="en-US" sz="1700" dirty="0"/>
                    </a:p>
                  </a:txBody>
                  <a:tcPr/>
                </a:tc>
                <a:tc>
                  <a:txBody>
                    <a:bodyPr/>
                    <a:lstStyle/>
                    <a:p>
                      <a:pPr algn="ctr"/>
                      <a:r>
                        <a:rPr lang="en-US" dirty="0"/>
                        <a:t>0.5-1.0</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867448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Covalent Bond</a:t>
            </a:r>
          </a:p>
        </p:txBody>
      </p:sp>
      <p:sp>
        <p:nvSpPr>
          <p:cNvPr id="3" name="Content Placeholder 2"/>
          <p:cNvSpPr>
            <a:spLocks noGrp="1"/>
          </p:cNvSpPr>
          <p:nvPr>
            <p:ph idx="1"/>
          </p:nvPr>
        </p:nvSpPr>
        <p:spPr/>
        <p:txBody>
          <a:bodyPr/>
          <a:lstStyle/>
          <a:p>
            <a:r>
              <a:rPr lang="en-US" dirty="0"/>
              <a:t>Two atoms that share equally the pair(s) of electrons</a:t>
            </a:r>
          </a:p>
          <a:p>
            <a:pPr marL="292100" lvl="1" indent="0">
              <a:buNone/>
            </a:pPr>
            <a:r>
              <a:rPr lang="en-US" dirty="0"/>
              <a:t>Atoms bonding with selves (diatomic molecules) should always be covalent</a:t>
            </a:r>
            <a:br>
              <a:rPr lang="en-US" dirty="0"/>
            </a:br>
            <a:r>
              <a:rPr lang="en-US" dirty="0"/>
              <a:t>H</a:t>
            </a:r>
            <a:r>
              <a:rPr lang="en-US" baseline="-25000" dirty="0"/>
              <a:t>2</a:t>
            </a:r>
            <a:r>
              <a:rPr lang="en-US" dirty="0"/>
              <a:t>, O</a:t>
            </a:r>
            <a:r>
              <a:rPr lang="en-US" baseline="-25000" dirty="0"/>
              <a:t>2</a:t>
            </a:r>
            <a:r>
              <a:rPr lang="en-US" dirty="0"/>
              <a:t>, N</a:t>
            </a:r>
            <a:r>
              <a:rPr lang="en-US" baseline="-25000" dirty="0"/>
              <a:t>2</a:t>
            </a:r>
            <a:r>
              <a:rPr lang="en-US" dirty="0"/>
              <a:t>, F</a:t>
            </a:r>
            <a:r>
              <a:rPr lang="en-US" baseline="-25000" dirty="0"/>
              <a:t>2</a:t>
            </a:r>
            <a:r>
              <a:rPr lang="en-US" dirty="0"/>
              <a:t>, Cl</a:t>
            </a:r>
            <a:r>
              <a:rPr lang="en-US" baseline="-25000" dirty="0"/>
              <a:t>2</a:t>
            </a:r>
            <a:r>
              <a:rPr lang="en-US" dirty="0"/>
              <a:t>, Br</a:t>
            </a:r>
            <a:r>
              <a:rPr lang="en-US" baseline="-25000" dirty="0"/>
              <a:t>2</a:t>
            </a:r>
            <a:r>
              <a:rPr lang="en-US" dirty="0"/>
              <a:t>, I</a:t>
            </a:r>
            <a:r>
              <a:rPr lang="en-US" baseline="-25000" dirty="0"/>
              <a:t>2</a:t>
            </a:r>
          </a:p>
          <a:p>
            <a:r>
              <a:rPr lang="en-US" dirty="0"/>
              <a:t>Can be single, double, and triple bonds between atoms </a:t>
            </a:r>
          </a:p>
          <a:p>
            <a:pPr lvl="1"/>
            <a:r>
              <a:rPr lang="en-US" dirty="0"/>
              <a:t>H</a:t>
            </a:r>
            <a:r>
              <a:rPr lang="en-US" baseline="-25000" dirty="0"/>
              <a:t>3</a:t>
            </a:r>
            <a:r>
              <a:rPr lang="en-US" dirty="0"/>
              <a:t>C—CH</a:t>
            </a:r>
            <a:r>
              <a:rPr lang="en-US" baseline="-25000" dirty="0"/>
              <a:t>3</a:t>
            </a:r>
            <a:r>
              <a:rPr lang="en-US" dirty="0"/>
              <a:t>  (ethane)                  sigma bond</a:t>
            </a:r>
            <a:endParaRPr lang="en-US" baseline="-25000" dirty="0"/>
          </a:p>
          <a:p>
            <a:pPr lvl="1"/>
            <a:r>
              <a:rPr lang="en-US" dirty="0"/>
              <a:t>H</a:t>
            </a:r>
            <a:r>
              <a:rPr lang="en-US" baseline="-25000" dirty="0"/>
              <a:t>2</a:t>
            </a:r>
            <a:r>
              <a:rPr lang="en-US" dirty="0"/>
              <a:t>C=CH</a:t>
            </a:r>
            <a:r>
              <a:rPr lang="en-US" baseline="-25000" dirty="0"/>
              <a:t>2</a:t>
            </a:r>
            <a:r>
              <a:rPr lang="en-US" dirty="0"/>
              <a:t>   (</a:t>
            </a:r>
            <a:r>
              <a:rPr lang="en-US" dirty="0" err="1"/>
              <a:t>ethene</a:t>
            </a:r>
            <a:r>
              <a:rPr lang="en-US" dirty="0"/>
              <a:t>)                  sigma + pi bond</a:t>
            </a:r>
            <a:endParaRPr lang="en-US" baseline="-25000" dirty="0"/>
          </a:p>
          <a:p>
            <a:pPr lvl="1"/>
            <a:r>
              <a:rPr lang="en-US" dirty="0"/>
              <a:t> HC≡CH     (</a:t>
            </a:r>
            <a:r>
              <a:rPr lang="en-US" dirty="0" err="1"/>
              <a:t>ethyne</a:t>
            </a:r>
            <a:r>
              <a:rPr lang="en-US" dirty="0"/>
              <a:t>/acetylene)  sigma + 2 pi bonds</a:t>
            </a:r>
          </a:p>
          <a:p>
            <a:pPr lvl="1"/>
            <a:r>
              <a:rPr lang="en-US" dirty="0"/>
              <a:t>H—H, O=O, N≡N, F—F, Cl—Cl, Br—Br</a:t>
            </a:r>
          </a:p>
        </p:txBody>
      </p:sp>
      <p:sp>
        <p:nvSpPr>
          <p:cNvPr id="4" name="AutoShape 2" descr="Image result for phosphate molecule stru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phosphate molecule structur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991" name="Picture 7"/>
          <p:cNvPicPr>
            <a:picLocks noChangeAspect="1" noChangeArrowheads="1"/>
          </p:cNvPicPr>
          <p:nvPr/>
        </p:nvPicPr>
        <p:blipFill>
          <a:blip r:embed="rId2" cstate="print">
            <a:clrChange>
              <a:clrFrom>
                <a:srgbClr val="000097"/>
              </a:clrFrom>
              <a:clrTo>
                <a:srgbClr val="000097">
                  <a:alpha val="0"/>
                </a:srgbClr>
              </a:clrTo>
            </a:clrChange>
            <a:extLst>
              <a:ext uri="{28A0092B-C50C-407E-A947-70E740481C1C}">
                <a14:useLocalDpi xmlns:a14="http://schemas.microsoft.com/office/drawing/2010/main" val="0"/>
              </a:ext>
            </a:extLst>
          </a:blip>
          <a:srcRect/>
          <a:stretch>
            <a:fillRect/>
          </a:stretch>
        </p:blipFill>
        <p:spPr bwMode="auto">
          <a:xfrm>
            <a:off x="1657147" y="5612130"/>
            <a:ext cx="1556425"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31879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Ionic / Electrostatic Bond</a:t>
            </a:r>
          </a:p>
        </p:txBody>
      </p:sp>
      <p:sp>
        <p:nvSpPr>
          <p:cNvPr id="3" name="Content Placeholder 2"/>
          <p:cNvSpPr>
            <a:spLocks noGrp="1"/>
          </p:cNvSpPr>
          <p:nvPr>
            <p:ph idx="1"/>
          </p:nvPr>
        </p:nvSpPr>
        <p:spPr/>
        <p:txBody>
          <a:bodyPr/>
          <a:lstStyle/>
          <a:p>
            <a:pPr marL="0" indent="0">
              <a:buNone/>
            </a:pPr>
            <a:r>
              <a:rPr lang="en-US" dirty="0"/>
              <a:t>The bond created by an electrostatic attraction between positive and negative charges resulting from the complete transfer of electrons from one atom to another</a:t>
            </a:r>
            <a:br>
              <a:rPr lang="en-US" dirty="0"/>
            </a:br>
            <a:r>
              <a:rPr lang="en-US" dirty="0"/>
              <a:t>   Na </a:t>
            </a:r>
            <a:r>
              <a:rPr lang="en-US" dirty="0">
                <a:sym typeface="Wingdings" panose="05000000000000000000" pitchFamily="2" charset="2"/>
              </a:rPr>
              <a:t>  Na</a:t>
            </a:r>
            <a:r>
              <a:rPr lang="en-US" baseline="30000" dirty="0">
                <a:sym typeface="Wingdings" panose="05000000000000000000" pitchFamily="2" charset="2"/>
              </a:rPr>
              <a:t>+</a:t>
            </a:r>
            <a:r>
              <a:rPr lang="en-US" dirty="0">
                <a:sym typeface="Wingdings" panose="05000000000000000000" pitchFamily="2" charset="2"/>
              </a:rPr>
              <a:t> +  e</a:t>
            </a:r>
            <a:r>
              <a:rPr lang="en-US" baseline="30000" dirty="0">
                <a:sym typeface="Wingdings" panose="05000000000000000000" pitchFamily="2" charset="2"/>
              </a:rPr>
              <a:t>–</a:t>
            </a:r>
            <a:br>
              <a:rPr lang="en-US" dirty="0">
                <a:sym typeface="Wingdings" panose="05000000000000000000" pitchFamily="2" charset="2"/>
              </a:rPr>
            </a:br>
            <a:r>
              <a:rPr lang="en-US" dirty="0">
                <a:sym typeface="Wingdings" panose="05000000000000000000" pitchFamily="2" charset="2"/>
              </a:rPr>
              <a:t>   Cl + e</a:t>
            </a:r>
            <a:r>
              <a:rPr lang="en-US" baseline="30000" dirty="0">
                <a:sym typeface="Wingdings" panose="05000000000000000000" pitchFamily="2" charset="2"/>
              </a:rPr>
              <a:t>–</a:t>
            </a:r>
            <a:r>
              <a:rPr lang="en-US" dirty="0">
                <a:sym typeface="Wingdings" panose="05000000000000000000" pitchFamily="2" charset="2"/>
              </a:rPr>
              <a:t>    Cl</a:t>
            </a:r>
            <a:r>
              <a:rPr lang="en-US" baseline="30000" dirty="0">
                <a:sym typeface="Wingdings" panose="05000000000000000000" pitchFamily="2" charset="2"/>
              </a:rPr>
              <a:t>–</a:t>
            </a:r>
            <a:br>
              <a:rPr lang="en-US" baseline="30000" dirty="0">
                <a:sym typeface="Wingdings" panose="05000000000000000000" pitchFamily="2" charset="2"/>
              </a:rPr>
            </a:br>
            <a:r>
              <a:rPr lang="en-US" baseline="30000" dirty="0">
                <a:sym typeface="Wingdings" panose="05000000000000000000" pitchFamily="2" charset="2"/>
              </a:rPr>
              <a:t>---------------------------------</a:t>
            </a:r>
            <a:br>
              <a:rPr lang="en-US" dirty="0">
                <a:sym typeface="Wingdings" panose="05000000000000000000" pitchFamily="2" charset="2"/>
              </a:rPr>
            </a:br>
            <a:r>
              <a:rPr lang="en-US" dirty="0">
                <a:sym typeface="Wingdings" panose="05000000000000000000" pitchFamily="2" charset="2"/>
              </a:rPr>
              <a:t>Na</a:t>
            </a:r>
            <a:r>
              <a:rPr lang="en-US" baseline="30000" dirty="0">
                <a:sym typeface="Wingdings" panose="05000000000000000000" pitchFamily="2" charset="2"/>
              </a:rPr>
              <a:t> </a:t>
            </a:r>
            <a:r>
              <a:rPr lang="en-US" dirty="0">
                <a:sym typeface="Wingdings" panose="05000000000000000000" pitchFamily="2" charset="2"/>
              </a:rPr>
              <a:t> + Cl    Na</a:t>
            </a:r>
            <a:r>
              <a:rPr lang="en-US" baseline="30000" dirty="0">
                <a:sym typeface="Wingdings" panose="05000000000000000000" pitchFamily="2" charset="2"/>
              </a:rPr>
              <a:t>+</a:t>
            </a:r>
            <a:r>
              <a:rPr lang="en-US" dirty="0">
                <a:sym typeface="Wingdings" panose="05000000000000000000" pitchFamily="2" charset="2"/>
              </a:rPr>
              <a:t>  + Cl</a:t>
            </a:r>
            <a:r>
              <a:rPr lang="en-US" baseline="30000" dirty="0">
                <a:sym typeface="Wingdings" panose="05000000000000000000" pitchFamily="2" charset="2"/>
              </a:rPr>
              <a:t>–</a:t>
            </a:r>
            <a:endParaRPr lang="en-US" baseline="30000" dirty="0"/>
          </a:p>
        </p:txBody>
      </p:sp>
      <p:pic>
        <p:nvPicPr>
          <p:cNvPr id="46082" name="Picture 2" descr="http://www.geo.arizona.edu/xtal/geos306/9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70" y="4554854"/>
            <a:ext cx="4341750" cy="1885948"/>
          </a:xfrm>
          <a:prstGeom prst="rect">
            <a:avLst/>
          </a:prstGeom>
          <a:noFill/>
          <a:extLst>
            <a:ext uri="{909E8E84-426E-40DD-AFC4-6F175D3DCCD1}">
              <a14:hiddenFill xmlns:a14="http://schemas.microsoft.com/office/drawing/2010/main">
                <a:solidFill>
                  <a:srgbClr val="FFFFFF"/>
                </a:solidFill>
              </a14:hiddenFill>
            </a:ext>
          </a:extLst>
        </p:spPr>
      </p:pic>
      <p:pic>
        <p:nvPicPr>
          <p:cNvPr id="46084" name="Picture 4" descr="http://www.geo.arizona.edu/xtal/geos306/9_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6321" y="4041152"/>
            <a:ext cx="3930966" cy="2568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3738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Polar Covalent Bond</a:t>
            </a:r>
          </a:p>
        </p:txBody>
      </p:sp>
      <p:sp>
        <p:nvSpPr>
          <p:cNvPr id="3" name="Content Placeholder 2"/>
          <p:cNvSpPr>
            <a:spLocks noGrp="1"/>
          </p:cNvSpPr>
          <p:nvPr>
            <p:ph idx="1"/>
          </p:nvPr>
        </p:nvSpPr>
        <p:spPr/>
        <p:txBody>
          <a:bodyPr/>
          <a:lstStyle/>
          <a:p>
            <a:r>
              <a:rPr lang="en-US" dirty="0"/>
              <a:t>A type of bond that has a mix of covalent and ionic character</a:t>
            </a:r>
          </a:p>
          <a:p>
            <a:r>
              <a:rPr lang="en-US" dirty="0"/>
              <a:t>The difference in electronegativity of atoms is not such that one atom fully grabs another</a:t>
            </a:r>
          </a:p>
          <a:p>
            <a:r>
              <a:rPr lang="en-US" dirty="0"/>
              <a:t>Bonds that are polar covalent: </a:t>
            </a:r>
            <a:br>
              <a:rPr lang="en-US" dirty="0"/>
            </a:br>
            <a:r>
              <a:rPr lang="en-US" dirty="0"/>
              <a:t>O–H, N–H, H–Cl/F (list shown later)</a:t>
            </a:r>
          </a:p>
          <a:p>
            <a:r>
              <a:rPr lang="en-US" dirty="0"/>
              <a:t>The polar covalent bond</a:t>
            </a:r>
            <a:br>
              <a:rPr lang="en-US" dirty="0"/>
            </a:br>
            <a:r>
              <a:rPr lang="en-US" dirty="0"/>
              <a:t>accounts for the</a:t>
            </a:r>
            <a:br>
              <a:rPr lang="en-US" dirty="0"/>
            </a:br>
            <a:r>
              <a:rPr lang="en-US" dirty="0"/>
              <a:t>hydrogen bond</a:t>
            </a:r>
          </a:p>
        </p:txBody>
      </p:sp>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1290" y="3919207"/>
            <a:ext cx="4241735" cy="2484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06488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654" y="263947"/>
            <a:ext cx="8407400" cy="762000"/>
          </a:xfrm>
        </p:spPr>
        <p:txBody>
          <a:bodyPr/>
          <a:lstStyle/>
          <a:p>
            <a:r>
              <a:rPr lang="en-US" dirty="0"/>
              <a:t>The Hydrogen Bond</a:t>
            </a:r>
          </a:p>
        </p:txBody>
      </p:sp>
      <p:sp>
        <p:nvSpPr>
          <p:cNvPr id="3" name="Content Placeholder 2"/>
          <p:cNvSpPr>
            <a:spLocks noGrp="1"/>
          </p:cNvSpPr>
          <p:nvPr>
            <p:ph idx="1"/>
          </p:nvPr>
        </p:nvSpPr>
        <p:spPr>
          <a:xfrm>
            <a:off x="364067" y="1200150"/>
            <a:ext cx="8390466" cy="4929717"/>
          </a:xfrm>
        </p:spPr>
        <p:txBody>
          <a:bodyPr/>
          <a:lstStyle/>
          <a:p>
            <a:r>
              <a:rPr lang="en-US" dirty="0"/>
              <a:t>The bonding of an H atom already covalently bonded to a more electronegative atom to another more electronegative atom on different molecule</a:t>
            </a:r>
          </a:p>
          <a:p>
            <a:r>
              <a:rPr lang="en-US" dirty="0"/>
              <a:t>The presence of (a) nonbonding electron pairs in the more electronegative atom is a factor</a:t>
            </a:r>
          </a:p>
          <a:p>
            <a:endParaRPr lang="en-US" dirty="0"/>
          </a:p>
          <a:p>
            <a:r>
              <a:rPr lang="en-US" sz="1800" dirty="0"/>
              <a:t>The presence of N–H and O–H groups</a:t>
            </a:r>
            <a:br>
              <a:rPr lang="en-US" sz="1800" dirty="0"/>
            </a:br>
            <a:r>
              <a:rPr lang="en-US" sz="1800" dirty="0"/>
              <a:t>in countless biomolecules makes the</a:t>
            </a:r>
            <a:br>
              <a:rPr lang="en-US" sz="1800" dirty="0"/>
            </a:br>
            <a:r>
              <a:rPr lang="en-US" sz="1800" dirty="0"/>
              <a:t>hydrogen bond significant in all aspects</a:t>
            </a:r>
            <a:br>
              <a:rPr lang="en-US" sz="1800" dirty="0"/>
            </a:br>
            <a:r>
              <a:rPr lang="en-US" sz="1800" dirty="0"/>
              <a:t>of biochemistry</a:t>
            </a:r>
          </a:p>
          <a:p>
            <a:r>
              <a:rPr lang="en-US" sz="1800" dirty="0"/>
              <a:t>The double-</a:t>
            </a:r>
            <a:r>
              <a:rPr lang="en-US" sz="1800" dirty="0" err="1"/>
              <a:t>strandedness</a:t>
            </a:r>
            <a:r>
              <a:rPr lang="en-US" sz="1800" dirty="0"/>
              <a:t> of DNA and</a:t>
            </a:r>
            <a:br>
              <a:rPr lang="en-US" sz="1800" dirty="0"/>
            </a:br>
            <a:r>
              <a:rPr lang="en-US" sz="1800" dirty="0"/>
              <a:t>RNA is because of H-bonding.</a:t>
            </a:r>
            <a:br>
              <a:rPr lang="en-US" sz="1800" dirty="0"/>
            </a:br>
            <a:r>
              <a:rPr lang="en-US" sz="1800" dirty="0"/>
              <a:t>Polypeptide folding in proteins makes</a:t>
            </a:r>
            <a:br>
              <a:rPr lang="en-US" sz="1800" dirty="0"/>
            </a:br>
            <a:r>
              <a:rPr lang="en-US" sz="1800" dirty="0"/>
              <a:t>use of H-bonding</a:t>
            </a:r>
          </a:p>
        </p:txBody>
      </p:sp>
      <p:grpSp>
        <p:nvGrpSpPr>
          <p:cNvPr id="5" name="Group 4"/>
          <p:cNvGrpSpPr/>
          <p:nvPr/>
        </p:nvGrpSpPr>
        <p:grpSpPr>
          <a:xfrm>
            <a:off x="5623560" y="3215745"/>
            <a:ext cx="2952114" cy="1800790"/>
            <a:chOff x="3749039" y="3390754"/>
            <a:chExt cx="3900805" cy="2379491"/>
          </a:xfrm>
        </p:grpSpPr>
        <p:sp>
          <p:nvSpPr>
            <p:cNvPr id="4" name="Rectangle 3"/>
            <p:cNvSpPr/>
            <p:nvPr/>
          </p:nvSpPr>
          <p:spPr>
            <a:xfrm>
              <a:off x="3749039" y="3390754"/>
              <a:ext cx="3900805" cy="2379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178" name="Picture 2" descr="http://upload.wikimedia.org/wikipedia/commons/b/b5/Hydrogen-bonding-in-water-2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9039" y="3390754"/>
              <a:ext cx="3900805" cy="2379491"/>
            </a:xfrm>
            <a:prstGeom prst="rect">
              <a:avLst/>
            </a:prstGeom>
            <a:noFill/>
            <a:extLst>
              <a:ext uri="{909E8E84-426E-40DD-AFC4-6F175D3DCCD1}">
                <a14:hiddenFill xmlns:a14="http://schemas.microsoft.com/office/drawing/2010/main">
                  <a:solidFill>
                    <a:srgbClr val="FFFFFF"/>
                  </a:solidFill>
                </a14:hiddenFill>
              </a:ext>
            </a:extLst>
          </p:spPr>
        </p:pic>
      </p:grpSp>
      <p:pic>
        <p:nvPicPr>
          <p:cNvPr id="50180" name="Picture 4" descr="http://www.webanswers.com/post-images/C/CB/50B8CA44-3635-454B-9DBD545731790C2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3560" y="5016535"/>
            <a:ext cx="2945764" cy="1749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879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010F0-7B8F-D8FE-4852-FB2630225AE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15AA279-4381-CA39-2167-664BA236CB25}"/>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4708CB57-B5A6-0B6B-7663-F49816950819}"/>
              </a:ext>
            </a:extLst>
          </p:cNvPr>
          <p:cNvSpPr>
            <a:spLocks noGrp="1"/>
          </p:cNvSpPr>
          <p:nvPr>
            <p:ph idx="1"/>
          </p:nvPr>
        </p:nvSpPr>
        <p:spPr/>
        <p:txBody>
          <a:bodyPr/>
          <a:lstStyle/>
          <a:p>
            <a:pPr marL="0" indent="0">
              <a:buNone/>
            </a:pPr>
            <a:r>
              <a:rPr lang="en-US" i="1" dirty="0"/>
              <a:t>Attendance</a:t>
            </a:r>
          </a:p>
          <a:p>
            <a:pPr lvl="1"/>
            <a:r>
              <a:rPr lang="en-US" dirty="0"/>
              <a:t>Being at lecture &amp; certainly being in the lab is not optional: attendance is recorded</a:t>
            </a:r>
          </a:p>
          <a:p>
            <a:pPr marL="0" indent="0">
              <a:buNone/>
            </a:pPr>
            <a:r>
              <a:rPr lang="en-US" i="1" dirty="0"/>
              <a:t>Time Commitment</a:t>
            </a:r>
          </a:p>
          <a:p>
            <a:pPr lvl="1"/>
            <a:r>
              <a:rPr lang="en-US" dirty="0"/>
              <a:t>Reading, homework, study for exams/quizzes</a:t>
            </a:r>
          </a:p>
          <a:p>
            <a:pPr lvl="1"/>
            <a:r>
              <a:rPr lang="en-US" dirty="0"/>
              <a:t>Generally thought to be at least twice time/effort commitment of the hours (units) of </a:t>
            </a:r>
            <a:r>
              <a:rPr lang="en-US" dirty="0" err="1"/>
              <a:t>lecture+lab</a:t>
            </a:r>
            <a:r>
              <a:rPr lang="en-US" dirty="0"/>
              <a:t>: 4 units </a:t>
            </a:r>
            <a:r>
              <a:rPr lang="en-US" dirty="0">
                <a:sym typeface="Wingdings" panose="05000000000000000000" pitchFamily="2" charset="2"/>
              </a:rPr>
              <a:t> 8-12 hours additional per week</a:t>
            </a:r>
            <a:endParaRPr lang="en-US" dirty="0"/>
          </a:p>
          <a:p>
            <a:endParaRPr lang="en-US" dirty="0"/>
          </a:p>
        </p:txBody>
      </p:sp>
      <p:pic>
        <p:nvPicPr>
          <p:cNvPr id="9" name="Picture 8">
            <a:extLst>
              <a:ext uri="{FF2B5EF4-FFF2-40B4-BE49-F238E27FC236}">
                <a16:creationId xmlns:a16="http://schemas.microsoft.com/office/drawing/2014/main" id="{4E7E1CB4-9EFF-9CCE-D6D6-435A6C5D37E8}"/>
              </a:ext>
            </a:extLst>
          </p:cNvPr>
          <p:cNvPicPr>
            <a:picLocks noChangeAspect="1"/>
          </p:cNvPicPr>
          <p:nvPr/>
        </p:nvPicPr>
        <p:blipFill>
          <a:blip r:embed="rId2"/>
          <a:stretch>
            <a:fillRect/>
          </a:stretch>
        </p:blipFill>
        <p:spPr>
          <a:xfrm>
            <a:off x="4572000" y="4489381"/>
            <a:ext cx="4363109" cy="1753476"/>
          </a:xfrm>
          <a:prstGeom prst="rect">
            <a:avLst/>
          </a:prstGeom>
        </p:spPr>
      </p:pic>
    </p:spTree>
    <p:extLst>
      <p:ext uri="{BB962C8B-B14F-4D97-AF65-F5344CB8AC3E}">
        <p14:creationId xmlns:p14="http://schemas.microsoft.com/office/powerpoint/2010/main" val="18044461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Hydrophobic Interactions</a:t>
            </a:r>
          </a:p>
        </p:txBody>
      </p:sp>
      <p:sp>
        <p:nvSpPr>
          <p:cNvPr id="3" name="Content Placeholder 2"/>
          <p:cNvSpPr>
            <a:spLocks noGrp="1"/>
          </p:cNvSpPr>
          <p:nvPr>
            <p:ph idx="1"/>
          </p:nvPr>
        </p:nvSpPr>
        <p:spPr/>
        <p:txBody>
          <a:bodyPr/>
          <a:lstStyle/>
          <a:p>
            <a:r>
              <a:rPr lang="en-US" sz="2200" dirty="0"/>
              <a:t>There are no real forces between molecules in hydrophobic molecules associating or clustering together</a:t>
            </a:r>
          </a:p>
          <a:p>
            <a:r>
              <a:rPr lang="en-US" sz="2200" dirty="0"/>
              <a:t>Instead, the free energy (G) of the solution favors water bonding with itself (by H-bonding) rather than interacting with molecules with which it has no affinity</a:t>
            </a:r>
          </a:p>
        </p:txBody>
      </p:sp>
      <p:pic>
        <p:nvPicPr>
          <p:cNvPr id="48130" name="Picture 2" descr="http://chemwiki.ucdavis.edu/@api/deki/files/8648/image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7271" y="3641907"/>
            <a:ext cx="3889375" cy="287192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307271" y="6517412"/>
            <a:ext cx="3739199" cy="215444"/>
          </a:xfrm>
          <a:prstGeom prst="rect">
            <a:avLst/>
          </a:prstGeom>
        </p:spPr>
        <p:txBody>
          <a:bodyPr wrap="square">
            <a:spAutoFit/>
          </a:bodyPr>
          <a:lstStyle/>
          <a:p>
            <a:r>
              <a:rPr lang="en-US" sz="800" dirty="0">
                <a:solidFill>
                  <a:schemeClr val="bg1">
                    <a:lumMod val="50000"/>
                  </a:schemeClr>
                </a:solidFill>
              </a:rPr>
              <a:t>http://chemwiki.ucdavis.edu/@api/deki/files/8648/image9.GIF</a:t>
            </a:r>
          </a:p>
        </p:txBody>
      </p:sp>
    </p:spTree>
    <p:extLst>
      <p:ext uri="{BB962C8B-B14F-4D97-AF65-F5344CB8AC3E}">
        <p14:creationId xmlns:p14="http://schemas.microsoft.com/office/powerpoint/2010/main" val="42257604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van der Waals Forces</a:t>
            </a:r>
          </a:p>
        </p:txBody>
      </p:sp>
      <p:sp>
        <p:nvSpPr>
          <p:cNvPr id="3" name="Content Placeholder 2"/>
          <p:cNvSpPr>
            <a:spLocks noGrp="1"/>
          </p:cNvSpPr>
          <p:nvPr>
            <p:ph idx="1"/>
          </p:nvPr>
        </p:nvSpPr>
        <p:spPr/>
        <p:txBody>
          <a:bodyPr/>
          <a:lstStyle/>
          <a:p>
            <a:r>
              <a:rPr lang="en-US" dirty="0"/>
              <a:t>The spatial location of negative charge ("electron cloud") is not perfectly radially distributed about the spherical atom at each moment in time</a:t>
            </a:r>
          </a:p>
          <a:p>
            <a:r>
              <a:rPr lang="en-US" dirty="0"/>
              <a:t>This transient change in charge symmetry in one atom affects neighboring atoms</a:t>
            </a:r>
          </a:p>
        </p:txBody>
      </p:sp>
      <p:grpSp>
        <p:nvGrpSpPr>
          <p:cNvPr id="5" name="Group 4"/>
          <p:cNvGrpSpPr/>
          <p:nvPr/>
        </p:nvGrpSpPr>
        <p:grpSpPr>
          <a:xfrm>
            <a:off x="5646420" y="4091940"/>
            <a:ext cx="3360420" cy="880110"/>
            <a:chOff x="5646420" y="4091940"/>
            <a:chExt cx="3360420" cy="880110"/>
          </a:xfrm>
        </p:grpSpPr>
        <p:sp>
          <p:nvSpPr>
            <p:cNvPr id="4" name="Rectangle 3"/>
            <p:cNvSpPr/>
            <p:nvPr/>
          </p:nvSpPr>
          <p:spPr>
            <a:xfrm>
              <a:off x="5646420" y="4091940"/>
              <a:ext cx="3360420" cy="8801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108" name="Picture 4" descr="http://www.marietta.edu/~spilatrs/MnQuiry/Images/AniVanderwaals2.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746750" y="4184332"/>
              <a:ext cx="3171825" cy="676276"/>
            </a:xfrm>
            <a:prstGeom prst="rect">
              <a:avLst/>
            </a:prstGeom>
            <a:noFill/>
            <a:extLst>
              <a:ext uri="{909E8E84-426E-40DD-AFC4-6F175D3DCCD1}">
                <a14:hiddenFill xmlns:a14="http://schemas.microsoft.com/office/drawing/2010/main">
                  <a:solidFill>
                    <a:srgbClr val="FFFFFF"/>
                  </a:solidFill>
                </a14:hiddenFill>
              </a:ext>
            </a:extLst>
          </p:spPr>
        </p:pic>
      </p:grpSp>
      <p:pic>
        <p:nvPicPr>
          <p:cNvPr id="47110" name="Picture 6" descr="http://www.meritnation.com/img/shared/userimages/mn_images/image/1(18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935" y="4018598"/>
            <a:ext cx="4450080" cy="2225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8325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Liquids &amp; Solids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9586603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Gases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7711029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Solutions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4780059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Stoichiometry</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0064796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Substance Quantitation</a:t>
            </a:r>
          </a:p>
        </p:txBody>
      </p:sp>
      <p:sp>
        <p:nvSpPr>
          <p:cNvPr id="3" name="Content Placeholder 2"/>
          <p:cNvSpPr>
            <a:spLocks noGrp="1"/>
          </p:cNvSpPr>
          <p:nvPr>
            <p:ph idx="1"/>
          </p:nvPr>
        </p:nvSpPr>
        <p:spPr/>
        <p:txBody>
          <a:bodyPr/>
          <a:lstStyle/>
          <a:p>
            <a:pPr marL="0" indent="0">
              <a:buNone/>
            </a:pPr>
            <a:r>
              <a:rPr lang="en-US" dirty="0">
                <a:solidFill>
                  <a:srgbClr val="FFFF00"/>
                </a:solidFill>
              </a:rPr>
              <a:t>prefixes</a:t>
            </a:r>
            <a:r>
              <a:rPr lang="en-US" dirty="0"/>
              <a:t>:  </a:t>
            </a:r>
            <a:r>
              <a:rPr lang="en-US" dirty="0" err="1">
                <a:latin typeface="+mj-lt"/>
              </a:rPr>
              <a:t>giga</a:t>
            </a:r>
            <a:r>
              <a:rPr lang="en-US" dirty="0">
                <a:latin typeface="+mj-lt"/>
              </a:rPr>
              <a:t> 10</a:t>
            </a:r>
            <a:r>
              <a:rPr lang="en-US" baseline="30000" dirty="0">
                <a:latin typeface="+mj-lt"/>
              </a:rPr>
              <a:t>9</a:t>
            </a:r>
            <a:r>
              <a:rPr lang="en-US" dirty="0">
                <a:latin typeface="+mj-lt"/>
              </a:rPr>
              <a:t>, mega 10</a:t>
            </a:r>
            <a:r>
              <a:rPr lang="en-US" baseline="30000" dirty="0">
                <a:latin typeface="+mj-lt"/>
              </a:rPr>
              <a:t>6</a:t>
            </a:r>
            <a:r>
              <a:rPr lang="en-US" dirty="0">
                <a:latin typeface="+mj-lt"/>
              </a:rPr>
              <a:t>, kilo 10</a:t>
            </a:r>
            <a:r>
              <a:rPr lang="en-US" baseline="30000" dirty="0">
                <a:latin typeface="+mj-lt"/>
              </a:rPr>
              <a:t>3</a:t>
            </a:r>
            <a:r>
              <a:rPr lang="en-US" dirty="0">
                <a:latin typeface="+mj-lt"/>
              </a:rPr>
              <a:t>, </a:t>
            </a:r>
            <a:r>
              <a:rPr lang="en-US" dirty="0" err="1">
                <a:latin typeface="+mj-lt"/>
              </a:rPr>
              <a:t>deca</a:t>
            </a:r>
            <a:r>
              <a:rPr lang="en-US" dirty="0">
                <a:latin typeface="+mj-lt"/>
              </a:rPr>
              <a:t> 10</a:t>
            </a:r>
            <a:r>
              <a:rPr lang="en-US" baseline="30000" dirty="0">
                <a:latin typeface="+mj-lt"/>
              </a:rPr>
              <a:t>1</a:t>
            </a:r>
            <a:r>
              <a:rPr lang="en-US" dirty="0">
                <a:latin typeface="+mj-lt"/>
              </a:rPr>
              <a:t>,</a:t>
            </a:r>
            <a:br>
              <a:rPr lang="en-US" dirty="0">
                <a:latin typeface="+mj-lt"/>
              </a:rPr>
            </a:br>
            <a:r>
              <a:rPr lang="en-US" dirty="0" err="1">
                <a:latin typeface="+mj-lt"/>
              </a:rPr>
              <a:t>deci</a:t>
            </a:r>
            <a:r>
              <a:rPr lang="en-US" dirty="0">
                <a:latin typeface="+mj-lt"/>
              </a:rPr>
              <a:t> 10</a:t>
            </a:r>
            <a:r>
              <a:rPr lang="en-US" baseline="30000" dirty="0">
                <a:latin typeface="+mj-lt"/>
              </a:rPr>
              <a:t>–1</a:t>
            </a:r>
            <a:r>
              <a:rPr lang="en-US" dirty="0">
                <a:latin typeface="+mj-lt"/>
              </a:rPr>
              <a:t>, </a:t>
            </a:r>
            <a:r>
              <a:rPr lang="en-US" dirty="0" err="1">
                <a:latin typeface="+mj-lt"/>
              </a:rPr>
              <a:t>centi</a:t>
            </a:r>
            <a:r>
              <a:rPr lang="en-US" dirty="0">
                <a:latin typeface="+mj-lt"/>
              </a:rPr>
              <a:t> 10</a:t>
            </a:r>
            <a:r>
              <a:rPr lang="en-US" baseline="30000" dirty="0">
                <a:latin typeface="+mj-lt"/>
              </a:rPr>
              <a:t>–2</a:t>
            </a:r>
            <a:r>
              <a:rPr lang="en-US" dirty="0">
                <a:latin typeface="+mj-lt"/>
              </a:rPr>
              <a:t>, </a:t>
            </a:r>
            <a:r>
              <a:rPr lang="en-US" dirty="0" err="1">
                <a:latin typeface="+mj-lt"/>
              </a:rPr>
              <a:t>milli</a:t>
            </a:r>
            <a:r>
              <a:rPr lang="en-US" dirty="0">
                <a:latin typeface="+mj-lt"/>
              </a:rPr>
              <a:t> 10</a:t>
            </a:r>
            <a:r>
              <a:rPr lang="en-US" baseline="30000" dirty="0">
                <a:latin typeface="+mj-lt"/>
              </a:rPr>
              <a:t>–3</a:t>
            </a:r>
            <a:r>
              <a:rPr lang="en-US" dirty="0">
                <a:latin typeface="+mj-lt"/>
              </a:rPr>
              <a:t>, micro 10</a:t>
            </a:r>
            <a:r>
              <a:rPr lang="en-US" baseline="30000" dirty="0">
                <a:latin typeface="+mj-lt"/>
              </a:rPr>
              <a:t>–6</a:t>
            </a:r>
            <a:r>
              <a:rPr lang="en-US" dirty="0">
                <a:latin typeface="+mj-lt"/>
              </a:rPr>
              <a:t>, </a:t>
            </a:r>
            <a:r>
              <a:rPr lang="en-US" dirty="0" err="1">
                <a:latin typeface="+mj-lt"/>
              </a:rPr>
              <a:t>nano</a:t>
            </a:r>
            <a:r>
              <a:rPr lang="en-US" dirty="0">
                <a:latin typeface="+mj-lt"/>
              </a:rPr>
              <a:t> 10</a:t>
            </a:r>
            <a:r>
              <a:rPr lang="en-US" baseline="30000" dirty="0">
                <a:latin typeface="+mj-lt"/>
              </a:rPr>
              <a:t>–9</a:t>
            </a:r>
            <a:r>
              <a:rPr lang="en-US" dirty="0">
                <a:latin typeface="+mj-lt"/>
              </a:rPr>
              <a:t>,</a:t>
            </a:r>
            <a:br>
              <a:rPr lang="en-US" dirty="0">
                <a:latin typeface="+mj-lt"/>
              </a:rPr>
            </a:br>
            <a:r>
              <a:rPr lang="en-US" dirty="0" err="1">
                <a:latin typeface="+mj-lt"/>
              </a:rPr>
              <a:t>pico</a:t>
            </a:r>
            <a:r>
              <a:rPr lang="en-US" dirty="0">
                <a:latin typeface="+mj-lt"/>
              </a:rPr>
              <a:t> 10</a:t>
            </a:r>
            <a:r>
              <a:rPr lang="en-US" baseline="30000" dirty="0">
                <a:latin typeface="+mj-lt"/>
              </a:rPr>
              <a:t>–12</a:t>
            </a:r>
            <a:r>
              <a:rPr lang="en-US" dirty="0">
                <a:latin typeface="+mj-lt"/>
              </a:rPr>
              <a:t>, </a:t>
            </a:r>
            <a:r>
              <a:rPr lang="en-US" dirty="0" err="1">
                <a:latin typeface="+mj-lt"/>
              </a:rPr>
              <a:t>femto</a:t>
            </a:r>
            <a:r>
              <a:rPr lang="en-US" dirty="0">
                <a:latin typeface="+mj-lt"/>
              </a:rPr>
              <a:t> 10</a:t>
            </a:r>
            <a:r>
              <a:rPr lang="en-US" baseline="30000" dirty="0">
                <a:latin typeface="+mj-lt"/>
              </a:rPr>
              <a:t>–15</a:t>
            </a:r>
            <a:r>
              <a:rPr lang="en-US" dirty="0">
                <a:latin typeface="+mj-lt"/>
              </a:rPr>
              <a:t>, </a:t>
            </a:r>
            <a:r>
              <a:rPr lang="en-US" dirty="0" err="1">
                <a:latin typeface="+mj-lt"/>
              </a:rPr>
              <a:t>atto</a:t>
            </a:r>
            <a:r>
              <a:rPr lang="en-US" dirty="0">
                <a:latin typeface="+mj-lt"/>
              </a:rPr>
              <a:t> 10</a:t>
            </a:r>
            <a:r>
              <a:rPr lang="en-US" baseline="30000" dirty="0">
                <a:latin typeface="+mj-lt"/>
              </a:rPr>
              <a:t>–18</a:t>
            </a:r>
            <a:endParaRPr lang="en-US" dirty="0">
              <a:latin typeface="+mj-lt"/>
            </a:endParaRPr>
          </a:p>
          <a:p>
            <a:r>
              <a:rPr lang="en-US" dirty="0"/>
              <a:t> </a:t>
            </a:r>
            <a:r>
              <a:rPr lang="en-US" dirty="0">
                <a:solidFill>
                  <a:srgbClr val="FFFF00"/>
                </a:solidFill>
              </a:rPr>
              <a:t>Mass</a:t>
            </a:r>
          </a:p>
          <a:p>
            <a:pPr lvl="1"/>
            <a:r>
              <a:rPr lang="en-US" dirty="0"/>
              <a:t>units: grams, kilograms, moles, # molecules</a:t>
            </a:r>
          </a:p>
          <a:p>
            <a:pPr lvl="1"/>
            <a:r>
              <a:rPr lang="en-US" dirty="0"/>
              <a:t>not weight!</a:t>
            </a:r>
          </a:p>
          <a:p>
            <a:pPr marL="228600" lvl="1" indent="0">
              <a:buNone/>
            </a:pPr>
            <a:r>
              <a:rPr lang="en-US" dirty="0"/>
              <a:t>Conversions:</a:t>
            </a:r>
          </a:p>
          <a:p>
            <a:pPr marL="228600" lvl="1" indent="0">
              <a:buNone/>
            </a:pPr>
            <a:r>
              <a:rPr lang="en-US" dirty="0"/>
              <a:t>When balancing or determining yields from chemical equations, always convert to moles first</a:t>
            </a:r>
          </a:p>
          <a:p>
            <a:pPr marL="279400" indent="-342900"/>
            <a:r>
              <a:rPr lang="en-US" dirty="0"/>
              <a:t> </a:t>
            </a:r>
            <a:r>
              <a:rPr lang="en-US" dirty="0">
                <a:solidFill>
                  <a:srgbClr val="FFFF00"/>
                </a:solidFill>
              </a:rPr>
              <a:t>Volume</a:t>
            </a:r>
          </a:p>
          <a:p>
            <a:pPr marL="571500" lvl="1" indent="-342900"/>
            <a:r>
              <a:rPr lang="en-US" sz="1600" dirty="0"/>
              <a:t>units:  cubic ___meters:  cm</a:t>
            </a:r>
            <a:r>
              <a:rPr lang="en-US" sz="1600" baseline="30000" dirty="0"/>
              <a:t>3</a:t>
            </a:r>
            <a:r>
              <a:rPr lang="en-US" sz="1600" dirty="0"/>
              <a:t>, mm</a:t>
            </a:r>
            <a:r>
              <a:rPr lang="en-US" sz="1600" baseline="30000" dirty="0"/>
              <a:t>3</a:t>
            </a:r>
            <a:r>
              <a:rPr lang="en-US" sz="1600" dirty="0"/>
              <a:t>, L(</a:t>
            </a:r>
            <a:r>
              <a:rPr lang="en-US" sz="1600" dirty="0" err="1"/>
              <a:t>iters</a:t>
            </a:r>
            <a:r>
              <a:rPr lang="en-US" sz="1600" dirty="0"/>
              <a:t>)</a:t>
            </a:r>
          </a:p>
          <a:p>
            <a:pPr marL="571500" lvl="1" indent="-342900"/>
            <a:r>
              <a:rPr lang="en-US" sz="1600" dirty="0"/>
              <a:t>Conversions:  1 mL = 1 cm</a:t>
            </a:r>
            <a:r>
              <a:rPr lang="en-US" sz="1600" baseline="30000" dirty="0"/>
              <a:t>3</a:t>
            </a:r>
            <a:r>
              <a:rPr lang="en-US" sz="1600" dirty="0"/>
              <a:t>, 1 L = 1000 ml</a:t>
            </a:r>
          </a:p>
          <a:p>
            <a:pPr marL="228600" lvl="1" indent="0">
              <a:buNone/>
            </a:pPr>
            <a:endParaRPr lang="en-US" dirty="0"/>
          </a:p>
        </p:txBody>
      </p:sp>
    </p:spTree>
    <p:extLst>
      <p:ext uri="{BB962C8B-B14F-4D97-AF65-F5344CB8AC3E}">
        <p14:creationId xmlns:p14="http://schemas.microsoft.com/office/powerpoint/2010/main" val="2116835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AD2C9-2496-56C1-518B-144D75F5CD1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602484A-08D4-9E2F-A2F7-191D32860F19}"/>
              </a:ext>
            </a:extLst>
          </p:cNvPr>
          <p:cNvSpPr>
            <a:spLocks noGrp="1"/>
          </p:cNvSpPr>
          <p:nvPr>
            <p:ph type="title"/>
          </p:nvPr>
        </p:nvSpPr>
        <p:spPr>
          <a:xfrm>
            <a:off x="364067" y="306073"/>
            <a:ext cx="8421512" cy="707886"/>
          </a:xfrm>
        </p:spPr>
        <p:txBody>
          <a:bodyPr/>
          <a:lstStyle/>
          <a:p>
            <a:r>
              <a:rPr lang="en-US" sz="4000" dirty="0"/>
              <a:t>Teamwork</a:t>
            </a:r>
          </a:p>
        </p:txBody>
      </p:sp>
      <p:sp>
        <p:nvSpPr>
          <p:cNvPr id="5" name="Content Placeholder 4">
            <a:extLst>
              <a:ext uri="{FF2B5EF4-FFF2-40B4-BE49-F238E27FC236}">
                <a16:creationId xmlns:a16="http://schemas.microsoft.com/office/drawing/2014/main" id="{EF20FD16-ACAA-9B3F-89E2-BD883D9C50B0}"/>
              </a:ext>
            </a:extLst>
          </p:cNvPr>
          <p:cNvSpPr>
            <a:spLocks noGrp="1"/>
          </p:cNvSpPr>
          <p:nvPr>
            <p:ph idx="1"/>
          </p:nvPr>
        </p:nvSpPr>
        <p:spPr>
          <a:xfrm>
            <a:off x="364067" y="1093254"/>
            <a:ext cx="8387645" cy="5215465"/>
          </a:xfrm>
        </p:spPr>
        <p:txBody>
          <a:bodyPr/>
          <a:lstStyle/>
          <a:p>
            <a:pPr marL="0" indent="0">
              <a:buNone/>
            </a:pPr>
            <a:r>
              <a:rPr lang="en-US" dirty="0"/>
              <a:t>Throughout your career, you will learn that </a:t>
            </a:r>
            <a:r>
              <a:rPr lang="en-US" dirty="0">
                <a:solidFill>
                  <a:srgbClr val="FFFF00"/>
                </a:solidFill>
              </a:rPr>
              <a:t>projects</a:t>
            </a:r>
            <a:r>
              <a:rPr lang="en-US" dirty="0"/>
              <a:t> and </a:t>
            </a:r>
            <a:r>
              <a:rPr lang="en-US" dirty="0">
                <a:solidFill>
                  <a:srgbClr val="FFFF00"/>
                </a:solidFill>
              </a:rPr>
              <a:t>programs</a:t>
            </a:r>
            <a:r>
              <a:rPr lang="en-US" dirty="0"/>
              <a:t> have </a:t>
            </a:r>
            <a:r>
              <a:rPr lang="en-US" dirty="0">
                <a:solidFill>
                  <a:srgbClr val="00FF00"/>
                </a:solidFill>
              </a:rPr>
              <a:t>teams </a:t>
            </a:r>
            <a:r>
              <a:rPr lang="en-US" dirty="0"/>
              <a:t>of people in order to get work done </a:t>
            </a:r>
            <a:r>
              <a:rPr lang="en-US" u="sng" dirty="0"/>
              <a:t>successfully</a:t>
            </a:r>
            <a:r>
              <a:rPr lang="en-US" dirty="0"/>
              <a:t>.</a:t>
            </a:r>
          </a:p>
          <a:p>
            <a:pPr marL="0" indent="0">
              <a:spcBef>
                <a:spcPts val="1800"/>
              </a:spcBef>
              <a:buNone/>
            </a:pPr>
            <a:r>
              <a:rPr lang="en-US" dirty="0"/>
              <a:t>While </a:t>
            </a:r>
            <a:r>
              <a:rPr lang="en-US" dirty="0">
                <a:solidFill>
                  <a:srgbClr val="FFFF00"/>
                </a:solidFill>
              </a:rPr>
              <a:t>tasks</a:t>
            </a:r>
            <a:r>
              <a:rPr lang="en-US" dirty="0"/>
              <a:t> in </a:t>
            </a:r>
            <a:r>
              <a:rPr lang="en-US" dirty="0">
                <a:solidFill>
                  <a:srgbClr val="FFFF00"/>
                </a:solidFill>
              </a:rPr>
              <a:t>projects</a:t>
            </a:r>
            <a:r>
              <a:rPr lang="en-US" dirty="0"/>
              <a:t> are done by </a:t>
            </a:r>
            <a:r>
              <a:rPr lang="en-US" dirty="0">
                <a:solidFill>
                  <a:srgbClr val="00FF00"/>
                </a:solidFill>
              </a:rPr>
              <a:t>individuals</a:t>
            </a:r>
            <a:r>
              <a:rPr lang="en-US" dirty="0"/>
              <a:t> performing </a:t>
            </a:r>
            <a:r>
              <a:rPr lang="en-US" dirty="0">
                <a:solidFill>
                  <a:srgbClr val="FFFF00"/>
                </a:solidFill>
              </a:rPr>
              <a:t>roles</a:t>
            </a:r>
            <a:r>
              <a:rPr lang="en-US" dirty="0"/>
              <a:t> as part of the </a:t>
            </a:r>
            <a:r>
              <a:rPr lang="en-US" dirty="0">
                <a:solidFill>
                  <a:srgbClr val="00FF00"/>
                </a:solidFill>
              </a:rPr>
              <a:t>team</a:t>
            </a:r>
            <a:r>
              <a:rPr lang="en-US" dirty="0"/>
              <a:t>, the overall work is a product of the team</a:t>
            </a:r>
          </a:p>
          <a:p>
            <a:pPr marL="0" indent="0">
              <a:spcBef>
                <a:spcPts val="1800"/>
              </a:spcBef>
              <a:buNone/>
            </a:pPr>
            <a:r>
              <a:rPr lang="en-US" dirty="0"/>
              <a:t>The “project” here at FCC in this course is learning chemistry, so everyone will be part of a team</a:t>
            </a:r>
          </a:p>
          <a:p>
            <a:pPr marL="0" indent="0">
              <a:spcBef>
                <a:spcPts val="1800"/>
              </a:spcBef>
              <a:buNone/>
            </a:pPr>
            <a:r>
              <a:rPr lang="en-US" dirty="0"/>
              <a:t>This team is your </a:t>
            </a:r>
            <a:r>
              <a:rPr lang="en-US" dirty="0">
                <a:solidFill>
                  <a:srgbClr val="00FF00"/>
                </a:solidFill>
              </a:rPr>
              <a:t>study group</a:t>
            </a:r>
          </a:p>
        </p:txBody>
      </p:sp>
    </p:spTree>
    <p:extLst>
      <p:ext uri="{BB962C8B-B14F-4D97-AF65-F5344CB8AC3E}">
        <p14:creationId xmlns:p14="http://schemas.microsoft.com/office/powerpoint/2010/main" val="8812606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Substance Quantitation</a:t>
            </a:r>
          </a:p>
        </p:txBody>
      </p:sp>
      <p:sp>
        <p:nvSpPr>
          <p:cNvPr id="3" name="Content Placeholder 2"/>
          <p:cNvSpPr>
            <a:spLocks noGrp="1"/>
          </p:cNvSpPr>
          <p:nvPr>
            <p:ph idx="1"/>
          </p:nvPr>
        </p:nvSpPr>
        <p:spPr/>
        <p:txBody>
          <a:bodyPr/>
          <a:lstStyle/>
          <a:p>
            <a:pPr marL="279400" indent="-342900"/>
            <a:r>
              <a:rPr lang="en-US" dirty="0"/>
              <a:t> </a:t>
            </a:r>
            <a:r>
              <a:rPr lang="en-US" dirty="0">
                <a:solidFill>
                  <a:srgbClr val="FFFF00"/>
                </a:solidFill>
              </a:rPr>
              <a:t>Concentration</a:t>
            </a:r>
            <a:endParaRPr lang="en-US" dirty="0"/>
          </a:p>
          <a:p>
            <a:pPr marL="571500" lvl="1" indent="-342900"/>
            <a:r>
              <a:rPr lang="en-US" dirty="0"/>
              <a:t>units: G/L, </a:t>
            </a:r>
            <a:r>
              <a:rPr lang="en-US" dirty="0" err="1"/>
              <a:t>mol</a:t>
            </a:r>
            <a:r>
              <a:rPr lang="en-US" dirty="0"/>
              <a:t>/L, M, %(w/v), %(v/v), ppm, </a:t>
            </a:r>
            <a:r>
              <a:rPr lang="en-US" dirty="0" err="1"/>
              <a:t>etc</a:t>
            </a:r>
            <a:r>
              <a:rPr lang="en-US" dirty="0"/>
              <a:t>, </a:t>
            </a:r>
            <a:r>
              <a:rPr lang="en-US" dirty="0" err="1"/>
              <a:t>etc</a:t>
            </a:r>
            <a:endParaRPr lang="en-US" dirty="0"/>
          </a:p>
          <a:p>
            <a:pPr marL="571500" lvl="1" indent="-342900"/>
            <a:r>
              <a:rPr lang="en-US" dirty="0"/>
              <a:t>mass of a solute in the volume of a solution</a:t>
            </a:r>
          </a:p>
          <a:p>
            <a:pPr marL="571500" lvl="1" indent="-342900"/>
            <a:r>
              <a:rPr lang="en-US" dirty="0"/>
              <a:t>solution = solute + solvent</a:t>
            </a:r>
          </a:p>
          <a:p>
            <a:pPr marL="571500" lvl="1" indent="-342900"/>
            <a:r>
              <a:rPr lang="en-US" dirty="0"/>
              <a:t>note density = mass/volume, but of a pure substance!</a:t>
            </a:r>
          </a:p>
          <a:p>
            <a:pPr marL="571500" lvl="1" indent="-342900"/>
            <a:r>
              <a:rPr lang="en-US" dirty="0"/>
              <a:t>mass of solute = concentration × volume</a:t>
            </a:r>
          </a:p>
          <a:p>
            <a:pPr marL="571500" lvl="1" indent="-342900"/>
            <a:r>
              <a:rPr lang="en-US" dirty="0"/>
              <a:t>stock solutions / reagents</a:t>
            </a:r>
          </a:p>
          <a:p>
            <a:pPr marL="517525" lvl="2" indent="0">
              <a:buNone/>
            </a:pPr>
            <a:r>
              <a:rPr lang="en-US" dirty="0"/>
              <a:t>[ g </a:t>
            </a:r>
            <a:r>
              <a:rPr lang="en-US" dirty="0">
                <a:sym typeface="Wingdings" panose="05000000000000000000" pitchFamily="2" charset="2"/>
              </a:rPr>
              <a:t>AW/MW mole ]  weighed out:  add solvent to final volume</a:t>
            </a:r>
            <a:endParaRPr lang="en-US" dirty="0"/>
          </a:p>
          <a:p>
            <a:pPr marL="571500" lvl="1" indent="-342900"/>
            <a:r>
              <a:rPr lang="en-US" dirty="0"/>
              <a:t>dilutions:  </a:t>
            </a:r>
            <a:r>
              <a:rPr lang="en-US" dirty="0" err="1"/>
              <a:t>C</a:t>
            </a:r>
            <a:r>
              <a:rPr lang="en-US" baseline="-25000" dirty="0" err="1"/>
              <a:t>concentrated</a:t>
            </a:r>
            <a:r>
              <a:rPr lang="en-US" dirty="0"/>
              <a:t> ×</a:t>
            </a:r>
            <a:r>
              <a:rPr lang="en-US" dirty="0" err="1"/>
              <a:t>V</a:t>
            </a:r>
            <a:r>
              <a:rPr lang="en-US" baseline="-25000" dirty="0" err="1"/>
              <a:t>concentrated</a:t>
            </a:r>
            <a:r>
              <a:rPr lang="en-US" dirty="0"/>
              <a:t> = </a:t>
            </a:r>
            <a:r>
              <a:rPr lang="en-US" dirty="0" err="1"/>
              <a:t>C</a:t>
            </a:r>
            <a:r>
              <a:rPr lang="en-US" baseline="-25000" dirty="0" err="1"/>
              <a:t>dilution</a:t>
            </a:r>
            <a:r>
              <a:rPr lang="en-US" dirty="0"/>
              <a:t> × </a:t>
            </a:r>
            <a:r>
              <a:rPr lang="en-US" dirty="0" err="1"/>
              <a:t>V</a:t>
            </a:r>
            <a:r>
              <a:rPr lang="en-US" baseline="-25000" dirty="0" err="1"/>
              <a:t>dilution</a:t>
            </a:r>
            <a:endParaRPr lang="en-US" baseline="-25000" dirty="0"/>
          </a:p>
        </p:txBody>
      </p:sp>
    </p:spTree>
    <p:extLst>
      <p:ext uri="{BB962C8B-B14F-4D97-AF65-F5344CB8AC3E}">
        <p14:creationId xmlns:p14="http://schemas.microsoft.com/office/powerpoint/2010/main" val="32164528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955" y="310626"/>
            <a:ext cx="8421512" cy="830997"/>
          </a:xfrm>
        </p:spPr>
        <p:txBody>
          <a:bodyPr/>
          <a:lstStyle/>
          <a:p>
            <a:r>
              <a:rPr lang="en-US" sz="4000" dirty="0">
                <a:latin typeface="+mn-lt"/>
              </a:rPr>
              <a:t>Empirical Formula</a:t>
            </a:r>
          </a:p>
        </p:txBody>
      </p:sp>
      <p:sp>
        <p:nvSpPr>
          <p:cNvPr id="3" name="Content Placeholder 2"/>
          <p:cNvSpPr>
            <a:spLocks noGrp="1"/>
          </p:cNvSpPr>
          <p:nvPr>
            <p:ph idx="1"/>
          </p:nvPr>
        </p:nvSpPr>
        <p:spPr>
          <a:xfrm>
            <a:off x="361900" y="1225764"/>
            <a:ext cx="8387645" cy="5215465"/>
          </a:xfrm>
        </p:spPr>
        <p:txBody>
          <a:bodyPr/>
          <a:lstStyle/>
          <a:p>
            <a:pPr marL="0" indent="0">
              <a:buNone/>
            </a:pPr>
            <a:r>
              <a:rPr lang="en-US" sz="2200" dirty="0"/>
              <a:t>The empirical formula of any compound / molecule will be</a:t>
            </a:r>
          </a:p>
          <a:p>
            <a:pPr marL="0" indent="0" algn="ctr">
              <a:buNone/>
            </a:pPr>
            <a:r>
              <a:rPr lang="en-US" sz="2800" dirty="0" err="1">
                <a:solidFill>
                  <a:srgbClr val="99FFCC"/>
                </a:solidFill>
              </a:rPr>
              <a:t>A</a:t>
            </a:r>
            <a:r>
              <a:rPr lang="en-US" sz="2800" i="1" baseline="-25000" dirty="0" err="1">
                <a:solidFill>
                  <a:srgbClr val="99FFCC"/>
                </a:solidFill>
              </a:rPr>
              <a:t>x</a:t>
            </a:r>
            <a:r>
              <a:rPr lang="en-US" sz="2800" dirty="0" err="1">
                <a:solidFill>
                  <a:srgbClr val="99FFCC"/>
                </a:solidFill>
              </a:rPr>
              <a:t>B</a:t>
            </a:r>
            <a:r>
              <a:rPr lang="en-US" sz="2800" i="1" baseline="-25000" dirty="0" err="1">
                <a:solidFill>
                  <a:srgbClr val="99FFCC"/>
                </a:solidFill>
              </a:rPr>
              <a:t>y</a:t>
            </a:r>
            <a:r>
              <a:rPr lang="en-US" sz="2800" dirty="0" err="1">
                <a:solidFill>
                  <a:srgbClr val="99FFCC"/>
                </a:solidFill>
              </a:rPr>
              <a:t>C</a:t>
            </a:r>
            <a:r>
              <a:rPr lang="en-US" sz="2800" i="1" baseline="-25000" dirty="0" err="1">
                <a:solidFill>
                  <a:srgbClr val="99FFCC"/>
                </a:solidFill>
              </a:rPr>
              <a:t>z</a:t>
            </a:r>
            <a:endParaRPr lang="en-US" sz="2800" i="1" baseline="-25000" dirty="0">
              <a:solidFill>
                <a:srgbClr val="99FFCC"/>
              </a:solidFill>
            </a:endParaRPr>
          </a:p>
          <a:p>
            <a:pPr marL="0" indent="0">
              <a:buNone/>
            </a:pPr>
            <a:r>
              <a:rPr lang="en-US" sz="2200" dirty="0"/>
              <a:t>where </a:t>
            </a:r>
            <a:r>
              <a:rPr lang="en-US" sz="2200" dirty="0">
                <a:solidFill>
                  <a:srgbClr val="FFFF00"/>
                </a:solidFill>
              </a:rPr>
              <a:t>A</a:t>
            </a:r>
            <a:r>
              <a:rPr lang="en-US" sz="2200" dirty="0"/>
              <a:t>, </a:t>
            </a:r>
            <a:r>
              <a:rPr lang="en-US" sz="2200" dirty="0">
                <a:solidFill>
                  <a:srgbClr val="FFFF00"/>
                </a:solidFill>
              </a:rPr>
              <a:t>B</a:t>
            </a:r>
            <a:r>
              <a:rPr lang="en-US" sz="2200" dirty="0"/>
              <a:t>, and </a:t>
            </a:r>
            <a:r>
              <a:rPr lang="en-US" sz="2200" dirty="0">
                <a:solidFill>
                  <a:srgbClr val="FFFF00"/>
                </a:solidFill>
              </a:rPr>
              <a:t>C</a:t>
            </a:r>
            <a:r>
              <a:rPr lang="en-US" sz="2200" dirty="0"/>
              <a:t> are the component atoms of the compound and the </a:t>
            </a:r>
            <a:r>
              <a:rPr lang="en-US" sz="2200" i="1" dirty="0">
                <a:solidFill>
                  <a:srgbClr val="FFFF00"/>
                </a:solidFill>
              </a:rPr>
              <a:t>×</a:t>
            </a:r>
            <a:r>
              <a:rPr lang="en-US" sz="2200" dirty="0"/>
              <a:t>, </a:t>
            </a:r>
            <a:r>
              <a:rPr lang="en-US" sz="2200" i="1" dirty="0">
                <a:solidFill>
                  <a:srgbClr val="FFFF00"/>
                </a:solidFill>
              </a:rPr>
              <a:t>y</a:t>
            </a:r>
            <a:r>
              <a:rPr lang="en-US" sz="2200" dirty="0"/>
              <a:t>, and </a:t>
            </a:r>
            <a:r>
              <a:rPr lang="en-US" sz="2200" i="1" dirty="0">
                <a:solidFill>
                  <a:srgbClr val="FFFF00"/>
                </a:solidFill>
              </a:rPr>
              <a:t>z</a:t>
            </a:r>
            <a:r>
              <a:rPr lang="en-US" sz="2200" dirty="0"/>
              <a:t> subscripts represent the relative molar content of each of the component atoms</a:t>
            </a:r>
          </a:p>
          <a:p>
            <a:pPr marL="0" indent="0">
              <a:buNone/>
            </a:pPr>
            <a:r>
              <a:rPr lang="en-US" sz="2200" dirty="0"/>
              <a:t>The ×, y, z subscript values do not necessarily the actual atom numbers in a compound. The empirical formula for the carbohydrate glucose is:</a:t>
            </a:r>
          </a:p>
          <a:p>
            <a:pPr marL="0" indent="0" algn="ctr">
              <a:buNone/>
            </a:pPr>
            <a:r>
              <a:rPr lang="en-US" dirty="0">
                <a:solidFill>
                  <a:srgbClr val="99FFCC"/>
                </a:solidFill>
              </a:rPr>
              <a:t>CH</a:t>
            </a:r>
            <a:r>
              <a:rPr lang="en-US" baseline="-25000" dirty="0">
                <a:solidFill>
                  <a:srgbClr val="99FFCC"/>
                </a:solidFill>
              </a:rPr>
              <a:t>2</a:t>
            </a:r>
            <a:r>
              <a:rPr lang="en-US" dirty="0">
                <a:solidFill>
                  <a:srgbClr val="99FFCC"/>
                </a:solidFill>
              </a:rPr>
              <a:t>O</a:t>
            </a:r>
            <a:endParaRPr lang="en-US" i="1" baseline="-25000" dirty="0">
              <a:solidFill>
                <a:srgbClr val="99FFCC"/>
              </a:solidFill>
            </a:endParaRPr>
          </a:p>
          <a:p>
            <a:pPr marL="0" indent="0">
              <a:buNone/>
            </a:pPr>
            <a:r>
              <a:rPr lang="en-US" sz="2000" dirty="0"/>
              <a:t>But the actual molecular formula—which is NOT the same as the empirical formula—is</a:t>
            </a:r>
          </a:p>
          <a:p>
            <a:pPr marL="0" indent="0" algn="ctr">
              <a:buNone/>
            </a:pPr>
            <a:r>
              <a:rPr lang="en-US" dirty="0">
                <a:solidFill>
                  <a:srgbClr val="99FFCC"/>
                </a:solidFill>
              </a:rPr>
              <a:t>C</a:t>
            </a:r>
            <a:r>
              <a:rPr lang="en-US" baseline="-25000" dirty="0">
                <a:solidFill>
                  <a:srgbClr val="99FFCC"/>
                </a:solidFill>
              </a:rPr>
              <a:t>6</a:t>
            </a:r>
            <a:r>
              <a:rPr lang="en-US" dirty="0">
                <a:solidFill>
                  <a:srgbClr val="99FFCC"/>
                </a:solidFill>
              </a:rPr>
              <a:t>H</a:t>
            </a:r>
            <a:r>
              <a:rPr lang="en-US" baseline="-25000" dirty="0">
                <a:solidFill>
                  <a:srgbClr val="99FFCC"/>
                </a:solidFill>
              </a:rPr>
              <a:t>12</a:t>
            </a:r>
            <a:r>
              <a:rPr lang="en-US" dirty="0">
                <a:solidFill>
                  <a:srgbClr val="99FFCC"/>
                </a:solidFill>
              </a:rPr>
              <a:t>O</a:t>
            </a:r>
            <a:r>
              <a:rPr lang="en-US" baseline="-25000" dirty="0">
                <a:solidFill>
                  <a:srgbClr val="99FFCC"/>
                </a:solidFill>
              </a:rPr>
              <a:t>6</a:t>
            </a:r>
            <a:endParaRPr lang="en-US" i="1" baseline="-25000" dirty="0">
              <a:solidFill>
                <a:srgbClr val="99FFCC"/>
              </a:solidFill>
            </a:endParaRPr>
          </a:p>
          <a:p>
            <a:pPr marL="0" indent="0">
              <a:buNone/>
            </a:pPr>
            <a:r>
              <a:rPr lang="en-US" sz="2000" dirty="0"/>
              <a:t>The molecular formula is thus a multiple of the empirical formula</a:t>
            </a:r>
          </a:p>
          <a:p>
            <a:pPr marL="0" indent="0">
              <a:buNone/>
            </a:pPr>
            <a:endParaRPr lang="en-US" sz="2000" dirty="0"/>
          </a:p>
        </p:txBody>
      </p:sp>
      <p:sp>
        <p:nvSpPr>
          <p:cNvPr id="4" name="TextBox 3"/>
          <p:cNvSpPr txBox="1"/>
          <p:nvPr/>
        </p:nvSpPr>
        <p:spPr>
          <a:xfrm>
            <a:off x="5528930" y="4199830"/>
            <a:ext cx="2881424" cy="584775"/>
          </a:xfrm>
          <a:prstGeom prst="rect">
            <a:avLst/>
          </a:prstGeom>
          <a:noFill/>
        </p:spPr>
        <p:txBody>
          <a:bodyPr wrap="square" rtlCol="0">
            <a:spAutoFit/>
          </a:bodyPr>
          <a:lstStyle/>
          <a:p>
            <a:r>
              <a:rPr lang="en-US" sz="1600" dirty="0">
                <a:solidFill>
                  <a:srgbClr val="FFFF99"/>
                </a:solidFill>
              </a:rPr>
              <a:t>Note if a subscript value = 1, it is omitted</a:t>
            </a:r>
          </a:p>
        </p:txBody>
      </p:sp>
    </p:spTree>
    <p:extLst>
      <p:ext uri="{BB962C8B-B14F-4D97-AF65-F5344CB8AC3E}">
        <p14:creationId xmlns:p14="http://schemas.microsoft.com/office/powerpoint/2010/main" val="7855825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955" y="344856"/>
            <a:ext cx="8421512" cy="584775"/>
          </a:xfrm>
        </p:spPr>
        <p:txBody>
          <a:bodyPr/>
          <a:lstStyle/>
          <a:p>
            <a:r>
              <a:rPr lang="en-US" sz="3200" dirty="0"/>
              <a:t>Empirical Formula from Percent Composition</a:t>
            </a:r>
          </a:p>
        </p:txBody>
      </p:sp>
      <p:sp>
        <p:nvSpPr>
          <p:cNvPr id="3" name="Content Placeholder 2"/>
          <p:cNvSpPr>
            <a:spLocks noGrp="1"/>
          </p:cNvSpPr>
          <p:nvPr>
            <p:ph idx="1"/>
          </p:nvPr>
        </p:nvSpPr>
        <p:spPr>
          <a:xfrm>
            <a:off x="372533" y="1047565"/>
            <a:ext cx="8387645" cy="5499991"/>
          </a:xfrm>
        </p:spPr>
        <p:txBody>
          <a:bodyPr/>
          <a:lstStyle/>
          <a:p>
            <a:pPr marL="457200" indent="-457200">
              <a:buFont typeface="+mj-lt"/>
              <a:buAutoNum type="arabicPeriod"/>
            </a:pPr>
            <a:r>
              <a:rPr lang="en-US" dirty="0"/>
              <a:t>You will need the </a:t>
            </a:r>
            <a:r>
              <a:rPr lang="en-US" dirty="0">
                <a:solidFill>
                  <a:schemeClr val="accent1">
                    <a:lumMod val="60000"/>
                    <a:lumOff val="40000"/>
                  </a:schemeClr>
                </a:solidFill>
              </a:rPr>
              <a:t>atomic weights </a:t>
            </a:r>
            <a:r>
              <a:rPr lang="en-US" dirty="0"/>
              <a:t>(from the periodic table) of all component atoms</a:t>
            </a:r>
          </a:p>
          <a:p>
            <a:pPr marL="457200" indent="-457200">
              <a:buFont typeface="+mj-lt"/>
              <a:buAutoNum type="arabicPeriod"/>
            </a:pPr>
            <a:r>
              <a:rPr lang="en-US" dirty="0"/>
              <a:t>Assume you have </a:t>
            </a:r>
            <a:r>
              <a:rPr lang="en-US" dirty="0">
                <a:solidFill>
                  <a:srgbClr val="FFFF00"/>
                </a:solidFill>
              </a:rPr>
              <a:t>100 grams </a:t>
            </a:r>
            <a:r>
              <a:rPr lang="en-US" dirty="0"/>
              <a:t>of the compound/molecule: calculate the </a:t>
            </a:r>
            <a:r>
              <a:rPr lang="en-US" dirty="0">
                <a:solidFill>
                  <a:srgbClr val="00FF00"/>
                </a:solidFill>
              </a:rPr>
              <a:t>number of grams</a:t>
            </a:r>
            <a:r>
              <a:rPr lang="en-US" dirty="0"/>
              <a:t> of </a:t>
            </a:r>
            <a:r>
              <a:rPr lang="en-US" dirty="0">
                <a:solidFill>
                  <a:srgbClr val="FFFF00"/>
                </a:solidFill>
              </a:rPr>
              <a:t>each component atom</a:t>
            </a:r>
            <a:r>
              <a:rPr lang="en-US" dirty="0"/>
              <a:t> from the </a:t>
            </a:r>
            <a:r>
              <a:rPr lang="en-US" dirty="0">
                <a:solidFill>
                  <a:srgbClr val="00FF00"/>
                </a:solidFill>
              </a:rPr>
              <a:t>percent</a:t>
            </a:r>
            <a:r>
              <a:rPr lang="en-US" dirty="0"/>
              <a:t> of the component atom</a:t>
            </a:r>
          </a:p>
          <a:p>
            <a:pPr marL="457200" indent="-457200">
              <a:buFont typeface="+mj-lt"/>
              <a:buAutoNum type="arabicPeriod"/>
            </a:pPr>
            <a:r>
              <a:rPr lang="en-US" dirty="0"/>
              <a:t>From </a:t>
            </a:r>
            <a:r>
              <a:rPr lang="en-US" dirty="0">
                <a:solidFill>
                  <a:srgbClr val="FFFF00"/>
                </a:solidFill>
              </a:rPr>
              <a:t>each component atom mass</a:t>
            </a:r>
            <a:r>
              <a:rPr lang="en-US" dirty="0"/>
              <a:t> in </a:t>
            </a:r>
            <a:r>
              <a:rPr lang="en-US" dirty="0">
                <a:solidFill>
                  <a:schemeClr val="accent1">
                    <a:lumMod val="60000"/>
                    <a:lumOff val="40000"/>
                  </a:schemeClr>
                </a:solidFill>
              </a:rPr>
              <a:t>grams</a:t>
            </a:r>
            <a:r>
              <a:rPr lang="en-US" dirty="0"/>
              <a:t>, compute the </a:t>
            </a:r>
            <a:r>
              <a:rPr lang="en-US" dirty="0">
                <a:solidFill>
                  <a:srgbClr val="00FF00"/>
                </a:solidFill>
              </a:rPr>
              <a:t>number of moles </a:t>
            </a:r>
            <a:r>
              <a:rPr lang="en-US" dirty="0"/>
              <a:t>of each component atom</a:t>
            </a:r>
          </a:p>
          <a:p>
            <a:pPr marL="457200" indent="-457200">
              <a:buFont typeface="+mj-lt"/>
              <a:buAutoNum type="arabicPeriod"/>
            </a:pPr>
            <a:r>
              <a:rPr lang="en-US" dirty="0"/>
              <a:t>Compute the </a:t>
            </a:r>
            <a:r>
              <a:rPr lang="en-US" dirty="0">
                <a:solidFill>
                  <a:srgbClr val="00FF00"/>
                </a:solidFill>
              </a:rPr>
              <a:t>relative mole ratios </a:t>
            </a:r>
            <a:r>
              <a:rPr lang="en-US" dirty="0"/>
              <a:t>of </a:t>
            </a:r>
            <a:r>
              <a:rPr lang="en-US" dirty="0">
                <a:solidFill>
                  <a:srgbClr val="FFFF00"/>
                </a:solidFill>
              </a:rPr>
              <a:t>all component atoms</a:t>
            </a:r>
            <a:r>
              <a:rPr lang="en-US" dirty="0"/>
              <a:t> to the </a:t>
            </a:r>
            <a:r>
              <a:rPr lang="en-US" dirty="0">
                <a:solidFill>
                  <a:srgbClr val="FFFF00"/>
                </a:solidFill>
              </a:rPr>
              <a:t>one component atom</a:t>
            </a:r>
            <a:r>
              <a:rPr lang="en-US" dirty="0"/>
              <a:t> with the </a:t>
            </a:r>
            <a:r>
              <a:rPr lang="en-US" dirty="0">
                <a:solidFill>
                  <a:schemeClr val="accent1">
                    <a:lumMod val="60000"/>
                    <a:lumOff val="40000"/>
                  </a:schemeClr>
                </a:solidFill>
              </a:rPr>
              <a:t>lowest mole value</a:t>
            </a:r>
          </a:p>
          <a:p>
            <a:pPr marL="236538" lvl="1" indent="0">
              <a:buNone/>
            </a:pPr>
            <a:r>
              <a:rPr lang="en-US" dirty="0"/>
              <a:t>That is, </a:t>
            </a:r>
            <a:r>
              <a:rPr lang="en-US" dirty="0">
                <a:solidFill>
                  <a:srgbClr val="00FF00"/>
                </a:solidFill>
              </a:rPr>
              <a:t>divide</a:t>
            </a:r>
            <a:r>
              <a:rPr lang="en-US" dirty="0"/>
              <a:t> the </a:t>
            </a:r>
            <a:r>
              <a:rPr lang="en-US" dirty="0">
                <a:solidFill>
                  <a:srgbClr val="FFFF00"/>
                </a:solidFill>
              </a:rPr>
              <a:t>mole values of all component atoms </a:t>
            </a:r>
            <a:r>
              <a:rPr lang="en-US" dirty="0"/>
              <a:t>by the </a:t>
            </a:r>
            <a:r>
              <a:rPr lang="en-US" dirty="0">
                <a:solidFill>
                  <a:schemeClr val="accent1">
                    <a:lumMod val="60000"/>
                    <a:lumOff val="40000"/>
                  </a:schemeClr>
                </a:solidFill>
              </a:rPr>
              <a:t>atom with the lowest mole value</a:t>
            </a:r>
          </a:p>
          <a:p>
            <a:pPr marL="457200" indent="-457200">
              <a:buFont typeface="+mj-lt"/>
              <a:buAutoNum type="arabicPeriod"/>
            </a:pPr>
            <a:endParaRPr lang="en-US" dirty="0"/>
          </a:p>
        </p:txBody>
      </p:sp>
    </p:spTree>
    <p:extLst>
      <p:ext uri="{BB962C8B-B14F-4D97-AF65-F5344CB8AC3E}">
        <p14:creationId xmlns:p14="http://schemas.microsoft.com/office/powerpoint/2010/main" val="17200881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246" y="213065"/>
            <a:ext cx="8421512" cy="745724"/>
          </a:xfrm>
        </p:spPr>
        <p:txBody>
          <a:bodyPr/>
          <a:lstStyle/>
          <a:p>
            <a:r>
              <a:rPr lang="en-US" sz="3200" dirty="0"/>
              <a:t>Empirical Formula from Percent Composition</a:t>
            </a:r>
          </a:p>
        </p:txBody>
      </p:sp>
      <p:sp>
        <p:nvSpPr>
          <p:cNvPr id="3" name="Content Placeholder 2"/>
          <p:cNvSpPr>
            <a:spLocks noGrp="1"/>
          </p:cNvSpPr>
          <p:nvPr>
            <p:ph idx="1"/>
          </p:nvPr>
        </p:nvSpPr>
        <p:spPr>
          <a:xfrm>
            <a:off x="330927" y="1367160"/>
            <a:ext cx="8464730" cy="5180395"/>
          </a:xfrm>
        </p:spPr>
        <p:txBody>
          <a:bodyPr/>
          <a:lstStyle/>
          <a:p>
            <a:pPr marL="0" indent="0">
              <a:buNone/>
            </a:pPr>
            <a:r>
              <a:rPr lang="en-US" dirty="0">
                <a:solidFill>
                  <a:schemeClr val="accent1">
                    <a:lumMod val="40000"/>
                    <a:lumOff val="60000"/>
                  </a:schemeClr>
                </a:solidFill>
              </a:rPr>
              <a:t>Percent composition of copper chloride is 64.1% Cu and 35.9% Cl. What is empirical formula?</a:t>
            </a:r>
          </a:p>
          <a:p>
            <a:pPr marL="0" indent="0">
              <a:buNone/>
            </a:pPr>
            <a:r>
              <a:rPr lang="en-US" dirty="0"/>
              <a:t>That is we want to know </a:t>
            </a:r>
            <a:r>
              <a:rPr lang="en-US" i="1" dirty="0"/>
              <a:t>×</a:t>
            </a:r>
            <a:r>
              <a:rPr lang="en-US" dirty="0"/>
              <a:t> and </a:t>
            </a:r>
            <a:r>
              <a:rPr lang="en-US" i="1" dirty="0"/>
              <a:t>y</a:t>
            </a:r>
            <a:r>
              <a:rPr lang="en-US" dirty="0"/>
              <a:t> of </a:t>
            </a:r>
            <a:r>
              <a:rPr lang="en-US" dirty="0" err="1"/>
              <a:t>Cu</a:t>
            </a:r>
            <a:r>
              <a:rPr lang="en-US" i="1" baseline="-25000" dirty="0" err="1"/>
              <a:t>x</a:t>
            </a:r>
            <a:r>
              <a:rPr lang="en-US" dirty="0" err="1"/>
              <a:t>Cl</a:t>
            </a:r>
            <a:r>
              <a:rPr lang="en-US" i="1" baseline="-25000" dirty="0" err="1"/>
              <a:t>y</a:t>
            </a:r>
            <a:endParaRPr lang="en-US" i="1" baseline="-25000" dirty="0"/>
          </a:p>
          <a:p>
            <a:pPr marL="355600" indent="-355600">
              <a:buAutoNum type="romanLcParenR"/>
            </a:pPr>
            <a:r>
              <a:rPr lang="en-US" sz="2000" dirty="0"/>
              <a:t>atomic weights:</a:t>
            </a:r>
            <a:br>
              <a:rPr lang="en-US" sz="2000" dirty="0"/>
            </a:br>
            <a:r>
              <a:rPr lang="en-US" sz="2000" dirty="0"/>
              <a:t>Cu = 63.546 g/</a:t>
            </a:r>
            <a:r>
              <a:rPr lang="en-US" sz="2000" dirty="0" err="1"/>
              <a:t>mol</a:t>
            </a:r>
            <a:r>
              <a:rPr lang="en-US" sz="2000" dirty="0"/>
              <a:t>, Cl = 35.453 g/</a:t>
            </a:r>
            <a:r>
              <a:rPr lang="en-US" sz="2000" dirty="0" err="1"/>
              <a:t>mol</a:t>
            </a:r>
            <a:endParaRPr lang="en-US" sz="2000" dirty="0"/>
          </a:p>
          <a:p>
            <a:pPr marL="444500" indent="-444500">
              <a:buFontTx/>
              <a:buAutoNum type="romanLcParenR"/>
            </a:pPr>
            <a:r>
              <a:rPr lang="en-US" sz="2000" dirty="0"/>
              <a:t>Component atom masses in grams of 100 grams of copper chloride:</a:t>
            </a:r>
          </a:p>
          <a:p>
            <a:pPr marL="236538" lvl="1" indent="0">
              <a:buNone/>
            </a:pPr>
            <a:r>
              <a:rPr lang="en-US" dirty="0"/>
              <a:t>(0.641)(100 g) = 64.1 g Cu     (0.359)(100 g) = 35.9 g Cl</a:t>
            </a:r>
          </a:p>
          <a:p>
            <a:pPr marL="0" indent="0">
              <a:buNone/>
            </a:pPr>
            <a:r>
              <a:rPr lang="en-US" sz="2000" dirty="0"/>
              <a:t>iii) # moles of each component atom:</a:t>
            </a:r>
            <a:br>
              <a:rPr lang="en-US" sz="2000" dirty="0"/>
            </a:br>
            <a:r>
              <a:rPr lang="en-US" sz="2000" dirty="0"/>
              <a:t>   (64.1 g Cu)(1 mole/63.546 g Cu) = 1.01 ~ 1</a:t>
            </a:r>
          </a:p>
          <a:p>
            <a:pPr marL="0" indent="0">
              <a:buNone/>
            </a:pPr>
            <a:r>
              <a:rPr lang="en-US" sz="2000" dirty="0"/>
              <a:t>   (35.9 g Cl)(1 mole/35.453 g Cl) = 1.01 ~ 1</a:t>
            </a:r>
          </a:p>
          <a:p>
            <a:pPr marL="0" indent="0">
              <a:buNone/>
            </a:pPr>
            <a:r>
              <a:rPr lang="en-US" sz="2000" dirty="0"/>
              <a:t>iv) dividing by lowest mole value</a:t>
            </a:r>
            <a:br>
              <a:rPr lang="en-US" sz="2000" dirty="0"/>
            </a:br>
            <a:r>
              <a:rPr lang="en-US" sz="2000" dirty="0"/>
              <a:t>  since both are equal to 1, they are both equal in mole content. So empirical formula is </a:t>
            </a:r>
            <a:r>
              <a:rPr lang="en-US" sz="2000" dirty="0" err="1"/>
              <a:t>CuCl</a:t>
            </a:r>
            <a:endParaRPr lang="en-US" sz="2000" dirty="0"/>
          </a:p>
        </p:txBody>
      </p:sp>
      <p:sp>
        <p:nvSpPr>
          <p:cNvPr id="4" name="Text Placeholder 3"/>
          <p:cNvSpPr>
            <a:spLocks noGrp="1"/>
          </p:cNvSpPr>
          <p:nvPr>
            <p:ph type="body" sz="quarter" idx="10"/>
          </p:nvPr>
        </p:nvSpPr>
        <p:spPr>
          <a:xfrm>
            <a:off x="313261" y="928266"/>
            <a:ext cx="8439150" cy="435428"/>
          </a:xfrm>
        </p:spPr>
        <p:txBody>
          <a:bodyPr/>
          <a:lstStyle/>
          <a:p>
            <a:r>
              <a:rPr lang="en-US" dirty="0"/>
              <a:t>Worked Example #1</a:t>
            </a:r>
          </a:p>
        </p:txBody>
      </p:sp>
    </p:spTree>
    <p:extLst>
      <p:ext uri="{BB962C8B-B14F-4D97-AF65-F5344CB8AC3E}">
        <p14:creationId xmlns:p14="http://schemas.microsoft.com/office/powerpoint/2010/main" val="13843988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246" y="213065"/>
            <a:ext cx="8421512" cy="745724"/>
          </a:xfrm>
        </p:spPr>
        <p:txBody>
          <a:bodyPr/>
          <a:lstStyle/>
          <a:p>
            <a:r>
              <a:rPr lang="en-US" sz="3200" dirty="0"/>
              <a:t>Empirical Formula from Percent Composition</a:t>
            </a:r>
          </a:p>
        </p:txBody>
      </p:sp>
      <p:sp>
        <p:nvSpPr>
          <p:cNvPr id="3" name="Content Placeholder 2"/>
          <p:cNvSpPr>
            <a:spLocks noGrp="1"/>
          </p:cNvSpPr>
          <p:nvPr>
            <p:ph idx="1"/>
          </p:nvPr>
        </p:nvSpPr>
        <p:spPr>
          <a:xfrm>
            <a:off x="330927" y="1367160"/>
            <a:ext cx="8464730" cy="5180395"/>
          </a:xfrm>
        </p:spPr>
        <p:txBody>
          <a:bodyPr/>
          <a:lstStyle/>
          <a:p>
            <a:pPr marL="0" indent="0">
              <a:buNone/>
            </a:pPr>
            <a:r>
              <a:rPr lang="en-US" sz="1800" i="1" dirty="0">
                <a:solidFill>
                  <a:schemeClr val="accent1">
                    <a:lumMod val="40000"/>
                    <a:lumOff val="60000"/>
                  </a:schemeClr>
                </a:solidFill>
              </a:rPr>
              <a:t>Trichloroethylene (TCE) is 18.25% carbon, 0.77% hydrogen, and 80.99% chlorine by weight. What is empirical formula?</a:t>
            </a:r>
          </a:p>
          <a:p>
            <a:pPr marL="0" indent="0">
              <a:buNone/>
            </a:pPr>
            <a:r>
              <a:rPr lang="en-US" sz="1800" dirty="0"/>
              <a:t>That is we want to know TCE with </a:t>
            </a:r>
            <a:r>
              <a:rPr lang="en-US" sz="1800" dirty="0" err="1"/>
              <a:t>C</a:t>
            </a:r>
            <a:r>
              <a:rPr lang="en-US" sz="1800" i="1" baseline="-25000" dirty="0" err="1"/>
              <a:t>x</a:t>
            </a:r>
            <a:r>
              <a:rPr lang="en-US" sz="1800" dirty="0" err="1"/>
              <a:t>H</a:t>
            </a:r>
            <a:r>
              <a:rPr lang="en-US" sz="1800" i="1" baseline="-25000" dirty="0" err="1"/>
              <a:t>y</a:t>
            </a:r>
            <a:r>
              <a:rPr lang="en-US" sz="1800" dirty="0" err="1"/>
              <a:t>Cl</a:t>
            </a:r>
            <a:r>
              <a:rPr lang="en-US" sz="1800" i="1" baseline="-25000" dirty="0" err="1"/>
              <a:t>z</a:t>
            </a:r>
            <a:endParaRPr lang="en-US" sz="1800" i="1" baseline="-25000" dirty="0"/>
          </a:p>
          <a:p>
            <a:pPr marL="355600" indent="-355600">
              <a:buAutoNum type="romanLcParenR"/>
            </a:pPr>
            <a:r>
              <a:rPr lang="en-US" sz="1800" dirty="0"/>
              <a:t>atomic weights:</a:t>
            </a:r>
            <a:br>
              <a:rPr lang="en-US" sz="1800" dirty="0"/>
            </a:br>
            <a:r>
              <a:rPr lang="en-US" sz="1800" dirty="0"/>
              <a:t>C = 12.011 g/</a:t>
            </a:r>
            <a:r>
              <a:rPr lang="en-US" sz="1800" dirty="0" err="1"/>
              <a:t>mol</a:t>
            </a:r>
            <a:r>
              <a:rPr lang="en-US" sz="1800" dirty="0"/>
              <a:t>, H = 1.008 g/</a:t>
            </a:r>
            <a:r>
              <a:rPr lang="en-US" sz="1800" dirty="0" err="1"/>
              <a:t>mol</a:t>
            </a:r>
            <a:r>
              <a:rPr lang="en-US" sz="1800" dirty="0"/>
              <a:t>, Cl = 35.453 g/</a:t>
            </a:r>
            <a:r>
              <a:rPr lang="en-US" sz="1800" dirty="0" err="1"/>
              <a:t>mol</a:t>
            </a:r>
            <a:endParaRPr lang="en-US" sz="1800" dirty="0"/>
          </a:p>
          <a:p>
            <a:pPr marL="444500" indent="-444500">
              <a:buFontTx/>
              <a:buAutoNum type="romanLcParenR"/>
            </a:pPr>
            <a:r>
              <a:rPr lang="en-US" sz="1800" dirty="0"/>
              <a:t>Component atom masses in grams of 100 grams of TCE:</a:t>
            </a:r>
          </a:p>
          <a:p>
            <a:pPr marL="236538" lvl="1" indent="0">
              <a:buNone/>
            </a:pPr>
            <a:r>
              <a:rPr lang="en-US" sz="1800" dirty="0"/>
              <a:t>C: (0.1825)(100 g) = 18.25 g C     H: (0.0077)(100 g) = 0.77 g H</a:t>
            </a:r>
          </a:p>
          <a:p>
            <a:pPr marL="236538" lvl="1" indent="0">
              <a:buNone/>
            </a:pPr>
            <a:r>
              <a:rPr lang="en-US" sz="1800" dirty="0"/>
              <a:t>Cl:  (0.8099)(100 g) = 80.99 g Cl</a:t>
            </a:r>
          </a:p>
          <a:p>
            <a:pPr marL="0" indent="0">
              <a:buNone/>
            </a:pPr>
            <a:r>
              <a:rPr lang="en-US" sz="1800" dirty="0"/>
              <a:t>iii) # moles of each component atom:</a:t>
            </a:r>
            <a:br>
              <a:rPr lang="en-US" sz="1800" dirty="0"/>
            </a:br>
            <a:r>
              <a:rPr lang="en-US" sz="1800" dirty="0"/>
              <a:t>   C:  (18.25 g C)(1 mole C/12.011 g C) = 1.52</a:t>
            </a:r>
          </a:p>
          <a:p>
            <a:pPr marL="0" indent="0">
              <a:buNone/>
            </a:pPr>
            <a:r>
              <a:rPr lang="en-US" sz="1800" dirty="0"/>
              <a:t>   H:  (0.77 g H)(1 mole H/1.008 g H) = 0.764</a:t>
            </a:r>
          </a:p>
          <a:p>
            <a:pPr marL="0" indent="0">
              <a:buNone/>
            </a:pPr>
            <a:r>
              <a:rPr lang="en-US" sz="1800" dirty="0"/>
              <a:t>   Cl:  (80.99 g Cl)(1 mole Cl/35.453 g Cl) = 2.28</a:t>
            </a:r>
          </a:p>
          <a:p>
            <a:pPr marL="0" indent="0">
              <a:buNone/>
            </a:pPr>
            <a:r>
              <a:rPr lang="en-US" sz="1800" dirty="0"/>
              <a:t>iv) dividing by lowest mole value</a:t>
            </a:r>
            <a:br>
              <a:rPr lang="en-US" sz="1800" dirty="0"/>
            </a:br>
            <a:r>
              <a:rPr lang="en-US" sz="1800" dirty="0"/>
              <a:t>  C: 1.52 / 0.764 = 1.99 ~ 2,  H: 0.764 / 0.764 = 1,</a:t>
            </a:r>
          </a:p>
          <a:p>
            <a:pPr marL="0" indent="0">
              <a:buNone/>
            </a:pPr>
            <a:r>
              <a:rPr lang="en-US" sz="1800" dirty="0"/>
              <a:t>  Cl:  2.28 / 0.764 = 2.98 ~ 3</a:t>
            </a:r>
          </a:p>
          <a:p>
            <a:pPr marL="0" indent="0">
              <a:buNone/>
            </a:pPr>
            <a:r>
              <a:rPr lang="en-US" sz="1800" dirty="0"/>
              <a:t>Empirical formula:   C</a:t>
            </a:r>
            <a:r>
              <a:rPr lang="en-US" sz="1800" baseline="-25000" dirty="0"/>
              <a:t>2</a:t>
            </a:r>
            <a:r>
              <a:rPr lang="en-US" sz="1800" dirty="0"/>
              <a:t>HCl</a:t>
            </a:r>
            <a:r>
              <a:rPr lang="en-US" sz="1800" baseline="-25000" dirty="0"/>
              <a:t>3</a:t>
            </a:r>
          </a:p>
        </p:txBody>
      </p:sp>
      <p:sp>
        <p:nvSpPr>
          <p:cNvPr id="4" name="Text Placeholder 3"/>
          <p:cNvSpPr>
            <a:spLocks noGrp="1"/>
          </p:cNvSpPr>
          <p:nvPr>
            <p:ph type="body" sz="quarter" idx="10"/>
          </p:nvPr>
        </p:nvSpPr>
        <p:spPr>
          <a:xfrm>
            <a:off x="313261" y="928266"/>
            <a:ext cx="8439150" cy="435428"/>
          </a:xfrm>
        </p:spPr>
        <p:txBody>
          <a:bodyPr/>
          <a:lstStyle/>
          <a:p>
            <a:r>
              <a:rPr lang="en-US" dirty="0"/>
              <a:t>Worked Example #2</a:t>
            </a:r>
          </a:p>
        </p:txBody>
      </p:sp>
    </p:spTree>
    <p:extLst>
      <p:ext uri="{BB962C8B-B14F-4D97-AF65-F5344CB8AC3E}">
        <p14:creationId xmlns:p14="http://schemas.microsoft.com/office/powerpoint/2010/main" val="21281706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Balancing Reactions</a:t>
            </a:r>
          </a:p>
        </p:txBody>
      </p:sp>
      <p:sp>
        <p:nvSpPr>
          <p:cNvPr id="6" name="Content Placeholder 5"/>
          <p:cNvSpPr>
            <a:spLocks noGrp="1"/>
          </p:cNvSpPr>
          <p:nvPr>
            <p:ph idx="1"/>
          </p:nvPr>
        </p:nvSpPr>
        <p:spPr/>
        <p:txBody>
          <a:bodyPr/>
          <a:lstStyle/>
          <a:p>
            <a:pPr marL="0" indent="0">
              <a:buNone/>
            </a:pPr>
            <a:r>
              <a:rPr lang="en-US" dirty="0"/>
              <a:t>These rules come first in the balancing of all chemical reactions ("equations")</a:t>
            </a:r>
          </a:p>
          <a:p>
            <a:pPr marL="0" indent="0">
              <a:buNone/>
            </a:pPr>
            <a:endParaRPr lang="en-US" dirty="0"/>
          </a:p>
          <a:p>
            <a:r>
              <a:rPr lang="en-US" sz="2800" dirty="0"/>
              <a:t>Mass is always conserved</a:t>
            </a:r>
          </a:p>
          <a:p>
            <a:r>
              <a:rPr lang="en-US" sz="2800" dirty="0"/>
              <a:t>Charge is always conserved</a:t>
            </a:r>
          </a:p>
          <a:p>
            <a:endParaRPr lang="en-US" sz="2800" dirty="0"/>
          </a:p>
          <a:p>
            <a:pPr marL="0" indent="0">
              <a:buNone/>
            </a:pPr>
            <a:r>
              <a:rPr lang="en-US" dirty="0"/>
              <a:t>Additional rule</a:t>
            </a:r>
          </a:p>
          <a:p>
            <a:pPr marL="0" indent="0">
              <a:buNone/>
            </a:pPr>
            <a:endParaRPr lang="en-US" dirty="0"/>
          </a:p>
          <a:p>
            <a:r>
              <a:rPr lang="en-US" sz="2800" dirty="0"/>
              <a:t>Compounds / molecules must actually exist</a:t>
            </a:r>
          </a:p>
          <a:p>
            <a:endParaRPr lang="en-US" sz="2800" dirty="0"/>
          </a:p>
          <a:p>
            <a:endParaRPr lang="en-US" sz="2800" dirty="0"/>
          </a:p>
        </p:txBody>
      </p:sp>
    </p:spTree>
    <p:extLst>
      <p:ext uri="{BB962C8B-B14F-4D97-AF65-F5344CB8AC3E}">
        <p14:creationId xmlns:p14="http://schemas.microsoft.com/office/powerpoint/2010/main" val="33893991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55" y="471510"/>
            <a:ext cx="8421512" cy="615553"/>
          </a:xfrm>
        </p:spPr>
        <p:txBody>
          <a:bodyPr/>
          <a:lstStyle/>
          <a:p>
            <a:r>
              <a:rPr lang="en-US" sz="3200" dirty="0"/>
              <a:t>Balancing Reactions: </a:t>
            </a:r>
            <a:r>
              <a:rPr lang="en-US" sz="3400" dirty="0"/>
              <a:t>Mass Conservation</a:t>
            </a:r>
          </a:p>
        </p:txBody>
      </p:sp>
      <p:sp>
        <p:nvSpPr>
          <p:cNvPr id="6" name="Content Placeholder 5"/>
          <p:cNvSpPr>
            <a:spLocks noGrp="1"/>
          </p:cNvSpPr>
          <p:nvPr>
            <p:ph idx="1"/>
          </p:nvPr>
        </p:nvSpPr>
        <p:spPr/>
        <p:txBody>
          <a:bodyPr/>
          <a:lstStyle/>
          <a:p>
            <a:r>
              <a:rPr lang="en-US" dirty="0"/>
              <a:t>If there are </a:t>
            </a:r>
            <a:r>
              <a:rPr lang="en-US" i="1" dirty="0"/>
              <a:t>N</a:t>
            </a:r>
            <a:r>
              <a:rPr lang="en-US" dirty="0"/>
              <a:t> atoms of element × on the left side of the arrow (reactants), there must be </a:t>
            </a:r>
            <a:r>
              <a:rPr lang="en-US" i="1" dirty="0"/>
              <a:t>N</a:t>
            </a:r>
            <a:r>
              <a:rPr lang="en-US" dirty="0"/>
              <a:t> atoms of element × on the right side of the arrow (products)</a:t>
            </a:r>
          </a:p>
          <a:p>
            <a:pPr marL="231775" lvl="1" indent="0">
              <a:buNone/>
            </a:pPr>
            <a:r>
              <a:rPr lang="en-US" dirty="0"/>
              <a:t>Pay attention to coefficients and subscripts!!</a:t>
            </a:r>
          </a:p>
          <a:p>
            <a:pPr marL="0" indent="0" algn="ctr">
              <a:buNone/>
            </a:pPr>
            <a:r>
              <a:rPr lang="en-US" dirty="0"/>
              <a:t>2 H</a:t>
            </a:r>
            <a:r>
              <a:rPr lang="en-US" baseline="-25000" dirty="0"/>
              <a:t>2</a:t>
            </a:r>
            <a:r>
              <a:rPr lang="en-US" dirty="0"/>
              <a:t>O </a:t>
            </a:r>
            <a:r>
              <a:rPr lang="en-US" dirty="0">
                <a:sym typeface="Wingdings" panose="05000000000000000000" pitchFamily="2" charset="2"/>
              </a:rPr>
              <a:t> 2 H</a:t>
            </a:r>
            <a:r>
              <a:rPr lang="en-US" baseline="-25000" dirty="0">
                <a:sym typeface="Wingdings" panose="05000000000000000000" pitchFamily="2" charset="2"/>
              </a:rPr>
              <a:t>2</a:t>
            </a:r>
            <a:r>
              <a:rPr lang="en-US" dirty="0">
                <a:sym typeface="Wingdings" panose="05000000000000000000" pitchFamily="2" charset="2"/>
              </a:rPr>
              <a:t> + O</a:t>
            </a:r>
            <a:r>
              <a:rPr lang="en-US" baseline="-25000" dirty="0">
                <a:sym typeface="Wingdings" panose="05000000000000000000" pitchFamily="2" charset="2"/>
              </a:rPr>
              <a:t>2</a:t>
            </a:r>
          </a:p>
          <a:p>
            <a:r>
              <a:rPr lang="en-US" dirty="0">
                <a:sym typeface="Wingdings" panose="05000000000000000000" pitchFamily="2" charset="2"/>
              </a:rPr>
              <a:t>There are 4 atoms of H &amp; 2 atoms of O on both sides of the arrow</a:t>
            </a:r>
          </a:p>
          <a:p>
            <a:pPr marL="0" indent="0" algn="ctr">
              <a:buNone/>
            </a:pPr>
            <a:r>
              <a:rPr lang="en-US" dirty="0"/>
              <a:t>2 Na + 2 H</a:t>
            </a:r>
            <a:r>
              <a:rPr lang="en-US" baseline="-25000" dirty="0"/>
              <a:t>2</a:t>
            </a:r>
            <a:r>
              <a:rPr lang="en-US" dirty="0"/>
              <a:t>O </a:t>
            </a:r>
            <a:r>
              <a:rPr lang="en-US" dirty="0">
                <a:sym typeface="Wingdings" panose="05000000000000000000" pitchFamily="2" charset="2"/>
              </a:rPr>
              <a:t> 2 </a:t>
            </a:r>
            <a:r>
              <a:rPr lang="en-US" dirty="0" err="1">
                <a:sym typeface="Wingdings" panose="05000000000000000000" pitchFamily="2" charset="2"/>
              </a:rPr>
              <a:t>NaOH</a:t>
            </a:r>
            <a:r>
              <a:rPr lang="en-US" dirty="0">
                <a:sym typeface="Wingdings" panose="05000000000000000000" pitchFamily="2" charset="2"/>
              </a:rPr>
              <a:t> + H</a:t>
            </a:r>
            <a:r>
              <a:rPr lang="en-US" baseline="-25000" dirty="0">
                <a:sym typeface="Wingdings" panose="05000000000000000000" pitchFamily="2" charset="2"/>
              </a:rPr>
              <a:t>2</a:t>
            </a:r>
          </a:p>
          <a:p>
            <a:r>
              <a:rPr lang="en-US" dirty="0">
                <a:sym typeface="Wingdings" panose="05000000000000000000" pitchFamily="2" charset="2"/>
              </a:rPr>
              <a:t>There are 2 atoms of Na, 4 atoms of H, and 2 atoms of O on both sides of the arrow</a:t>
            </a:r>
          </a:p>
          <a:p>
            <a:pPr marL="0" indent="0">
              <a:buNone/>
            </a:pPr>
            <a:r>
              <a:rPr lang="en-US" dirty="0"/>
              <a:t>2  + 2 H</a:t>
            </a:r>
            <a:r>
              <a:rPr lang="en-US" baseline="-25000" dirty="0"/>
              <a:t>2</a:t>
            </a:r>
            <a:r>
              <a:rPr lang="en-US" dirty="0"/>
              <a:t>O </a:t>
            </a:r>
            <a:r>
              <a:rPr lang="en-US" dirty="0">
                <a:sym typeface="Wingdings" panose="05000000000000000000" pitchFamily="2" charset="2"/>
              </a:rPr>
              <a:t> 2 NaOH + H</a:t>
            </a:r>
            <a:r>
              <a:rPr lang="en-US" baseline="-25000" dirty="0">
                <a:sym typeface="Wingdings" panose="05000000000000000000" pitchFamily="2" charset="2"/>
              </a:rPr>
              <a:t>2</a:t>
            </a:r>
          </a:p>
          <a:p>
            <a:pPr marL="0" indent="0">
              <a:buNone/>
            </a:pPr>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261888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55" y="471510"/>
            <a:ext cx="8421512" cy="615553"/>
          </a:xfrm>
        </p:spPr>
        <p:txBody>
          <a:bodyPr/>
          <a:lstStyle/>
          <a:p>
            <a:r>
              <a:rPr lang="en-US" sz="3200" dirty="0"/>
              <a:t>Balancing Reactions: </a:t>
            </a:r>
            <a:r>
              <a:rPr lang="en-US" sz="3400" dirty="0"/>
              <a:t>Charge Conservation</a:t>
            </a:r>
          </a:p>
        </p:txBody>
      </p:sp>
      <p:sp>
        <p:nvSpPr>
          <p:cNvPr id="6" name="Content Placeholder 5"/>
          <p:cNvSpPr>
            <a:spLocks noGrp="1"/>
          </p:cNvSpPr>
          <p:nvPr>
            <p:ph idx="1"/>
          </p:nvPr>
        </p:nvSpPr>
        <p:spPr/>
        <p:txBody>
          <a:bodyPr/>
          <a:lstStyle/>
          <a:p>
            <a:r>
              <a:rPr lang="en-US" dirty="0"/>
              <a:t>These rules come first in the balancing of all chemical reactions ("equations")</a:t>
            </a:r>
          </a:p>
          <a:p>
            <a:r>
              <a:rPr lang="en-US" dirty="0"/>
              <a:t>Mass is always conserved</a:t>
            </a:r>
          </a:p>
          <a:p>
            <a:r>
              <a:rPr lang="en-US" dirty="0"/>
              <a:t>If there are </a:t>
            </a:r>
            <a:r>
              <a:rPr lang="en-US" i="1" dirty="0"/>
              <a:t>N</a:t>
            </a:r>
            <a:r>
              <a:rPr lang="en-US" dirty="0"/>
              <a:t> atoms of element × on the left side of the arrow (reactants), there must be </a:t>
            </a:r>
            <a:r>
              <a:rPr lang="en-US" i="1" dirty="0"/>
              <a:t>N</a:t>
            </a:r>
            <a:r>
              <a:rPr lang="en-US" dirty="0"/>
              <a:t> atoms of element × on the right side of the arrow (products)</a:t>
            </a:r>
          </a:p>
          <a:p>
            <a:r>
              <a:rPr lang="en-US" dirty="0"/>
              <a:t>Pay attention to coefficients and subscripts!!</a:t>
            </a:r>
          </a:p>
          <a:p>
            <a:r>
              <a:rPr lang="en-US" dirty="0"/>
              <a:t>2 H</a:t>
            </a:r>
            <a:r>
              <a:rPr lang="en-US" baseline="-25000" dirty="0"/>
              <a:t>2</a:t>
            </a:r>
            <a:r>
              <a:rPr lang="en-US" dirty="0"/>
              <a:t>O </a:t>
            </a:r>
            <a:r>
              <a:rPr lang="en-US" dirty="0">
                <a:sym typeface="Wingdings" panose="05000000000000000000" pitchFamily="2" charset="2"/>
              </a:rPr>
              <a:t> 2 H</a:t>
            </a:r>
            <a:r>
              <a:rPr lang="en-US" baseline="-25000" dirty="0">
                <a:sym typeface="Wingdings" panose="05000000000000000000" pitchFamily="2" charset="2"/>
              </a:rPr>
              <a:t>2</a:t>
            </a:r>
            <a:r>
              <a:rPr lang="en-US" dirty="0">
                <a:sym typeface="Wingdings" panose="05000000000000000000" pitchFamily="2" charset="2"/>
              </a:rPr>
              <a:t> + O</a:t>
            </a:r>
            <a:r>
              <a:rPr lang="en-US" baseline="-25000" dirty="0">
                <a:sym typeface="Wingdings" panose="05000000000000000000" pitchFamily="2" charset="2"/>
              </a:rPr>
              <a:t>2</a:t>
            </a:r>
          </a:p>
          <a:p>
            <a:r>
              <a:rPr lang="en-US" dirty="0">
                <a:sym typeface="Wingdings" panose="05000000000000000000" pitchFamily="2" charset="2"/>
              </a:rPr>
              <a:t>There are 4 atoms of H &amp; 2 atoms of O on both sides of the arrow</a:t>
            </a:r>
            <a:endParaRPr lang="en-US" dirty="0"/>
          </a:p>
          <a:p>
            <a:r>
              <a:rPr lang="en-US" dirty="0"/>
              <a:t>Charge is always conserved</a:t>
            </a:r>
          </a:p>
        </p:txBody>
      </p:sp>
    </p:spTree>
    <p:extLst>
      <p:ext uri="{BB962C8B-B14F-4D97-AF65-F5344CB8AC3E}">
        <p14:creationId xmlns:p14="http://schemas.microsoft.com/office/powerpoint/2010/main" val="7478757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55" y="425344"/>
            <a:ext cx="8421512" cy="707886"/>
          </a:xfrm>
        </p:spPr>
        <p:txBody>
          <a:bodyPr/>
          <a:lstStyle/>
          <a:p>
            <a:r>
              <a:rPr lang="en-US" sz="3200" dirty="0"/>
              <a:t>Balancing Reactions: </a:t>
            </a:r>
            <a:r>
              <a:rPr lang="en-US" sz="4000" dirty="0"/>
              <a:t>Half Reactions</a:t>
            </a:r>
          </a:p>
        </p:txBody>
      </p:sp>
      <p:sp>
        <p:nvSpPr>
          <p:cNvPr id="6" name="Content Placeholder 5"/>
          <p:cNvSpPr>
            <a:spLocks noGrp="1"/>
          </p:cNvSpPr>
          <p:nvPr>
            <p:ph idx="1"/>
          </p:nvPr>
        </p:nvSpPr>
        <p:spPr/>
        <p:txBody>
          <a:bodyPr/>
          <a:lstStyle/>
          <a:p>
            <a:r>
              <a:rPr lang="en-US" dirty="0"/>
              <a:t>These rules come first in the balancing of all chemical reactions ("equations")</a:t>
            </a:r>
          </a:p>
          <a:p>
            <a:r>
              <a:rPr lang="en-US" dirty="0"/>
              <a:t>Mass is always conserved</a:t>
            </a:r>
          </a:p>
          <a:p>
            <a:r>
              <a:rPr lang="en-US" dirty="0"/>
              <a:t>If there are </a:t>
            </a:r>
            <a:r>
              <a:rPr lang="en-US" i="1" dirty="0"/>
              <a:t>N</a:t>
            </a:r>
            <a:r>
              <a:rPr lang="en-US" dirty="0"/>
              <a:t> atoms of element × on the left side of the arrow (reactants), there must be </a:t>
            </a:r>
            <a:r>
              <a:rPr lang="en-US" i="1" dirty="0"/>
              <a:t>N</a:t>
            </a:r>
            <a:r>
              <a:rPr lang="en-US" dirty="0"/>
              <a:t> atoms of element × on the right side of the arrow (products)</a:t>
            </a:r>
          </a:p>
          <a:p>
            <a:r>
              <a:rPr lang="en-US" dirty="0"/>
              <a:t>Pay attention to coefficients and subscripts!!</a:t>
            </a:r>
          </a:p>
          <a:p>
            <a:r>
              <a:rPr lang="en-US" dirty="0"/>
              <a:t>2 H</a:t>
            </a:r>
            <a:r>
              <a:rPr lang="en-US" baseline="-25000" dirty="0"/>
              <a:t>2</a:t>
            </a:r>
            <a:r>
              <a:rPr lang="en-US" dirty="0"/>
              <a:t>O </a:t>
            </a:r>
            <a:r>
              <a:rPr lang="en-US" dirty="0">
                <a:sym typeface="Wingdings" panose="05000000000000000000" pitchFamily="2" charset="2"/>
              </a:rPr>
              <a:t> 2 H</a:t>
            </a:r>
            <a:r>
              <a:rPr lang="en-US" baseline="-25000" dirty="0">
                <a:sym typeface="Wingdings" panose="05000000000000000000" pitchFamily="2" charset="2"/>
              </a:rPr>
              <a:t>2</a:t>
            </a:r>
            <a:r>
              <a:rPr lang="en-US" dirty="0">
                <a:sym typeface="Wingdings" panose="05000000000000000000" pitchFamily="2" charset="2"/>
              </a:rPr>
              <a:t> + O</a:t>
            </a:r>
            <a:r>
              <a:rPr lang="en-US" baseline="-25000" dirty="0">
                <a:sym typeface="Wingdings" panose="05000000000000000000" pitchFamily="2" charset="2"/>
              </a:rPr>
              <a:t>2</a:t>
            </a:r>
          </a:p>
          <a:p>
            <a:r>
              <a:rPr lang="en-US" dirty="0">
                <a:sym typeface="Wingdings" panose="05000000000000000000" pitchFamily="2" charset="2"/>
              </a:rPr>
              <a:t>There are 4 atoms of H &amp; 2 atoms of O on both sides of the arrow</a:t>
            </a:r>
            <a:endParaRPr lang="en-US" dirty="0"/>
          </a:p>
          <a:p>
            <a:r>
              <a:rPr lang="en-US" dirty="0"/>
              <a:t>Charge is always conserved</a:t>
            </a:r>
          </a:p>
        </p:txBody>
      </p:sp>
    </p:spTree>
    <p:extLst>
      <p:ext uri="{BB962C8B-B14F-4D97-AF65-F5344CB8AC3E}">
        <p14:creationId xmlns:p14="http://schemas.microsoft.com/office/powerpoint/2010/main" val="20270495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Chemical Reactions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427070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61758-4C53-871D-29CB-0442626FB2E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6130A2B-27E1-2BCC-2874-4A7A9A665535}"/>
              </a:ext>
            </a:extLst>
          </p:cNvPr>
          <p:cNvSpPr>
            <a:spLocks noGrp="1"/>
          </p:cNvSpPr>
          <p:nvPr>
            <p:ph type="title"/>
          </p:nvPr>
        </p:nvSpPr>
        <p:spPr>
          <a:xfrm>
            <a:off x="364067" y="306073"/>
            <a:ext cx="8421512" cy="707886"/>
          </a:xfrm>
        </p:spPr>
        <p:txBody>
          <a:bodyPr/>
          <a:lstStyle/>
          <a:p>
            <a:r>
              <a:rPr lang="en-US" sz="4000" dirty="0"/>
              <a:t>The Study Group</a:t>
            </a:r>
          </a:p>
        </p:txBody>
      </p:sp>
      <p:sp>
        <p:nvSpPr>
          <p:cNvPr id="5" name="Content Placeholder 4">
            <a:extLst>
              <a:ext uri="{FF2B5EF4-FFF2-40B4-BE49-F238E27FC236}">
                <a16:creationId xmlns:a16="http://schemas.microsoft.com/office/drawing/2014/main" id="{618D2655-2F9A-7182-5F15-BFBBA80C8F0C}"/>
              </a:ext>
            </a:extLst>
          </p:cNvPr>
          <p:cNvSpPr>
            <a:spLocks noGrp="1"/>
          </p:cNvSpPr>
          <p:nvPr>
            <p:ph idx="1"/>
          </p:nvPr>
        </p:nvSpPr>
        <p:spPr>
          <a:xfrm>
            <a:off x="364067" y="1093254"/>
            <a:ext cx="8387645" cy="5215465"/>
          </a:xfrm>
        </p:spPr>
        <p:txBody>
          <a:bodyPr/>
          <a:lstStyle/>
          <a:p>
            <a:pPr>
              <a:spcBef>
                <a:spcPts val="1800"/>
              </a:spcBef>
            </a:pPr>
            <a:r>
              <a:rPr lang="en-US" dirty="0"/>
              <a:t>The Canvas LMS app was used to randomly group students into </a:t>
            </a:r>
            <a:r>
              <a:rPr lang="en-US" dirty="0">
                <a:solidFill>
                  <a:srgbClr val="00FF00"/>
                </a:solidFill>
              </a:rPr>
              <a:t>study groups</a:t>
            </a:r>
            <a:r>
              <a:rPr lang="en-US" dirty="0"/>
              <a:t> in this course</a:t>
            </a:r>
          </a:p>
          <a:p>
            <a:pPr>
              <a:spcBef>
                <a:spcPts val="1800"/>
              </a:spcBef>
            </a:pPr>
            <a:r>
              <a:rPr lang="en-US" dirty="0"/>
              <a:t>The study group is only one facet of your learning process, intended to initiate you into being part of a team in your learning goal</a:t>
            </a:r>
          </a:p>
          <a:p>
            <a:pPr>
              <a:spcBef>
                <a:spcPts val="1800"/>
              </a:spcBef>
            </a:pPr>
            <a:r>
              <a:rPr lang="en-US" dirty="0"/>
              <a:t>Your instructor (me), your peers, resources of the College (tutors, tutoring services, counselors, other support staff) are always ready &amp; present too</a:t>
            </a:r>
          </a:p>
          <a:p>
            <a:pPr marL="0" indent="0">
              <a:spcBef>
                <a:spcPts val="1800"/>
              </a:spcBef>
              <a:buNone/>
            </a:pPr>
            <a:endParaRPr lang="en-US" dirty="0"/>
          </a:p>
        </p:txBody>
      </p:sp>
    </p:spTree>
    <p:extLst>
      <p:ext uri="{BB962C8B-B14F-4D97-AF65-F5344CB8AC3E}">
        <p14:creationId xmlns:p14="http://schemas.microsoft.com/office/powerpoint/2010/main" val="6574011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Chemical Reactions</a:t>
            </a:r>
          </a:p>
        </p:txBody>
      </p:sp>
      <p:sp>
        <p:nvSpPr>
          <p:cNvPr id="3" name="Content Placeholder 2"/>
          <p:cNvSpPr>
            <a:spLocks noGrp="1"/>
          </p:cNvSpPr>
          <p:nvPr>
            <p:ph idx="1"/>
          </p:nvPr>
        </p:nvSpPr>
        <p:spPr>
          <a:xfrm>
            <a:off x="364067" y="1397530"/>
            <a:ext cx="5040446" cy="4732337"/>
          </a:xfrm>
        </p:spPr>
        <p:txBody>
          <a:bodyPr/>
          <a:lstStyle/>
          <a:p>
            <a:r>
              <a:rPr lang="en-US" sz="2200" dirty="0"/>
              <a:t>Bond breaking and formation</a:t>
            </a:r>
          </a:p>
          <a:p>
            <a:r>
              <a:rPr lang="en-US" sz="2200" dirty="0"/>
              <a:t>Movements of electron (singly or as pairs) from one atom or molecule to another</a:t>
            </a:r>
          </a:p>
          <a:p>
            <a:r>
              <a:rPr lang="en-US" sz="2200" dirty="0"/>
              <a:t>Atoms or molecules acquiring electrical charges positive or negative (or losing them: uncharged)</a:t>
            </a:r>
          </a:p>
        </p:txBody>
      </p:sp>
      <p:pic>
        <p:nvPicPr>
          <p:cNvPr id="358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090" y="2583180"/>
            <a:ext cx="3310934" cy="3821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652090" y="2231351"/>
            <a:ext cx="3310934" cy="338554"/>
          </a:xfrm>
          <a:prstGeom prst="rect">
            <a:avLst/>
          </a:prstGeom>
          <a:noFill/>
        </p:spPr>
        <p:txBody>
          <a:bodyPr wrap="square" rtlCol="0">
            <a:spAutoFit/>
          </a:bodyPr>
          <a:lstStyle/>
          <a:p>
            <a:r>
              <a:rPr lang="en-US" sz="1600" dirty="0">
                <a:solidFill>
                  <a:schemeClr val="accent1">
                    <a:lumMod val="20000"/>
                    <a:lumOff val="80000"/>
                  </a:schemeClr>
                </a:solidFill>
              </a:rPr>
              <a:t>Common, daily chemical reactions</a:t>
            </a:r>
          </a:p>
        </p:txBody>
      </p:sp>
      <p:sp>
        <p:nvSpPr>
          <p:cNvPr id="5" name="Rectangle 4"/>
          <p:cNvSpPr/>
          <p:nvPr/>
        </p:nvSpPr>
        <p:spPr>
          <a:xfrm rot="16200000">
            <a:off x="6750278" y="4010888"/>
            <a:ext cx="4572000" cy="215444"/>
          </a:xfrm>
          <a:prstGeom prst="rect">
            <a:avLst/>
          </a:prstGeom>
        </p:spPr>
        <p:txBody>
          <a:bodyPr>
            <a:spAutoFit/>
          </a:bodyPr>
          <a:lstStyle/>
          <a:p>
            <a:r>
              <a:rPr lang="en-US" sz="800" dirty="0">
                <a:solidFill>
                  <a:schemeClr val="bg1">
                    <a:lumMod val="50000"/>
                  </a:schemeClr>
                </a:solidFill>
              </a:rPr>
              <a:t>https://wikis.engrade.com/science1012011/chemicalreactions</a:t>
            </a:r>
          </a:p>
        </p:txBody>
      </p:sp>
    </p:spTree>
    <p:extLst>
      <p:ext uri="{BB962C8B-B14F-4D97-AF65-F5344CB8AC3E}">
        <p14:creationId xmlns:p14="http://schemas.microsoft.com/office/powerpoint/2010/main" val="31949870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Chemical Reactions</a:t>
            </a:r>
          </a:p>
        </p:txBody>
      </p:sp>
      <p:sp>
        <p:nvSpPr>
          <p:cNvPr id="3" name="Content Placeholder 2"/>
          <p:cNvSpPr>
            <a:spLocks noGrp="1"/>
          </p:cNvSpPr>
          <p:nvPr>
            <p:ph idx="1"/>
          </p:nvPr>
        </p:nvSpPr>
        <p:spPr/>
        <p:txBody>
          <a:bodyPr/>
          <a:lstStyle/>
          <a:p>
            <a:pPr marL="0" indent="0">
              <a:buNone/>
            </a:pPr>
            <a:r>
              <a:rPr lang="en-US" sz="2200" b="1" dirty="0">
                <a:solidFill>
                  <a:schemeClr val="accent1">
                    <a:lumMod val="75000"/>
                  </a:schemeClr>
                </a:solidFill>
              </a:rPr>
              <a:t>6 Types of Reactions</a:t>
            </a:r>
          </a:p>
          <a:p>
            <a:pPr marL="457200" indent="-457200">
              <a:buFont typeface="+mj-lt"/>
              <a:buAutoNum type="arabicPeriod"/>
            </a:pPr>
            <a:r>
              <a:rPr lang="en-US" sz="2200" u="sng" dirty="0"/>
              <a:t>Combustion</a:t>
            </a:r>
            <a:r>
              <a:rPr lang="en-US" sz="2200" dirty="0"/>
              <a:t>    C</a:t>
            </a:r>
            <a:r>
              <a:rPr lang="en-US" sz="2200" baseline="-25000" dirty="0"/>
              <a:t>10</a:t>
            </a:r>
            <a:r>
              <a:rPr lang="en-US" sz="2200" dirty="0"/>
              <a:t>H</a:t>
            </a:r>
            <a:r>
              <a:rPr lang="en-US" sz="2200" baseline="-25000" dirty="0"/>
              <a:t>8</a:t>
            </a:r>
            <a:r>
              <a:rPr lang="en-US" sz="2200" dirty="0"/>
              <a:t> + 12 O</a:t>
            </a:r>
            <a:r>
              <a:rPr lang="en-US" sz="2200" baseline="-25000" dirty="0"/>
              <a:t>2</a:t>
            </a:r>
            <a:r>
              <a:rPr lang="en-US" sz="2200" dirty="0"/>
              <a:t> </a:t>
            </a:r>
            <a:r>
              <a:rPr lang="en-US" sz="2200" dirty="0">
                <a:sym typeface="Wingdings" panose="05000000000000000000" pitchFamily="2" charset="2"/>
              </a:rPr>
              <a:t>  10 CO</a:t>
            </a:r>
            <a:r>
              <a:rPr lang="en-US" sz="2200" baseline="-25000" dirty="0">
                <a:sym typeface="Wingdings" panose="05000000000000000000" pitchFamily="2" charset="2"/>
              </a:rPr>
              <a:t>2</a:t>
            </a:r>
            <a:r>
              <a:rPr lang="en-US" sz="2200" dirty="0">
                <a:sym typeface="Wingdings" panose="05000000000000000000" pitchFamily="2" charset="2"/>
              </a:rPr>
              <a:t> + 4 H</a:t>
            </a:r>
            <a:r>
              <a:rPr lang="en-US" sz="2200" baseline="-25000" dirty="0">
                <a:sym typeface="Wingdings" panose="05000000000000000000" pitchFamily="2" charset="2"/>
              </a:rPr>
              <a:t>2</a:t>
            </a:r>
            <a:r>
              <a:rPr lang="en-US" sz="2200" dirty="0">
                <a:sym typeface="Wingdings" panose="05000000000000000000" pitchFamily="2" charset="2"/>
              </a:rPr>
              <a:t>O</a:t>
            </a:r>
          </a:p>
          <a:p>
            <a:pPr marL="457200" indent="-457200">
              <a:buFont typeface="+mj-lt"/>
              <a:buAutoNum type="arabicPeriod"/>
            </a:pPr>
            <a:r>
              <a:rPr lang="en-US" sz="2200" u="sng" dirty="0">
                <a:sym typeface="Wingdings" panose="05000000000000000000" pitchFamily="2" charset="2"/>
              </a:rPr>
              <a:t>Synthesis</a:t>
            </a:r>
            <a:r>
              <a:rPr lang="en-US" sz="2200" dirty="0">
                <a:sym typeface="Wingdings" panose="05000000000000000000" pitchFamily="2" charset="2"/>
              </a:rPr>
              <a:t>        8 Fe + S</a:t>
            </a:r>
            <a:r>
              <a:rPr lang="en-US" sz="2200" baseline="-25000" dirty="0">
                <a:sym typeface="Wingdings" panose="05000000000000000000" pitchFamily="2" charset="2"/>
              </a:rPr>
              <a:t>8</a:t>
            </a:r>
            <a:r>
              <a:rPr lang="en-US" sz="2200" dirty="0">
                <a:sym typeface="Wingdings" panose="05000000000000000000" pitchFamily="2" charset="2"/>
              </a:rPr>
              <a:t>  8 </a:t>
            </a:r>
            <a:r>
              <a:rPr lang="en-US" sz="2200" dirty="0" err="1">
                <a:sym typeface="Wingdings" panose="05000000000000000000" pitchFamily="2" charset="2"/>
              </a:rPr>
              <a:t>FeS</a:t>
            </a:r>
            <a:endParaRPr lang="en-US" sz="2200" dirty="0">
              <a:sym typeface="Wingdings" panose="05000000000000000000" pitchFamily="2" charset="2"/>
            </a:endParaRPr>
          </a:p>
          <a:p>
            <a:pPr marL="457200" indent="-457200">
              <a:buFont typeface="+mj-lt"/>
              <a:buAutoNum type="arabicPeriod"/>
            </a:pPr>
            <a:r>
              <a:rPr lang="en-US" sz="2200" u="sng" dirty="0">
                <a:sym typeface="Wingdings" panose="05000000000000000000" pitchFamily="2" charset="2"/>
              </a:rPr>
              <a:t>Decomposition</a:t>
            </a:r>
            <a:r>
              <a:rPr lang="en-US" sz="2200" dirty="0">
                <a:sym typeface="Wingdings" panose="05000000000000000000" pitchFamily="2" charset="2"/>
              </a:rPr>
              <a:t>    2 H</a:t>
            </a:r>
            <a:r>
              <a:rPr lang="en-US" sz="2200" baseline="-25000" dirty="0">
                <a:sym typeface="Wingdings" panose="05000000000000000000" pitchFamily="2" charset="2"/>
              </a:rPr>
              <a:t>2</a:t>
            </a:r>
            <a:r>
              <a:rPr lang="en-US" sz="2200" dirty="0">
                <a:sym typeface="Wingdings" panose="05000000000000000000" pitchFamily="2" charset="2"/>
              </a:rPr>
              <a:t>O  2 H</a:t>
            </a:r>
            <a:r>
              <a:rPr lang="en-US" sz="2200" baseline="-25000" dirty="0">
                <a:sym typeface="Wingdings" panose="05000000000000000000" pitchFamily="2" charset="2"/>
              </a:rPr>
              <a:t>2</a:t>
            </a:r>
            <a:r>
              <a:rPr lang="en-US" sz="2200" dirty="0">
                <a:sym typeface="Wingdings" panose="05000000000000000000" pitchFamily="2" charset="2"/>
              </a:rPr>
              <a:t> + O</a:t>
            </a:r>
            <a:r>
              <a:rPr lang="en-US" sz="2200" baseline="-25000" dirty="0">
                <a:sym typeface="Wingdings" panose="05000000000000000000" pitchFamily="2" charset="2"/>
              </a:rPr>
              <a:t>2</a:t>
            </a:r>
          </a:p>
          <a:p>
            <a:pPr marL="457200" indent="-457200">
              <a:buFont typeface="+mj-lt"/>
              <a:buAutoNum type="arabicPeriod"/>
            </a:pPr>
            <a:r>
              <a:rPr lang="en-US" sz="2200" u="sng" dirty="0">
                <a:sym typeface="Wingdings" panose="05000000000000000000" pitchFamily="2" charset="2"/>
              </a:rPr>
              <a:t>Single</a:t>
            </a:r>
            <a:r>
              <a:rPr lang="en-US" sz="2200" dirty="0">
                <a:sym typeface="Wingdings" panose="05000000000000000000" pitchFamily="2" charset="2"/>
              </a:rPr>
              <a:t> </a:t>
            </a:r>
            <a:r>
              <a:rPr lang="en-US" sz="2200" u="sng" dirty="0">
                <a:sym typeface="Wingdings" panose="05000000000000000000" pitchFamily="2" charset="2"/>
              </a:rPr>
              <a:t>Displacement</a:t>
            </a:r>
            <a:r>
              <a:rPr lang="en-US" sz="2200" dirty="0">
                <a:sym typeface="Wingdings" panose="05000000000000000000" pitchFamily="2" charset="2"/>
              </a:rPr>
              <a:t>    Mg + 2 H</a:t>
            </a:r>
            <a:r>
              <a:rPr lang="en-US" sz="2200" baseline="-25000" dirty="0">
                <a:sym typeface="Wingdings" panose="05000000000000000000" pitchFamily="2" charset="2"/>
              </a:rPr>
              <a:t>2</a:t>
            </a:r>
            <a:r>
              <a:rPr lang="en-US" sz="2200" dirty="0">
                <a:sym typeface="Wingdings" panose="05000000000000000000" pitchFamily="2" charset="2"/>
              </a:rPr>
              <a:t>O  Mg(OH)</a:t>
            </a:r>
            <a:r>
              <a:rPr lang="en-US" sz="2200" baseline="-25000" dirty="0">
                <a:sym typeface="Wingdings" panose="05000000000000000000" pitchFamily="2" charset="2"/>
              </a:rPr>
              <a:t>2</a:t>
            </a:r>
            <a:r>
              <a:rPr lang="en-US" sz="2200" dirty="0">
                <a:sym typeface="Wingdings" panose="05000000000000000000" pitchFamily="2" charset="2"/>
              </a:rPr>
              <a:t> + H</a:t>
            </a:r>
            <a:r>
              <a:rPr lang="en-US" sz="2200" baseline="-25000" dirty="0">
                <a:sym typeface="Wingdings" panose="05000000000000000000" pitchFamily="2" charset="2"/>
              </a:rPr>
              <a:t>2</a:t>
            </a:r>
          </a:p>
          <a:p>
            <a:pPr marL="5018088" indent="-446088">
              <a:buFont typeface="+mj-lt"/>
              <a:buAutoNum type="arabicPeriod"/>
            </a:pPr>
            <a:r>
              <a:rPr lang="en-US" sz="2200" u="sng" dirty="0">
                <a:sym typeface="Wingdings" panose="05000000000000000000" pitchFamily="2" charset="2"/>
              </a:rPr>
              <a:t>Double</a:t>
            </a:r>
            <a:r>
              <a:rPr lang="en-US" sz="2200" dirty="0">
                <a:sym typeface="Wingdings" panose="05000000000000000000" pitchFamily="2" charset="2"/>
              </a:rPr>
              <a:t> </a:t>
            </a:r>
            <a:r>
              <a:rPr lang="en-US" sz="2200" u="sng" dirty="0">
                <a:sym typeface="Wingdings" panose="05000000000000000000" pitchFamily="2" charset="2"/>
              </a:rPr>
              <a:t>Displacement</a:t>
            </a:r>
            <a:br>
              <a:rPr lang="en-US" sz="2200" dirty="0">
                <a:sym typeface="Wingdings" panose="05000000000000000000" pitchFamily="2" charset="2"/>
              </a:rPr>
            </a:br>
            <a:r>
              <a:rPr lang="en-US" sz="2200" dirty="0" err="1">
                <a:sym typeface="Wingdings" panose="05000000000000000000" pitchFamily="2" charset="2"/>
              </a:rPr>
              <a:t>Pb</a:t>
            </a:r>
            <a:r>
              <a:rPr lang="en-US" sz="2200" dirty="0">
                <a:sym typeface="Wingdings" panose="05000000000000000000" pitchFamily="2" charset="2"/>
              </a:rPr>
              <a:t>(NO</a:t>
            </a:r>
            <a:r>
              <a:rPr lang="en-US" sz="2200" baseline="-25000" dirty="0">
                <a:sym typeface="Wingdings" panose="05000000000000000000" pitchFamily="2" charset="2"/>
              </a:rPr>
              <a:t>3</a:t>
            </a:r>
            <a:r>
              <a:rPr lang="en-US" sz="2200" dirty="0">
                <a:sym typeface="Wingdings" panose="05000000000000000000" pitchFamily="2" charset="2"/>
              </a:rPr>
              <a:t>)</a:t>
            </a:r>
            <a:r>
              <a:rPr lang="en-US" sz="2200" baseline="-25000" dirty="0">
                <a:sym typeface="Wingdings" panose="05000000000000000000" pitchFamily="2" charset="2"/>
              </a:rPr>
              <a:t>2</a:t>
            </a:r>
            <a:r>
              <a:rPr lang="en-US" sz="2200" dirty="0">
                <a:sym typeface="Wingdings" panose="05000000000000000000" pitchFamily="2" charset="2"/>
              </a:rPr>
              <a:t> + 2 KI </a:t>
            </a:r>
            <a:br>
              <a:rPr lang="en-US" sz="2200" dirty="0">
                <a:sym typeface="Wingdings" panose="05000000000000000000" pitchFamily="2" charset="2"/>
              </a:rPr>
            </a:br>
            <a:r>
              <a:rPr lang="en-US" sz="2200" dirty="0">
                <a:sym typeface="Wingdings" panose="05000000000000000000" pitchFamily="2" charset="2"/>
              </a:rPr>
              <a:t>     PbI</a:t>
            </a:r>
            <a:r>
              <a:rPr lang="en-US" sz="2200" baseline="-25000" dirty="0">
                <a:sym typeface="Wingdings" panose="05000000000000000000" pitchFamily="2" charset="2"/>
              </a:rPr>
              <a:t>2</a:t>
            </a:r>
            <a:r>
              <a:rPr lang="en-US" sz="2200" dirty="0">
                <a:sym typeface="Wingdings" panose="05000000000000000000" pitchFamily="2" charset="2"/>
              </a:rPr>
              <a:t> + 2 KNO</a:t>
            </a:r>
            <a:r>
              <a:rPr lang="en-US" sz="2200" baseline="-25000" dirty="0">
                <a:sym typeface="Wingdings" panose="05000000000000000000" pitchFamily="2" charset="2"/>
              </a:rPr>
              <a:t>3</a:t>
            </a:r>
          </a:p>
          <a:p>
            <a:pPr marL="5018088" indent="-446088">
              <a:buFont typeface="+mj-lt"/>
              <a:buAutoNum type="arabicPeriod"/>
            </a:pPr>
            <a:r>
              <a:rPr lang="en-US" sz="2200" u="sng" dirty="0">
                <a:sym typeface="Wingdings" panose="05000000000000000000" pitchFamily="2" charset="2"/>
              </a:rPr>
              <a:t>Acid-Base</a:t>
            </a:r>
            <a:br>
              <a:rPr lang="en-US" sz="2200" dirty="0">
                <a:sym typeface="Wingdings" panose="05000000000000000000" pitchFamily="2" charset="2"/>
              </a:rPr>
            </a:br>
            <a:r>
              <a:rPr lang="en-US" sz="2200" dirty="0" err="1">
                <a:sym typeface="Wingdings" panose="05000000000000000000" pitchFamily="2" charset="2"/>
              </a:rPr>
              <a:t>HBr</a:t>
            </a:r>
            <a:r>
              <a:rPr lang="en-US" sz="2200" dirty="0">
                <a:sym typeface="Wingdings" panose="05000000000000000000" pitchFamily="2" charset="2"/>
              </a:rPr>
              <a:t> + </a:t>
            </a:r>
            <a:r>
              <a:rPr lang="en-US" sz="2200" dirty="0" err="1">
                <a:sym typeface="Wingdings" panose="05000000000000000000" pitchFamily="2" charset="2"/>
              </a:rPr>
              <a:t>NaOH</a:t>
            </a:r>
            <a:r>
              <a:rPr lang="en-US" sz="2200" dirty="0">
                <a:sym typeface="Wingdings" panose="05000000000000000000" pitchFamily="2" charset="2"/>
              </a:rPr>
              <a:t> </a:t>
            </a:r>
            <a:br>
              <a:rPr lang="en-US" sz="2200" dirty="0">
                <a:sym typeface="Wingdings" panose="05000000000000000000" pitchFamily="2" charset="2"/>
              </a:rPr>
            </a:br>
            <a:r>
              <a:rPr lang="en-US" sz="2200" dirty="0">
                <a:sym typeface="Wingdings" panose="05000000000000000000" pitchFamily="2" charset="2"/>
              </a:rPr>
              <a:t>     </a:t>
            </a:r>
            <a:r>
              <a:rPr lang="en-US" sz="2200" dirty="0" err="1">
                <a:sym typeface="Wingdings" panose="05000000000000000000" pitchFamily="2" charset="2"/>
              </a:rPr>
              <a:t>NaBr</a:t>
            </a:r>
            <a:r>
              <a:rPr lang="en-US" sz="2200" dirty="0">
                <a:sym typeface="Wingdings" panose="05000000000000000000" pitchFamily="2" charset="2"/>
              </a:rPr>
              <a:t> + H</a:t>
            </a:r>
            <a:r>
              <a:rPr lang="en-US" sz="2200" baseline="-25000" dirty="0">
                <a:sym typeface="Wingdings" panose="05000000000000000000" pitchFamily="2" charset="2"/>
              </a:rPr>
              <a:t>2</a:t>
            </a:r>
            <a:r>
              <a:rPr lang="en-US" sz="2200" dirty="0">
                <a:sym typeface="Wingdings" panose="05000000000000000000" pitchFamily="2" charset="2"/>
              </a:rPr>
              <a:t>O</a:t>
            </a:r>
            <a:endParaRPr lang="en-US" sz="2200" dirty="0"/>
          </a:p>
        </p:txBody>
      </p:sp>
      <p:pic>
        <p:nvPicPr>
          <p:cNvPr id="7" name="Picture 8" descr="A chart showing the types of Chemical Rea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979" y="3600944"/>
            <a:ext cx="4720227" cy="277422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094279" y="6512332"/>
            <a:ext cx="2834277" cy="215444"/>
          </a:xfrm>
          <a:prstGeom prst="rect">
            <a:avLst/>
          </a:prstGeom>
        </p:spPr>
        <p:txBody>
          <a:bodyPr wrap="square">
            <a:spAutoFit/>
          </a:bodyPr>
          <a:lstStyle/>
          <a:p>
            <a:r>
              <a:rPr lang="en-US" sz="800" dirty="0">
                <a:solidFill>
                  <a:schemeClr val="bg1">
                    <a:lumMod val="85000"/>
                  </a:schemeClr>
                </a:solidFill>
              </a:rPr>
              <a:t>http://quinton.pbwiki.com/f/textbookfig712edit.jpg</a:t>
            </a:r>
          </a:p>
        </p:txBody>
      </p:sp>
    </p:spTree>
    <p:extLst>
      <p:ext uri="{BB962C8B-B14F-4D97-AF65-F5344CB8AC3E}">
        <p14:creationId xmlns:p14="http://schemas.microsoft.com/office/powerpoint/2010/main" val="22811528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Balancing Mass &amp; Charge</a:t>
            </a:r>
          </a:p>
        </p:txBody>
      </p:sp>
      <p:sp>
        <p:nvSpPr>
          <p:cNvPr id="3" name="Content Placeholder 2"/>
          <p:cNvSpPr>
            <a:spLocks noGrp="1"/>
          </p:cNvSpPr>
          <p:nvPr>
            <p:ph idx="1"/>
          </p:nvPr>
        </p:nvSpPr>
        <p:spPr>
          <a:xfrm>
            <a:off x="364067" y="1606571"/>
            <a:ext cx="5042323" cy="2768262"/>
          </a:xfrm>
        </p:spPr>
        <p:txBody>
          <a:bodyPr/>
          <a:lstStyle/>
          <a:p>
            <a:pPr marL="0" indent="0">
              <a:buNone/>
            </a:pPr>
            <a:r>
              <a:rPr lang="en-US" dirty="0"/>
              <a:t>Laws of conservation of mass and electrical charge require that chemical (reaction) equations be balanced for mass and charge</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955" y="4534956"/>
            <a:ext cx="2375535" cy="1719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9906" y="4544898"/>
            <a:ext cx="4273429" cy="1719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401954" y="6264208"/>
            <a:ext cx="5335905" cy="215444"/>
          </a:xfrm>
          <a:prstGeom prst="rect">
            <a:avLst/>
          </a:prstGeom>
        </p:spPr>
        <p:txBody>
          <a:bodyPr wrap="square">
            <a:spAutoFit/>
          </a:bodyPr>
          <a:lstStyle/>
          <a:p>
            <a:r>
              <a:rPr lang="en-US" sz="800" dirty="0">
                <a:solidFill>
                  <a:schemeClr val="bg1">
                    <a:lumMod val="50000"/>
                  </a:schemeClr>
                </a:solidFill>
              </a:rPr>
              <a:t>http://www.mikeblaber.org/oldwine/chm1045/notes/Stoich/Equation/balance4.gif</a:t>
            </a:r>
          </a:p>
        </p:txBody>
      </p:sp>
      <p:pic>
        <p:nvPicPr>
          <p:cNvPr id="368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5492" y="2346008"/>
            <a:ext cx="3324225"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rot="16200000">
            <a:off x="6908131" y="3578157"/>
            <a:ext cx="4158615" cy="215444"/>
          </a:xfrm>
          <a:prstGeom prst="rect">
            <a:avLst/>
          </a:prstGeom>
        </p:spPr>
        <p:txBody>
          <a:bodyPr wrap="square">
            <a:spAutoFit/>
          </a:bodyPr>
          <a:lstStyle/>
          <a:p>
            <a:r>
              <a:rPr lang="en-US" sz="800" dirty="0">
                <a:solidFill>
                  <a:schemeClr val="bg1">
                    <a:lumMod val="50000"/>
                  </a:schemeClr>
                </a:solidFill>
              </a:rPr>
              <a:t>http://ion.chem.usu.edu/~sbialkow/Classes/3600/Overheads/Carbonate/image020.gif</a:t>
            </a:r>
          </a:p>
        </p:txBody>
      </p:sp>
    </p:spTree>
    <p:extLst>
      <p:ext uri="{BB962C8B-B14F-4D97-AF65-F5344CB8AC3E}">
        <p14:creationId xmlns:p14="http://schemas.microsoft.com/office/powerpoint/2010/main" val="12383829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Reaction Energy Diagrams</a:t>
            </a:r>
          </a:p>
        </p:txBody>
      </p:sp>
      <p:sp>
        <p:nvSpPr>
          <p:cNvPr id="3" name="Content Placeholder 2"/>
          <p:cNvSpPr>
            <a:spLocks noGrp="1"/>
          </p:cNvSpPr>
          <p:nvPr>
            <p:ph idx="1"/>
          </p:nvPr>
        </p:nvSpPr>
        <p:spPr>
          <a:xfrm>
            <a:off x="364066" y="1397530"/>
            <a:ext cx="8414173" cy="4732337"/>
          </a:xfrm>
        </p:spPr>
        <p:txBody>
          <a:bodyPr/>
          <a:lstStyle/>
          <a:p>
            <a:r>
              <a:rPr lang="en-US" sz="2200" dirty="0"/>
              <a:t>Diagrams show changes in the (potential) energy along a "reaction coordinate"</a:t>
            </a:r>
          </a:p>
          <a:p>
            <a:r>
              <a:rPr lang="en-US" sz="2200" dirty="0"/>
              <a:t>A reaction coordinate is basically a state of the reaction: reactants, activated complexes or transition states, products</a:t>
            </a:r>
          </a:p>
          <a:p>
            <a:r>
              <a:rPr lang="en-US" sz="2200" dirty="0"/>
              <a:t>Often show detail of energy values</a:t>
            </a:r>
          </a:p>
        </p:txBody>
      </p:sp>
      <p:pic>
        <p:nvPicPr>
          <p:cNvPr id="378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9241" y="3844627"/>
            <a:ext cx="3893820" cy="2779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0" descr="http://www.personal.kent.edu/~cearley/gen50/review/rxnEnerg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3806524"/>
            <a:ext cx="3944022" cy="281716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rot="16200000">
            <a:off x="-1226908" y="5074904"/>
            <a:ext cx="3057524" cy="200055"/>
          </a:xfrm>
          <a:prstGeom prst="rect">
            <a:avLst/>
          </a:prstGeom>
        </p:spPr>
        <p:txBody>
          <a:bodyPr wrap="square">
            <a:spAutoFit/>
          </a:bodyPr>
          <a:lstStyle/>
          <a:p>
            <a:r>
              <a:rPr lang="en-US" sz="700" dirty="0">
                <a:solidFill>
                  <a:schemeClr val="bg1">
                    <a:lumMod val="50000"/>
                  </a:schemeClr>
                </a:solidFill>
              </a:rPr>
              <a:t>http://www.personal.kent.edu/~cearley/gen50/review/rxnEnergy.png</a:t>
            </a:r>
          </a:p>
        </p:txBody>
      </p:sp>
    </p:spTree>
    <p:extLst>
      <p:ext uri="{BB962C8B-B14F-4D97-AF65-F5344CB8AC3E}">
        <p14:creationId xmlns:p14="http://schemas.microsoft.com/office/powerpoint/2010/main" val="9552591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Endothermic &amp; Exothermic</a:t>
            </a:r>
          </a:p>
        </p:txBody>
      </p:sp>
      <p:sp>
        <p:nvSpPr>
          <p:cNvPr id="3" name="Content Placeholder 2"/>
          <p:cNvSpPr>
            <a:spLocks noGrp="1"/>
          </p:cNvSpPr>
          <p:nvPr>
            <p:ph idx="1"/>
          </p:nvPr>
        </p:nvSpPr>
        <p:spPr>
          <a:xfrm>
            <a:off x="364066" y="1397530"/>
            <a:ext cx="8414173" cy="4732337"/>
          </a:xfrm>
        </p:spPr>
        <p:txBody>
          <a:bodyPr/>
          <a:lstStyle/>
          <a:p>
            <a:r>
              <a:rPr lang="en-US" sz="2200" dirty="0"/>
              <a:t> </a:t>
            </a:r>
            <a:r>
              <a:rPr lang="en-US" sz="2200" dirty="0">
                <a:solidFill>
                  <a:srgbClr val="00FF00"/>
                </a:solidFill>
              </a:rPr>
              <a:t>Exothermic</a:t>
            </a:r>
            <a:r>
              <a:rPr lang="en-US" sz="2200" dirty="0"/>
              <a:t> Reactions</a:t>
            </a:r>
            <a:br>
              <a:rPr lang="en-US" sz="2200" dirty="0"/>
            </a:br>
            <a:r>
              <a:rPr lang="en-US" sz="2200" dirty="0" err="1"/>
              <a:t>reactions</a:t>
            </a:r>
            <a:r>
              <a:rPr lang="en-US" sz="2200" dirty="0"/>
              <a:t> releasing energy:  work done, heat released</a:t>
            </a:r>
          </a:p>
          <a:p>
            <a:pPr marL="228600" lvl="1" indent="0">
              <a:buNone/>
            </a:pPr>
            <a:r>
              <a:rPr lang="en-US" sz="1800" dirty="0"/>
              <a:t>gasoline combustion</a:t>
            </a:r>
          </a:p>
          <a:p>
            <a:r>
              <a:rPr lang="en-US" sz="2200" dirty="0"/>
              <a:t> </a:t>
            </a:r>
            <a:r>
              <a:rPr lang="en-US" sz="2200" dirty="0">
                <a:solidFill>
                  <a:srgbClr val="00FF00"/>
                </a:solidFill>
              </a:rPr>
              <a:t>Endothermic</a:t>
            </a:r>
            <a:r>
              <a:rPr lang="en-US" sz="2200" dirty="0"/>
              <a:t> Reactions</a:t>
            </a:r>
            <a:br>
              <a:rPr lang="en-US" sz="2200" dirty="0"/>
            </a:br>
            <a:r>
              <a:rPr lang="en-US" sz="2200" dirty="0" err="1"/>
              <a:t>reactions</a:t>
            </a:r>
            <a:r>
              <a:rPr lang="en-US" sz="2200" dirty="0"/>
              <a:t> requiring energy:  put them on the hot plate</a:t>
            </a:r>
          </a:p>
          <a:p>
            <a:pPr marL="228600" lvl="1" indent="0">
              <a:buNone/>
            </a:pPr>
            <a:r>
              <a:rPr lang="en-US" sz="1800" dirty="0"/>
              <a:t>dissolving urea in water</a:t>
            </a:r>
          </a:p>
        </p:txBody>
      </p:sp>
      <p:pic>
        <p:nvPicPr>
          <p:cNvPr id="38914" name="Picture 2" descr="http://en.citizendium.org/images/f/fb/ExoEndo_Rea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325" y="3854718"/>
            <a:ext cx="3810000" cy="23431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rot="16200000">
            <a:off x="-1417409" y="4426991"/>
            <a:ext cx="3502025" cy="215444"/>
          </a:xfrm>
          <a:prstGeom prst="rect">
            <a:avLst/>
          </a:prstGeom>
        </p:spPr>
        <p:txBody>
          <a:bodyPr wrap="square">
            <a:spAutoFit/>
          </a:bodyPr>
          <a:lstStyle/>
          <a:p>
            <a:r>
              <a:rPr lang="en-US" sz="800" dirty="0">
                <a:solidFill>
                  <a:schemeClr val="bg1">
                    <a:lumMod val="50000"/>
                  </a:schemeClr>
                </a:solidFill>
              </a:rPr>
              <a:t>http://en.citizendium.org/images/f/fb/ExoEndo_Reax.png</a:t>
            </a:r>
          </a:p>
        </p:txBody>
      </p:sp>
      <p:pic>
        <p:nvPicPr>
          <p:cNvPr id="38916" name="Picture 4" descr="http://chemwiki.ucdavis.edu/@api/deki/files/120/delta_g_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7690" y="4072979"/>
            <a:ext cx="4572000" cy="21050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rot="16200000">
            <a:off x="6750278" y="3784283"/>
            <a:ext cx="4572000" cy="215444"/>
          </a:xfrm>
          <a:prstGeom prst="rect">
            <a:avLst/>
          </a:prstGeom>
        </p:spPr>
        <p:txBody>
          <a:bodyPr>
            <a:spAutoFit/>
          </a:bodyPr>
          <a:lstStyle/>
          <a:p>
            <a:r>
              <a:rPr lang="en-US" sz="800" dirty="0">
                <a:solidFill>
                  <a:schemeClr val="bg1">
                    <a:lumMod val="50000"/>
                  </a:schemeClr>
                </a:solidFill>
              </a:rPr>
              <a:t>http://chemwiki.ucdavis.edu/@api/deki/files/120/delta_g_diagram.png</a:t>
            </a:r>
          </a:p>
        </p:txBody>
      </p:sp>
    </p:spTree>
    <p:extLst>
      <p:ext uri="{BB962C8B-B14F-4D97-AF65-F5344CB8AC3E}">
        <p14:creationId xmlns:p14="http://schemas.microsoft.com/office/powerpoint/2010/main" val="13490665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Equilibrium</a:t>
            </a:r>
          </a:p>
        </p:txBody>
      </p:sp>
      <p:sp>
        <p:nvSpPr>
          <p:cNvPr id="3" name="Content Placeholder 2"/>
          <p:cNvSpPr>
            <a:spLocks noGrp="1"/>
          </p:cNvSpPr>
          <p:nvPr>
            <p:ph type="body" idx="1"/>
          </p:nvPr>
        </p:nvSpPr>
        <p:spPr/>
        <p:txBody>
          <a:bodyPr/>
          <a:lstStyle/>
          <a:p>
            <a:r>
              <a:rPr lang="en-US" dirty="0"/>
              <a:t>A lot of math problems can be more easily understood by CAREFULLY reading each word in a described problem and by knowing the definitions</a:t>
            </a:r>
          </a:p>
          <a:p>
            <a:r>
              <a:rPr lang="en-US" dirty="0"/>
              <a:t>If you know these, just consider it a good review</a:t>
            </a:r>
          </a:p>
        </p:txBody>
      </p:sp>
    </p:spTree>
    <p:extLst>
      <p:ext uri="{BB962C8B-B14F-4D97-AF65-F5344CB8AC3E}">
        <p14:creationId xmlns:p14="http://schemas.microsoft.com/office/powerpoint/2010/main" val="40289710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Kinetics</a:t>
            </a:r>
          </a:p>
        </p:txBody>
      </p:sp>
      <p:sp>
        <p:nvSpPr>
          <p:cNvPr id="3" name="Content Placeholder 2"/>
          <p:cNvSpPr>
            <a:spLocks noGrp="1"/>
          </p:cNvSpPr>
          <p:nvPr>
            <p:ph type="body" idx="1"/>
          </p:nvPr>
        </p:nvSpPr>
        <p:spPr/>
        <p:txBody>
          <a:bodyPr/>
          <a:lstStyle/>
          <a:p>
            <a:r>
              <a:rPr lang="en-US" dirty="0"/>
              <a:t>A lot of math problems can be more easily understood by CAREFULLY reading each word in a described problem and by knowing the definitions</a:t>
            </a:r>
          </a:p>
          <a:p>
            <a:r>
              <a:rPr lang="en-US" dirty="0"/>
              <a:t>If you know these, just consider it a good review</a:t>
            </a:r>
          </a:p>
        </p:txBody>
      </p:sp>
    </p:spTree>
    <p:extLst>
      <p:ext uri="{BB962C8B-B14F-4D97-AF65-F5344CB8AC3E}">
        <p14:creationId xmlns:p14="http://schemas.microsoft.com/office/powerpoint/2010/main" val="19581890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097" y="275377"/>
            <a:ext cx="8407400" cy="762000"/>
          </a:xfrm>
        </p:spPr>
        <p:txBody>
          <a:bodyPr/>
          <a:lstStyle/>
          <a:p>
            <a:r>
              <a:rPr lang="en-US" dirty="0"/>
              <a:t>Spectrum of Sharing</a:t>
            </a:r>
          </a:p>
        </p:txBody>
      </p:sp>
      <p:sp>
        <p:nvSpPr>
          <p:cNvPr id="3" name="Content Placeholder 2"/>
          <p:cNvSpPr>
            <a:spLocks noGrp="1"/>
          </p:cNvSpPr>
          <p:nvPr>
            <p:ph idx="1"/>
          </p:nvPr>
        </p:nvSpPr>
        <p:spPr>
          <a:xfrm>
            <a:off x="364066" y="1085850"/>
            <a:ext cx="8482753" cy="4858385"/>
          </a:xfrm>
        </p:spPr>
        <p:txBody>
          <a:bodyPr/>
          <a:lstStyle/>
          <a:p>
            <a:r>
              <a:rPr lang="en-US" dirty="0">
                <a:latin typeface="+mj-lt"/>
              </a:rPr>
              <a:t>Covalent </a:t>
            </a:r>
            <a:r>
              <a:rPr lang="en-US" dirty="0">
                <a:latin typeface="+mj-lt"/>
                <a:sym typeface="Wingdings" panose="05000000000000000000" pitchFamily="2" charset="2"/>
              </a:rPr>
              <a:t>  Polar Covalent   Ionic bonding is a spectrum of atomic affinity for electrons</a:t>
            </a:r>
          </a:p>
          <a:p>
            <a:r>
              <a:rPr lang="en-US" dirty="0">
                <a:latin typeface="+mj-lt"/>
                <a:sym typeface="Wingdings" panose="05000000000000000000" pitchFamily="2" charset="2"/>
              </a:rPr>
              <a:t>The spectrum is evidenced by the differences of the electronegativity of atoms</a:t>
            </a:r>
          </a:p>
          <a:p>
            <a:endParaRPr lang="en-US" dirty="0">
              <a:latin typeface="+mj-lt"/>
              <a:sym typeface="Wingdings" panose="05000000000000000000" pitchFamily="2" charset="2"/>
            </a:endParaRPr>
          </a:p>
          <a:p>
            <a:endParaRPr lang="en-US" dirty="0">
              <a:latin typeface="+mj-lt"/>
              <a:sym typeface="Wingdings" panose="05000000000000000000" pitchFamily="2" charset="2"/>
            </a:endParaRPr>
          </a:p>
          <a:p>
            <a:endParaRPr lang="en-US" dirty="0">
              <a:latin typeface="+mj-lt"/>
              <a:sym typeface="Wingdings" panose="05000000000000000000" pitchFamily="2" charset="2"/>
            </a:endParaRPr>
          </a:p>
          <a:p>
            <a:r>
              <a:rPr lang="en-US" sz="2000" dirty="0">
                <a:latin typeface="+mj-lt"/>
                <a:sym typeface="Wingdings" panose="05000000000000000000" pitchFamily="2" charset="2"/>
              </a:rPr>
              <a:t>(Nonpolar) Covalent</a:t>
            </a:r>
          </a:p>
          <a:p>
            <a:pPr marL="292100" lvl="1" indent="0">
              <a:buNone/>
            </a:pPr>
            <a:r>
              <a:rPr lang="en-US" sz="2400" dirty="0">
                <a:latin typeface="+mj-lt"/>
                <a:sym typeface="Wingdings" panose="05000000000000000000" pitchFamily="2" charset="2"/>
              </a:rPr>
              <a:t>N—O, diatomic forms (H</a:t>
            </a:r>
            <a:r>
              <a:rPr lang="en-US" sz="2400" baseline="-25000" dirty="0">
                <a:latin typeface="+mj-lt"/>
                <a:sym typeface="Wingdings" panose="05000000000000000000" pitchFamily="2" charset="2"/>
              </a:rPr>
              <a:t>2</a:t>
            </a:r>
            <a:r>
              <a:rPr lang="en-US" sz="2400" dirty="0">
                <a:latin typeface="+mj-lt"/>
                <a:sym typeface="Wingdings" panose="05000000000000000000" pitchFamily="2" charset="2"/>
              </a:rPr>
              <a:t>, O</a:t>
            </a:r>
            <a:r>
              <a:rPr lang="en-US" sz="2400" baseline="-25000" dirty="0">
                <a:latin typeface="+mj-lt"/>
                <a:sym typeface="Wingdings" panose="05000000000000000000" pitchFamily="2" charset="2"/>
              </a:rPr>
              <a:t>2</a:t>
            </a:r>
            <a:r>
              <a:rPr lang="en-US" sz="2400" dirty="0">
                <a:latin typeface="+mj-lt"/>
                <a:sym typeface="Wingdings" panose="05000000000000000000" pitchFamily="2" charset="2"/>
              </a:rPr>
              <a:t>, N</a:t>
            </a:r>
            <a:r>
              <a:rPr lang="en-US" sz="2400" baseline="-25000" dirty="0">
                <a:latin typeface="+mj-lt"/>
                <a:sym typeface="Wingdings" panose="05000000000000000000" pitchFamily="2" charset="2"/>
              </a:rPr>
              <a:t>2</a:t>
            </a:r>
            <a:r>
              <a:rPr lang="en-US" sz="2400" dirty="0">
                <a:latin typeface="+mj-lt"/>
                <a:sym typeface="Wingdings" panose="05000000000000000000" pitchFamily="2" charset="2"/>
              </a:rPr>
              <a:t>), C—H, C—S</a:t>
            </a:r>
          </a:p>
          <a:p>
            <a:r>
              <a:rPr lang="en-US" sz="2000" dirty="0">
                <a:latin typeface="+mj-lt"/>
                <a:sym typeface="Wingdings" panose="05000000000000000000" pitchFamily="2" charset="2"/>
              </a:rPr>
              <a:t>Polar Covalent</a:t>
            </a:r>
          </a:p>
          <a:p>
            <a:pPr marL="292100" lvl="1" indent="0">
              <a:buNone/>
            </a:pPr>
            <a:r>
              <a:rPr lang="en-US" sz="2400" dirty="0">
                <a:latin typeface="+mj-lt"/>
                <a:sym typeface="Wingdings" panose="05000000000000000000" pitchFamily="2" charset="2"/>
              </a:rPr>
              <a:t>O—H, N—H, O—C, N—C, O—P </a:t>
            </a:r>
          </a:p>
          <a:p>
            <a:r>
              <a:rPr lang="en-US" sz="2000" dirty="0">
                <a:latin typeface="+mj-lt"/>
                <a:sym typeface="Wingdings" panose="05000000000000000000" pitchFamily="2" charset="2"/>
              </a:rPr>
              <a:t>Ionic</a:t>
            </a:r>
          </a:p>
          <a:p>
            <a:pPr marL="292100" lvl="1" indent="0">
              <a:buNone/>
            </a:pPr>
            <a:r>
              <a:rPr lang="en-US" sz="2400" dirty="0">
                <a:latin typeface="+mj-lt"/>
                <a:sym typeface="Wingdings" panose="05000000000000000000" pitchFamily="2" charset="2"/>
              </a:rPr>
              <a:t>Metal + nonmetal: Na+ –Cl, K+ –Cl, Na+ –OH,  </a:t>
            </a:r>
          </a:p>
          <a:p>
            <a:endParaRPr lang="en-US" dirty="0">
              <a:latin typeface="+mj-lt"/>
              <a:sym typeface="Wingdings" panose="05000000000000000000" pitchFamily="2" charset="2"/>
            </a:endParaRPr>
          </a:p>
        </p:txBody>
      </p:sp>
      <p:pic>
        <p:nvPicPr>
          <p:cNvPr id="43010" name="Picture 2" descr="graphic of bond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3596" y="2709214"/>
            <a:ext cx="5128321" cy="149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450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A8AFB-322F-C33F-0067-8198DA65B5A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F2CF0BB-07F9-F1D4-20F9-48EA5D9BEF1A}"/>
              </a:ext>
            </a:extLst>
          </p:cNvPr>
          <p:cNvSpPr>
            <a:spLocks noGrp="1"/>
          </p:cNvSpPr>
          <p:nvPr>
            <p:ph type="title"/>
          </p:nvPr>
        </p:nvSpPr>
        <p:spPr>
          <a:xfrm>
            <a:off x="364067" y="306073"/>
            <a:ext cx="8421512" cy="707886"/>
          </a:xfrm>
        </p:spPr>
        <p:txBody>
          <a:bodyPr/>
          <a:lstStyle/>
          <a:p>
            <a:r>
              <a:rPr lang="en-US" sz="4000" dirty="0"/>
              <a:t>Communication Plan</a:t>
            </a:r>
          </a:p>
        </p:txBody>
      </p:sp>
      <p:sp>
        <p:nvSpPr>
          <p:cNvPr id="5" name="Content Placeholder 4">
            <a:extLst>
              <a:ext uri="{FF2B5EF4-FFF2-40B4-BE49-F238E27FC236}">
                <a16:creationId xmlns:a16="http://schemas.microsoft.com/office/drawing/2014/main" id="{BFB77D61-63DC-1DD8-BC68-E55150C2A22D}"/>
              </a:ext>
            </a:extLst>
          </p:cNvPr>
          <p:cNvSpPr>
            <a:spLocks noGrp="1"/>
          </p:cNvSpPr>
          <p:nvPr>
            <p:ph idx="1"/>
          </p:nvPr>
        </p:nvSpPr>
        <p:spPr>
          <a:xfrm>
            <a:off x="364067" y="1093254"/>
            <a:ext cx="8387645" cy="5215465"/>
          </a:xfrm>
        </p:spPr>
        <p:txBody>
          <a:bodyPr/>
          <a:lstStyle/>
          <a:p>
            <a:pPr>
              <a:spcBef>
                <a:spcPts val="1800"/>
              </a:spcBef>
            </a:pPr>
            <a:r>
              <a:rPr lang="en-US" dirty="0"/>
              <a:t>All projects—like your success in this course—write  out a </a:t>
            </a:r>
            <a:r>
              <a:rPr lang="en-US" dirty="0">
                <a:solidFill>
                  <a:srgbClr val="00FF00"/>
                </a:solidFill>
              </a:rPr>
              <a:t>communication plan</a:t>
            </a:r>
          </a:p>
          <a:p>
            <a:pPr>
              <a:spcBef>
                <a:spcPts val="1800"/>
              </a:spcBef>
            </a:pPr>
            <a:r>
              <a:rPr lang="en-US" dirty="0"/>
              <a:t>This is about </a:t>
            </a:r>
            <a:r>
              <a:rPr lang="en-US" dirty="0">
                <a:solidFill>
                  <a:srgbClr val="FFFF00"/>
                </a:solidFill>
              </a:rPr>
              <a:t>what</a:t>
            </a:r>
            <a:r>
              <a:rPr lang="en-US" dirty="0"/>
              <a:t> and </a:t>
            </a:r>
            <a:r>
              <a:rPr lang="en-US" dirty="0">
                <a:solidFill>
                  <a:srgbClr val="FFFF00"/>
                </a:solidFill>
              </a:rPr>
              <a:t>how</a:t>
            </a:r>
            <a:r>
              <a:rPr lang="en-US" dirty="0"/>
              <a:t> to communicate to move the project along</a:t>
            </a:r>
          </a:p>
          <a:p>
            <a:pPr>
              <a:spcBef>
                <a:spcPts val="1800"/>
              </a:spcBef>
            </a:pPr>
            <a:r>
              <a:rPr lang="en-US" dirty="0"/>
              <a:t>What to communicate</a:t>
            </a:r>
          </a:p>
          <a:p>
            <a:pPr lvl="1">
              <a:spcBef>
                <a:spcPts val="600"/>
              </a:spcBef>
            </a:pPr>
            <a:r>
              <a:rPr lang="en-US" dirty="0"/>
              <a:t>Asking about how to solve a problem, understanding details of an assignment, when is a deadline</a:t>
            </a:r>
          </a:p>
          <a:p>
            <a:pPr lvl="1">
              <a:spcBef>
                <a:spcPts val="600"/>
              </a:spcBef>
            </a:pPr>
            <a:r>
              <a:rPr lang="en-US" dirty="0"/>
              <a:t>Helping each other with reminders, setting up an interactive meeting online or in person</a:t>
            </a:r>
          </a:p>
          <a:p>
            <a:pPr>
              <a:spcBef>
                <a:spcPts val="600"/>
              </a:spcBef>
            </a:pPr>
            <a:r>
              <a:rPr lang="en-US" dirty="0"/>
              <a:t>How to communicate</a:t>
            </a:r>
          </a:p>
          <a:p>
            <a:pPr lvl="1">
              <a:spcBef>
                <a:spcPts val="600"/>
              </a:spcBef>
            </a:pPr>
            <a:r>
              <a:rPr lang="en-US" dirty="0"/>
              <a:t>Email, phone text or a call</a:t>
            </a:r>
          </a:p>
          <a:p>
            <a:pPr lvl="1">
              <a:spcBef>
                <a:spcPts val="600"/>
              </a:spcBef>
            </a:pPr>
            <a:r>
              <a:rPr lang="en-US" dirty="0"/>
              <a:t>Canvas online system</a:t>
            </a:r>
          </a:p>
        </p:txBody>
      </p:sp>
    </p:spTree>
    <p:extLst>
      <p:ext uri="{BB962C8B-B14F-4D97-AF65-F5344CB8AC3E}">
        <p14:creationId xmlns:p14="http://schemas.microsoft.com/office/powerpoint/2010/main" val="40316516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64067" y="491490"/>
            <a:ext cx="8390466" cy="5966460"/>
          </a:xfrm>
        </p:spPr>
        <p:txBody>
          <a:bodyPr/>
          <a:lstStyle/>
          <a:p>
            <a:r>
              <a:rPr lang="en-US" dirty="0">
                <a:solidFill>
                  <a:srgbClr val="FF99FF"/>
                </a:solidFill>
              </a:rPr>
              <a:t>Electronegativity Values</a:t>
            </a:r>
          </a:p>
          <a:p>
            <a:pPr marL="0" indent="0">
              <a:buNone/>
            </a:pPr>
            <a:r>
              <a:rPr lang="en-US" dirty="0">
                <a:solidFill>
                  <a:srgbClr val="FF99FF"/>
                </a:solidFill>
              </a:rPr>
              <a:t>H: 2.20 , C: 2.55 , O: 3.44, N: 3.04, P: 2.19  S:2.58</a:t>
            </a:r>
          </a:p>
          <a:p>
            <a:r>
              <a:rPr lang="en-US" dirty="0">
                <a:solidFill>
                  <a:srgbClr val="FF99FF"/>
                </a:solidFill>
              </a:rPr>
              <a:t>Criteria: Electronegativity Difference (</a:t>
            </a:r>
            <a:r>
              <a:rPr lang="en-US" dirty="0">
                <a:solidFill>
                  <a:srgbClr val="FF99FF"/>
                </a:solidFill>
                <a:latin typeface="Symbol" panose="05050102010706020507" pitchFamily="18" charset="2"/>
              </a:rPr>
              <a:t>D</a:t>
            </a:r>
            <a:r>
              <a:rPr lang="en-US" dirty="0">
                <a:solidFill>
                  <a:srgbClr val="FF99FF"/>
                </a:solidFill>
              </a:rPr>
              <a:t>)</a:t>
            </a:r>
          </a:p>
          <a:p>
            <a:pPr lvl="1"/>
            <a:r>
              <a:rPr lang="en-US" dirty="0">
                <a:solidFill>
                  <a:srgbClr val="FF99FF"/>
                </a:solidFill>
                <a:latin typeface="Symbol" panose="05050102010706020507" pitchFamily="18" charset="2"/>
              </a:rPr>
              <a:t>D</a:t>
            </a:r>
            <a:r>
              <a:rPr lang="en-US" dirty="0">
                <a:solidFill>
                  <a:srgbClr val="FF99FF"/>
                </a:solidFill>
              </a:rPr>
              <a:t> &lt; 0.4: covalent</a:t>
            </a:r>
          </a:p>
          <a:p>
            <a:pPr lvl="1"/>
            <a:r>
              <a:rPr lang="en-US" dirty="0">
                <a:solidFill>
                  <a:srgbClr val="FF99FF"/>
                </a:solidFill>
              </a:rPr>
              <a:t>0.4 &lt; </a:t>
            </a:r>
            <a:r>
              <a:rPr lang="en-US" dirty="0">
                <a:solidFill>
                  <a:srgbClr val="FF99FF"/>
                </a:solidFill>
                <a:latin typeface="Symbol" panose="05050102010706020507" pitchFamily="18" charset="2"/>
              </a:rPr>
              <a:t>D</a:t>
            </a:r>
            <a:r>
              <a:rPr lang="en-US" dirty="0">
                <a:solidFill>
                  <a:srgbClr val="FF99FF"/>
                </a:solidFill>
              </a:rPr>
              <a:t> &lt; 2: polar covalent</a:t>
            </a:r>
          </a:p>
          <a:p>
            <a:pPr lvl="1"/>
            <a:r>
              <a:rPr lang="en-US" dirty="0">
                <a:solidFill>
                  <a:srgbClr val="FF99FF"/>
                </a:solidFill>
                <a:latin typeface="Symbol" panose="05050102010706020507" pitchFamily="18" charset="2"/>
              </a:rPr>
              <a:t>D</a:t>
            </a:r>
            <a:r>
              <a:rPr lang="en-US" dirty="0">
                <a:solidFill>
                  <a:srgbClr val="FF99FF"/>
                </a:solidFill>
              </a:rPr>
              <a:t> &gt; 2: ionic</a:t>
            </a:r>
          </a:p>
          <a:p>
            <a:r>
              <a:rPr lang="en-US" dirty="0"/>
              <a:t>Common Bonded Atoms in Biology</a:t>
            </a:r>
          </a:p>
          <a:p>
            <a:pPr marL="0" indent="0">
              <a:buNone/>
            </a:pPr>
            <a:r>
              <a:rPr lang="en-US" sz="2200" dirty="0"/>
              <a:t>O—H   </a:t>
            </a:r>
            <a:r>
              <a:rPr lang="en-US" sz="2200" dirty="0">
                <a:solidFill>
                  <a:srgbClr val="FF99FF"/>
                </a:solidFill>
              </a:rPr>
              <a:t>3.44 – 2.20 = 1.24  </a:t>
            </a:r>
            <a:r>
              <a:rPr lang="en-US" sz="2200" dirty="0"/>
              <a:t>polar covalent</a:t>
            </a:r>
          </a:p>
          <a:p>
            <a:pPr marL="0" indent="0">
              <a:buNone/>
            </a:pPr>
            <a:r>
              <a:rPr lang="en-US" sz="2200" dirty="0"/>
              <a:t>C—H   </a:t>
            </a:r>
            <a:r>
              <a:rPr lang="en-US" sz="2200" dirty="0">
                <a:solidFill>
                  <a:srgbClr val="FF99FF"/>
                </a:solidFill>
              </a:rPr>
              <a:t>2.55 – 2.20 = 0.35  </a:t>
            </a:r>
            <a:r>
              <a:rPr lang="en-US" sz="2200" dirty="0"/>
              <a:t>covalent</a:t>
            </a:r>
          </a:p>
          <a:p>
            <a:pPr marL="0" indent="0">
              <a:buNone/>
            </a:pPr>
            <a:r>
              <a:rPr lang="en-US" sz="2200" dirty="0"/>
              <a:t>C—O   </a:t>
            </a:r>
            <a:r>
              <a:rPr lang="en-US" sz="2200" dirty="0">
                <a:solidFill>
                  <a:srgbClr val="FF99FF"/>
                </a:solidFill>
              </a:rPr>
              <a:t>3.44 – 2.55 = 0.99  </a:t>
            </a:r>
            <a:r>
              <a:rPr lang="en-US" sz="2200" dirty="0"/>
              <a:t>polar covalent</a:t>
            </a:r>
          </a:p>
          <a:p>
            <a:pPr marL="0" indent="0">
              <a:buNone/>
            </a:pPr>
            <a:r>
              <a:rPr lang="en-US" sz="2200" dirty="0"/>
              <a:t>C—N   </a:t>
            </a:r>
            <a:r>
              <a:rPr lang="en-US" sz="2200" dirty="0">
                <a:solidFill>
                  <a:srgbClr val="FF99FF"/>
                </a:solidFill>
              </a:rPr>
              <a:t>3.04 – 2.55 = 0.49  </a:t>
            </a:r>
            <a:r>
              <a:rPr lang="en-US" sz="2200" dirty="0"/>
              <a:t>polar covalent</a:t>
            </a:r>
          </a:p>
          <a:p>
            <a:pPr marL="0" indent="0">
              <a:buNone/>
            </a:pPr>
            <a:r>
              <a:rPr lang="en-US" sz="2200" dirty="0"/>
              <a:t>N—H   </a:t>
            </a:r>
            <a:r>
              <a:rPr lang="en-US" sz="2200" dirty="0">
                <a:solidFill>
                  <a:srgbClr val="FF99FF"/>
                </a:solidFill>
              </a:rPr>
              <a:t>3.04 – 2.20 = 0.84  </a:t>
            </a:r>
            <a:r>
              <a:rPr lang="en-US" sz="2200" dirty="0"/>
              <a:t>polar covalent</a:t>
            </a:r>
          </a:p>
          <a:p>
            <a:pPr marL="0" indent="0">
              <a:buNone/>
            </a:pPr>
            <a:r>
              <a:rPr lang="en-US" sz="2200" dirty="0"/>
              <a:t>P—O   </a:t>
            </a:r>
            <a:r>
              <a:rPr lang="en-US" sz="2200" dirty="0">
                <a:solidFill>
                  <a:srgbClr val="FF99FF"/>
                </a:solidFill>
              </a:rPr>
              <a:t>3.44 – 2.19 = 1.25  </a:t>
            </a:r>
            <a:r>
              <a:rPr lang="en-US" sz="2200" dirty="0"/>
              <a:t>polar covalent</a:t>
            </a:r>
          </a:p>
          <a:p>
            <a:pPr marL="0" indent="0">
              <a:buNone/>
            </a:pPr>
            <a:r>
              <a:rPr lang="en-US" sz="2200" dirty="0"/>
              <a:t>C—S   </a:t>
            </a:r>
            <a:r>
              <a:rPr lang="en-US" sz="2200" dirty="0">
                <a:solidFill>
                  <a:srgbClr val="FF99FF"/>
                </a:solidFill>
              </a:rPr>
              <a:t>2.58 – 2.55 = 0.03  </a:t>
            </a:r>
            <a:r>
              <a:rPr lang="en-US" sz="2200" dirty="0"/>
              <a:t>covalent</a:t>
            </a:r>
          </a:p>
          <a:p>
            <a:pPr marL="0" indent="0">
              <a:buNone/>
            </a:pPr>
            <a:r>
              <a:rPr lang="en-US" sz="2200" dirty="0"/>
              <a:t>S—O   </a:t>
            </a:r>
            <a:r>
              <a:rPr lang="en-US" sz="2200" dirty="0">
                <a:solidFill>
                  <a:srgbClr val="FF99FF"/>
                </a:solidFill>
              </a:rPr>
              <a:t>3.44 – 2.58 = 0.86  </a:t>
            </a:r>
            <a:r>
              <a:rPr lang="en-US" sz="2200" dirty="0"/>
              <a:t>polar covalent</a:t>
            </a:r>
          </a:p>
          <a:p>
            <a:pPr marL="0" indent="0">
              <a:buNone/>
            </a:pPr>
            <a:endParaRPr lang="en-US" sz="2200" dirty="0"/>
          </a:p>
          <a:p>
            <a:pPr marL="0" indent="0">
              <a:buNone/>
            </a:pPr>
            <a:endParaRPr lang="en-US" sz="2200" dirty="0"/>
          </a:p>
          <a:p>
            <a:pPr marL="0" indent="0">
              <a:buNone/>
            </a:pPr>
            <a:endParaRPr lang="en-US" sz="2200" dirty="0"/>
          </a:p>
        </p:txBody>
      </p:sp>
    </p:spTree>
    <p:extLst>
      <p:ext uri="{BB962C8B-B14F-4D97-AF65-F5344CB8AC3E}">
        <p14:creationId xmlns:p14="http://schemas.microsoft.com/office/powerpoint/2010/main" val="23899940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Ions</a:t>
            </a:r>
          </a:p>
        </p:txBody>
      </p:sp>
      <p:sp>
        <p:nvSpPr>
          <p:cNvPr id="3" name="Content Placeholder 2"/>
          <p:cNvSpPr>
            <a:spLocks noGrp="1"/>
          </p:cNvSpPr>
          <p:nvPr>
            <p:ph idx="1"/>
          </p:nvPr>
        </p:nvSpPr>
        <p:spPr/>
        <p:txBody>
          <a:bodyPr/>
          <a:lstStyle/>
          <a:p>
            <a:r>
              <a:rPr lang="en-US" dirty="0"/>
              <a:t>electrically charged atoms and molecules</a:t>
            </a:r>
          </a:p>
          <a:p>
            <a:r>
              <a:rPr lang="en-US" dirty="0"/>
              <a:t>ionized atoms: Na</a:t>
            </a:r>
            <a:r>
              <a:rPr lang="en-US" baseline="30000" dirty="0"/>
              <a:t>+</a:t>
            </a:r>
            <a:r>
              <a:rPr lang="en-US" dirty="0"/>
              <a:t>, Cl</a:t>
            </a:r>
            <a:r>
              <a:rPr lang="en-US" baseline="30000" dirty="0"/>
              <a:t>–</a:t>
            </a:r>
            <a:r>
              <a:rPr lang="en-US" dirty="0"/>
              <a:t>, K</a:t>
            </a:r>
            <a:r>
              <a:rPr lang="en-US" baseline="30000" dirty="0"/>
              <a:t>+</a:t>
            </a:r>
            <a:r>
              <a:rPr lang="en-US" dirty="0"/>
              <a:t>, Ca</a:t>
            </a:r>
            <a:r>
              <a:rPr lang="en-US" baseline="30000" dirty="0"/>
              <a:t>2+</a:t>
            </a:r>
            <a:r>
              <a:rPr lang="en-US" dirty="0"/>
              <a:t>, Mg</a:t>
            </a:r>
            <a:r>
              <a:rPr lang="en-US" baseline="30000" dirty="0"/>
              <a:t>2+</a:t>
            </a:r>
          </a:p>
          <a:p>
            <a:r>
              <a:rPr lang="en-US" dirty="0"/>
              <a:t>ionized molecules</a:t>
            </a:r>
          </a:p>
          <a:p>
            <a:pPr marL="228600" lvl="1" indent="0">
              <a:buNone/>
            </a:pPr>
            <a:r>
              <a:rPr lang="en-US" dirty="0"/>
              <a:t>H</a:t>
            </a:r>
            <a:r>
              <a:rPr lang="en-US" baseline="-25000" dirty="0"/>
              <a:t>3</a:t>
            </a:r>
            <a:r>
              <a:rPr lang="en-US" dirty="0"/>
              <a:t>O</a:t>
            </a:r>
            <a:r>
              <a:rPr lang="en-US" baseline="30000" dirty="0"/>
              <a:t>+</a:t>
            </a:r>
            <a:r>
              <a:rPr lang="en-US" dirty="0"/>
              <a:t>, HPO</a:t>
            </a:r>
            <a:r>
              <a:rPr lang="en-US" baseline="-25000" dirty="0"/>
              <a:t>4</a:t>
            </a:r>
            <a:r>
              <a:rPr lang="en-US" baseline="30000" dirty="0"/>
              <a:t>2–</a:t>
            </a:r>
            <a:r>
              <a:rPr lang="en-US" dirty="0"/>
              <a:t>, NH</a:t>
            </a:r>
            <a:r>
              <a:rPr lang="en-US" baseline="-25000" dirty="0"/>
              <a:t>4</a:t>
            </a:r>
            <a:r>
              <a:rPr lang="en-US" baseline="30000" dirty="0"/>
              <a:t>+</a:t>
            </a:r>
            <a:br>
              <a:rPr lang="en-US" dirty="0"/>
            </a:br>
            <a:r>
              <a:rPr lang="en-US" dirty="0"/>
              <a:t>C</a:t>
            </a:r>
            <a:r>
              <a:rPr lang="en-US" baseline="-25000" dirty="0"/>
              <a:t>4</a:t>
            </a:r>
            <a:r>
              <a:rPr lang="en-US" dirty="0"/>
              <a:t>H</a:t>
            </a:r>
            <a:r>
              <a:rPr lang="en-US" baseline="-25000" dirty="0"/>
              <a:t>4</a:t>
            </a:r>
            <a:r>
              <a:rPr lang="en-US" dirty="0"/>
              <a:t>O</a:t>
            </a:r>
            <a:r>
              <a:rPr lang="en-US" baseline="-25000" dirty="0"/>
              <a:t>4</a:t>
            </a:r>
            <a:r>
              <a:rPr lang="en-US" baseline="30000" dirty="0"/>
              <a:t>2–</a:t>
            </a:r>
            <a:r>
              <a:rPr lang="en-US" dirty="0"/>
              <a:t> (succinate: molecular formula)</a:t>
            </a:r>
            <a:br>
              <a:rPr lang="en-US" dirty="0"/>
            </a:br>
            <a:r>
              <a:rPr lang="en-US" baseline="30000" dirty="0"/>
              <a:t>–</a:t>
            </a:r>
            <a:r>
              <a:rPr lang="en-US" dirty="0"/>
              <a:t>OOC-CH</a:t>
            </a:r>
            <a:r>
              <a:rPr lang="en-US" baseline="-25000" dirty="0"/>
              <a:t>2</a:t>
            </a:r>
            <a:r>
              <a:rPr lang="en-US" dirty="0"/>
              <a:t>-CH</a:t>
            </a:r>
            <a:r>
              <a:rPr lang="en-US" baseline="-25000" dirty="0"/>
              <a:t>2</a:t>
            </a:r>
            <a:r>
              <a:rPr lang="en-US" dirty="0"/>
              <a:t>-COO</a:t>
            </a:r>
            <a:r>
              <a:rPr lang="en-US" baseline="30000" dirty="0"/>
              <a:t>–</a:t>
            </a:r>
            <a:r>
              <a:rPr lang="en-US" dirty="0"/>
              <a:t> (succinate: structural formula)</a:t>
            </a:r>
          </a:p>
          <a:p>
            <a:r>
              <a:rPr lang="en-US" dirty="0"/>
              <a:t> </a:t>
            </a:r>
            <a:r>
              <a:rPr lang="en-US" dirty="0" err="1">
                <a:solidFill>
                  <a:srgbClr val="00FF00"/>
                </a:solidFill>
              </a:rPr>
              <a:t>cations</a:t>
            </a:r>
            <a:r>
              <a:rPr lang="en-US" dirty="0"/>
              <a:t>: positively charged ions</a:t>
            </a:r>
          </a:p>
          <a:p>
            <a:pPr marL="228600" lvl="1" indent="0">
              <a:buNone/>
            </a:pPr>
            <a:r>
              <a:rPr lang="en-US" dirty="0"/>
              <a:t>move toward </a:t>
            </a:r>
            <a:r>
              <a:rPr lang="en-US" u="sng" dirty="0"/>
              <a:t>cat</a:t>
            </a:r>
            <a:r>
              <a:rPr lang="en-US" dirty="0"/>
              <a:t>hode (– pole)</a:t>
            </a:r>
          </a:p>
          <a:p>
            <a:r>
              <a:rPr lang="en-US" dirty="0"/>
              <a:t> </a:t>
            </a:r>
            <a:r>
              <a:rPr lang="en-US" dirty="0">
                <a:solidFill>
                  <a:srgbClr val="00FF00"/>
                </a:solidFill>
              </a:rPr>
              <a:t>anions</a:t>
            </a:r>
            <a:r>
              <a:rPr lang="en-US" dirty="0"/>
              <a:t>: negatively charged ions</a:t>
            </a:r>
          </a:p>
          <a:p>
            <a:pPr marL="228600" lvl="1" indent="0">
              <a:buNone/>
            </a:pPr>
            <a:r>
              <a:rPr lang="en-US" dirty="0"/>
              <a:t>move toward </a:t>
            </a:r>
            <a:r>
              <a:rPr lang="en-US" u="sng" dirty="0"/>
              <a:t>an</a:t>
            </a:r>
            <a:r>
              <a:rPr lang="en-US" dirty="0"/>
              <a:t>ode (+ pole)</a:t>
            </a:r>
          </a:p>
        </p:txBody>
      </p:sp>
    </p:spTree>
    <p:extLst>
      <p:ext uri="{BB962C8B-B14F-4D97-AF65-F5344CB8AC3E}">
        <p14:creationId xmlns:p14="http://schemas.microsoft.com/office/powerpoint/2010/main" val="415149125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Molecule</a:t>
            </a:r>
          </a:p>
        </p:txBody>
      </p:sp>
      <p:sp>
        <p:nvSpPr>
          <p:cNvPr id="3" name="Content Placeholder 2"/>
          <p:cNvSpPr>
            <a:spLocks noGrp="1"/>
          </p:cNvSpPr>
          <p:nvPr>
            <p:ph idx="1"/>
          </p:nvPr>
        </p:nvSpPr>
        <p:spPr/>
        <p:txBody>
          <a:bodyPr/>
          <a:lstStyle/>
          <a:p>
            <a:r>
              <a:rPr lang="en-US" dirty="0"/>
              <a:t>Atoms that are covalently bonded to each other</a:t>
            </a:r>
          </a:p>
          <a:p>
            <a:r>
              <a:rPr lang="en-US" dirty="0"/>
              <a:t>Ionic compounds (and their solid forms crystals) (e.g. </a:t>
            </a:r>
            <a:r>
              <a:rPr lang="en-US" dirty="0" err="1"/>
              <a:t>NaCl</a:t>
            </a:r>
            <a:r>
              <a:rPr lang="en-US" dirty="0"/>
              <a:t>, table salt) are not molecules because the bonding is not covalent</a:t>
            </a:r>
          </a:p>
          <a:p>
            <a:r>
              <a:rPr lang="en-US" dirty="0"/>
              <a:t>A group of bonded atoms that are all non-metal atoms is a molecule</a:t>
            </a:r>
          </a:p>
        </p:txBody>
      </p:sp>
    </p:spTree>
    <p:extLst>
      <p:ext uri="{BB962C8B-B14F-4D97-AF65-F5344CB8AC3E}">
        <p14:creationId xmlns:p14="http://schemas.microsoft.com/office/powerpoint/2010/main" val="26324144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baseline="-25000" dirty="0"/>
              <a:t>2</a:t>
            </a:r>
            <a:r>
              <a:rPr lang="en-US" dirty="0"/>
              <a:t>O – Structure</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O atom more electronegative</a:t>
            </a:r>
          </a:p>
          <a:p>
            <a:pPr lvl="1"/>
            <a:r>
              <a:rPr lang="en-US" dirty="0"/>
              <a:t>greater affinity for electrons</a:t>
            </a:r>
          </a:p>
          <a:p>
            <a:pPr lvl="1"/>
            <a:r>
              <a:rPr lang="en-US" dirty="0"/>
              <a:t>both bonding and nonbonding</a:t>
            </a:r>
            <a:br>
              <a:rPr lang="en-US" dirty="0"/>
            </a:br>
            <a:r>
              <a:rPr lang="en-US" dirty="0"/>
              <a:t>electrons (electron pairs)</a:t>
            </a:r>
          </a:p>
          <a:p>
            <a:r>
              <a:rPr lang="en-US" dirty="0"/>
              <a:t>O-H bond covalent ("shared"</a:t>
            </a:r>
            <a:br>
              <a:rPr lang="en-US" dirty="0"/>
            </a:br>
            <a:r>
              <a:rPr lang="en-US" dirty="0"/>
              <a:t>bonding electrons) but polar</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2274" y="1310192"/>
            <a:ext cx="3467100"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rot="16200000">
            <a:off x="7662952" y="2056358"/>
            <a:ext cx="2529840" cy="215444"/>
          </a:xfrm>
          <a:prstGeom prst="rect">
            <a:avLst/>
          </a:prstGeom>
          <a:noFill/>
        </p:spPr>
        <p:txBody>
          <a:bodyPr wrap="square" rtlCol="0">
            <a:spAutoFit/>
          </a:bodyPr>
          <a:lstStyle/>
          <a:p>
            <a:r>
              <a:rPr lang="en-US" sz="800" dirty="0">
                <a:solidFill>
                  <a:schemeClr val="bg1">
                    <a:lumMod val="50000"/>
                  </a:schemeClr>
                </a:solidFill>
              </a:rPr>
              <a:t>Garrett &amp; Grisham, </a:t>
            </a:r>
            <a:r>
              <a:rPr lang="en-US" sz="800" i="1" dirty="0">
                <a:solidFill>
                  <a:schemeClr val="bg1">
                    <a:lumMod val="50000"/>
                  </a:schemeClr>
                </a:solidFill>
              </a:rPr>
              <a:t>Biochemistry</a:t>
            </a:r>
            <a:r>
              <a:rPr lang="en-US" sz="800" dirty="0">
                <a:solidFill>
                  <a:schemeClr val="bg1">
                    <a:lumMod val="50000"/>
                  </a:schemeClr>
                </a:solidFill>
              </a:rPr>
              <a:t> (5ed, 2013)</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4700" y="4266883"/>
            <a:ext cx="1695450"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1875" y="2800033"/>
            <a:ext cx="1438275"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rot="16200000">
            <a:off x="7662952" y="4837658"/>
            <a:ext cx="2529840" cy="215444"/>
          </a:xfrm>
          <a:prstGeom prst="rect">
            <a:avLst/>
          </a:prstGeom>
          <a:noFill/>
        </p:spPr>
        <p:txBody>
          <a:bodyPr wrap="square" rtlCol="0">
            <a:spAutoFit/>
          </a:bodyPr>
          <a:lstStyle/>
          <a:p>
            <a:r>
              <a:rPr lang="en-US" sz="800" dirty="0" err="1">
                <a:solidFill>
                  <a:schemeClr val="bg1">
                    <a:lumMod val="50000"/>
                  </a:schemeClr>
                </a:solidFill>
              </a:rPr>
              <a:t>Lehniinger</a:t>
            </a:r>
            <a:r>
              <a:rPr lang="en-US" sz="800" dirty="0">
                <a:solidFill>
                  <a:schemeClr val="bg1">
                    <a:lumMod val="50000"/>
                  </a:schemeClr>
                </a:solidFill>
              </a:rPr>
              <a:t>, </a:t>
            </a:r>
            <a:r>
              <a:rPr lang="en-US" sz="800" i="1" dirty="0">
                <a:solidFill>
                  <a:schemeClr val="bg1">
                    <a:lumMod val="50000"/>
                  </a:schemeClr>
                </a:solidFill>
              </a:rPr>
              <a:t>Biochemistry</a:t>
            </a:r>
            <a:r>
              <a:rPr lang="en-US" sz="800" dirty="0">
                <a:solidFill>
                  <a:schemeClr val="bg1">
                    <a:lumMod val="50000"/>
                  </a:schemeClr>
                </a:solidFill>
              </a:rPr>
              <a:t> (4ed, 2005)</a:t>
            </a:r>
          </a:p>
        </p:txBody>
      </p:sp>
    </p:spTree>
    <p:extLst>
      <p:ext uri="{BB962C8B-B14F-4D97-AF65-F5344CB8AC3E}">
        <p14:creationId xmlns:p14="http://schemas.microsoft.com/office/powerpoint/2010/main" val="203713894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 – Hydrogen Bonding</a:t>
            </a:r>
          </a:p>
        </p:txBody>
      </p:sp>
      <p:sp>
        <p:nvSpPr>
          <p:cNvPr id="5" name="AutoShape 2"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48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5041" y="1290558"/>
            <a:ext cx="2121580" cy="2339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10"/>
          <p:cNvSpPr>
            <a:spLocks noGrp="1"/>
          </p:cNvSpPr>
          <p:nvPr>
            <p:ph idx="1"/>
          </p:nvPr>
        </p:nvSpPr>
        <p:spPr/>
        <p:txBody>
          <a:bodyPr/>
          <a:lstStyle/>
          <a:p>
            <a:r>
              <a:rPr lang="en-US" dirty="0"/>
              <a:t>H-bonding: the H atom covalently</a:t>
            </a:r>
            <a:br>
              <a:rPr lang="en-US" dirty="0"/>
            </a:br>
            <a:r>
              <a:rPr lang="en-US" dirty="0"/>
              <a:t>bonded to an O atom in one H</a:t>
            </a:r>
            <a:r>
              <a:rPr lang="en-US" baseline="-25000" dirty="0"/>
              <a:t>2</a:t>
            </a:r>
            <a:r>
              <a:rPr lang="en-US" dirty="0"/>
              <a:t>O</a:t>
            </a:r>
            <a:br>
              <a:rPr lang="en-US" dirty="0"/>
            </a:br>
            <a:r>
              <a:rPr lang="en-US" dirty="0"/>
              <a:t>molecule forms a weak bond with</a:t>
            </a:r>
            <a:br>
              <a:rPr lang="en-US" dirty="0"/>
            </a:br>
            <a:r>
              <a:rPr lang="en-US" dirty="0"/>
              <a:t>one of the two </a:t>
            </a:r>
            <a:r>
              <a:rPr lang="en-US" dirty="0" err="1"/>
              <a:t>unbonded</a:t>
            </a:r>
            <a:r>
              <a:rPr lang="en-US" dirty="0"/>
              <a:t> pairs in the</a:t>
            </a:r>
            <a:br>
              <a:rPr lang="en-US" dirty="0"/>
            </a:br>
            <a:r>
              <a:rPr lang="en-US" dirty="0"/>
              <a:t>valence shell of the O atom of another</a:t>
            </a:r>
            <a:br>
              <a:rPr lang="en-US" dirty="0"/>
            </a:br>
            <a:r>
              <a:rPr lang="en-US" dirty="0"/>
              <a:t>H</a:t>
            </a:r>
            <a:r>
              <a:rPr lang="en-US" baseline="-25000" dirty="0"/>
              <a:t>2</a:t>
            </a:r>
            <a:r>
              <a:rPr lang="en-US" dirty="0"/>
              <a:t>O molecule</a:t>
            </a:r>
          </a:p>
          <a:p>
            <a:r>
              <a:rPr lang="en-US" dirty="0"/>
              <a:t>A "weak" bond is a relatively lower</a:t>
            </a:r>
            <a:br>
              <a:rPr lang="en-US" dirty="0"/>
            </a:br>
            <a:r>
              <a:rPr lang="en-US" dirty="0"/>
              <a:t>energy bond than the covalent bond,</a:t>
            </a:r>
            <a:br>
              <a:rPr lang="en-US" dirty="0"/>
            </a:br>
            <a:r>
              <a:rPr lang="en-US" dirty="0"/>
              <a:t>but still significant</a:t>
            </a:r>
          </a:p>
          <a:p>
            <a:r>
              <a:rPr lang="en-US" dirty="0"/>
              <a:t>Water (</a:t>
            </a:r>
            <a:r>
              <a:rPr lang="en-US" dirty="0" err="1"/>
              <a:t>liq</a:t>
            </a:r>
            <a:r>
              <a:rPr lang="en-US" dirty="0"/>
              <a:t> H</a:t>
            </a:r>
            <a:r>
              <a:rPr lang="en-US" baseline="-25000" dirty="0"/>
              <a:t>2</a:t>
            </a:r>
            <a:r>
              <a:rPr lang="en-US" dirty="0"/>
              <a:t>O) forms at</a:t>
            </a:r>
            <a:br>
              <a:rPr lang="en-US" dirty="0"/>
            </a:br>
            <a:r>
              <a:rPr lang="en-US" dirty="0"/>
              <a:t>temperatures &lt; 100°C with H bonds</a:t>
            </a:r>
          </a:p>
          <a:p>
            <a:r>
              <a:rPr lang="en-US" dirty="0"/>
              <a:t>These are broken when water boils</a:t>
            </a:r>
          </a:p>
        </p:txBody>
      </p:sp>
      <p:pic>
        <p:nvPicPr>
          <p:cNvPr id="16"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45436" y="3630244"/>
            <a:ext cx="2476500" cy="27813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12287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baseline="-25000" dirty="0"/>
              <a:t>2</a:t>
            </a:r>
            <a:r>
              <a:rPr lang="en-US" dirty="0"/>
              <a:t>O Phases</a:t>
            </a:r>
          </a:p>
        </p:txBody>
      </p:sp>
      <p:sp>
        <p:nvSpPr>
          <p:cNvPr id="5" name="AutoShape 2"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ontent Placeholder 7"/>
          <p:cNvSpPr>
            <a:spLocks noGrp="1"/>
          </p:cNvSpPr>
          <p:nvPr>
            <p:ph idx="1"/>
          </p:nvPr>
        </p:nvSpPr>
        <p:spPr>
          <a:xfrm>
            <a:off x="364067" y="1397531"/>
            <a:ext cx="5811307" cy="2194340"/>
          </a:xfrm>
        </p:spPr>
        <p:txBody>
          <a:bodyPr/>
          <a:lstStyle/>
          <a:p>
            <a:r>
              <a:rPr lang="en-US" dirty="0">
                <a:latin typeface="+mj-lt"/>
              </a:rPr>
              <a:t>ice: H-bonded in a less dense space</a:t>
            </a:r>
          </a:p>
          <a:p>
            <a:r>
              <a:rPr lang="en-US" dirty="0">
                <a:latin typeface="+mj-lt"/>
              </a:rPr>
              <a:t>water: H-bonds formed &amp; unformed rapidly in more dense space</a:t>
            </a:r>
          </a:p>
          <a:p>
            <a:r>
              <a:rPr lang="en-US" dirty="0">
                <a:latin typeface="+mj-lt"/>
              </a:rPr>
              <a:t>vapor: no H-bonding as they gallivant through space</a:t>
            </a:r>
          </a:p>
        </p:txBody>
      </p:sp>
      <p:pic>
        <p:nvPicPr>
          <p:cNvPr id="28678" name="Picture 6" descr="animation of water solvated Cl an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175374" y="1708183"/>
            <a:ext cx="2968625" cy="2917591"/>
          </a:xfrm>
          <a:prstGeom prst="rect">
            <a:avLst/>
          </a:prstGeom>
          <a:noFill/>
          <a:extLst>
            <a:ext uri="{909E8E84-426E-40DD-AFC4-6F175D3DCCD1}">
              <a14:hiddenFill xmlns:a14="http://schemas.microsoft.com/office/drawing/2010/main">
                <a:solidFill>
                  <a:srgbClr val="FFFFFF"/>
                </a:solidFill>
              </a14:hiddenFill>
            </a:ext>
          </a:extLst>
        </p:spPr>
      </p:pic>
      <p:pic>
        <p:nvPicPr>
          <p:cNvPr id="28680" name="Picture 8" descr="http://www.scottsmithonline.com/interests/medicalschool/biology/110a/Midterm1Materials/Notes/graphics/figure%2002-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591870"/>
            <a:ext cx="6019800" cy="3124201"/>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7"/>
          <p:cNvSpPr txBox="1">
            <a:spLocks/>
          </p:cNvSpPr>
          <p:nvPr/>
        </p:nvSpPr>
        <p:spPr bwMode="auto">
          <a:xfrm>
            <a:off x="6175374" y="4625774"/>
            <a:ext cx="3087686" cy="12082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3838" indent="-223838" algn="l" rtl="0" eaLnBrk="0" fontAlgn="base" hangingPunct="0">
              <a:spcBef>
                <a:spcPct val="20000"/>
              </a:spcBef>
              <a:spcAft>
                <a:spcPct val="0"/>
              </a:spcAft>
              <a:buChar char="•"/>
              <a:defRPr sz="2400">
                <a:solidFill>
                  <a:schemeClr val="bg1"/>
                </a:solidFill>
                <a:latin typeface="+mn-lt"/>
                <a:ea typeface="+mn-ea"/>
                <a:cs typeface="+mn-cs"/>
              </a:defRPr>
            </a:lvl1pPr>
            <a:lvl2pPr marL="515938" indent="-287338" algn="l" rtl="0" eaLnBrk="0" fontAlgn="base" hangingPunct="0">
              <a:spcBef>
                <a:spcPct val="20000"/>
              </a:spcBef>
              <a:spcAft>
                <a:spcPct val="0"/>
              </a:spcAft>
              <a:buFont typeface="Wingdings" pitchFamily="2" charset="2"/>
              <a:buChar char="§"/>
              <a:defRPr sz="2000">
                <a:solidFill>
                  <a:schemeClr val="bg1"/>
                </a:solidFill>
                <a:latin typeface="+mn-lt"/>
              </a:defRPr>
            </a:lvl2pPr>
            <a:lvl3pPr marL="804863" indent="-347663" algn="l" rtl="0" eaLnBrk="0" fontAlgn="base" hangingPunct="0">
              <a:spcBef>
                <a:spcPct val="20000"/>
              </a:spcBef>
              <a:spcAft>
                <a:spcPct val="0"/>
              </a:spcAft>
              <a:buFont typeface="Wingdings" pitchFamily="2" charset="2"/>
              <a:buChar char="v"/>
              <a:defRPr sz="1800">
                <a:solidFill>
                  <a:schemeClr val="bg1"/>
                </a:solidFill>
                <a:latin typeface="+mn-lt"/>
              </a:defRPr>
            </a:lvl3pPr>
            <a:lvl4pPr marL="973138" indent="-287338" algn="l" rtl="0" eaLnBrk="0" fontAlgn="base" hangingPunct="0">
              <a:spcBef>
                <a:spcPct val="20000"/>
              </a:spcBef>
              <a:spcAft>
                <a:spcPct val="0"/>
              </a:spcAft>
              <a:buChar char="–"/>
              <a:defRPr sz="1600">
                <a:solidFill>
                  <a:schemeClr val="bg1"/>
                </a:solidFill>
                <a:latin typeface="+mn-lt"/>
              </a:defRPr>
            </a:lvl4pPr>
            <a:lvl5pPr marL="1143000" indent="-228600" algn="l" rtl="0" eaLnBrk="0" fontAlgn="base" hangingPunct="0">
              <a:spcBef>
                <a:spcPct val="20000"/>
              </a:spcBef>
              <a:spcAft>
                <a:spcPct val="0"/>
              </a:spcAft>
              <a:buChar char="»"/>
              <a:defRPr sz="1400">
                <a:solidFill>
                  <a:schemeClr val="bg1"/>
                </a:solidFill>
                <a:latin typeface="+mn-lt"/>
              </a:defRPr>
            </a:lvl5pPr>
            <a:lvl6pPr marL="2514600" indent="-228600" algn="l" rtl="0" eaLnBrk="0" fontAlgn="base" hangingPunct="0">
              <a:spcBef>
                <a:spcPct val="20000"/>
              </a:spcBef>
              <a:spcAft>
                <a:spcPct val="0"/>
              </a:spcAft>
              <a:buChar char="»"/>
              <a:defRPr sz="2000">
                <a:solidFill>
                  <a:schemeClr val="bg1"/>
                </a:solidFill>
                <a:latin typeface="+mn-lt"/>
              </a:defRPr>
            </a:lvl6pPr>
            <a:lvl7pPr marL="2971800" indent="-228600" algn="l" rtl="0" eaLnBrk="0" fontAlgn="base" hangingPunct="0">
              <a:spcBef>
                <a:spcPct val="20000"/>
              </a:spcBef>
              <a:spcAft>
                <a:spcPct val="0"/>
              </a:spcAft>
              <a:buChar char="»"/>
              <a:defRPr sz="2000">
                <a:solidFill>
                  <a:schemeClr val="bg1"/>
                </a:solidFill>
                <a:latin typeface="+mn-lt"/>
              </a:defRPr>
            </a:lvl7pPr>
            <a:lvl8pPr marL="3429000" indent="-228600" algn="l" rtl="0" eaLnBrk="0" fontAlgn="base" hangingPunct="0">
              <a:spcBef>
                <a:spcPct val="20000"/>
              </a:spcBef>
              <a:spcAft>
                <a:spcPct val="0"/>
              </a:spcAft>
              <a:buChar char="»"/>
              <a:defRPr sz="2000">
                <a:solidFill>
                  <a:schemeClr val="bg1"/>
                </a:solidFill>
                <a:latin typeface="+mn-lt"/>
              </a:defRPr>
            </a:lvl8pPr>
            <a:lvl9pPr marL="3886200" indent="-228600" algn="l" rtl="0" eaLnBrk="0" fontAlgn="base" hangingPunct="0">
              <a:spcBef>
                <a:spcPct val="20000"/>
              </a:spcBef>
              <a:spcAft>
                <a:spcPct val="0"/>
              </a:spcAft>
              <a:buChar char="»"/>
              <a:defRPr sz="2000">
                <a:solidFill>
                  <a:schemeClr val="bg1"/>
                </a:solidFill>
                <a:latin typeface="+mn-lt"/>
              </a:defRPr>
            </a:lvl9pPr>
          </a:lstStyle>
          <a:p>
            <a:r>
              <a:rPr lang="en-US" sz="2000" kern="0" dirty="0">
                <a:latin typeface="+mj-lt"/>
              </a:rPr>
              <a:t>animation shows H</a:t>
            </a:r>
            <a:r>
              <a:rPr lang="en-US" sz="2000" kern="0" baseline="-25000" dirty="0">
                <a:latin typeface="+mj-lt"/>
              </a:rPr>
              <a:t>2</a:t>
            </a:r>
            <a:r>
              <a:rPr lang="en-US" sz="2000" kern="0" dirty="0">
                <a:latin typeface="+mj-lt"/>
              </a:rPr>
              <a:t>O as water solvating a chloride ion. Note yellow flashes are H-bonds forming &amp; </a:t>
            </a:r>
            <a:r>
              <a:rPr lang="en-US" sz="2000" kern="0" dirty="0" err="1">
                <a:latin typeface="+mj-lt"/>
              </a:rPr>
              <a:t>unforming</a:t>
            </a:r>
            <a:endParaRPr lang="en-US" sz="2000" kern="0" dirty="0">
              <a:latin typeface="+mj-lt"/>
            </a:endParaRPr>
          </a:p>
        </p:txBody>
      </p:sp>
    </p:spTree>
    <p:extLst>
      <p:ext uri="{BB962C8B-B14F-4D97-AF65-F5344CB8AC3E}">
        <p14:creationId xmlns:p14="http://schemas.microsoft.com/office/powerpoint/2010/main" val="15804057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 – Properties</a:t>
            </a:r>
          </a:p>
        </p:txBody>
      </p:sp>
      <p:sp>
        <p:nvSpPr>
          <p:cNvPr id="3" name="Content Placeholder 2"/>
          <p:cNvSpPr>
            <a:spLocks noGrp="1"/>
          </p:cNvSpPr>
          <p:nvPr>
            <p:ph idx="1"/>
          </p:nvPr>
        </p:nvSpPr>
        <p:spPr/>
        <p:txBody>
          <a:bodyPr/>
          <a:lstStyle/>
          <a:p>
            <a:r>
              <a:rPr lang="en-US" dirty="0"/>
              <a:t> </a:t>
            </a:r>
            <a:r>
              <a:rPr lang="en-US" dirty="0">
                <a:solidFill>
                  <a:srgbClr val="00FF00"/>
                </a:solidFill>
              </a:rPr>
              <a:t>High specific heat   </a:t>
            </a:r>
            <a:r>
              <a:rPr lang="en-US" dirty="0"/>
              <a:t>1 </a:t>
            </a:r>
            <a:r>
              <a:rPr lang="en-US" dirty="0" err="1"/>
              <a:t>cal</a:t>
            </a:r>
            <a:r>
              <a:rPr lang="en-US" dirty="0"/>
              <a:t>/g/°C</a:t>
            </a:r>
          </a:p>
          <a:p>
            <a:pPr marL="0" indent="0">
              <a:buNone/>
            </a:pPr>
            <a:r>
              <a:rPr lang="en-US" dirty="0"/>
              <a:t>This enables water to resist changes in temperature when heat energy enters or exits</a:t>
            </a:r>
          </a:p>
          <a:p>
            <a:r>
              <a:rPr lang="en-US" dirty="0"/>
              <a:t> </a:t>
            </a:r>
            <a:r>
              <a:rPr lang="en-US" dirty="0">
                <a:solidFill>
                  <a:srgbClr val="00FF00"/>
                </a:solidFill>
              </a:rPr>
              <a:t>Polar</a:t>
            </a:r>
          </a:p>
          <a:p>
            <a:pPr marL="0" indent="0">
              <a:buNone/>
            </a:pPr>
            <a:r>
              <a:rPr lang="en-US" dirty="0"/>
              <a:t>A great many organic and inorganic solutes dissolve in it, providing the environment for biochemical reactions</a:t>
            </a:r>
          </a:p>
          <a:p>
            <a:r>
              <a:rPr lang="en-US" dirty="0"/>
              <a:t> </a:t>
            </a:r>
            <a:r>
              <a:rPr lang="en-US" dirty="0">
                <a:solidFill>
                  <a:srgbClr val="00FF00"/>
                </a:solidFill>
              </a:rPr>
              <a:t>Cohesive</a:t>
            </a:r>
            <a:r>
              <a:rPr lang="en-US" dirty="0"/>
              <a:t> because of the H-bond</a:t>
            </a:r>
          </a:p>
          <a:p>
            <a:pPr marL="0" indent="0">
              <a:buNone/>
            </a:pPr>
            <a:r>
              <a:rPr lang="en-US" dirty="0"/>
              <a:t>Water's surface tension resists loss of solvent as well as accounts for capillary flow exploited by organisms</a:t>
            </a:r>
          </a:p>
          <a:p>
            <a:pPr marL="0" indent="0">
              <a:buNone/>
            </a:pPr>
            <a:endParaRPr lang="en-US" dirty="0"/>
          </a:p>
          <a:p>
            <a:pPr marL="0" indent="0">
              <a:buNone/>
            </a:pPr>
            <a:r>
              <a:rPr lang="en-US" dirty="0"/>
              <a:t>Organisms composed of 70-90% water</a:t>
            </a:r>
          </a:p>
        </p:txBody>
      </p:sp>
    </p:spTree>
    <p:extLst>
      <p:ext uri="{BB962C8B-B14F-4D97-AF65-F5344CB8AC3E}">
        <p14:creationId xmlns:p14="http://schemas.microsoft.com/office/powerpoint/2010/main" val="2317845469"/>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27674</TotalTime>
  <Words>6725</Words>
  <Application>Microsoft Office PowerPoint</Application>
  <PresentationFormat>On-screen Show (4:3)</PresentationFormat>
  <Paragraphs>841</Paragraphs>
  <Slides>96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96</vt:i4>
      </vt:variant>
    </vt:vector>
  </HeadingPairs>
  <TitlesOfParts>
    <vt:vector size="107" baseType="lpstr">
      <vt:lpstr>Arial</vt:lpstr>
      <vt:lpstr>Cambria</vt:lpstr>
      <vt:lpstr>Cambria Math</vt:lpstr>
      <vt:lpstr>Courier New</vt:lpstr>
      <vt:lpstr>Script MT Bold</vt:lpstr>
      <vt:lpstr>Symbol</vt:lpstr>
      <vt:lpstr>Tahoma</vt:lpstr>
      <vt:lpstr>Times New Roman</vt:lpstr>
      <vt:lpstr>Verdana</vt:lpstr>
      <vt:lpstr>Wingdings</vt:lpstr>
      <vt:lpstr>Light-on-dark-standard-presentation</vt:lpstr>
      <vt:lpstr>Introductory General Chemistry</vt:lpstr>
      <vt:lpstr>PowerPoint Presentation</vt:lpstr>
      <vt:lpstr>Recommendations for Successful Performance in Chem 3A</vt:lpstr>
      <vt:lpstr>Recommendations for Successful Performance in Chem 3A</vt:lpstr>
      <vt:lpstr>Recommendations for Successful Performance in Chem 3A</vt:lpstr>
      <vt:lpstr>Recommendations for Successful Performance in Chem 3A</vt:lpstr>
      <vt:lpstr>Teamwork</vt:lpstr>
      <vt:lpstr>The Study Group</vt:lpstr>
      <vt:lpstr>Communication Plan</vt:lpstr>
      <vt:lpstr>Artificial Intelligence in Learning &amp; Academics</vt:lpstr>
      <vt:lpstr>Numbers, Calculations, Measurements in Chemistry</vt:lpstr>
      <vt:lpstr>Quantities</vt:lpstr>
      <vt:lpstr>Scientific Notation</vt:lpstr>
      <vt:lpstr>Scientific Notation</vt:lpstr>
      <vt:lpstr>Scientific Notation</vt:lpstr>
      <vt:lpstr>Scientific Notation</vt:lpstr>
      <vt:lpstr>Scientific Notation</vt:lpstr>
      <vt:lpstr>Scientific Notation</vt:lpstr>
      <vt:lpstr>Scientific Notation</vt:lpstr>
      <vt:lpstr>Significant Digits</vt:lpstr>
      <vt:lpstr>Significant Digits</vt:lpstr>
      <vt:lpstr>Significant Digits</vt:lpstr>
      <vt:lpstr>Significant Digits</vt:lpstr>
      <vt:lpstr>Significant Digits in Scientific Notation</vt:lpstr>
      <vt:lpstr>Significant Digits in Scientific Notation</vt:lpstr>
      <vt:lpstr>“Conversion Factors”</vt:lpstr>
      <vt:lpstr>Conversion Nomenclature</vt:lpstr>
      <vt:lpstr>Density</vt:lpstr>
      <vt:lpstr>Temperature</vt:lpstr>
      <vt:lpstr>Measuring Temperature</vt:lpstr>
      <vt:lpstr>Temperature Scales</vt:lpstr>
      <vt:lpstr>Converting Temperature</vt:lpstr>
      <vt:lpstr>Converting Temperature</vt:lpstr>
      <vt:lpstr>Introduction to Matter</vt:lpstr>
      <vt:lpstr>The Atom</vt:lpstr>
      <vt:lpstr>The Atom</vt:lpstr>
      <vt:lpstr>Nucleus &amp; Orbitals</vt:lpstr>
      <vt:lpstr>Atomic Weight </vt:lpstr>
      <vt:lpstr>Atomic Weight Explained</vt:lpstr>
      <vt:lpstr>Atomic Weight Explained</vt:lpstr>
      <vt:lpstr>Atomic Weight Explained</vt:lpstr>
      <vt:lpstr>Atomic Weight Explained</vt:lpstr>
      <vt:lpstr>The Periodic Table</vt:lpstr>
      <vt:lpstr>Elements</vt:lpstr>
      <vt:lpstr>Hydrogen</vt:lpstr>
      <vt:lpstr>Carbon</vt:lpstr>
      <vt:lpstr>Periodic Table of Elements</vt:lpstr>
      <vt:lpstr>Shells of Electrons &amp; Periodic Table</vt:lpstr>
      <vt:lpstr>The Valence Shell</vt:lpstr>
      <vt:lpstr>Electronegativity</vt:lpstr>
      <vt:lpstr>Electronegativity Quantitated</vt:lpstr>
      <vt:lpstr>Nuclear Chemistry</vt:lpstr>
      <vt:lpstr>Chemical Bonding</vt:lpstr>
      <vt:lpstr>Bonding</vt:lpstr>
      <vt:lpstr>Bonding Types &amp; Strength</vt:lpstr>
      <vt:lpstr>The Covalent Bond</vt:lpstr>
      <vt:lpstr>The Ionic / Electrostatic Bond</vt:lpstr>
      <vt:lpstr>A Polar Covalent Bond</vt:lpstr>
      <vt:lpstr>The Hydrogen Bond</vt:lpstr>
      <vt:lpstr>Hydrophobic Interactions</vt:lpstr>
      <vt:lpstr>van der Waals Forces</vt:lpstr>
      <vt:lpstr>Liquids &amp; Solids</vt:lpstr>
      <vt:lpstr>Atomic Weight Explained</vt:lpstr>
      <vt:lpstr>Gases</vt:lpstr>
      <vt:lpstr>Atomic Weight Explained</vt:lpstr>
      <vt:lpstr>Solutions</vt:lpstr>
      <vt:lpstr>Atomic Weight Explained</vt:lpstr>
      <vt:lpstr>Stoichiometry</vt:lpstr>
      <vt:lpstr>Substance Quantitation</vt:lpstr>
      <vt:lpstr>Substance Quantitation</vt:lpstr>
      <vt:lpstr>Empirical Formula</vt:lpstr>
      <vt:lpstr>Empirical Formula from Percent Composition</vt:lpstr>
      <vt:lpstr>Empirical Formula from Percent Composition</vt:lpstr>
      <vt:lpstr>Empirical Formula from Percent Composition</vt:lpstr>
      <vt:lpstr>Balancing Reactions</vt:lpstr>
      <vt:lpstr>Balancing Reactions: Mass Conservation</vt:lpstr>
      <vt:lpstr>Balancing Reactions: Charge Conservation</vt:lpstr>
      <vt:lpstr>Balancing Reactions: Half Reactions</vt:lpstr>
      <vt:lpstr>Chemical Reactions</vt:lpstr>
      <vt:lpstr>Chemical Reactions</vt:lpstr>
      <vt:lpstr>Types of Chemical Reactions</vt:lpstr>
      <vt:lpstr>Balancing Mass &amp; Charge</vt:lpstr>
      <vt:lpstr>Reaction Energy Diagrams</vt:lpstr>
      <vt:lpstr>Endothermic &amp; Exothermic</vt:lpstr>
      <vt:lpstr>Equilibrium</vt:lpstr>
      <vt:lpstr>Atomic Weight Explained</vt:lpstr>
      <vt:lpstr>Kinetics</vt:lpstr>
      <vt:lpstr>Atomic Weight Explained</vt:lpstr>
      <vt:lpstr>Spectrum of Sharing</vt:lpstr>
      <vt:lpstr>PowerPoint Presentation</vt:lpstr>
      <vt:lpstr>Ions</vt:lpstr>
      <vt:lpstr>The Molecule</vt:lpstr>
      <vt:lpstr>H2O – Structure</vt:lpstr>
      <vt:lpstr>Water – Hydrogen Bonding</vt:lpstr>
      <vt:lpstr>H2O Phases</vt:lpstr>
      <vt:lpstr>Water – Properties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980</cp:revision>
  <cp:lastPrinted>2016-03-14T04:22:58Z</cp:lastPrinted>
  <dcterms:created xsi:type="dcterms:W3CDTF">2005-12-08T13:54:14Z</dcterms:created>
  <dcterms:modified xsi:type="dcterms:W3CDTF">2025-08-05T14:27:52Z</dcterms:modified>
</cp:coreProperties>
</file>