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9"/>
  </p:notesMasterIdLst>
  <p:sldIdLst>
    <p:sldId id="833" r:id="rId2"/>
    <p:sldId id="608" r:id="rId3"/>
    <p:sldId id="826" r:id="rId4"/>
    <p:sldId id="832" r:id="rId5"/>
    <p:sldId id="831" r:id="rId6"/>
    <p:sldId id="827" r:id="rId7"/>
    <p:sldId id="828" r:id="rId8"/>
    <p:sldId id="796" r:id="rId9"/>
    <p:sldId id="834" r:id="rId10"/>
    <p:sldId id="818" r:id="rId11"/>
    <p:sldId id="816" r:id="rId12"/>
    <p:sldId id="835" r:id="rId13"/>
    <p:sldId id="824" r:id="rId14"/>
    <p:sldId id="825" r:id="rId15"/>
    <p:sldId id="820" r:id="rId16"/>
    <p:sldId id="829" r:id="rId17"/>
    <p:sldId id="830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CC"/>
    <a:srgbClr val="00FF00"/>
    <a:srgbClr val="339933"/>
    <a:srgbClr val="CCFFFF"/>
    <a:srgbClr val="FFFF99"/>
    <a:srgbClr val="99FFCC"/>
    <a:srgbClr val="99FF66"/>
    <a:srgbClr val="FF99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 autoAdjust="0"/>
    <p:restoredTop sz="94620" autoAdjust="0"/>
  </p:normalViewPr>
  <p:slideViewPr>
    <p:cSldViewPr snapToGrid="0">
      <p:cViewPr varScale="1">
        <p:scale>
          <a:sx n="109" d="100"/>
          <a:sy n="109" d="100"/>
        </p:scale>
        <p:origin x="102" y="81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CCC3F-9CFF-5806-8C64-3AE9984A8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EDB89F-366E-8037-7B2C-EFB465F49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356006"/>
            <a:ext cx="8387645" cy="6145987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5400" b="1" dirty="0">
                <a:solidFill>
                  <a:srgbClr val="FFC000"/>
                </a:solidFill>
              </a:rPr>
              <a:t>This is Chemistry 3A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b="1" dirty="0"/>
              <a:t>If you are not enrolled or waitlisted, see your counselor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>
                <a:solidFill>
                  <a:srgbClr val="FFFF00"/>
                </a:solidFill>
              </a:rPr>
              <a:t>All others sign in before class, sign out after</a:t>
            </a:r>
          </a:p>
          <a:p>
            <a:pPr>
              <a:spcBef>
                <a:spcPts val="1800"/>
              </a:spcBef>
            </a:pPr>
            <a:r>
              <a:rPr lang="en-US" sz="2800" b="1" dirty="0"/>
              <a:t>Seats are available first to enrolled students</a:t>
            </a:r>
          </a:p>
          <a:p>
            <a:pPr>
              <a:spcBef>
                <a:spcPts val="600"/>
              </a:spcBef>
            </a:pPr>
            <a:r>
              <a:rPr lang="en-US" sz="2800" b="1" dirty="0"/>
              <a:t>Waitlisted students will have to stand if no available seating</a:t>
            </a:r>
          </a:p>
        </p:txBody>
      </p:sp>
    </p:spTree>
    <p:extLst>
      <p:ext uri="{BB962C8B-B14F-4D97-AF65-F5344CB8AC3E}">
        <p14:creationId xmlns:p14="http://schemas.microsoft.com/office/powerpoint/2010/main" val="40631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83EFE-5E3F-3659-29E8-5AD12E5EF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F609D-9A6A-8E7F-0F82-F0D2876F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-1703"/>
            <a:ext cx="8421512" cy="1323439"/>
          </a:xfrm>
        </p:spPr>
        <p:txBody>
          <a:bodyPr/>
          <a:lstStyle/>
          <a:p>
            <a:r>
              <a:rPr lang="en-US" sz="4000" dirty="0"/>
              <a:t>Recommendations for Successful Performance in Chem 3A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ACA032-15D9-16F2-DC98-CEFC36E02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Online Systems/Tools</a:t>
            </a:r>
          </a:p>
          <a:p>
            <a:r>
              <a:rPr lang="en-US" dirty="0"/>
              <a:t>Canvas</a:t>
            </a:r>
          </a:p>
          <a:p>
            <a:pPr lvl="1"/>
            <a:r>
              <a:rPr lang="en-US" dirty="0"/>
              <a:t>Announcements – look for this regularly</a:t>
            </a:r>
          </a:p>
          <a:p>
            <a:pPr lvl="1"/>
            <a:r>
              <a:rPr lang="en-US" dirty="0"/>
              <a:t>Course Home Page </a:t>
            </a:r>
          </a:p>
          <a:p>
            <a:pPr lvl="1"/>
            <a:r>
              <a:rPr lang="en-US" dirty="0"/>
              <a:t>Quizzes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In-Class Exercises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Real quizzing</a:t>
            </a:r>
          </a:p>
          <a:p>
            <a:pPr lvl="1"/>
            <a:r>
              <a:rPr lang="en-US" dirty="0"/>
              <a:t>Assignments</a:t>
            </a:r>
          </a:p>
          <a:p>
            <a:pPr lvl="1"/>
            <a:r>
              <a:rPr lang="en-US" dirty="0"/>
              <a:t>Discussions</a:t>
            </a:r>
          </a:p>
          <a:p>
            <a:pPr lvl="1"/>
            <a:r>
              <a:rPr lang="en-US" dirty="0"/>
              <a:t>Chat</a:t>
            </a:r>
          </a:p>
          <a:p>
            <a:pPr marL="0" indent="0">
              <a:buNone/>
            </a:pPr>
            <a:r>
              <a:rPr lang="en-US" i="1" dirty="0"/>
              <a:t>Interaction between instructor &amp; student(s)</a:t>
            </a:r>
          </a:p>
          <a:p>
            <a:pPr lvl="1"/>
            <a:r>
              <a:rPr lang="en-US" dirty="0"/>
              <a:t>Part-time instructors interact through Canvas and email</a:t>
            </a:r>
          </a:p>
          <a:p>
            <a:pPr marL="0" indent="0">
              <a:buNone/>
            </a:pPr>
            <a:r>
              <a:rPr lang="en-US" dirty="0"/>
              <a:t>Email: Mitch.Halloran@fresnocitycollege.edu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010F0-7B8F-D8FE-4852-FB2630225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AA279-4381-CA39-2167-664BA236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-1703"/>
            <a:ext cx="8421512" cy="1323439"/>
          </a:xfrm>
        </p:spPr>
        <p:txBody>
          <a:bodyPr/>
          <a:lstStyle/>
          <a:p>
            <a:r>
              <a:rPr lang="en-US" sz="4000" dirty="0"/>
              <a:t>Recommendations for Successful Performance in Chem 3A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08CB57-B5A6-0B6B-7663-F4981695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Attendance</a:t>
            </a:r>
          </a:p>
          <a:p>
            <a:pPr lvl="1"/>
            <a:r>
              <a:rPr lang="en-US" dirty="0"/>
              <a:t>Being at lecture &amp; certainly being in the lab is not optional: attendance is recorded</a:t>
            </a:r>
          </a:p>
          <a:p>
            <a:pPr marL="0" indent="0">
              <a:buNone/>
            </a:pPr>
            <a:r>
              <a:rPr lang="en-US" i="1" dirty="0"/>
              <a:t>Time Commitment</a:t>
            </a:r>
          </a:p>
          <a:p>
            <a:pPr lvl="1"/>
            <a:r>
              <a:rPr lang="en-US" dirty="0"/>
              <a:t>Reading, homework, study for exams/quizzes</a:t>
            </a:r>
          </a:p>
          <a:p>
            <a:pPr lvl="1"/>
            <a:r>
              <a:rPr lang="en-US" dirty="0"/>
              <a:t>Generally thought to be at least twice time/effort commitment of the hours (units) of </a:t>
            </a:r>
            <a:r>
              <a:rPr lang="en-US" dirty="0" err="1"/>
              <a:t>lecture+lab</a:t>
            </a:r>
            <a:r>
              <a:rPr lang="en-US" dirty="0"/>
              <a:t>: 4 units </a:t>
            </a:r>
            <a:r>
              <a:rPr lang="en-US" dirty="0">
                <a:sym typeface="Wingdings" panose="05000000000000000000" pitchFamily="2" charset="2"/>
              </a:rPr>
              <a:t> 8-12 hours additional per week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E1CB4-9EFF-9CCE-D6D6-435A6C5D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489381"/>
            <a:ext cx="4363109" cy="175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4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67636-70E4-8F31-33C5-5529E5DE0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91214A-1148-ABF0-9738-02CF4C0F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Content For This Course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D842B9-93B5-C1AB-DF7E-E5E1032AC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All of the content of this course, including the PowerPoints of these lectures (in PDF form), should be found in some place on the </a:t>
            </a:r>
            <a:r>
              <a:rPr lang="en-US" sz="3200" dirty="0">
                <a:solidFill>
                  <a:srgbClr val="FFFF00"/>
                </a:solidFill>
              </a:rPr>
              <a:t>Canvas app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And if you don’t find what you are looking for, send me a message right away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7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AD2C9-2496-56C1-518B-144D75F5C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02484A-08D4-9E2F-A2F7-191D3286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Teamwork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20FD16-ACAA-9B3F-89E2-BD883D9C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Throughout your career, you will learn that </a:t>
            </a:r>
            <a:r>
              <a:rPr lang="en-US" dirty="0">
                <a:solidFill>
                  <a:srgbClr val="FFFF00"/>
                </a:solidFill>
              </a:rPr>
              <a:t>projects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programs</a:t>
            </a:r>
            <a:r>
              <a:rPr lang="en-US" dirty="0"/>
              <a:t> have </a:t>
            </a:r>
            <a:r>
              <a:rPr lang="en-US" dirty="0">
                <a:solidFill>
                  <a:srgbClr val="00FF00"/>
                </a:solidFill>
              </a:rPr>
              <a:t>teams </a:t>
            </a:r>
            <a:r>
              <a:rPr lang="en-US" dirty="0"/>
              <a:t>of people in order to get work done </a:t>
            </a:r>
            <a:r>
              <a:rPr lang="en-US" u="sng" dirty="0"/>
              <a:t>successfully</a:t>
            </a:r>
            <a:r>
              <a:rPr lang="en-US" dirty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While </a:t>
            </a:r>
            <a:r>
              <a:rPr lang="en-US" dirty="0">
                <a:solidFill>
                  <a:srgbClr val="FFFF00"/>
                </a:solidFill>
              </a:rPr>
              <a:t>tasks</a:t>
            </a:r>
            <a:r>
              <a:rPr lang="en-US" dirty="0"/>
              <a:t> in </a:t>
            </a:r>
            <a:r>
              <a:rPr lang="en-US" dirty="0">
                <a:solidFill>
                  <a:srgbClr val="FFFF00"/>
                </a:solidFill>
              </a:rPr>
              <a:t>projects</a:t>
            </a:r>
            <a:r>
              <a:rPr lang="en-US" dirty="0"/>
              <a:t> are done by </a:t>
            </a:r>
            <a:r>
              <a:rPr lang="en-US" dirty="0">
                <a:solidFill>
                  <a:srgbClr val="00FF00"/>
                </a:solidFill>
              </a:rPr>
              <a:t>individuals</a:t>
            </a:r>
            <a:r>
              <a:rPr lang="en-US" dirty="0"/>
              <a:t> performing </a:t>
            </a:r>
            <a:r>
              <a:rPr lang="en-US" dirty="0">
                <a:solidFill>
                  <a:srgbClr val="FFFF00"/>
                </a:solidFill>
              </a:rPr>
              <a:t>roles</a:t>
            </a:r>
            <a:r>
              <a:rPr lang="en-US" dirty="0"/>
              <a:t> as part of the </a:t>
            </a:r>
            <a:r>
              <a:rPr lang="en-US" dirty="0">
                <a:solidFill>
                  <a:srgbClr val="00FF00"/>
                </a:solidFill>
              </a:rPr>
              <a:t>team</a:t>
            </a:r>
            <a:r>
              <a:rPr lang="en-US" dirty="0"/>
              <a:t>, the overall work is a product of the team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The “project” here at FCC in this course is learning chemistry, so everyone will be part of a team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This team is your </a:t>
            </a:r>
            <a:r>
              <a:rPr lang="en-US" dirty="0">
                <a:solidFill>
                  <a:srgbClr val="00FF00"/>
                </a:solidFill>
              </a:rPr>
              <a:t>study group</a:t>
            </a:r>
          </a:p>
        </p:txBody>
      </p:sp>
    </p:spTree>
    <p:extLst>
      <p:ext uri="{BB962C8B-B14F-4D97-AF65-F5344CB8AC3E}">
        <p14:creationId xmlns:p14="http://schemas.microsoft.com/office/powerpoint/2010/main" val="88126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61758-4C53-871D-29CB-0442626F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130A2B-27E1-2BCC-2874-4A7A9A66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The Study Group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D2655-2F9A-7182-5F15-BFBBA80C8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The Canvas LMS app was used to randomly group students into </a:t>
            </a:r>
            <a:r>
              <a:rPr lang="en-US" dirty="0">
                <a:solidFill>
                  <a:srgbClr val="00FF00"/>
                </a:solidFill>
              </a:rPr>
              <a:t>study groups</a:t>
            </a:r>
            <a:r>
              <a:rPr lang="en-US" dirty="0"/>
              <a:t> in this course</a:t>
            </a:r>
          </a:p>
          <a:p>
            <a:pPr>
              <a:spcBef>
                <a:spcPts val="1800"/>
              </a:spcBef>
            </a:pPr>
            <a:r>
              <a:rPr lang="en-US" dirty="0"/>
              <a:t>The study group is only one facet of your learning process, intended to initiate you into being part of a team in your learning goal</a:t>
            </a:r>
          </a:p>
          <a:p>
            <a:pPr>
              <a:spcBef>
                <a:spcPts val="1800"/>
              </a:spcBef>
            </a:pPr>
            <a:r>
              <a:rPr lang="en-US" dirty="0"/>
              <a:t>Your instructor (me), your peers, resources of the College (tutors, tutoring services, counselors, other support staff) are always ready &amp; present too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01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1A387-8692-B981-4BDC-DDFC55BC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3C8828-4606-7540-E3CC-DD11B443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299390"/>
            <a:ext cx="8421512" cy="584775"/>
          </a:xfrm>
        </p:spPr>
        <p:txBody>
          <a:bodyPr/>
          <a:lstStyle/>
          <a:p>
            <a:r>
              <a:rPr lang="en-US" sz="3200" dirty="0"/>
              <a:t>Artificial Intelligence in Learning &amp; Academics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E3F07A-09F1-1F5D-1A7E-379B4C008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18" y="1120550"/>
            <a:ext cx="8387645" cy="5215465"/>
          </a:xfrm>
        </p:spPr>
        <p:txBody>
          <a:bodyPr/>
          <a:lstStyle/>
          <a:p>
            <a:r>
              <a:rPr lang="en-US" dirty="0"/>
              <a:t>The elephant in the room? Have you been talking about it in your course of learning?</a:t>
            </a:r>
          </a:p>
          <a:p>
            <a:r>
              <a:rPr lang="en-US" dirty="0"/>
              <a:t>Will be transformative, but…</a:t>
            </a:r>
          </a:p>
          <a:p>
            <a:pPr lvl="1"/>
            <a:r>
              <a:rPr lang="en-US" dirty="0"/>
              <a:t>useful to you IF you use it properly</a:t>
            </a:r>
          </a:p>
          <a:p>
            <a:pPr lvl="1"/>
            <a:r>
              <a:rPr lang="en-US" dirty="0"/>
              <a:t>ChatGPT/Bing CoPilot/Gemini don’t initiate the “what if” and “why” that drives discovery and exploration</a:t>
            </a:r>
          </a:p>
          <a:p>
            <a:pPr lvl="1"/>
            <a:r>
              <a:rPr lang="en-US" dirty="0"/>
              <a:t>A.I. does not and will not replace humans in asking questions that push discovery</a:t>
            </a:r>
          </a:p>
          <a:p>
            <a:pPr lvl="1"/>
            <a:r>
              <a:rPr lang="en-US" dirty="0"/>
              <a:t>Learning the foundations of a discipline—that is, getting that Associates or Bachelors or Doctoral degree—makes  you that better thinker who is asking “what if” and “why”</a:t>
            </a:r>
          </a:p>
          <a:p>
            <a:r>
              <a:rPr lang="en-US" dirty="0"/>
              <a:t>Doing that “homework”…</a:t>
            </a:r>
          </a:p>
          <a:p>
            <a:pPr lvl="1"/>
            <a:r>
              <a:rPr lang="en-US" dirty="0"/>
              <a:t>Helps you pass the test, yes</a:t>
            </a:r>
          </a:p>
          <a:p>
            <a:pPr lvl="1"/>
            <a:r>
              <a:rPr lang="en-US" dirty="0"/>
              <a:t>But also builds you as a discoverer, explorer, researcher, thinker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7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BF4E7-1DD9-2953-0632-0B66EE666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069BCE-0489-1397-6A18-3239457A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299390"/>
            <a:ext cx="8421512" cy="584775"/>
          </a:xfrm>
        </p:spPr>
        <p:txBody>
          <a:bodyPr/>
          <a:lstStyle/>
          <a:p>
            <a:r>
              <a:rPr lang="en-US" sz="3200" dirty="0"/>
              <a:t>Artificial Intelligence in Learning &amp; Academics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671C92-053F-B638-2EDF-9E6AFECA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BC370-7463-D4CD-C1CD-020313B5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54" y="1240568"/>
            <a:ext cx="8690436" cy="50453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AF8C21-26BF-F1B6-F112-DFD4BBA1AC21}"/>
              </a:ext>
            </a:extLst>
          </p:cNvPr>
          <p:cNvSpPr txBox="1"/>
          <p:nvPr/>
        </p:nvSpPr>
        <p:spPr>
          <a:xfrm>
            <a:off x="158454" y="1458932"/>
            <a:ext cx="3373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This is why you take</a:t>
            </a:r>
            <a:br>
              <a:rPr lang="en-US" b="1" dirty="0">
                <a:solidFill>
                  <a:srgbClr val="FFC000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Chem 3A &amp; learn chemistry:</a:t>
            </a:r>
            <a:br>
              <a:rPr lang="en-US" b="1" dirty="0">
                <a:solidFill>
                  <a:srgbClr val="FFC000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to prepare you for doing what A.I. can’t [ever] do</a:t>
            </a:r>
          </a:p>
        </p:txBody>
      </p:sp>
    </p:spTree>
    <p:extLst>
      <p:ext uri="{BB962C8B-B14F-4D97-AF65-F5344CB8AC3E}">
        <p14:creationId xmlns:p14="http://schemas.microsoft.com/office/powerpoint/2010/main" val="235904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34FBC-6434-7973-A6E3-3FA01CB1F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A36D44-D3C3-806D-2886-7CC2CC79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299390"/>
            <a:ext cx="8421512" cy="584775"/>
          </a:xfrm>
        </p:spPr>
        <p:txBody>
          <a:bodyPr/>
          <a:lstStyle/>
          <a:p>
            <a:r>
              <a:rPr lang="en-US" sz="3200" dirty="0"/>
              <a:t>Artificial Intelligence in Learning &amp; Academics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9C3F851-6C29-2829-3867-428448FD1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31735" y="1331913"/>
            <a:ext cx="7869418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455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3743" y="1462797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F076B50A-8DFC-B976-E589-F7B1C6233B99}"/>
              </a:ext>
            </a:extLst>
          </p:cNvPr>
          <p:cNvSpPr txBox="1">
            <a:spLocks/>
          </p:cNvSpPr>
          <p:nvPr/>
        </p:nvSpPr>
        <p:spPr bwMode="auto">
          <a:xfrm>
            <a:off x="542780" y="4096208"/>
            <a:ext cx="6793992" cy="146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4800" kern="0" dirty="0">
                <a:solidFill>
                  <a:srgbClr val="CC99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Course Administration &amp; Policies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A8AFB-322F-C33F-0067-8198DA65B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2CF0BB-07F9-F1D4-20F9-48EA5D9B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Course Facts &amp;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77D61-63DC-1DD8-BC68-E55150C2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Know your section: 43957 or 43958!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There are 30 students in each section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Both sections, 60 students total, will be here in room NS-101 (yes, here) from 5:00-6:20 p.m. on Tuesday and Thursday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/>
              <a:t>Right after lecture, lab time in room NS-339 starting at 6:30 and going to 9:35 pm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b="1" dirty="0"/>
              <a:t>Section 43957 goes to lab on Tuesdays</a:t>
            </a:r>
            <a:br>
              <a:rPr lang="en-US" sz="2000" b="1" dirty="0"/>
            </a:br>
            <a:r>
              <a:rPr lang="en-US" sz="2000" b="1" dirty="0"/>
              <a:t>Section 43958 goes to lab on Thursdays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And yes, starting this 1</a:t>
            </a:r>
            <a:r>
              <a:rPr lang="en-US" baseline="30000" dirty="0">
                <a:solidFill>
                  <a:srgbClr val="FFC000"/>
                </a:solidFill>
              </a:rPr>
              <a:t>st</a:t>
            </a:r>
            <a:r>
              <a:rPr lang="en-US" dirty="0">
                <a:solidFill>
                  <a:srgbClr val="FFC000"/>
                </a:solidFill>
              </a:rPr>
              <a:t> week, tonight for 43957!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5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FEED6-790E-060D-743E-216BB644E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F9BD3-2A56-5C36-8949-E881CB64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195338"/>
            <a:ext cx="8421512" cy="707886"/>
          </a:xfrm>
        </p:spPr>
        <p:txBody>
          <a:bodyPr/>
          <a:lstStyle/>
          <a:p>
            <a:r>
              <a:rPr lang="en-US" sz="4000" dirty="0"/>
              <a:t>Waitlisted Procedure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997E8F-4CE2-B7CD-62F6-89A356DB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987746"/>
            <a:ext cx="8387645" cy="52154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dirty="0"/>
              <a:t>Only students on waitlist have a chance of being added to course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Enrolled students who are no-shows in 1</a:t>
            </a:r>
            <a:r>
              <a:rPr lang="en-US" sz="2200" baseline="30000" dirty="0"/>
              <a:t>st</a:t>
            </a:r>
            <a:r>
              <a:rPr lang="en-US" sz="2200" dirty="0"/>
              <a:t> lecture get 24 hours to make contact with instructor as to why they did not attend &amp; if they will continue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Students attending 1</a:t>
            </a:r>
            <a:r>
              <a:rPr lang="en-US" sz="2200" baseline="30000" dirty="0"/>
              <a:t>st</a:t>
            </a:r>
            <a:r>
              <a:rPr lang="en-US" sz="2200" dirty="0"/>
              <a:t> lecture (signed in) and who are on waitlist will be given Add Authorization if slots become available and in order of the queue of intent-to-enroll on waitlist. A message will be sent to add.</a:t>
            </a:r>
          </a:p>
          <a:p>
            <a:pPr marL="231775" lvl="1" indent="0">
              <a:spcBef>
                <a:spcPts val="60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Students on waitlist given Add Authorization have 24 hours to add the course, or the Add Authorization is removed &amp; given to next student on waitlist</a:t>
            </a:r>
          </a:p>
          <a:p>
            <a:pPr>
              <a:spcBef>
                <a:spcPts val="600"/>
              </a:spcBef>
            </a:pPr>
            <a:r>
              <a:rPr lang="en-US" dirty="0"/>
              <a:t>The last day to add is the 1</a:t>
            </a:r>
            <a:r>
              <a:rPr lang="en-US" baseline="30000" dirty="0"/>
              <a:t>st</a:t>
            </a:r>
            <a:r>
              <a:rPr lang="en-US" dirty="0"/>
              <a:t> day of the 3</a:t>
            </a:r>
            <a:r>
              <a:rPr lang="en-US" baseline="30000" dirty="0"/>
              <a:t>rd</a:t>
            </a:r>
            <a:r>
              <a:rPr lang="en-US" dirty="0"/>
              <a:t> week (25 Aug)</a:t>
            </a:r>
          </a:p>
        </p:txBody>
      </p:sp>
    </p:spTree>
    <p:extLst>
      <p:ext uri="{BB962C8B-B14F-4D97-AF65-F5344CB8AC3E}">
        <p14:creationId xmlns:p14="http://schemas.microsoft.com/office/powerpoint/2010/main" val="236474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9E643-1CA6-EF4C-ABFC-94D46D9A9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526FB-C47A-44BF-6162-3E83746C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That Guy Giving The Course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21E518-4011-7782-27F0-14C56612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800" b="1" dirty="0"/>
              <a:t>Mitch Halloran</a:t>
            </a:r>
          </a:p>
          <a:p>
            <a:pPr>
              <a:spcBef>
                <a:spcPts val="1800"/>
              </a:spcBef>
            </a:pPr>
            <a:r>
              <a:rPr lang="en-US" dirty="0"/>
              <a:t>“Mitch”</a:t>
            </a:r>
          </a:p>
          <a:p>
            <a:pPr>
              <a:spcBef>
                <a:spcPts val="1800"/>
              </a:spcBef>
            </a:pPr>
            <a:r>
              <a:rPr lang="en-US" dirty="0"/>
              <a:t>“Mister M”, “Mister H”, “Mister Mitch”</a:t>
            </a:r>
          </a:p>
          <a:p>
            <a:pPr>
              <a:spcBef>
                <a:spcPts val="1800"/>
              </a:spcBef>
            </a:pPr>
            <a:r>
              <a:rPr lang="en-US" dirty="0"/>
              <a:t>“Dr. H”, “Dr. Mitch”, “Dr. M”</a:t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seems to be FCC culture here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i="1" dirty="0">
                <a:solidFill>
                  <a:srgbClr val="CC99FF"/>
                </a:solidFill>
              </a:rPr>
              <a:t>Probably not</a:t>
            </a:r>
          </a:p>
          <a:p>
            <a:pPr>
              <a:spcBef>
                <a:spcPts val="1800"/>
              </a:spcBef>
            </a:pPr>
            <a:r>
              <a:rPr lang="en-US" dirty="0"/>
              <a:t>“Professor Halloran” </a:t>
            </a:r>
            <a:r>
              <a:rPr lang="en-US" sz="2000" dirty="0"/>
              <a:t>(but thank you)</a:t>
            </a:r>
          </a:p>
          <a:p>
            <a:pPr>
              <a:spcBef>
                <a:spcPts val="1800"/>
              </a:spcBef>
            </a:pPr>
            <a:r>
              <a:rPr lang="en-US" dirty="0"/>
              <a:t>“Mitchell” </a:t>
            </a:r>
            <a:r>
              <a:rPr lang="en-US" sz="1600" dirty="0"/>
              <a:t>(certainly not! Not even Mom called me that except in a fit)</a:t>
            </a:r>
            <a:endParaRPr lang="en-US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8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97C80-48CD-953F-4621-FF948FBAF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BA4D8-1BBA-F54E-1870-378E51C8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The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CC9942-AFDF-3BF3-B13E-A1E34C84A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800" dirty="0"/>
              <a:t>To see you realize the objectives of the Chemistry 3A course in the Department of Chemistry at Fresno City College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In 18 weeks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Through implementation of the course design already developed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2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05467-859A-E333-9F06-3F59EC7E7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C9C351-9684-2743-7B3F-47746852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Communication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E4566E-31F1-DD3F-5E00-42B51DC3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All projects—like your success in this course—write  out a </a:t>
            </a:r>
            <a:r>
              <a:rPr lang="en-US" dirty="0">
                <a:solidFill>
                  <a:srgbClr val="00FF00"/>
                </a:solidFill>
              </a:rPr>
              <a:t>communication plan</a:t>
            </a:r>
          </a:p>
          <a:p>
            <a:pPr>
              <a:spcBef>
                <a:spcPts val="1800"/>
              </a:spcBef>
            </a:pPr>
            <a:r>
              <a:rPr lang="en-US" dirty="0"/>
              <a:t>This is about </a:t>
            </a:r>
            <a:r>
              <a:rPr lang="en-US" dirty="0">
                <a:solidFill>
                  <a:srgbClr val="FFFF00"/>
                </a:solidFill>
              </a:rPr>
              <a:t>what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how</a:t>
            </a:r>
            <a:r>
              <a:rPr lang="en-US" dirty="0"/>
              <a:t> to communicate to move the project along</a:t>
            </a:r>
          </a:p>
          <a:p>
            <a:pPr>
              <a:spcBef>
                <a:spcPts val="1800"/>
              </a:spcBef>
            </a:pPr>
            <a:r>
              <a:rPr lang="en-US" dirty="0"/>
              <a:t>What to communicate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Asking about how to solve a problem, understanding details of an assignment, when is a deadline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Helping each other with reminders, setting up an interactive meeting online or in person</a:t>
            </a:r>
          </a:p>
          <a:p>
            <a:pPr>
              <a:spcBef>
                <a:spcPts val="600"/>
              </a:spcBef>
            </a:pPr>
            <a:r>
              <a:rPr lang="en-US" dirty="0"/>
              <a:t>How to communicate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Email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Canvas online system</a:t>
            </a:r>
          </a:p>
        </p:txBody>
      </p:sp>
    </p:spTree>
    <p:extLst>
      <p:ext uri="{BB962C8B-B14F-4D97-AF65-F5344CB8AC3E}">
        <p14:creationId xmlns:p14="http://schemas.microsoft.com/office/powerpoint/2010/main" val="186068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8178-09A5-760C-4B2B-FE5DCFDC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B865D-5DA3-6C23-2A19-B874111D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-1703"/>
            <a:ext cx="8421512" cy="1323439"/>
          </a:xfrm>
        </p:spPr>
        <p:txBody>
          <a:bodyPr/>
          <a:lstStyle/>
          <a:p>
            <a:r>
              <a:rPr lang="en-US" sz="4000" dirty="0"/>
              <a:t>Recommendations for Successful Performance in Chem 3A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649CD-26F3-FDAC-6641-475A24C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Syllabus</a:t>
            </a:r>
          </a:p>
          <a:p>
            <a:pPr lvl="1"/>
            <a:r>
              <a:rPr lang="en-US" dirty="0"/>
              <a:t>The syllabus is your friend, your map to how the course is supposed to go</a:t>
            </a:r>
          </a:p>
          <a:p>
            <a:pPr lvl="1"/>
            <a:r>
              <a:rPr lang="en-US" dirty="0"/>
              <a:t>Understand it well: generally, answers questions of highest importance to students</a:t>
            </a:r>
          </a:p>
          <a:p>
            <a:pPr lvl="1"/>
            <a:r>
              <a:rPr lang="en-US" dirty="0"/>
              <a:t>Broad overview or outline of course content</a:t>
            </a:r>
          </a:p>
          <a:p>
            <a:pPr lvl="1"/>
            <a:r>
              <a:rPr lang="en-US" dirty="0"/>
              <a:t>Materials for course: freely accessible online “book”,</a:t>
            </a:r>
            <a:br>
              <a:rPr lang="en-US" dirty="0"/>
            </a:br>
            <a:r>
              <a:rPr lang="en-US" dirty="0"/>
              <a:t>lab gear (coat + goggles), scientific-grade calculator</a:t>
            </a:r>
          </a:p>
          <a:p>
            <a:pPr lvl="1"/>
            <a:r>
              <a:rPr lang="en-US" dirty="0"/>
              <a:t>Grading: components of performance in course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Examinations: midterms and final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Homework: Assignments, including quizzes outside of lecture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Laboratory part of course: reports of experiments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5440C-A11C-C1BB-A288-D6B6782D0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75234-01EB-AF09-9EB4-9FC78A95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SYLLABUS CHANGES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9D6294-4D9D-3FCE-D431-BA49068C5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39" y="1147452"/>
            <a:ext cx="3138854" cy="5215465"/>
          </a:xfrm>
        </p:spPr>
        <p:txBody>
          <a:bodyPr/>
          <a:lstStyle/>
          <a:p>
            <a:pPr marL="231775" lvl="1" indent="0">
              <a:buNone/>
            </a:pPr>
            <a:r>
              <a:rPr lang="en-US" sz="2400" dirty="0"/>
              <a:t>I will be making changes to the syllabus and putting them up hopefully before Thursday’s (Aug 14) lecture</a:t>
            </a:r>
          </a:p>
          <a:p>
            <a:pPr marL="231775" lvl="1" indent="0">
              <a:buNone/>
            </a:pPr>
            <a:endParaRPr lang="en-US" sz="2400" dirty="0"/>
          </a:p>
          <a:p>
            <a:pPr marL="231775" lvl="1" indent="0">
              <a:buNone/>
            </a:pPr>
            <a:r>
              <a:rPr lang="en-US" sz="2400" dirty="0"/>
              <a:t>The last three list items under “Homework” will not be utilized in this course</a:t>
            </a:r>
          </a:p>
          <a:p>
            <a:pPr marL="231775" lvl="1" indent="0">
              <a:buNone/>
            </a:pPr>
            <a:endParaRPr lang="en-US" sz="2400" dirty="0"/>
          </a:p>
          <a:p>
            <a:pPr marL="231775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B4874-EF5D-6F55-7277-74E7AA937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92" y="1831401"/>
            <a:ext cx="5578719" cy="48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19015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30142</TotalTime>
  <Words>1087</Words>
  <Application>Microsoft Office PowerPoint</Application>
  <PresentationFormat>On-screen Show (4:3)</PresentationFormat>
  <Paragraphs>105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Cambria</vt:lpstr>
      <vt:lpstr>Courier New</vt:lpstr>
      <vt:lpstr>Tahoma</vt:lpstr>
      <vt:lpstr>Times New Roman</vt:lpstr>
      <vt:lpstr>Verdana</vt:lpstr>
      <vt:lpstr>Wingdings</vt:lpstr>
      <vt:lpstr>Light-on-dark-standard-presentation</vt:lpstr>
      <vt:lpstr>PowerPoint Presentation</vt:lpstr>
      <vt:lpstr>Introductory General Chemistry</vt:lpstr>
      <vt:lpstr>Course Facts &amp; Information</vt:lpstr>
      <vt:lpstr>Waitlisted Procedure</vt:lpstr>
      <vt:lpstr>That Guy Giving The Course</vt:lpstr>
      <vt:lpstr>The Project</vt:lpstr>
      <vt:lpstr>Communication Plan</vt:lpstr>
      <vt:lpstr>Recommendations for Successful Performance in Chem 3A</vt:lpstr>
      <vt:lpstr>SYLLABUS CHANGES</vt:lpstr>
      <vt:lpstr>Recommendations for Successful Performance in Chem 3A</vt:lpstr>
      <vt:lpstr>Recommendations for Successful Performance in Chem 3A</vt:lpstr>
      <vt:lpstr>Content For This Course</vt:lpstr>
      <vt:lpstr>Teamwork</vt:lpstr>
      <vt:lpstr>The Study Group</vt:lpstr>
      <vt:lpstr>Artificial Intelligence in Learning &amp; Academics</vt:lpstr>
      <vt:lpstr>Artificial Intelligence in Learning &amp; Academics</vt:lpstr>
      <vt:lpstr>Artificial Intelligence in Learning &amp; Academics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994</cp:revision>
  <cp:lastPrinted>2016-03-14T04:22:58Z</cp:lastPrinted>
  <dcterms:created xsi:type="dcterms:W3CDTF">2005-12-08T13:54:14Z</dcterms:created>
  <dcterms:modified xsi:type="dcterms:W3CDTF">2025-08-12T00:02:58Z</dcterms:modified>
</cp:coreProperties>
</file>