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8"/>
  </p:notesMasterIdLst>
  <p:sldIdLst>
    <p:sldId id="608" r:id="rId2"/>
    <p:sldId id="609" r:id="rId3"/>
    <p:sldId id="610" r:id="rId4"/>
    <p:sldId id="612" r:id="rId5"/>
    <p:sldId id="613" r:id="rId6"/>
    <p:sldId id="614" r:id="rId7"/>
    <p:sldId id="615" r:id="rId8"/>
    <p:sldId id="616" r:id="rId9"/>
    <p:sldId id="618" r:id="rId10"/>
    <p:sldId id="619" r:id="rId11"/>
    <p:sldId id="620" r:id="rId12"/>
    <p:sldId id="621" r:id="rId13"/>
    <p:sldId id="622" r:id="rId14"/>
    <p:sldId id="623" r:id="rId15"/>
    <p:sldId id="624" r:id="rId16"/>
    <p:sldId id="617" r:id="rId1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FF00"/>
    <a:srgbClr val="CC99FF"/>
    <a:srgbClr val="339933"/>
    <a:srgbClr val="CCFFFF"/>
    <a:srgbClr val="FFFF99"/>
    <a:srgbClr val="99FFCC"/>
    <a:srgbClr val="99FF66"/>
    <a:srgbClr val="FF9933"/>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2" autoAdjust="0"/>
    <p:restoredTop sz="94620" autoAdjust="0"/>
  </p:normalViewPr>
  <p:slideViewPr>
    <p:cSldViewPr snapToGrid="0">
      <p:cViewPr varScale="1">
        <p:scale>
          <a:sx n="123" d="100"/>
          <a:sy n="123" d="100"/>
        </p:scale>
        <p:origin x="120" y="492"/>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3743" y="1462797"/>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r>
              <a:rPr lang="en-US" sz="4800" kern="0" dirty="0">
                <a:solidFill>
                  <a:srgbClr val="CC99FF"/>
                </a:solidFill>
                <a:latin typeface="Cambria" panose="02040503050406030204" pitchFamily="18" charset="0"/>
                <a:ea typeface="Cambria" panose="02040503050406030204" pitchFamily="18" charset="0"/>
              </a:rPr>
              <a:t>Lab Safety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D61BD-A423-A0B4-839E-2A08E75A9A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8C25B-AB75-D730-D030-82868CD14AC1}"/>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FF27F8AF-8BE2-DA15-3EDB-D48374EE97AE}"/>
              </a:ext>
            </a:extLst>
          </p:cNvPr>
          <p:cNvSpPr>
            <a:spLocks noGrp="1"/>
          </p:cNvSpPr>
          <p:nvPr>
            <p:ph idx="1"/>
          </p:nvPr>
        </p:nvSpPr>
        <p:spPr/>
        <p:txBody>
          <a:bodyPr/>
          <a:lstStyle/>
          <a:p>
            <a:r>
              <a:rPr lang="en-US" dirty="0"/>
              <a:t>Inserting glass tubing &amp; thermometers in holed stoppers</a:t>
            </a:r>
          </a:p>
          <a:p>
            <a:pPr lvl="1"/>
            <a:r>
              <a:rPr lang="en-US" dirty="0"/>
              <a:t>Very avoidable injuries are caused by wrongly inserting glass tubing into holed stoppers!</a:t>
            </a:r>
          </a:p>
          <a:p>
            <a:pPr lvl="1"/>
            <a:r>
              <a:rPr lang="en-US" dirty="0"/>
              <a:t>Apply glycerin (or at least dishwashing detergent) to the hole and surface of tubing</a:t>
            </a:r>
          </a:p>
          <a:p>
            <a:pPr lvl="1"/>
            <a:r>
              <a:rPr lang="en-US" dirty="0"/>
              <a:t>Push tubing into hole, using a rotating motion</a:t>
            </a:r>
          </a:p>
          <a:p>
            <a:pPr lvl="2">
              <a:buFont typeface="Courier New" panose="02070309020205020404" pitchFamily="49" charset="0"/>
              <a:buChar char="o"/>
            </a:pPr>
            <a:r>
              <a:rPr lang="en-US" dirty="0"/>
              <a:t>Insertion should be with ease and no great resistance</a:t>
            </a:r>
          </a:p>
          <a:p>
            <a:pPr lvl="2">
              <a:buFont typeface="Courier New" panose="02070309020205020404" pitchFamily="49" charset="0"/>
              <a:buChar char="o"/>
            </a:pPr>
            <a:r>
              <a:rPr lang="en-US" dirty="0"/>
              <a:t>Do not have the tubing insertion and your palm in same path!</a:t>
            </a:r>
          </a:p>
          <a:p>
            <a:pPr lvl="1"/>
            <a:r>
              <a:rPr lang="en-US" dirty="0"/>
              <a:t>Wash stopper &amp; inserted tubing liberally with water when done</a:t>
            </a:r>
          </a:p>
          <a:p>
            <a:pPr lvl="1"/>
            <a:endParaRPr lang="en-US" dirty="0"/>
          </a:p>
          <a:p>
            <a:r>
              <a:rPr lang="en-US" dirty="0"/>
              <a:t>Unfamiliar with glassware? Ask instructor what it is and what it’s used for</a:t>
            </a:r>
          </a:p>
        </p:txBody>
      </p:sp>
    </p:spTree>
    <p:extLst>
      <p:ext uri="{BB962C8B-B14F-4D97-AF65-F5344CB8AC3E}">
        <p14:creationId xmlns:p14="http://schemas.microsoft.com/office/powerpoint/2010/main" val="290396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4DE40-4B08-E1B4-4506-FAA901D67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60771-46B0-BD16-F62D-692330D89DB9}"/>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ACBB77A9-7AAE-3B2E-04F1-D0BC226A3E88}"/>
              </a:ext>
            </a:extLst>
          </p:cNvPr>
          <p:cNvSpPr>
            <a:spLocks noGrp="1"/>
          </p:cNvSpPr>
          <p:nvPr>
            <p:ph idx="1"/>
          </p:nvPr>
        </p:nvSpPr>
        <p:spPr>
          <a:xfrm>
            <a:off x="279544" y="1278747"/>
            <a:ext cx="6329616" cy="5215465"/>
          </a:xfrm>
        </p:spPr>
        <p:txBody>
          <a:bodyPr/>
          <a:lstStyle/>
          <a:p>
            <a:pPr marL="0" indent="0">
              <a:buNone/>
            </a:pPr>
            <a:r>
              <a:rPr lang="en-US" sz="2800" b="1" dirty="0">
                <a:solidFill>
                  <a:srgbClr val="00FF00"/>
                </a:solidFill>
              </a:rPr>
              <a:t>HOT STUFF</a:t>
            </a:r>
          </a:p>
          <a:p>
            <a:r>
              <a:rPr lang="en-US" dirty="0"/>
              <a:t>Always consider glassware to be hot if around heating equipment</a:t>
            </a:r>
          </a:p>
          <a:p>
            <a:pPr lvl="1"/>
            <a:r>
              <a:rPr lang="en-US" dirty="0">
                <a:solidFill>
                  <a:srgbClr val="FFC000"/>
                </a:solidFill>
              </a:rPr>
              <a:t>Handle hot glassware with tongs or hot pad</a:t>
            </a:r>
          </a:p>
          <a:p>
            <a:pPr lvl="1"/>
            <a:r>
              <a:rPr lang="en-US" dirty="0">
                <a:solidFill>
                  <a:srgbClr val="FFC000"/>
                </a:solidFill>
              </a:rPr>
              <a:t>Keep hot glassware on equipment intended to hold it until the glassware is cooled. Do not set hot glassware on cold surface, including just the bench</a:t>
            </a:r>
          </a:p>
          <a:p>
            <a:r>
              <a:rPr lang="en-US" dirty="0"/>
              <a:t>Heating a reaction in a test tube?</a:t>
            </a:r>
          </a:p>
          <a:p>
            <a:pPr lvl="1"/>
            <a:r>
              <a:rPr lang="en-US" dirty="0"/>
              <a:t>The mouth of the tube should always be pointed away from any person!</a:t>
            </a:r>
          </a:p>
          <a:p>
            <a:pPr lvl="1"/>
            <a:r>
              <a:rPr lang="en-US" dirty="0"/>
              <a:t>At the appropriate moment in the semester, videos will be required viewing for heating reactions in a test tube</a:t>
            </a:r>
          </a:p>
        </p:txBody>
      </p:sp>
      <p:pic>
        <p:nvPicPr>
          <p:cNvPr id="5" name="Picture 4">
            <a:extLst>
              <a:ext uri="{FF2B5EF4-FFF2-40B4-BE49-F238E27FC236}">
                <a16:creationId xmlns:a16="http://schemas.microsoft.com/office/drawing/2014/main" id="{79E8673A-C6BF-1709-9CA6-03541BB7D5E8}"/>
              </a:ext>
            </a:extLst>
          </p:cNvPr>
          <p:cNvPicPr>
            <a:picLocks noChangeAspect="1"/>
          </p:cNvPicPr>
          <p:nvPr/>
        </p:nvPicPr>
        <p:blipFill>
          <a:blip r:embed="rId2"/>
          <a:stretch>
            <a:fillRect/>
          </a:stretch>
        </p:blipFill>
        <p:spPr>
          <a:xfrm>
            <a:off x="6609160" y="1332090"/>
            <a:ext cx="2367994" cy="3157325"/>
          </a:xfrm>
          <a:prstGeom prst="rect">
            <a:avLst/>
          </a:prstGeom>
        </p:spPr>
      </p:pic>
    </p:spTree>
    <p:extLst>
      <p:ext uri="{BB962C8B-B14F-4D97-AF65-F5344CB8AC3E}">
        <p14:creationId xmlns:p14="http://schemas.microsoft.com/office/powerpoint/2010/main" val="366326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6C140-B0AA-7647-E6D4-66278B88A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07919C-CBAF-CF13-A251-53733FC13587}"/>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D03E620D-8886-ADC2-6DDE-55B1AB321037}"/>
              </a:ext>
            </a:extLst>
          </p:cNvPr>
          <p:cNvSpPr>
            <a:spLocks noGrp="1"/>
          </p:cNvSpPr>
          <p:nvPr>
            <p:ph idx="1"/>
          </p:nvPr>
        </p:nvSpPr>
        <p:spPr>
          <a:xfrm>
            <a:off x="279543" y="1278747"/>
            <a:ext cx="8491923" cy="5215465"/>
          </a:xfrm>
        </p:spPr>
        <p:txBody>
          <a:bodyPr/>
          <a:lstStyle/>
          <a:p>
            <a:pPr marL="0" indent="0">
              <a:buNone/>
            </a:pPr>
            <a:r>
              <a:rPr lang="en-US" sz="2800" b="1" dirty="0">
                <a:solidFill>
                  <a:srgbClr val="00FF00"/>
                </a:solidFill>
              </a:rPr>
              <a:t>HOT STUFF</a:t>
            </a:r>
          </a:p>
          <a:p>
            <a:r>
              <a:rPr lang="en-US" b="1" dirty="0"/>
              <a:t>No heat source unattended ever</a:t>
            </a:r>
          </a:p>
          <a:p>
            <a:r>
              <a:rPr lang="en-US" dirty="0"/>
              <a:t>Gas burners and hot plates off when not in use</a:t>
            </a:r>
          </a:p>
          <a:p>
            <a:r>
              <a:rPr lang="en-US" dirty="0"/>
              <a:t>Using a flammable solvent or liquid?</a:t>
            </a:r>
          </a:p>
          <a:p>
            <a:pPr lvl="1"/>
            <a:r>
              <a:rPr lang="en-US" sz="2200" dirty="0">
                <a:solidFill>
                  <a:srgbClr val="FFC000"/>
                </a:solidFill>
              </a:rPr>
              <a:t>Those should only ever be heated using a hot plate, and usually in a water bath heated by the hot plate</a:t>
            </a:r>
          </a:p>
          <a:p>
            <a:pPr lvl="1"/>
            <a:r>
              <a:rPr lang="en-US" sz="2200" dirty="0">
                <a:solidFill>
                  <a:srgbClr val="FFC000"/>
                </a:solidFill>
              </a:rPr>
              <a:t>All reactions involving VOLATILE solvents/liquids MUST BE DONE in a fume hood</a:t>
            </a:r>
          </a:p>
          <a:p>
            <a:r>
              <a:rPr lang="en-US" sz="2600" dirty="0"/>
              <a:t>Make sure that the sash of fume hood is at the proper setting and learn the safety features (alarms) of the fume hood</a:t>
            </a:r>
          </a:p>
        </p:txBody>
      </p:sp>
    </p:spTree>
    <p:extLst>
      <p:ext uri="{BB962C8B-B14F-4D97-AF65-F5344CB8AC3E}">
        <p14:creationId xmlns:p14="http://schemas.microsoft.com/office/powerpoint/2010/main" val="417047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98BE-687F-C7E6-B12A-928BC7777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581D5A-B6CD-3829-FD2D-C5C149F4C090}"/>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0CB83BA2-1BD9-AC0F-F0DA-77BF7CDEE9A9}"/>
              </a:ext>
            </a:extLst>
          </p:cNvPr>
          <p:cNvSpPr>
            <a:spLocks noGrp="1"/>
          </p:cNvSpPr>
          <p:nvPr>
            <p:ph idx="1"/>
          </p:nvPr>
        </p:nvSpPr>
        <p:spPr>
          <a:xfrm>
            <a:off x="279543" y="1278747"/>
            <a:ext cx="8491923" cy="5215465"/>
          </a:xfrm>
        </p:spPr>
        <p:txBody>
          <a:bodyPr/>
          <a:lstStyle/>
          <a:p>
            <a:pPr marL="0" indent="0">
              <a:buNone/>
            </a:pPr>
            <a:r>
              <a:rPr lang="en-US" sz="2800" b="1" dirty="0">
                <a:solidFill>
                  <a:srgbClr val="00FF00"/>
                </a:solidFill>
              </a:rPr>
              <a:t>HANDLING CHEMICALS</a:t>
            </a:r>
          </a:p>
          <a:p>
            <a:r>
              <a:rPr lang="en-US" dirty="0"/>
              <a:t>Treat all chemicals as a safety</a:t>
            </a:r>
          </a:p>
          <a:p>
            <a:r>
              <a:rPr lang="en-US" dirty="0"/>
              <a:t>Pipetting by mouth is strictly forbidden</a:t>
            </a:r>
          </a:p>
          <a:p>
            <a:pPr marL="231775" lvl="1" indent="0">
              <a:buNone/>
            </a:pPr>
            <a:r>
              <a:rPr lang="en-US" dirty="0">
                <a:solidFill>
                  <a:srgbClr val="FFFFCC"/>
                </a:solidFill>
              </a:rPr>
              <a:t>Use a proper volumetric transfer device or system, like a pipette bulb</a:t>
            </a:r>
          </a:p>
          <a:p>
            <a:r>
              <a:rPr lang="en-US" dirty="0"/>
              <a:t>Never put your nose over a container with a substance in it</a:t>
            </a:r>
          </a:p>
          <a:p>
            <a:pPr marL="231775" lvl="1" indent="0">
              <a:buNone/>
            </a:pPr>
            <a:r>
              <a:rPr lang="en-US" dirty="0">
                <a:solidFill>
                  <a:srgbClr val="FFFFCC"/>
                </a:solidFill>
              </a:rPr>
              <a:t>If you absolutely must sample the volatile substance by smell, use your hand to fan vapors from mouth of container towards your nostrils carefully</a:t>
            </a:r>
          </a:p>
        </p:txBody>
      </p:sp>
    </p:spTree>
    <p:extLst>
      <p:ext uri="{BB962C8B-B14F-4D97-AF65-F5344CB8AC3E}">
        <p14:creationId xmlns:p14="http://schemas.microsoft.com/office/powerpoint/2010/main" val="3547640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40527-7927-29E7-B587-BBB2F27302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DAF28-3C7D-C6B2-D8C3-9568A2024F96}"/>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F846D43B-6870-A945-FDDF-FAC16B620C39}"/>
              </a:ext>
            </a:extLst>
          </p:cNvPr>
          <p:cNvSpPr>
            <a:spLocks noGrp="1"/>
          </p:cNvSpPr>
          <p:nvPr>
            <p:ph idx="1"/>
          </p:nvPr>
        </p:nvSpPr>
        <p:spPr>
          <a:xfrm>
            <a:off x="279543" y="1278747"/>
            <a:ext cx="8491923" cy="5215465"/>
          </a:xfrm>
        </p:spPr>
        <p:txBody>
          <a:bodyPr/>
          <a:lstStyle/>
          <a:p>
            <a:pPr marL="0" indent="0">
              <a:buNone/>
            </a:pPr>
            <a:r>
              <a:rPr lang="en-US" sz="2800" b="1" dirty="0">
                <a:solidFill>
                  <a:srgbClr val="00FF00"/>
                </a:solidFill>
              </a:rPr>
              <a:t>HANDLING CHEMICALS</a:t>
            </a:r>
          </a:p>
          <a:p>
            <a:r>
              <a:rPr lang="en-US" dirty="0"/>
              <a:t>When you take a solid or liquid stock chemical out of its container, you should not put excess chemical back in that container</a:t>
            </a:r>
          </a:p>
          <a:p>
            <a:pPr marL="236538" lvl="1" indent="0">
              <a:buNone/>
            </a:pPr>
            <a:r>
              <a:rPr lang="en-US" dirty="0">
                <a:solidFill>
                  <a:srgbClr val="FFC000"/>
                </a:solidFill>
              </a:rPr>
              <a:t>For this reason, it is better to take smaller quantities at first and add to the weighing dish or volumetric container than take too much in one big over-do</a:t>
            </a:r>
          </a:p>
          <a:p>
            <a:r>
              <a:rPr lang="en-US" dirty="0"/>
              <a:t>Never waste reagents and consumables</a:t>
            </a:r>
          </a:p>
          <a:p>
            <a:pPr lvl="1"/>
            <a:r>
              <a:rPr lang="en-US" dirty="0"/>
              <a:t>If an experiment says to weigh out 10.0 grams of a chemical, take the time to weigh that out accurately</a:t>
            </a:r>
          </a:p>
          <a:p>
            <a:pPr lvl="1"/>
            <a:r>
              <a:rPr lang="en-US" dirty="0"/>
              <a:t>If you want 250 ml of liquid, generally take that amount and not more</a:t>
            </a:r>
          </a:p>
          <a:p>
            <a:pPr lvl="1"/>
            <a:r>
              <a:rPr lang="en-US" dirty="0"/>
              <a:t>You have a community to consider, and they are in the queue not wanting to find out nothing is left for them</a:t>
            </a:r>
          </a:p>
        </p:txBody>
      </p:sp>
    </p:spTree>
    <p:extLst>
      <p:ext uri="{BB962C8B-B14F-4D97-AF65-F5344CB8AC3E}">
        <p14:creationId xmlns:p14="http://schemas.microsoft.com/office/powerpoint/2010/main" val="1708841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DDF1C-E27D-94E4-8B3A-C303E4281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6265B-99CC-5FC7-759A-93073903AC50}"/>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334BDDC3-0A49-02DD-8B86-9AD5D0BD2B9A}"/>
              </a:ext>
            </a:extLst>
          </p:cNvPr>
          <p:cNvSpPr>
            <a:spLocks noGrp="1"/>
          </p:cNvSpPr>
          <p:nvPr>
            <p:ph idx="1"/>
          </p:nvPr>
        </p:nvSpPr>
        <p:spPr>
          <a:xfrm>
            <a:off x="279543" y="1278747"/>
            <a:ext cx="8491923" cy="5215465"/>
          </a:xfrm>
        </p:spPr>
        <p:txBody>
          <a:bodyPr/>
          <a:lstStyle/>
          <a:p>
            <a:pPr marL="0" indent="0">
              <a:buNone/>
            </a:pPr>
            <a:r>
              <a:rPr lang="en-US" sz="2800" b="1" dirty="0">
                <a:solidFill>
                  <a:srgbClr val="00FF00"/>
                </a:solidFill>
              </a:rPr>
              <a:t>HANDLING CHEMICALS</a:t>
            </a:r>
          </a:p>
          <a:p>
            <a:r>
              <a:rPr lang="en-US" dirty="0"/>
              <a:t>Having problems getting a solid or other thing out of a reagent container? Inform the instructor.</a:t>
            </a:r>
          </a:p>
          <a:p>
            <a:r>
              <a:rPr lang="en-US" sz="2200" dirty="0"/>
              <a:t>If you’re getting a reagent, particularly a liquid stock, out of its container, make sure that if it drips down the side of the container when dispensing, that it does NOT drip on the identifying label. Handle the container directly on the label.</a:t>
            </a:r>
          </a:p>
          <a:p>
            <a:pPr marL="0" indent="0">
              <a:buNone/>
            </a:pPr>
            <a:r>
              <a:rPr lang="en-US" b="1" dirty="0"/>
              <a:t>ACIDS</a:t>
            </a:r>
          </a:p>
          <a:p>
            <a:r>
              <a:rPr lang="en-US" sz="2000" b="1" dirty="0"/>
              <a:t>ALWAYS</a:t>
            </a:r>
            <a:r>
              <a:rPr lang="en-US" sz="2000" dirty="0"/>
              <a:t> slowly add concentrated (stock) acids to stirring (or at least swirling) water during dilution</a:t>
            </a:r>
          </a:p>
          <a:p>
            <a:r>
              <a:rPr lang="en-US" sz="2000" b="1" dirty="0"/>
              <a:t>NEVER</a:t>
            </a:r>
            <a:r>
              <a:rPr lang="en-US" sz="2000" dirty="0"/>
              <a:t> add water solvent to concentrated acids: the heat of the reaction can be very intense and can cause EXPLOSIVE release</a:t>
            </a:r>
          </a:p>
        </p:txBody>
      </p:sp>
    </p:spTree>
    <p:extLst>
      <p:ext uri="{BB962C8B-B14F-4D97-AF65-F5344CB8AC3E}">
        <p14:creationId xmlns:p14="http://schemas.microsoft.com/office/powerpoint/2010/main" val="954110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27890-8B95-F7EE-8AFF-F5E07968AF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53D4A-DE7F-2D52-5B51-F0886E98440D}"/>
              </a:ext>
            </a:extLst>
          </p:cNvPr>
          <p:cNvSpPr>
            <a:spLocks noGrp="1"/>
          </p:cNvSpPr>
          <p:nvPr>
            <p:ph type="title"/>
          </p:nvPr>
        </p:nvSpPr>
        <p:spPr/>
        <p:txBody>
          <a:bodyPr/>
          <a:lstStyle/>
          <a:p>
            <a:r>
              <a:rPr lang="en-US" dirty="0"/>
              <a:t>Other Useful Info</a:t>
            </a:r>
          </a:p>
        </p:txBody>
      </p:sp>
      <p:sp>
        <p:nvSpPr>
          <p:cNvPr id="3" name="Content Placeholder 2">
            <a:extLst>
              <a:ext uri="{FF2B5EF4-FFF2-40B4-BE49-F238E27FC236}">
                <a16:creationId xmlns:a16="http://schemas.microsoft.com/office/drawing/2014/main" id="{F811D9C9-4A76-0785-96F2-0461E14A8F0B}"/>
              </a:ext>
            </a:extLst>
          </p:cNvPr>
          <p:cNvSpPr>
            <a:spLocks noGrp="1"/>
          </p:cNvSpPr>
          <p:nvPr>
            <p:ph idx="1"/>
          </p:nvPr>
        </p:nvSpPr>
        <p:spPr/>
        <p:txBody>
          <a:bodyPr/>
          <a:lstStyle/>
          <a:p>
            <a:r>
              <a:rPr lang="en-US" sz="2400" dirty="0"/>
              <a:t>Whiteboards</a:t>
            </a:r>
          </a:p>
          <a:p>
            <a:pPr lvl="1"/>
            <a:r>
              <a:rPr lang="en-US" sz="1800" dirty="0"/>
              <a:t>Microfiber cloth or eraser is usually enough</a:t>
            </a:r>
          </a:p>
          <a:p>
            <a:pPr lvl="1"/>
            <a:r>
              <a:rPr lang="en-US" sz="1800" dirty="0"/>
              <a:t>If board staining is seen after cloth cleaning, try a 50% isopropanol (1:1 [v/v] rubbing </a:t>
            </a:r>
            <a:r>
              <a:rPr lang="en-US" sz="1800" dirty="0" err="1"/>
              <a:t>alcohol:water</a:t>
            </a:r>
            <a:r>
              <a:rPr lang="en-US" sz="1800" dirty="0"/>
              <a:t>). Wet a cloth and quickly apply</a:t>
            </a:r>
          </a:p>
          <a:p>
            <a:pPr lvl="1"/>
            <a:r>
              <a:rPr lang="en-US" sz="1800" dirty="0"/>
              <a:t>A more determined effort can use high concentrations of isopropanol</a:t>
            </a:r>
          </a:p>
          <a:p>
            <a:pPr lvl="1"/>
            <a:r>
              <a:rPr lang="en-US" sz="1800" dirty="0"/>
              <a:t>Do </a:t>
            </a:r>
            <a:r>
              <a:rPr lang="en-US" sz="1800" b="1" u="sng" dirty="0"/>
              <a:t>NOT</a:t>
            </a:r>
            <a:r>
              <a:rPr lang="en-US" sz="1800" dirty="0"/>
              <a:t> use any cleansers or detergents on whiteboard, and that especially </a:t>
            </a:r>
            <a:r>
              <a:rPr lang="en-US" dirty="0"/>
              <a:t>includes Simple Green used in the lab</a:t>
            </a:r>
          </a:p>
        </p:txBody>
      </p:sp>
    </p:spTree>
    <p:extLst>
      <p:ext uri="{BB962C8B-B14F-4D97-AF65-F5344CB8AC3E}">
        <p14:creationId xmlns:p14="http://schemas.microsoft.com/office/powerpoint/2010/main" val="337599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CFB9-8AEC-FD86-5671-0E5FD7266FB8}"/>
              </a:ext>
            </a:extLst>
          </p:cNvPr>
          <p:cNvSpPr>
            <a:spLocks noGrp="1"/>
          </p:cNvSpPr>
          <p:nvPr>
            <p:ph type="title"/>
          </p:nvPr>
        </p:nvSpPr>
        <p:spPr/>
        <p:txBody>
          <a:bodyPr/>
          <a:lstStyle/>
          <a:p>
            <a:r>
              <a:rPr lang="en-US" dirty="0"/>
              <a:t>Lab Safety</a:t>
            </a:r>
          </a:p>
        </p:txBody>
      </p:sp>
      <p:sp>
        <p:nvSpPr>
          <p:cNvPr id="3" name="Content Placeholder 2">
            <a:extLst>
              <a:ext uri="{FF2B5EF4-FFF2-40B4-BE49-F238E27FC236}">
                <a16:creationId xmlns:a16="http://schemas.microsoft.com/office/drawing/2014/main" id="{D866B6DA-41DD-F9B6-8FA9-866412F266A2}"/>
              </a:ext>
            </a:extLst>
          </p:cNvPr>
          <p:cNvSpPr>
            <a:spLocks noGrp="1"/>
          </p:cNvSpPr>
          <p:nvPr>
            <p:ph idx="1"/>
          </p:nvPr>
        </p:nvSpPr>
        <p:spPr/>
        <p:txBody>
          <a:bodyPr/>
          <a:lstStyle/>
          <a:p>
            <a:r>
              <a:rPr lang="en-US" dirty="0"/>
              <a:t>The first discussion in a lab course</a:t>
            </a:r>
          </a:p>
          <a:p>
            <a:r>
              <a:rPr lang="en-US" dirty="0"/>
              <a:t>A priority for:</a:t>
            </a:r>
          </a:p>
          <a:p>
            <a:pPr marL="688975" lvl="1" indent="-457200">
              <a:buFont typeface="+mj-lt"/>
              <a:buAutoNum type="arabicPeriod"/>
            </a:pPr>
            <a:r>
              <a:rPr lang="en-US" dirty="0"/>
              <a:t>Your fellow students</a:t>
            </a:r>
          </a:p>
          <a:p>
            <a:pPr marL="688975" lvl="1" indent="-457200">
              <a:buFont typeface="+mj-lt"/>
              <a:buAutoNum type="arabicPeriod"/>
            </a:pPr>
            <a:r>
              <a:rPr lang="en-US" dirty="0"/>
              <a:t>Your instructor</a:t>
            </a:r>
          </a:p>
          <a:p>
            <a:pPr marL="688975" lvl="1" indent="-457200">
              <a:buFont typeface="+mj-lt"/>
              <a:buAutoNum type="arabicPeriod"/>
            </a:pPr>
            <a:r>
              <a:rPr lang="en-US" dirty="0"/>
              <a:t>The org</a:t>
            </a:r>
          </a:p>
          <a:p>
            <a:pPr marL="971550" lvl="2" indent="-457200">
              <a:buFont typeface="Wingdings" panose="05000000000000000000" pitchFamily="2" charset="2"/>
              <a:buChar char="q"/>
            </a:pPr>
            <a:r>
              <a:rPr lang="en-US" dirty="0"/>
              <a:t>Chemistry Department</a:t>
            </a:r>
          </a:p>
          <a:p>
            <a:pPr marL="971550" lvl="2" indent="-457200">
              <a:buFont typeface="Wingdings" panose="05000000000000000000" pitchFamily="2" charset="2"/>
              <a:buChar char="q"/>
            </a:pPr>
            <a:r>
              <a:rPr lang="en-US" dirty="0"/>
              <a:t>Math, Science and Engineering Division (MSE)</a:t>
            </a:r>
          </a:p>
          <a:p>
            <a:pPr marL="971550" lvl="2" indent="-457200">
              <a:buFont typeface="Wingdings" panose="05000000000000000000" pitchFamily="2" charset="2"/>
              <a:buChar char="q"/>
            </a:pPr>
            <a:r>
              <a:rPr lang="en-US" dirty="0"/>
              <a:t>Fresno City College (FCC)</a:t>
            </a:r>
          </a:p>
          <a:p>
            <a:pPr marL="971550" lvl="2" indent="-457200">
              <a:buFont typeface="Wingdings" panose="05000000000000000000" pitchFamily="2" charset="2"/>
              <a:buChar char="q"/>
            </a:pPr>
            <a:r>
              <a:rPr lang="en-US" dirty="0"/>
              <a:t>State Center Community College District (SCCCD)</a:t>
            </a:r>
          </a:p>
          <a:p>
            <a:pPr marL="688975" lvl="1" indent="-457200">
              <a:buFont typeface="+mj-lt"/>
              <a:buAutoNum type="arabicPeriod"/>
            </a:pPr>
            <a:r>
              <a:rPr lang="en-US" dirty="0"/>
              <a:t>The People of the State of California: regulations and law</a:t>
            </a:r>
          </a:p>
          <a:p>
            <a:pPr lvl="1"/>
            <a:endParaRPr lang="en-US" dirty="0"/>
          </a:p>
        </p:txBody>
      </p:sp>
    </p:spTree>
    <p:extLst>
      <p:ext uri="{BB962C8B-B14F-4D97-AF65-F5344CB8AC3E}">
        <p14:creationId xmlns:p14="http://schemas.microsoft.com/office/powerpoint/2010/main" val="233524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87AF-46F2-C10E-A25A-A155537CE0F3}"/>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B17AAE8D-34EF-10B8-398C-3B61ED9546DE}"/>
              </a:ext>
            </a:extLst>
          </p:cNvPr>
          <p:cNvSpPr>
            <a:spLocks noGrp="1"/>
          </p:cNvSpPr>
          <p:nvPr>
            <p:ph idx="1"/>
          </p:nvPr>
        </p:nvSpPr>
        <p:spPr/>
        <p:txBody>
          <a:bodyPr/>
          <a:lstStyle/>
          <a:p>
            <a:pPr marL="0" indent="0">
              <a:buNone/>
            </a:pPr>
            <a:r>
              <a:rPr lang="en-US" i="1" dirty="0">
                <a:solidFill>
                  <a:srgbClr val="CC99FF"/>
                </a:solidFill>
                <a:latin typeface="Times New Roman" panose="02020603050405020304" pitchFamily="18" charset="0"/>
                <a:cs typeface="Times New Roman" panose="02020603050405020304" pitchFamily="18" charset="0"/>
              </a:rPr>
              <a:t>Pages 5, 6 and 7 in Lab Manual</a:t>
            </a:r>
          </a:p>
          <a:p>
            <a:pPr marL="0" indent="0">
              <a:buNone/>
            </a:pPr>
            <a:endParaRPr lang="en-US" sz="1400" dirty="0">
              <a:solidFill>
                <a:srgbClr val="00FF00"/>
              </a:solidFill>
            </a:endParaRPr>
          </a:p>
          <a:p>
            <a:pPr marL="0" indent="0">
              <a:buNone/>
            </a:pPr>
            <a:r>
              <a:rPr lang="en-US" sz="3200" dirty="0">
                <a:solidFill>
                  <a:srgbClr val="00FF00"/>
                </a:solidFill>
              </a:rPr>
              <a:t>PERSONAL PROTECTION</a:t>
            </a:r>
          </a:p>
          <a:p>
            <a:r>
              <a:rPr lang="en-US" dirty="0"/>
              <a:t>Eyes: approved safety GOGGLES (not glasses)</a:t>
            </a:r>
          </a:p>
          <a:p>
            <a:r>
              <a:rPr lang="en-US" dirty="0"/>
              <a:t>Body/clothing: lab coat to knees </a:t>
            </a:r>
            <a:r>
              <a:rPr lang="en-US" sz="2000" dirty="0"/>
              <a:t>(at least mid-thigh) </a:t>
            </a:r>
          </a:p>
          <a:p>
            <a:r>
              <a:rPr lang="en-US" dirty="0"/>
              <a:t>Below knee:</a:t>
            </a:r>
          </a:p>
          <a:p>
            <a:endParaRPr lang="en-US" dirty="0"/>
          </a:p>
          <a:p>
            <a:endParaRPr lang="en-US" dirty="0"/>
          </a:p>
          <a:p>
            <a:endParaRPr lang="en-US" dirty="0"/>
          </a:p>
          <a:p>
            <a:r>
              <a:rPr lang="en-US" dirty="0"/>
              <a:t>Long hair, accessories, scarves</a:t>
            </a:r>
          </a:p>
          <a:p>
            <a:endParaRPr lang="en-US" dirty="0"/>
          </a:p>
        </p:txBody>
      </p:sp>
      <p:pic>
        <p:nvPicPr>
          <p:cNvPr id="5" name="Picture 4">
            <a:extLst>
              <a:ext uri="{FF2B5EF4-FFF2-40B4-BE49-F238E27FC236}">
                <a16:creationId xmlns:a16="http://schemas.microsoft.com/office/drawing/2014/main" id="{EE274E6E-2DA7-3730-20D1-8FD061EC6862}"/>
              </a:ext>
            </a:extLst>
          </p:cNvPr>
          <p:cNvPicPr>
            <a:picLocks noChangeAspect="1"/>
          </p:cNvPicPr>
          <p:nvPr/>
        </p:nvPicPr>
        <p:blipFill>
          <a:blip r:embed="rId2"/>
          <a:stretch>
            <a:fillRect/>
          </a:stretch>
        </p:blipFill>
        <p:spPr>
          <a:xfrm>
            <a:off x="928179" y="4087436"/>
            <a:ext cx="7287642" cy="943107"/>
          </a:xfrm>
          <a:prstGeom prst="rect">
            <a:avLst/>
          </a:prstGeom>
        </p:spPr>
      </p:pic>
      <p:pic>
        <p:nvPicPr>
          <p:cNvPr id="7" name="Picture 6">
            <a:extLst>
              <a:ext uri="{FF2B5EF4-FFF2-40B4-BE49-F238E27FC236}">
                <a16:creationId xmlns:a16="http://schemas.microsoft.com/office/drawing/2014/main" id="{F7DE07A7-1520-680E-10F6-82539E2300A2}"/>
              </a:ext>
            </a:extLst>
          </p:cNvPr>
          <p:cNvPicPr>
            <a:picLocks noChangeAspect="1"/>
          </p:cNvPicPr>
          <p:nvPr/>
        </p:nvPicPr>
        <p:blipFill>
          <a:blip r:embed="rId3"/>
          <a:stretch>
            <a:fillRect/>
          </a:stretch>
        </p:blipFill>
        <p:spPr>
          <a:xfrm>
            <a:off x="980218" y="5747343"/>
            <a:ext cx="7316221" cy="800212"/>
          </a:xfrm>
          <a:prstGeom prst="rect">
            <a:avLst/>
          </a:prstGeom>
        </p:spPr>
      </p:pic>
    </p:spTree>
    <p:extLst>
      <p:ext uri="{BB962C8B-B14F-4D97-AF65-F5344CB8AC3E}">
        <p14:creationId xmlns:p14="http://schemas.microsoft.com/office/powerpoint/2010/main" val="172051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FFCF5-8B29-2274-AB7B-5FAC0FDC7E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FB3D2E-ACF0-B564-B202-5D468DC1308A}"/>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0D1C6BD6-40CD-40F1-30F7-37AB098803EE}"/>
              </a:ext>
            </a:extLst>
          </p:cNvPr>
          <p:cNvSpPr>
            <a:spLocks noGrp="1"/>
          </p:cNvSpPr>
          <p:nvPr>
            <p:ph idx="1"/>
          </p:nvPr>
        </p:nvSpPr>
        <p:spPr/>
        <p:txBody>
          <a:bodyPr/>
          <a:lstStyle/>
          <a:p>
            <a:pPr marL="0" indent="0">
              <a:buNone/>
            </a:pPr>
            <a:r>
              <a:rPr lang="en-US" sz="3200" dirty="0">
                <a:solidFill>
                  <a:srgbClr val="00FF00"/>
                </a:solidFill>
              </a:rPr>
              <a:t>PERSONAL PROTECTION (cont.)</a:t>
            </a:r>
          </a:p>
          <a:p>
            <a:r>
              <a:rPr lang="en-US" dirty="0"/>
              <a:t>No eating, drinking, chewing, applying cosmetics</a:t>
            </a:r>
          </a:p>
          <a:p>
            <a:r>
              <a:rPr lang="en-US" i="1" dirty="0"/>
              <a:t>Thirsty? Need to drink water?</a:t>
            </a:r>
          </a:p>
          <a:p>
            <a:pPr marL="973138" indent="0">
              <a:buNone/>
            </a:pPr>
            <a:r>
              <a:rPr lang="en-US" dirty="0">
                <a:solidFill>
                  <a:srgbClr val="FFC000"/>
                </a:solidFill>
              </a:rPr>
              <a:t>Step outside lab but only when</a:t>
            </a:r>
            <a:br>
              <a:rPr lang="en-US" dirty="0">
                <a:solidFill>
                  <a:srgbClr val="FFC000"/>
                </a:solidFill>
              </a:rPr>
            </a:br>
            <a:r>
              <a:rPr lang="en-US" dirty="0">
                <a:solidFill>
                  <a:srgbClr val="FFC000"/>
                </a:solidFill>
              </a:rPr>
              <a:t>you are not monitoring an experiment</a:t>
            </a:r>
          </a:p>
          <a:p>
            <a:r>
              <a:rPr lang="en-US" dirty="0"/>
              <a:t>Be attentive about hand-washing</a:t>
            </a:r>
          </a:p>
          <a:p>
            <a:pPr marL="231775" lvl="1" indent="0">
              <a:buNone/>
            </a:pPr>
            <a:r>
              <a:rPr lang="en-US" dirty="0"/>
              <a:t>if you have handled any equipment and especially chemicals, </a:t>
            </a:r>
            <a:r>
              <a:rPr lang="en-US" u="sng" dirty="0"/>
              <a:t>wash your hands first </a:t>
            </a:r>
            <a:r>
              <a:rPr lang="en-US" dirty="0"/>
              <a:t>before you step outside and if you might put your hands on face/eyes, food, or whatever</a:t>
            </a:r>
          </a:p>
          <a:p>
            <a:pPr marL="338137" indent="-342900"/>
            <a:r>
              <a:rPr lang="en-US" sz="2200" dirty="0"/>
              <a:t>Some experiments will require use of hand protection with nitrile gloves, which will be provided</a:t>
            </a:r>
          </a:p>
          <a:p>
            <a:pPr marL="511175" indent="0">
              <a:buNone/>
            </a:pPr>
            <a:r>
              <a:rPr lang="en-US" sz="2000" dirty="0">
                <a:solidFill>
                  <a:srgbClr val="FFC000"/>
                </a:solidFill>
              </a:rPr>
              <a:t>Always use appropriately fitting gloves: if your hand is too small for the glove, you may not have an effective grip</a:t>
            </a:r>
          </a:p>
          <a:p>
            <a:pPr marL="973138" indent="0">
              <a:buNone/>
            </a:pPr>
            <a:endParaRPr lang="en-US" dirty="0">
              <a:solidFill>
                <a:srgbClr val="FFC000"/>
              </a:solidFill>
            </a:endParaRPr>
          </a:p>
        </p:txBody>
      </p:sp>
    </p:spTree>
    <p:extLst>
      <p:ext uri="{BB962C8B-B14F-4D97-AF65-F5344CB8AC3E}">
        <p14:creationId xmlns:p14="http://schemas.microsoft.com/office/powerpoint/2010/main" val="277417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DC9ED-D0DD-B6FF-FF2B-4CF58922C3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091A5F-EFF3-EECF-7787-C4372D152733}"/>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08880FCA-9914-25E6-CF48-C734DC0BE717}"/>
              </a:ext>
            </a:extLst>
          </p:cNvPr>
          <p:cNvSpPr>
            <a:spLocks noGrp="1"/>
          </p:cNvSpPr>
          <p:nvPr>
            <p:ph idx="1"/>
          </p:nvPr>
        </p:nvSpPr>
        <p:spPr/>
        <p:txBody>
          <a:bodyPr/>
          <a:lstStyle/>
          <a:p>
            <a:pPr marL="0" indent="0">
              <a:buNone/>
            </a:pPr>
            <a:r>
              <a:rPr lang="en-US" sz="3200" dirty="0">
                <a:solidFill>
                  <a:srgbClr val="00FF00"/>
                </a:solidFill>
              </a:rPr>
              <a:t>COMMUNITY PROTECTION</a:t>
            </a:r>
          </a:p>
          <a:p>
            <a:r>
              <a:rPr lang="en-US" dirty="0"/>
              <a:t>Learn first thing where these are:</a:t>
            </a:r>
          </a:p>
          <a:p>
            <a:pPr lvl="1"/>
            <a:r>
              <a:rPr lang="en-US" sz="2400" dirty="0"/>
              <a:t>Fire extinguishers</a:t>
            </a:r>
          </a:p>
          <a:p>
            <a:pPr lvl="1"/>
            <a:r>
              <a:rPr lang="en-US" sz="2400" dirty="0"/>
              <a:t>Fire blankets</a:t>
            </a:r>
          </a:p>
          <a:p>
            <a:pPr lvl="1"/>
            <a:r>
              <a:rPr lang="en-US" sz="2400" dirty="0"/>
              <a:t>Fire alarms</a:t>
            </a:r>
          </a:p>
          <a:p>
            <a:pPr lvl="1"/>
            <a:r>
              <a:rPr lang="en-US" sz="2400" dirty="0"/>
              <a:t>Safety showers (yes, you will get soaked)</a:t>
            </a:r>
          </a:p>
          <a:p>
            <a:pPr lvl="1"/>
            <a:r>
              <a:rPr lang="en-US" sz="2400" dirty="0"/>
              <a:t>Eyewash fountains</a:t>
            </a:r>
          </a:p>
          <a:p>
            <a:pPr lvl="1"/>
            <a:r>
              <a:rPr lang="en-US" sz="2400" dirty="0"/>
              <a:t>First Aid Kits</a:t>
            </a:r>
          </a:p>
          <a:p>
            <a:pPr marL="973138" indent="0">
              <a:buNone/>
            </a:pPr>
            <a:endParaRPr lang="en-US" dirty="0">
              <a:solidFill>
                <a:srgbClr val="FFC000"/>
              </a:solidFill>
            </a:endParaRPr>
          </a:p>
        </p:txBody>
      </p:sp>
    </p:spTree>
    <p:extLst>
      <p:ext uri="{BB962C8B-B14F-4D97-AF65-F5344CB8AC3E}">
        <p14:creationId xmlns:p14="http://schemas.microsoft.com/office/powerpoint/2010/main" val="125383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85B16-18B5-3A49-A717-EA47DCC43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7069B-E218-0207-CB9A-FB271EA055D9}"/>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3084213D-024F-12F4-FDF6-C5B571913573}"/>
              </a:ext>
            </a:extLst>
          </p:cNvPr>
          <p:cNvSpPr>
            <a:spLocks noGrp="1"/>
          </p:cNvSpPr>
          <p:nvPr>
            <p:ph idx="1"/>
          </p:nvPr>
        </p:nvSpPr>
        <p:spPr/>
        <p:txBody>
          <a:bodyPr/>
          <a:lstStyle/>
          <a:p>
            <a:pPr marL="0" indent="0">
              <a:buNone/>
            </a:pPr>
            <a:r>
              <a:rPr lang="en-US" sz="3200" dirty="0">
                <a:solidFill>
                  <a:srgbClr val="00FF00"/>
                </a:solidFill>
              </a:rPr>
              <a:t>COMMUNITY PROTECTION</a:t>
            </a:r>
          </a:p>
          <a:p>
            <a:r>
              <a:rPr lang="en-US" dirty="0"/>
              <a:t>Lab aisles and corridors must be clear and trip-free of lab equipment, backpacks,</a:t>
            </a:r>
            <a:br>
              <a:rPr lang="en-US" dirty="0"/>
            </a:br>
            <a:r>
              <a:rPr lang="en-US" dirty="0"/>
              <a:t>chairs out of their place</a:t>
            </a:r>
          </a:p>
          <a:p>
            <a:r>
              <a:rPr lang="en-US" dirty="0"/>
              <a:t>Access to exits and emergency equipment unobstructed</a:t>
            </a:r>
            <a:endParaRPr lang="en-US" sz="2400" dirty="0"/>
          </a:p>
          <a:p>
            <a:pPr marL="973138" indent="0">
              <a:buNone/>
            </a:pPr>
            <a:endParaRPr lang="en-US" dirty="0">
              <a:solidFill>
                <a:srgbClr val="FFC000"/>
              </a:solidFill>
            </a:endParaRPr>
          </a:p>
        </p:txBody>
      </p:sp>
    </p:spTree>
    <p:extLst>
      <p:ext uri="{BB962C8B-B14F-4D97-AF65-F5344CB8AC3E}">
        <p14:creationId xmlns:p14="http://schemas.microsoft.com/office/powerpoint/2010/main" val="382514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7335A-93DD-D720-3858-3198A9BBB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56B4B0-DBC1-ADD6-8C86-D43721F7D771}"/>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274017FA-EE08-98E9-2AC9-A3CF4D9A2160}"/>
              </a:ext>
            </a:extLst>
          </p:cNvPr>
          <p:cNvSpPr>
            <a:spLocks noGrp="1"/>
          </p:cNvSpPr>
          <p:nvPr>
            <p:ph idx="1"/>
          </p:nvPr>
        </p:nvSpPr>
        <p:spPr/>
        <p:txBody>
          <a:bodyPr/>
          <a:lstStyle/>
          <a:p>
            <a:pPr marL="0" indent="0">
              <a:buNone/>
            </a:pPr>
            <a:r>
              <a:rPr lang="en-US" sz="3200" dirty="0">
                <a:solidFill>
                  <a:srgbClr val="00FF00"/>
                </a:solidFill>
              </a:rPr>
              <a:t>COMMUNITY PROTECTION</a:t>
            </a:r>
          </a:p>
          <a:p>
            <a:r>
              <a:rPr lang="en-US" dirty="0"/>
              <a:t>Lab aisles and corridors must be clear and trip-free of lab equipment, backpacks,</a:t>
            </a:r>
            <a:br>
              <a:rPr lang="en-US" dirty="0"/>
            </a:br>
            <a:r>
              <a:rPr lang="en-US" dirty="0"/>
              <a:t>chairs out of their place</a:t>
            </a:r>
          </a:p>
          <a:p>
            <a:r>
              <a:rPr lang="en-US" dirty="0"/>
              <a:t>Access to exits and emergency equipment unobstructed</a:t>
            </a:r>
          </a:p>
          <a:p>
            <a:endParaRPr lang="en-US" dirty="0"/>
          </a:p>
          <a:p>
            <a:r>
              <a:rPr lang="en-US" sz="2400" dirty="0"/>
              <a:t>Chemical reaction going on?</a:t>
            </a:r>
            <a:br>
              <a:rPr lang="en-US" sz="2400" dirty="0"/>
            </a:br>
            <a:r>
              <a:rPr lang="en-US" sz="2400" dirty="0"/>
              <a:t>Keep your attention on it </a:t>
            </a:r>
            <a:r>
              <a:rPr lang="en-US" sz="2400" u="sng" dirty="0"/>
              <a:t>frequently</a:t>
            </a:r>
            <a:r>
              <a:rPr lang="en-US" sz="2400" dirty="0"/>
              <a:t> if not </a:t>
            </a:r>
            <a:r>
              <a:rPr lang="en-US" sz="2400" u="sng" dirty="0"/>
              <a:t>constantly</a:t>
            </a:r>
            <a:r>
              <a:rPr lang="en-US" sz="2400" dirty="0"/>
              <a:t>, and especially if it’s your first experience, first time performing the operation!!</a:t>
            </a:r>
          </a:p>
          <a:p>
            <a:pPr marL="973138" indent="0">
              <a:buNone/>
            </a:pPr>
            <a:endParaRPr lang="en-US" dirty="0">
              <a:solidFill>
                <a:srgbClr val="FFC000"/>
              </a:solidFill>
            </a:endParaRPr>
          </a:p>
        </p:txBody>
      </p:sp>
    </p:spTree>
    <p:extLst>
      <p:ext uri="{BB962C8B-B14F-4D97-AF65-F5344CB8AC3E}">
        <p14:creationId xmlns:p14="http://schemas.microsoft.com/office/powerpoint/2010/main" val="424001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78B85-8731-5984-F6CD-80C6FF9689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72E4F8-CFA0-1046-3A91-72BE3A1C78A6}"/>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1D87E399-C20C-894E-B4E9-723C8A9FDF77}"/>
              </a:ext>
            </a:extLst>
          </p:cNvPr>
          <p:cNvSpPr>
            <a:spLocks noGrp="1"/>
          </p:cNvSpPr>
          <p:nvPr>
            <p:ph idx="1"/>
          </p:nvPr>
        </p:nvSpPr>
        <p:spPr/>
        <p:txBody>
          <a:bodyPr/>
          <a:lstStyle/>
          <a:p>
            <a:pPr marL="0" indent="0">
              <a:buNone/>
            </a:pPr>
            <a:r>
              <a:rPr lang="en-US" sz="3200" dirty="0">
                <a:solidFill>
                  <a:srgbClr val="00FF00"/>
                </a:solidFill>
              </a:rPr>
              <a:t>POLITENESS &amp; CONSIDERATION</a:t>
            </a:r>
          </a:p>
          <a:p>
            <a:r>
              <a:rPr lang="en-US" b="1" u="sng" dirty="0"/>
              <a:t>Always leave a place in the condition as you found it</a:t>
            </a:r>
          </a:p>
          <a:p>
            <a:pPr marL="231775" lvl="1" indent="0">
              <a:buNone/>
            </a:pPr>
            <a:r>
              <a:rPr lang="en-US" dirty="0">
                <a:solidFill>
                  <a:srgbClr val="FFC000"/>
                </a:solidFill>
              </a:rPr>
              <a:t>And if you find it in awful condition, let me know, so I can tell you how you should leave a place in proper condition</a:t>
            </a:r>
          </a:p>
          <a:p>
            <a:r>
              <a:rPr lang="en-US" dirty="0"/>
              <a:t>Clean up after yourself</a:t>
            </a:r>
          </a:p>
          <a:p>
            <a:endParaRPr lang="en-US" dirty="0"/>
          </a:p>
          <a:p>
            <a:r>
              <a:rPr lang="en-US" dirty="0"/>
              <a:t>NO CHEMICAL WASTE OR ANYTHING ELSE IN SINKS!</a:t>
            </a:r>
          </a:p>
          <a:p>
            <a:pPr lvl="1"/>
            <a:r>
              <a:rPr lang="en-US" dirty="0"/>
              <a:t>Everything to be disposed has a proper container, whether it is a solid (paper towels, matches, &amp;c) or a liquid</a:t>
            </a:r>
          </a:p>
          <a:p>
            <a:pPr marL="0" indent="0">
              <a:buNone/>
            </a:pPr>
            <a:endParaRPr lang="en-US" sz="2400" dirty="0"/>
          </a:p>
        </p:txBody>
      </p:sp>
    </p:spTree>
    <p:extLst>
      <p:ext uri="{BB962C8B-B14F-4D97-AF65-F5344CB8AC3E}">
        <p14:creationId xmlns:p14="http://schemas.microsoft.com/office/powerpoint/2010/main" val="4293666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4BF36-30CC-53F3-BD5C-AE7190005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6F20F4-9148-B5C5-6A68-9C3D3966B273}"/>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193FE13E-F0F6-1E8A-4C83-1313834E3769}"/>
              </a:ext>
            </a:extLst>
          </p:cNvPr>
          <p:cNvSpPr>
            <a:spLocks noGrp="1"/>
          </p:cNvSpPr>
          <p:nvPr>
            <p:ph idx="1"/>
          </p:nvPr>
        </p:nvSpPr>
        <p:spPr/>
        <p:txBody>
          <a:bodyPr/>
          <a:lstStyle/>
          <a:p>
            <a:r>
              <a:rPr lang="en-US" sz="2400" dirty="0"/>
              <a:t>Broken glassware? We have a place for it</a:t>
            </a:r>
          </a:p>
          <a:p>
            <a:r>
              <a:rPr lang="en-US" sz="2400" dirty="0"/>
              <a:t>Pieces of glass on floor/bench?</a:t>
            </a:r>
          </a:p>
          <a:p>
            <a:pPr lvl="1"/>
            <a:r>
              <a:rPr lang="en-US" sz="2400" dirty="0">
                <a:solidFill>
                  <a:srgbClr val="FFFF00"/>
                </a:solidFill>
              </a:rPr>
              <a:t>NEVER grab broken glass with your hand, gloved or otherwise!</a:t>
            </a:r>
          </a:p>
          <a:p>
            <a:pPr lvl="1"/>
            <a:r>
              <a:rPr lang="en-US" b="1" dirty="0"/>
              <a:t>ALWAYS find a (hand)brush and collecting/dust pan and sweep broken glass into the pan</a:t>
            </a:r>
          </a:p>
          <a:p>
            <a:pPr lvl="1"/>
            <a:endParaRPr lang="en-US" b="1" dirty="0"/>
          </a:p>
          <a:p>
            <a:r>
              <a:rPr lang="en-US" dirty="0"/>
              <a:t>Inspect your glassware before experiment: make sure you do not use dirty or chipped or cracked glassware</a:t>
            </a:r>
          </a:p>
        </p:txBody>
      </p:sp>
    </p:spTree>
    <p:extLst>
      <p:ext uri="{BB962C8B-B14F-4D97-AF65-F5344CB8AC3E}">
        <p14:creationId xmlns:p14="http://schemas.microsoft.com/office/powerpoint/2010/main" val="2442946857"/>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29117</TotalTime>
  <Words>1173</Words>
  <Application>Microsoft Office PowerPoint</Application>
  <PresentationFormat>On-screen Show (4:3)</PresentationFormat>
  <Paragraphs>124</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Cambria</vt:lpstr>
      <vt:lpstr>Courier New</vt:lpstr>
      <vt:lpstr>Tahoma</vt:lpstr>
      <vt:lpstr>Times New Roman</vt:lpstr>
      <vt:lpstr>Verdana</vt:lpstr>
      <vt:lpstr>Wingdings</vt:lpstr>
      <vt:lpstr>Light-on-dark-standard-presentation</vt:lpstr>
      <vt:lpstr>Introductory General Chemistry</vt:lpstr>
      <vt:lpstr>Lab Safety</vt:lpstr>
      <vt:lpstr>The Lab Safety Contract</vt:lpstr>
      <vt:lpstr>The Lab Safety Contract</vt:lpstr>
      <vt:lpstr>The Lab Safety Contract</vt:lpstr>
      <vt:lpstr>The Lab Safety Contract</vt:lpstr>
      <vt:lpstr>The Lab Safety Contract</vt:lpstr>
      <vt:lpstr>The Lab Safety Contract</vt:lpstr>
      <vt:lpstr>The Lab Safety Contract</vt:lpstr>
      <vt:lpstr>The Lab Safety Contract</vt:lpstr>
      <vt:lpstr>The Lab Safety Contract</vt:lpstr>
      <vt:lpstr>The Lab Safety Contract</vt:lpstr>
      <vt:lpstr>The Lab Safety Contract</vt:lpstr>
      <vt:lpstr>The Lab Safety Contract</vt:lpstr>
      <vt:lpstr>The Lab Safety Contract</vt:lpstr>
      <vt:lpstr>Other Useful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999</cp:revision>
  <cp:lastPrinted>2016-03-14T04:22:58Z</cp:lastPrinted>
  <dcterms:created xsi:type="dcterms:W3CDTF">2005-12-08T13:54:14Z</dcterms:created>
  <dcterms:modified xsi:type="dcterms:W3CDTF">2025-08-10T03:17:46Z</dcterms:modified>
</cp:coreProperties>
</file>