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2"/>
  </p:notesMasterIdLst>
  <p:sldIdLst>
    <p:sldId id="608" r:id="rId2"/>
    <p:sldId id="830" r:id="rId3"/>
    <p:sldId id="831" r:id="rId4"/>
    <p:sldId id="841" r:id="rId5"/>
    <p:sldId id="842" r:id="rId6"/>
    <p:sldId id="843" r:id="rId7"/>
    <p:sldId id="844" r:id="rId8"/>
    <p:sldId id="845" r:id="rId9"/>
    <p:sldId id="846" r:id="rId10"/>
    <p:sldId id="847" r:id="rId11"/>
    <p:sldId id="848" r:id="rId12"/>
    <p:sldId id="832" r:id="rId13"/>
    <p:sldId id="833" r:id="rId14"/>
    <p:sldId id="834" r:id="rId15"/>
    <p:sldId id="835" r:id="rId16"/>
    <p:sldId id="836" r:id="rId17"/>
    <p:sldId id="837" r:id="rId18"/>
    <p:sldId id="838" r:id="rId19"/>
    <p:sldId id="839" r:id="rId20"/>
    <p:sldId id="840" r:id="rId2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p:scale>
          <a:sx n="130" d="100"/>
          <a:sy n="130" d="100"/>
        </p:scale>
        <p:origin x="-474" y="306"/>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7B14C-06CA-EF60-5E16-0F72A299C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C8046B-82BB-22BB-6E97-AC2514B8B5B6}"/>
              </a:ext>
            </a:extLst>
          </p:cNvPr>
          <p:cNvSpPr>
            <a:spLocks noGrp="1"/>
          </p:cNvSpPr>
          <p:nvPr>
            <p:ph type="title"/>
          </p:nvPr>
        </p:nvSpPr>
        <p:spPr>
          <a:xfrm>
            <a:off x="355599" y="237176"/>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70EE64B9-EE27-C220-5BA7-38DE620A4F04}"/>
              </a:ext>
            </a:extLst>
          </p:cNvPr>
          <p:cNvSpPr>
            <a:spLocks noGrp="1"/>
          </p:cNvSpPr>
          <p:nvPr>
            <p:ph idx="1"/>
          </p:nvPr>
        </p:nvSpPr>
        <p:spPr>
          <a:xfrm>
            <a:off x="372532" y="933884"/>
            <a:ext cx="8387645" cy="1300308"/>
          </a:xfrm>
        </p:spPr>
        <p:txBody>
          <a:bodyPr/>
          <a:lstStyle/>
          <a:p>
            <a:pPr marL="0" indent="0">
              <a:buNone/>
            </a:pPr>
            <a:r>
              <a:rPr lang="en-US" sz="2200" dirty="0"/>
              <a:t>Forming the octet through covalent bonding, or sharing.</a:t>
            </a:r>
          </a:p>
          <a:p>
            <a:pPr marL="0" indent="0">
              <a:buNone/>
            </a:pPr>
            <a:r>
              <a:rPr lang="en-US" sz="2200" dirty="0"/>
              <a:t>The boxes count 8 electrons in valence (outermost) shells</a:t>
            </a:r>
          </a:p>
          <a:p>
            <a:pPr marL="0" indent="0">
              <a:buNone/>
            </a:pPr>
            <a:r>
              <a:rPr lang="en-US" sz="2200" dirty="0"/>
              <a:t>Count them!</a:t>
            </a:r>
          </a:p>
        </p:txBody>
      </p:sp>
      <p:pic>
        <p:nvPicPr>
          <p:cNvPr id="12" name="Picture 11">
            <a:extLst>
              <a:ext uri="{FF2B5EF4-FFF2-40B4-BE49-F238E27FC236}">
                <a16:creationId xmlns:a16="http://schemas.microsoft.com/office/drawing/2014/main" id="{4381CEF8-1BF8-BEC5-8A18-6786E99FFBA3}"/>
              </a:ext>
            </a:extLst>
          </p:cNvPr>
          <p:cNvPicPr>
            <a:picLocks noChangeAspect="1"/>
          </p:cNvPicPr>
          <p:nvPr/>
        </p:nvPicPr>
        <p:blipFill>
          <a:blip r:embed="rId2"/>
          <a:stretch>
            <a:fillRect/>
          </a:stretch>
        </p:blipFill>
        <p:spPr>
          <a:xfrm>
            <a:off x="818534" y="2234191"/>
            <a:ext cx="7631925" cy="4475124"/>
          </a:xfrm>
          <a:prstGeom prst="rect">
            <a:avLst/>
          </a:prstGeom>
        </p:spPr>
      </p:pic>
    </p:spTree>
    <p:extLst>
      <p:ext uri="{BB962C8B-B14F-4D97-AF65-F5344CB8AC3E}">
        <p14:creationId xmlns:p14="http://schemas.microsoft.com/office/powerpoint/2010/main" val="2626069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CC0FE-0761-3976-F681-3700ECC69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A1130-E2D9-20F3-A39A-814A301D4021}"/>
              </a:ext>
            </a:extLst>
          </p:cNvPr>
          <p:cNvSpPr>
            <a:spLocks noGrp="1"/>
          </p:cNvSpPr>
          <p:nvPr>
            <p:ph type="title"/>
          </p:nvPr>
        </p:nvSpPr>
        <p:spPr>
          <a:xfrm>
            <a:off x="355599" y="237176"/>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3E8B958D-BB22-B49F-CC8A-7B791F14AC16}"/>
              </a:ext>
            </a:extLst>
          </p:cNvPr>
          <p:cNvSpPr>
            <a:spLocks noGrp="1"/>
          </p:cNvSpPr>
          <p:nvPr>
            <p:ph idx="1"/>
          </p:nvPr>
        </p:nvSpPr>
        <p:spPr>
          <a:xfrm>
            <a:off x="372532" y="933884"/>
            <a:ext cx="8387645" cy="1226756"/>
          </a:xfrm>
        </p:spPr>
        <p:txBody>
          <a:bodyPr/>
          <a:lstStyle/>
          <a:p>
            <a:pPr marL="0" indent="0">
              <a:buNone/>
            </a:pPr>
            <a:r>
              <a:rPr lang="en-US" sz="2200" dirty="0"/>
              <a:t>Forming the octet through covalent bonding, or sharing.</a:t>
            </a:r>
          </a:p>
          <a:p>
            <a:pPr marL="0" indent="0">
              <a:buNone/>
            </a:pPr>
            <a:r>
              <a:rPr lang="en-US" sz="2200" dirty="0"/>
              <a:t>The boxes count 8 electrons in valence (outermost) shells</a:t>
            </a:r>
          </a:p>
          <a:p>
            <a:pPr marL="0" indent="0">
              <a:buNone/>
            </a:pPr>
            <a:r>
              <a:rPr lang="en-US" sz="2200" dirty="0"/>
              <a:t>Count them!</a:t>
            </a:r>
          </a:p>
          <a:p>
            <a:pPr marL="0" indent="0">
              <a:buNone/>
            </a:pPr>
            <a:endParaRPr lang="en-US" sz="2200" dirty="0"/>
          </a:p>
        </p:txBody>
      </p:sp>
      <p:pic>
        <p:nvPicPr>
          <p:cNvPr id="6" name="Picture 5">
            <a:extLst>
              <a:ext uri="{FF2B5EF4-FFF2-40B4-BE49-F238E27FC236}">
                <a16:creationId xmlns:a16="http://schemas.microsoft.com/office/drawing/2014/main" id="{5AEB4771-D7F4-4EBE-5F7F-3329926F4FFB}"/>
              </a:ext>
            </a:extLst>
          </p:cNvPr>
          <p:cNvPicPr>
            <a:picLocks noChangeAspect="1"/>
          </p:cNvPicPr>
          <p:nvPr/>
        </p:nvPicPr>
        <p:blipFill>
          <a:blip r:embed="rId2"/>
          <a:stretch>
            <a:fillRect/>
          </a:stretch>
        </p:blipFill>
        <p:spPr>
          <a:xfrm>
            <a:off x="951272" y="2267231"/>
            <a:ext cx="7458102" cy="4471580"/>
          </a:xfrm>
          <a:prstGeom prst="rect">
            <a:avLst/>
          </a:prstGeom>
        </p:spPr>
      </p:pic>
    </p:spTree>
    <p:extLst>
      <p:ext uri="{BB962C8B-B14F-4D97-AF65-F5344CB8AC3E}">
        <p14:creationId xmlns:p14="http://schemas.microsoft.com/office/powerpoint/2010/main" val="219321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E8A2-9840-849E-1F57-AC424D0CDEE2}"/>
              </a:ext>
            </a:extLst>
          </p:cNvPr>
          <p:cNvSpPr>
            <a:spLocks noGrp="1"/>
          </p:cNvSpPr>
          <p:nvPr>
            <p:ph type="title"/>
          </p:nvPr>
        </p:nvSpPr>
        <p:spPr>
          <a:xfrm>
            <a:off x="361244" y="319543"/>
            <a:ext cx="8421512" cy="830997"/>
          </a:xfrm>
        </p:spPr>
        <p:txBody>
          <a:bodyPr/>
          <a:lstStyle/>
          <a:p>
            <a:r>
              <a:rPr lang="en-US" dirty="0"/>
              <a:t>Electron Dot Diagramming</a:t>
            </a:r>
          </a:p>
        </p:txBody>
      </p:sp>
      <p:sp>
        <p:nvSpPr>
          <p:cNvPr id="29" name="Content Placeholder 28">
            <a:extLst>
              <a:ext uri="{FF2B5EF4-FFF2-40B4-BE49-F238E27FC236}">
                <a16:creationId xmlns:a16="http://schemas.microsoft.com/office/drawing/2014/main" id="{F399B1EF-6752-7FEA-0300-ADD041BFFF3D}"/>
              </a:ext>
            </a:extLst>
          </p:cNvPr>
          <p:cNvSpPr>
            <a:spLocks noGrp="1"/>
          </p:cNvSpPr>
          <p:nvPr>
            <p:ph idx="1"/>
          </p:nvPr>
        </p:nvSpPr>
        <p:spPr>
          <a:xfrm>
            <a:off x="372533" y="1224116"/>
            <a:ext cx="8387645" cy="5323439"/>
          </a:xfrm>
        </p:spPr>
        <p:txBody>
          <a:bodyPr/>
          <a:lstStyle/>
          <a:p>
            <a:r>
              <a:rPr lang="en-US" b="1" dirty="0">
                <a:solidFill>
                  <a:srgbClr val="00FF00"/>
                </a:solidFill>
              </a:rPr>
              <a:t>Lewis structures </a:t>
            </a:r>
            <a:r>
              <a:rPr lang="en-US" dirty="0"/>
              <a:t>are the presentation of </a:t>
            </a:r>
            <a:r>
              <a:rPr lang="en-US" dirty="0">
                <a:solidFill>
                  <a:srgbClr val="FFFF00"/>
                </a:solidFill>
              </a:rPr>
              <a:t>atoms</a:t>
            </a:r>
            <a:r>
              <a:rPr lang="en-US" dirty="0"/>
              <a:t> with their </a:t>
            </a:r>
            <a:r>
              <a:rPr lang="en-US" b="1" dirty="0">
                <a:solidFill>
                  <a:schemeClr val="accent1">
                    <a:lumMod val="60000"/>
                    <a:lumOff val="40000"/>
                  </a:schemeClr>
                </a:solidFill>
              </a:rPr>
              <a:t>valence</a:t>
            </a:r>
            <a:r>
              <a:rPr lang="en-US" dirty="0"/>
              <a:t> (outermost shell of) </a:t>
            </a:r>
            <a:r>
              <a:rPr lang="en-US" b="1" dirty="0">
                <a:solidFill>
                  <a:schemeClr val="accent1">
                    <a:lumMod val="60000"/>
                    <a:lumOff val="40000"/>
                  </a:schemeClr>
                </a:solidFill>
              </a:rPr>
              <a:t>electrons</a:t>
            </a:r>
            <a:r>
              <a:rPr lang="en-US" dirty="0"/>
              <a:t> represented as </a:t>
            </a:r>
            <a:r>
              <a:rPr lang="en-US" b="1" dirty="0">
                <a:solidFill>
                  <a:srgbClr val="FFFF00"/>
                </a:solidFill>
              </a:rPr>
              <a:t>dots</a:t>
            </a:r>
          </a:p>
          <a:p>
            <a:r>
              <a:rPr lang="en-US" dirty="0"/>
              <a:t>The dots can be placed around the element symbol top, right, bottom, left</a:t>
            </a:r>
          </a:p>
          <a:p>
            <a:pPr marL="0" indent="0">
              <a:buNone/>
            </a:pPr>
            <a:r>
              <a:rPr lang="en-US" dirty="0">
                <a:solidFill>
                  <a:srgbClr val="FFC000"/>
                </a:solidFill>
              </a:rPr>
              <a:t>The purpose of these diagrams are as an aid to chemists in showing the electrons available for BONDING of atoms to each other</a:t>
            </a:r>
          </a:p>
        </p:txBody>
      </p:sp>
      <p:pic>
        <p:nvPicPr>
          <p:cNvPr id="30" name="Content Placeholder 14">
            <a:extLst>
              <a:ext uri="{FF2B5EF4-FFF2-40B4-BE49-F238E27FC236}">
                <a16:creationId xmlns:a16="http://schemas.microsoft.com/office/drawing/2014/main" id="{3384039A-ED44-333A-DEBA-62C7E1647F46}"/>
              </a:ext>
            </a:extLst>
          </p:cNvPr>
          <p:cNvPicPr>
            <a:picLocks noChangeAspect="1"/>
          </p:cNvPicPr>
          <p:nvPr/>
        </p:nvPicPr>
        <p:blipFill>
          <a:blip r:embed="rId2"/>
          <a:stretch>
            <a:fillRect/>
          </a:stretch>
        </p:blipFill>
        <p:spPr bwMode="auto">
          <a:xfrm>
            <a:off x="1393306" y="5649122"/>
            <a:ext cx="628738" cy="495369"/>
          </a:xfrm>
          <a:prstGeom prst="rect">
            <a:avLst/>
          </a:prstGeom>
          <a:noFill/>
          <a:ln w="9525">
            <a:noFill/>
            <a:miter lim="800000"/>
            <a:headEnd/>
            <a:tailEnd/>
          </a:ln>
          <a:effectLst/>
        </p:spPr>
      </p:pic>
      <p:pic>
        <p:nvPicPr>
          <p:cNvPr id="31" name="Picture 30">
            <a:extLst>
              <a:ext uri="{FF2B5EF4-FFF2-40B4-BE49-F238E27FC236}">
                <a16:creationId xmlns:a16="http://schemas.microsoft.com/office/drawing/2014/main" id="{68D16497-FA5F-7DD4-4A85-325C36DA65F4}"/>
              </a:ext>
            </a:extLst>
          </p:cNvPr>
          <p:cNvPicPr>
            <a:picLocks noChangeAspect="1"/>
          </p:cNvPicPr>
          <p:nvPr/>
        </p:nvPicPr>
        <p:blipFill>
          <a:blip r:embed="rId3"/>
          <a:stretch>
            <a:fillRect/>
          </a:stretch>
        </p:blipFill>
        <p:spPr>
          <a:xfrm>
            <a:off x="657647" y="4880397"/>
            <a:ext cx="562053" cy="552527"/>
          </a:xfrm>
          <a:prstGeom prst="rect">
            <a:avLst/>
          </a:prstGeom>
        </p:spPr>
      </p:pic>
      <p:pic>
        <p:nvPicPr>
          <p:cNvPr id="32" name="Picture 31">
            <a:extLst>
              <a:ext uri="{FF2B5EF4-FFF2-40B4-BE49-F238E27FC236}">
                <a16:creationId xmlns:a16="http://schemas.microsoft.com/office/drawing/2014/main" id="{6496C997-0D87-9878-EA21-BC787285718F}"/>
              </a:ext>
            </a:extLst>
          </p:cNvPr>
          <p:cNvPicPr>
            <a:picLocks noChangeAspect="1"/>
          </p:cNvPicPr>
          <p:nvPr/>
        </p:nvPicPr>
        <p:blipFill>
          <a:blip r:embed="rId4"/>
          <a:stretch>
            <a:fillRect/>
          </a:stretch>
        </p:blipFill>
        <p:spPr>
          <a:xfrm>
            <a:off x="7135374" y="4974162"/>
            <a:ext cx="619211" cy="533474"/>
          </a:xfrm>
          <a:prstGeom prst="rect">
            <a:avLst/>
          </a:prstGeom>
        </p:spPr>
      </p:pic>
      <p:pic>
        <p:nvPicPr>
          <p:cNvPr id="33" name="Picture 32">
            <a:extLst>
              <a:ext uri="{FF2B5EF4-FFF2-40B4-BE49-F238E27FC236}">
                <a16:creationId xmlns:a16="http://schemas.microsoft.com/office/drawing/2014/main" id="{3DA252C6-71FC-EC60-12C1-08D3C0D3D259}"/>
              </a:ext>
            </a:extLst>
          </p:cNvPr>
          <p:cNvPicPr>
            <a:picLocks noChangeAspect="1"/>
          </p:cNvPicPr>
          <p:nvPr/>
        </p:nvPicPr>
        <p:blipFill>
          <a:blip r:embed="rId5"/>
          <a:stretch>
            <a:fillRect/>
          </a:stretch>
        </p:blipFill>
        <p:spPr>
          <a:xfrm>
            <a:off x="667174" y="5691991"/>
            <a:ext cx="543001" cy="438211"/>
          </a:xfrm>
          <a:prstGeom prst="rect">
            <a:avLst/>
          </a:prstGeom>
        </p:spPr>
      </p:pic>
      <p:pic>
        <p:nvPicPr>
          <p:cNvPr id="34" name="Picture 33">
            <a:extLst>
              <a:ext uri="{FF2B5EF4-FFF2-40B4-BE49-F238E27FC236}">
                <a16:creationId xmlns:a16="http://schemas.microsoft.com/office/drawing/2014/main" id="{038A7A89-0D3A-ACFA-2F92-0FBB2BDA7765}"/>
              </a:ext>
            </a:extLst>
          </p:cNvPr>
          <p:cNvPicPr>
            <a:picLocks noChangeAspect="1"/>
          </p:cNvPicPr>
          <p:nvPr/>
        </p:nvPicPr>
        <p:blipFill>
          <a:blip r:embed="rId6"/>
          <a:stretch>
            <a:fillRect/>
          </a:stretch>
        </p:blipFill>
        <p:spPr>
          <a:xfrm>
            <a:off x="3519142" y="5658648"/>
            <a:ext cx="514422" cy="447737"/>
          </a:xfrm>
          <a:prstGeom prst="rect">
            <a:avLst/>
          </a:prstGeom>
        </p:spPr>
      </p:pic>
      <p:pic>
        <p:nvPicPr>
          <p:cNvPr id="35" name="Picture 34">
            <a:extLst>
              <a:ext uri="{FF2B5EF4-FFF2-40B4-BE49-F238E27FC236}">
                <a16:creationId xmlns:a16="http://schemas.microsoft.com/office/drawing/2014/main" id="{C45EF1F7-288B-1FD5-7F79-E756B620527D}"/>
              </a:ext>
            </a:extLst>
          </p:cNvPr>
          <p:cNvPicPr>
            <a:picLocks noChangeAspect="1"/>
          </p:cNvPicPr>
          <p:nvPr/>
        </p:nvPicPr>
        <p:blipFill>
          <a:blip r:embed="rId7"/>
          <a:stretch>
            <a:fillRect/>
          </a:stretch>
        </p:blipFill>
        <p:spPr>
          <a:xfrm>
            <a:off x="4163377" y="5601490"/>
            <a:ext cx="666843" cy="562053"/>
          </a:xfrm>
          <a:prstGeom prst="rect">
            <a:avLst/>
          </a:prstGeom>
        </p:spPr>
      </p:pic>
      <p:pic>
        <p:nvPicPr>
          <p:cNvPr id="36" name="Picture 35">
            <a:extLst>
              <a:ext uri="{FF2B5EF4-FFF2-40B4-BE49-F238E27FC236}">
                <a16:creationId xmlns:a16="http://schemas.microsoft.com/office/drawing/2014/main" id="{5F912B1C-2C63-BDE1-0B26-FD71E5D546B3}"/>
              </a:ext>
            </a:extLst>
          </p:cNvPr>
          <p:cNvPicPr>
            <a:picLocks noChangeAspect="1"/>
          </p:cNvPicPr>
          <p:nvPr/>
        </p:nvPicPr>
        <p:blipFill>
          <a:blip r:embed="rId8"/>
          <a:stretch>
            <a:fillRect/>
          </a:stretch>
        </p:blipFill>
        <p:spPr>
          <a:xfrm>
            <a:off x="4960033" y="5649183"/>
            <a:ext cx="609685" cy="504895"/>
          </a:xfrm>
          <a:prstGeom prst="rect">
            <a:avLst/>
          </a:prstGeom>
        </p:spPr>
      </p:pic>
      <p:pic>
        <p:nvPicPr>
          <p:cNvPr id="37" name="Picture 36">
            <a:extLst>
              <a:ext uri="{FF2B5EF4-FFF2-40B4-BE49-F238E27FC236}">
                <a16:creationId xmlns:a16="http://schemas.microsoft.com/office/drawing/2014/main" id="{2657FBA4-79BA-1C35-6DD4-99D6A8E38C27}"/>
              </a:ext>
            </a:extLst>
          </p:cNvPr>
          <p:cNvPicPr>
            <a:picLocks noChangeAspect="1"/>
          </p:cNvPicPr>
          <p:nvPr/>
        </p:nvPicPr>
        <p:blipFill>
          <a:blip r:embed="rId9"/>
          <a:stretch>
            <a:fillRect/>
          </a:stretch>
        </p:blipFill>
        <p:spPr>
          <a:xfrm>
            <a:off x="5699531" y="5611078"/>
            <a:ext cx="552527" cy="533474"/>
          </a:xfrm>
          <a:prstGeom prst="rect">
            <a:avLst/>
          </a:prstGeom>
        </p:spPr>
      </p:pic>
      <p:pic>
        <p:nvPicPr>
          <p:cNvPr id="38" name="Picture 37">
            <a:extLst>
              <a:ext uri="{FF2B5EF4-FFF2-40B4-BE49-F238E27FC236}">
                <a16:creationId xmlns:a16="http://schemas.microsoft.com/office/drawing/2014/main" id="{B6BD8703-E177-1011-2710-058CD47E256D}"/>
              </a:ext>
            </a:extLst>
          </p:cNvPr>
          <p:cNvPicPr>
            <a:picLocks noChangeAspect="1"/>
          </p:cNvPicPr>
          <p:nvPr/>
        </p:nvPicPr>
        <p:blipFill>
          <a:blip r:embed="rId10"/>
          <a:stretch>
            <a:fillRect/>
          </a:stretch>
        </p:blipFill>
        <p:spPr>
          <a:xfrm>
            <a:off x="6396164" y="5658648"/>
            <a:ext cx="504895" cy="457264"/>
          </a:xfrm>
          <a:prstGeom prst="rect">
            <a:avLst/>
          </a:prstGeom>
        </p:spPr>
      </p:pic>
      <p:pic>
        <p:nvPicPr>
          <p:cNvPr id="39" name="Picture 38">
            <a:extLst>
              <a:ext uri="{FF2B5EF4-FFF2-40B4-BE49-F238E27FC236}">
                <a16:creationId xmlns:a16="http://schemas.microsoft.com/office/drawing/2014/main" id="{E7122C20-8508-FB9B-2933-71F9ABF1FB43}"/>
              </a:ext>
            </a:extLst>
          </p:cNvPr>
          <p:cNvPicPr>
            <a:picLocks noChangeAspect="1"/>
          </p:cNvPicPr>
          <p:nvPr/>
        </p:nvPicPr>
        <p:blipFill>
          <a:blip r:embed="rId11"/>
          <a:stretch>
            <a:fillRect/>
          </a:stretch>
        </p:blipFill>
        <p:spPr>
          <a:xfrm>
            <a:off x="7063927" y="5658648"/>
            <a:ext cx="762106" cy="485843"/>
          </a:xfrm>
          <a:prstGeom prst="rect">
            <a:avLst/>
          </a:prstGeom>
        </p:spPr>
      </p:pic>
    </p:spTree>
    <p:extLst>
      <p:ext uri="{BB962C8B-B14F-4D97-AF65-F5344CB8AC3E}">
        <p14:creationId xmlns:p14="http://schemas.microsoft.com/office/powerpoint/2010/main" val="236060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5EDDA-0B50-1342-4CE2-9731CD41E004}"/>
              </a:ext>
            </a:extLst>
          </p:cNvPr>
          <p:cNvSpPr>
            <a:spLocks noGrp="1"/>
          </p:cNvSpPr>
          <p:nvPr>
            <p:ph type="title"/>
          </p:nvPr>
        </p:nvSpPr>
        <p:spPr>
          <a:xfrm>
            <a:off x="349955" y="456121"/>
            <a:ext cx="8421512" cy="646331"/>
          </a:xfrm>
        </p:spPr>
        <p:txBody>
          <a:bodyPr/>
          <a:lstStyle/>
          <a:p>
            <a:r>
              <a:rPr lang="en-US" sz="3600" dirty="0"/>
              <a:t>Lewis Structures of Ionic Compounds </a:t>
            </a:r>
          </a:p>
        </p:txBody>
      </p:sp>
      <p:sp>
        <p:nvSpPr>
          <p:cNvPr id="3" name="Content Placeholder 2">
            <a:extLst>
              <a:ext uri="{FF2B5EF4-FFF2-40B4-BE49-F238E27FC236}">
                <a16:creationId xmlns:a16="http://schemas.microsoft.com/office/drawing/2014/main" id="{185ADC53-6929-1568-28EC-1A9E953CD1E0}"/>
              </a:ext>
            </a:extLst>
          </p:cNvPr>
          <p:cNvSpPr>
            <a:spLocks noGrp="1"/>
          </p:cNvSpPr>
          <p:nvPr>
            <p:ph idx="1"/>
          </p:nvPr>
        </p:nvSpPr>
        <p:spPr/>
        <p:txBody>
          <a:bodyPr/>
          <a:lstStyle/>
          <a:p>
            <a:r>
              <a:rPr lang="en-US" dirty="0"/>
              <a:t>Sodium (Na) in Group I has 1 valence (outermost shell) electron. Getting rid of it </a:t>
            </a:r>
          </a:p>
        </p:txBody>
      </p:sp>
    </p:spTree>
    <p:extLst>
      <p:ext uri="{BB962C8B-B14F-4D97-AF65-F5344CB8AC3E}">
        <p14:creationId xmlns:p14="http://schemas.microsoft.com/office/powerpoint/2010/main" val="539459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2AFA-0875-5ECB-17F9-A5B3C3544AAD}"/>
              </a:ext>
            </a:extLst>
          </p:cNvPr>
          <p:cNvSpPr>
            <a:spLocks noGrp="1"/>
          </p:cNvSpPr>
          <p:nvPr>
            <p:ph type="title"/>
          </p:nvPr>
        </p:nvSpPr>
        <p:spPr>
          <a:xfrm>
            <a:off x="349955" y="456121"/>
            <a:ext cx="8421512" cy="646331"/>
          </a:xfrm>
        </p:spPr>
        <p:txBody>
          <a:bodyPr/>
          <a:lstStyle/>
          <a:p>
            <a:r>
              <a:rPr lang="en-US" sz="3600" dirty="0"/>
              <a:t>Lewis Structures of Covalent Molecules</a:t>
            </a:r>
          </a:p>
        </p:txBody>
      </p:sp>
      <p:sp>
        <p:nvSpPr>
          <p:cNvPr id="3" name="Content Placeholder 2">
            <a:extLst>
              <a:ext uri="{FF2B5EF4-FFF2-40B4-BE49-F238E27FC236}">
                <a16:creationId xmlns:a16="http://schemas.microsoft.com/office/drawing/2014/main" id="{14DFD8BF-B16E-1DB5-37B8-A9CF1B844A1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98674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7FAE-4BA5-5A70-D8FC-7CE38B6E067B}"/>
              </a:ext>
            </a:extLst>
          </p:cNvPr>
          <p:cNvSpPr>
            <a:spLocks noGrp="1"/>
          </p:cNvSpPr>
          <p:nvPr>
            <p:ph type="title"/>
          </p:nvPr>
        </p:nvSpPr>
        <p:spPr/>
        <p:txBody>
          <a:bodyPr/>
          <a:lstStyle/>
          <a:p>
            <a:r>
              <a:rPr lang="en-US" dirty="0"/>
              <a:t>Resonance</a:t>
            </a:r>
          </a:p>
        </p:txBody>
      </p:sp>
      <p:sp>
        <p:nvSpPr>
          <p:cNvPr id="3" name="Content Placeholder 2">
            <a:extLst>
              <a:ext uri="{FF2B5EF4-FFF2-40B4-BE49-F238E27FC236}">
                <a16:creationId xmlns:a16="http://schemas.microsoft.com/office/drawing/2014/main" id="{9F0DAE0F-E55F-1BF4-D56A-557F06D27A0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7221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07E30-C4E4-A821-7B67-3D003D75A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B5FA1-6F57-B25F-145F-2E4B9AF1C2D8}"/>
              </a:ext>
            </a:extLst>
          </p:cNvPr>
          <p:cNvSpPr>
            <a:spLocks noGrp="1"/>
          </p:cNvSpPr>
          <p:nvPr>
            <p:ph type="title"/>
          </p:nvPr>
        </p:nvSpPr>
        <p:spPr/>
        <p:txBody>
          <a:bodyPr/>
          <a:lstStyle/>
          <a:p>
            <a:r>
              <a:rPr lang="en-US" dirty="0"/>
              <a:t>Octet Rule Exceptions</a:t>
            </a:r>
          </a:p>
        </p:txBody>
      </p:sp>
      <p:sp>
        <p:nvSpPr>
          <p:cNvPr id="3" name="Content Placeholder 2">
            <a:extLst>
              <a:ext uri="{FF2B5EF4-FFF2-40B4-BE49-F238E27FC236}">
                <a16:creationId xmlns:a16="http://schemas.microsoft.com/office/drawing/2014/main" id="{1709CD72-5310-C51D-8229-51E82D7E2A7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68341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3E0C7-F19B-C006-D2E9-397780B07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7ACE57-75AE-85A3-5144-054315EC9F25}"/>
              </a:ext>
            </a:extLst>
          </p:cNvPr>
          <p:cNvSpPr>
            <a:spLocks noGrp="1"/>
          </p:cNvSpPr>
          <p:nvPr>
            <p:ph type="title"/>
          </p:nvPr>
        </p:nvSpPr>
        <p:spPr/>
        <p:txBody>
          <a:bodyPr/>
          <a:lstStyle/>
          <a:p>
            <a:r>
              <a:rPr lang="en-US" dirty="0"/>
              <a:t>Molecular Shape Prediction</a:t>
            </a:r>
          </a:p>
        </p:txBody>
      </p:sp>
      <p:sp>
        <p:nvSpPr>
          <p:cNvPr id="3" name="Content Placeholder 2">
            <a:extLst>
              <a:ext uri="{FF2B5EF4-FFF2-40B4-BE49-F238E27FC236}">
                <a16:creationId xmlns:a16="http://schemas.microsoft.com/office/drawing/2014/main" id="{D75433B0-68E5-0D21-92EC-83B5A67E66C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30631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9A81E-0C18-6C79-D140-F301E7647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74EB2-2138-FA29-BD33-36A4E6CC8189}"/>
              </a:ext>
            </a:extLst>
          </p:cNvPr>
          <p:cNvSpPr>
            <a:spLocks noGrp="1"/>
          </p:cNvSpPr>
          <p:nvPr>
            <p:ph type="title"/>
          </p:nvPr>
        </p:nvSpPr>
        <p:spPr/>
        <p:txBody>
          <a:bodyPr/>
          <a:lstStyle/>
          <a:p>
            <a:r>
              <a:rPr lang="en-US" dirty="0"/>
              <a:t>Electronegativity</a:t>
            </a:r>
          </a:p>
        </p:txBody>
      </p:sp>
      <p:sp>
        <p:nvSpPr>
          <p:cNvPr id="3" name="Content Placeholder 2">
            <a:extLst>
              <a:ext uri="{FF2B5EF4-FFF2-40B4-BE49-F238E27FC236}">
                <a16:creationId xmlns:a16="http://schemas.microsoft.com/office/drawing/2014/main" id="{0762AAB1-8EBE-9C1B-0DB8-3A7FFA1CD22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43765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BC68D-6E41-C1A9-FE60-EE86C28B85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A720D8-EF8F-93C7-1366-586571C33193}"/>
              </a:ext>
            </a:extLst>
          </p:cNvPr>
          <p:cNvSpPr>
            <a:spLocks noGrp="1"/>
          </p:cNvSpPr>
          <p:nvPr>
            <p:ph type="title"/>
          </p:nvPr>
        </p:nvSpPr>
        <p:spPr/>
        <p:txBody>
          <a:bodyPr/>
          <a:lstStyle/>
          <a:p>
            <a:r>
              <a:rPr lang="en-US" dirty="0"/>
              <a:t>Polarity</a:t>
            </a:r>
          </a:p>
        </p:txBody>
      </p:sp>
      <p:sp>
        <p:nvSpPr>
          <p:cNvPr id="3" name="Content Placeholder 2">
            <a:extLst>
              <a:ext uri="{FF2B5EF4-FFF2-40B4-BE49-F238E27FC236}">
                <a16:creationId xmlns:a16="http://schemas.microsoft.com/office/drawing/2014/main" id="{7824EC9D-70C3-1D01-5A1A-A3D32242855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12849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Lewis Structures: The Octet Rule</a:t>
            </a:r>
          </a:p>
          <a:p>
            <a:r>
              <a:rPr lang="en-US" sz="2800" dirty="0"/>
              <a:t>Showing Lewis Structures in Covalent Molecules</a:t>
            </a:r>
          </a:p>
          <a:p>
            <a:r>
              <a:rPr lang="en-US" sz="2800" dirty="0"/>
              <a:t>The Shapes of Molecules</a:t>
            </a:r>
          </a:p>
          <a:p>
            <a:r>
              <a:rPr lang="en-US" sz="2800" dirty="0"/>
              <a:t>Electronegativity &amp; Polarity</a:t>
            </a:r>
          </a:p>
          <a:p>
            <a:r>
              <a:rPr lang="en-US" sz="2800" dirty="0"/>
              <a:t>Interacting Forces Between Molecules: Dispersion, Dipole-Dipole</a:t>
            </a:r>
            <a:r>
              <a:rPr lang="en-US" sz="2800"/>
              <a:t>, Hydrogen Bonding</a:t>
            </a:r>
          </a:p>
          <a:p>
            <a:endParaRPr lang="en-US" sz="2800" dirty="0"/>
          </a:p>
          <a:p>
            <a:endParaRPr lang="en-US" sz="2800" dirty="0"/>
          </a:p>
          <a:p>
            <a:pPr marL="0" indent="0">
              <a:buNone/>
            </a:pPr>
            <a:endParaRPr lang="en-US" sz="2800" dirty="0"/>
          </a:p>
          <a:p>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D59C7-EAB7-D056-8BEE-345C56968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3592E3-5358-C90C-B671-459218D5C17F}"/>
              </a:ext>
            </a:extLst>
          </p:cNvPr>
          <p:cNvSpPr>
            <a:spLocks noGrp="1"/>
          </p:cNvSpPr>
          <p:nvPr>
            <p:ph type="title"/>
          </p:nvPr>
        </p:nvSpPr>
        <p:spPr/>
        <p:txBody>
          <a:bodyPr/>
          <a:lstStyle/>
          <a:p>
            <a:r>
              <a:rPr lang="en-US" dirty="0"/>
              <a:t>Intermolecular Forces</a:t>
            </a:r>
          </a:p>
        </p:txBody>
      </p:sp>
      <p:sp>
        <p:nvSpPr>
          <p:cNvPr id="3" name="Content Placeholder 2">
            <a:extLst>
              <a:ext uri="{FF2B5EF4-FFF2-40B4-BE49-F238E27FC236}">
                <a16:creationId xmlns:a16="http://schemas.microsoft.com/office/drawing/2014/main" id="{6FBBD043-958F-9869-DF75-98B4F4A969C2}"/>
              </a:ext>
            </a:extLst>
          </p:cNvPr>
          <p:cNvSpPr>
            <a:spLocks noGrp="1"/>
          </p:cNvSpPr>
          <p:nvPr>
            <p:ph idx="1"/>
          </p:nvPr>
        </p:nvSpPr>
        <p:spPr/>
        <p:txBody>
          <a:bodyPr/>
          <a:lstStyle/>
          <a:p>
            <a:r>
              <a:rPr lang="en-US" dirty="0"/>
              <a:t>Dispersion</a:t>
            </a:r>
          </a:p>
          <a:p>
            <a:r>
              <a:rPr lang="en-US" dirty="0"/>
              <a:t>Dipole-Dipole</a:t>
            </a:r>
          </a:p>
          <a:p>
            <a:r>
              <a:rPr lang="en-US"/>
              <a:t>Hydrogen Bonding</a:t>
            </a:r>
            <a:endParaRPr lang="en-US" dirty="0"/>
          </a:p>
        </p:txBody>
      </p:sp>
    </p:spTree>
    <p:extLst>
      <p:ext uri="{BB962C8B-B14F-4D97-AF65-F5344CB8AC3E}">
        <p14:creationId xmlns:p14="http://schemas.microsoft.com/office/powerpoint/2010/main" val="146077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6A56D-A9B2-7F41-5406-BF2E9BFFCF65}"/>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884D796D-562F-2742-6FC6-9EEA48929810}"/>
              </a:ext>
            </a:extLst>
          </p:cNvPr>
          <p:cNvSpPr>
            <a:spLocks noGrp="1"/>
          </p:cNvSpPr>
          <p:nvPr>
            <p:ph idx="1"/>
          </p:nvPr>
        </p:nvSpPr>
        <p:spPr/>
        <p:txBody>
          <a:bodyPr/>
          <a:lstStyle/>
          <a:p>
            <a:r>
              <a:rPr lang="en-US" dirty="0"/>
              <a:t>The periods of the Periodic Table show a pattern of 2 elements in 1</a:t>
            </a:r>
            <a:r>
              <a:rPr lang="en-US" baseline="30000" dirty="0"/>
              <a:t>st</a:t>
            </a:r>
            <a:r>
              <a:rPr lang="en-US" dirty="0"/>
              <a:t> period, then 8 elements in the 2</a:t>
            </a:r>
            <a:r>
              <a:rPr lang="en-US" baseline="30000" dirty="0"/>
              <a:t>nd</a:t>
            </a:r>
            <a:r>
              <a:rPr lang="en-US" dirty="0"/>
              <a:t>  and 3</a:t>
            </a:r>
            <a:r>
              <a:rPr lang="en-US" baseline="30000" dirty="0"/>
              <a:t>rd</a:t>
            </a:r>
            <a:r>
              <a:rPr lang="en-US" dirty="0"/>
              <a:t> periods. (The 4</a:t>
            </a:r>
            <a:r>
              <a:rPr lang="en-US" baseline="30000" dirty="0"/>
              <a:t>th</a:t>
            </a:r>
            <a:r>
              <a:rPr lang="en-US" dirty="0"/>
              <a:t> &amp; 5</a:t>
            </a:r>
            <a:r>
              <a:rPr lang="en-US" baseline="30000" dirty="0"/>
              <a:t>th</a:t>
            </a:r>
            <a:r>
              <a:rPr lang="en-US" dirty="0"/>
              <a:t> have 18 each, then the 6</a:t>
            </a:r>
            <a:r>
              <a:rPr lang="en-US" baseline="30000" dirty="0"/>
              <a:t>th</a:t>
            </a:r>
            <a:r>
              <a:rPr lang="en-US" dirty="0"/>
              <a:t> &amp; 7</a:t>
            </a:r>
            <a:r>
              <a:rPr lang="en-US" baseline="30000" dirty="0"/>
              <a:t>th</a:t>
            </a:r>
            <a:r>
              <a:rPr lang="en-US" dirty="0"/>
              <a:t> have 32 each)</a:t>
            </a:r>
          </a:p>
          <a:p>
            <a:r>
              <a:rPr lang="en-US" dirty="0"/>
              <a:t>But it’s the elements of the 2nd &amp; 3</a:t>
            </a:r>
            <a:r>
              <a:rPr lang="en-US" baseline="30000" dirty="0"/>
              <a:t>rd</a:t>
            </a:r>
            <a:r>
              <a:rPr lang="en-US" dirty="0"/>
              <a:t> periods, particularly the 2</a:t>
            </a:r>
            <a:r>
              <a:rPr lang="en-US" baseline="30000" dirty="0"/>
              <a:t>nd</a:t>
            </a:r>
            <a:r>
              <a:rPr lang="en-US" dirty="0"/>
              <a:t>, that strongly interest us.</a:t>
            </a:r>
          </a:p>
          <a:p>
            <a:r>
              <a:rPr lang="en-US" dirty="0"/>
              <a:t>On the left side of PT, the metal elements want to lose electrons to become POSITIVELY ionized (as cations). They have only 1, 2, maybe 3 electrons in their valence (outermost) shell that they give up in a </a:t>
            </a:r>
            <a:r>
              <a:rPr lang="en-US" u="sng" dirty="0"/>
              <a:t>true ionization </a:t>
            </a:r>
            <a:r>
              <a:rPr lang="en-US" dirty="0"/>
              <a:t>of the atom.</a:t>
            </a:r>
          </a:p>
        </p:txBody>
      </p:sp>
    </p:spTree>
    <p:extLst>
      <p:ext uri="{BB962C8B-B14F-4D97-AF65-F5344CB8AC3E}">
        <p14:creationId xmlns:p14="http://schemas.microsoft.com/office/powerpoint/2010/main" val="317683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C2AB4-C9B5-7763-67F7-CE61B90110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2D07E5-254D-35BF-4019-088405BA0619}"/>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D8AF8F49-9C7F-784B-706C-4E4E3DBE288F}"/>
              </a:ext>
            </a:extLst>
          </p:cNvPr>
          <p:cNvSpPr>
            <a:spLocks noGrp="1"/>
          </p:cNvSpPr>
          <p:nvPr>
            <p:ph idx="1"/>
          </p:nvPr>
        </p:nvSpPr>
        <p:spPr/>
        <p:txBody>
          <a:bodyPr/>
          <a:lstStyle/>
          <a:p>
            <a:r>
              <a:rPr lang="en-US" dirty="0"/>
              <a:t>The electrons given up readily by the metal elements in the Groups 1 and 2 are taken by the Group 16 and 17 non-metal elements on the other (right) side of the Table, which want those electrons to become negatively charged ions (anions)</a:t>
            </a:r>
          </a:p>
          <a:p>
            <a:endParaRPr lang="en-US" dirty="0"/>
          </a:p>
          <a:p>
            <a:r>
              <a:rPr lang="en-US" sz="2800" dirty="0">
                <a:solidFill>
                  <a:srgbClr val="FFC000"/>
                </a:solidFill>
              </a:rPr>
              <a:t>This is all about stability, achieving the lowest energy state. It is about atoms ordering electrons in their orbits in an effort to become like the noble gas Group 18 elements</a:t>
            </a:r>
          </a:p>
          <a:p>
            <a:pPr marL="0" indent="0">
              <a:buNone/>
            </a:pPr>
            <a:endParaRPr lang="en-US" dirty="0"/>
          </a:p>
        </p:txBody>
      </p:sp>
    </p:spTree>
    <p:extLst>
      <p:ext uri="{BB962C8B-B14F-4D97-AF65-F5344CB8AC3E}">
        <p14:creationId xmlns:p14="http://schemas.microsoft.com/office/powerpoint/2010/main" val="988168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AC365-048E-8008-EF32-C991C8894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F614DC-5A0F-DC31-C06F-6A04BCEF36F6}"/>
              </a:ext>
            </a:extLst>
          </p:cNvPr>
          <p:cNvSpPr>
            <a:spLocks noGrp="1"/>
          </p:cNvSpPr>
          <p:nvPr>
            <p:ph type="title"/>
          </p:nvPr>
        </p:nvSpPr>
        <p:spPr>
          <a:xfrm>
            <a:off x="349955" y="425344"/>
            <a:ext cx="8421512" cy="707886"/>
          </a:xfrm>
        </p:spPr>
        <p:txBody>
          <a:bodyPr/>
          <a:lstStyle/>
          <a:p>
            <a:r>
              <a:rPr lang="en-US" sz="4000" dirty="0"/>
              <a:t>Review of Periodic Table Patterns</a:t>
            </a:r>
          </a:p>
        </p:txBody>
      </p:sp>
      <p:sp>
        <p:nvSpPr>
          <p:cNvPr id="3" name="Content Placeholder 2">
            <a:extLst>
              <a:ext uri="{FF2B5EF4-FFF2-40B4-BE49-F238E27FC236}">
                <a16:creationId xmlns:a16="http://schemas.microsoft.com/office/drawing/2014/main" id="{B6B3CF3E-1542-98C3-345F-C92FEB6BC92C}"/>
              </a:ext>
            </a:extLst>
          </p:cNvPr>
          <p:cNvSpPr>
            <a:spLocks noGrp="1"/>
          </p:cNvSpPr>
          <p:nvPr>
            <p:ph idx="1"/>
          </p:nvPr>
        </p:nvSpPr>
        <p:spPr/>
        <p:txBody>
          <a:bodyPr/>
          <a:lstStyle/>
          <a:p>
            <a:r>
              <a:rPr lang="en-US" dirty="0"/>
              <a:t>For Period 2 elements</a:t>
            </a:r>
          </a:p>
          <a:p>
            <a:pPr lvl="1"/>
            <a:r>
              <a:rPr lang="en-US" dirty="0"/>
              <a:t>Li and Be will lose 1 and 2 electrons, respectively, to become Li</a:t>
            </a:r>
            <a:r>
              <a:rPr lang="en-US" baseline="30000" dirty="0"/>
              <a:t>+</a:t>
            </a:r>
            <a:r>
              <a:rPr lang="en-US" dirty="0"/>
              <a:t> and Be</a:t>
            </a:r>
            <a:r>
              <a:rPr lang="en-US" baseline="30000" dirty="0"/>
              <a:t>2</a:t>
            </a:r>
            <a:r>
              <a:rPr lang="en-US" dirty="0"/>
              <a:t>+, adopting a closed shell configuration looking like He, with its “duet” (2-electron) valence shell</a:t>
            </a:r>
          </a:p>
          <a:p>
            <a:pPr lvl="1"/>
            <a:r>
              <a:rPr lang="en-US" dirty="0"/>
              <a:t>On right side of table, F and O will acquire 1 or 2 electrons, respectively, to become F</a:t>
            </a:r>
            <a:r>
              <a:rPr lang="en-US" baseline="30000" dirty="0"/>
              <a:t>-</a:t>
            </a:r>
            <a:r>
              <a:rPr lang="en-US" dirty="0"/>
              <a:t> and O</a:t>
            </a:r>
            <a:r>
              <a:rPr lang="en-US" baseline="30000" dirty="0"/>
              <a:t>2-</a:t>
            </a:r>
            <a:r>
              <a:rPr lang="en-US" dirty="0"/>
              <a:t>, adopting a closed shell configuration looking like Ne, with its “octet” (8-electron) valence shell</a:t>
            </a:r>
          </a:p>
          <a:p>
            <a:r>
              <a:rPr lang="en-US" dirty="0"/>
              <a:t>For Period 3 elements</a:t>
            </a:r>
          </a:p>
          <a:p>
            <a:pPr lvl="1"/>
            <a:r>
              <a:rPr lang="en-US" dirty="0"/>
              <a:t>Na and Mg will lose 1 and 2 electrons, respectively, to become Na</a:t>
            </a:r>
            <a:r>
              <a:rPr lang="en-US" baseline="30000" dirty="0"/>
              <a:t>+</a:t>
            </a:r>
            <a:r>
              <a:rPr lang="en-US" dirty="0"/>
              <a:t> and Mg</a:t>
            </a:r>
            <a:r>
              <a:rPr lang="en-US" baseline="30000" dirty="0"/>
              <a:t>2</a:t>
            </a:r>
            <a:r>
              <a:rPr lang="en-US" dirty="0"/>
              <a:t>+, adopting a closed shell configuration looking like Ne, and “octet” valence shell</a:t>
            </a:r>
          </a:p>
          <a:p>
            <a:pPr lvl="1"/>
            <a:r>
              <a:rPr lang="en-US" dirty="0"/>
              <a:t>On right side of table, Cl and S will acquire 1 or 2 electrons, respectively, to become Cl</a:t>
            </a:r>
            <a:r>
              <a:rPr lang="en-US" baseline="30000" dirty="0"/>
              <a:t>-</a:t>
            </a:r>
            <a:r>
              <a:rPr lang="en-US" dirty="0"/>
              <a:t> and S</a:t>
            </a:r>
            <a:r>
              <a:rPr lang="en-US" baseline="30000" dirty="0"/>
              <a:t>2-</a:t>
            </a:r>
            <a:r>
              <a:rPr lang="en-US" dirty="0"/>
              <a:t>, adopting a closed shell configuration looking like </a:t>
            </a:r>
            <a:r>
              <a:rPr lang="en-US" dirty="0" err="1"/>
              <a:t>Ar</a:t>
            </a:r>
            <a:r>
              <a:rPr lang="en-US" dirty="0"/>
              <a:t>, with its “octet” valence shell</a:t>
            </a:r>
            <a:endParaRPr lang="en-US" baseline="30000" dirty="0"/>
          </a:p>
          <a:p>
            <a:pPr marL="231775" lvl="1" indent="0">
              <a:buNone/>
            </a:pPr>
            <a:endParaRPr lang="en-US" baseline="30000" dirty="0"/>
          </a:p>
          <a:p>
            <a:endParaRPr lang="en-US" baseline="30000" dirty="0"/>
          </a:p>
          <a:p>
            <a:endParaRPr lang="en-US" dirty="0"/>
          </a:p>
          <a:p>
            <a:pPr marL="0" indent="0">
              <a:buNone/>
            </a:pPr>
            <a:endParaRPr lang="en-US" dirty="0"/>
          </a:p>
        </p:txBody>
      </p:sp>
    </p:spTree>
    <p:extLst>
      <p:ext uri="{BB962C8B-B14F-4D97-AF65-F5344CB8AC3E}">
        <p14:creationId xmlns:p14="http://schemas.microsoft.com/office/powerpoint/2010/main" val="228844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F1C2D-8C2E-37B1-F94C-7BD003409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1EE137-87DA-EAAA-E11F-65C23DBF5F77}"/>
              </a:ext>
            </a:extLst>
          </p:cNvPr>
          <p:cNvSpPr>
            <a:spLocks noGrp="1"/>
          </p:cNvSpPr>
          <p:nvPr>
            <p:ph type="title"/>
          </p:nvPr>
        </p:nvSpPr>
        <p:spPr>
          <a:xfrm>
            <a:off x="349955" y="425343"/>
            <a:ext cx="8421512" cy="707886"/>
          </a:xfrm>
        </p:spPr>
        <p:txBody>
          <a:bodyPr/>
          <a:lstStyle/>
          <a:p>
            <a:r>
              <a:rPr lang="en-US" sz="4000" dirty="0"/>
              <a:t>The Octet Rule (Ions)</a:t>
            </a:r>
          </a:p>
        </p:txBody>
      </p:sp>
      <p:sp>
        <p:nvSpPr>
          <p:cNvPr id="3" name="Content Placeholder 2">
            <a:extLst>
              <a:ext uri="{FF2B5EF4-FFF2-40B4-BE49-F238E27FC236}">
                <a16:creationId xmlns:a16="http://schemas.microsoft.com/office/drawing/2014/main" id="{242D4EE1-D664-E0FD-19AA-3639F8042389}"/>
              </a:ext>
            </a:extLst>
          </p:cNvPr>
          <p:cNvSpPr>
            <a:spLocks noGrp="1"/>
          </p:cNvSpPr>
          <p:nvPr>
            <p:ph idx="1"/>
          </p:nvPr>
        </p:nvSpPr>
        <p:spPr/>
        <p:txBody>
          <a:bodyPr/>
          <a:lstStyle/>
          <a:p>
            <a:r>
              <a:rPr lang="en-US" sz="2200" dirty="0"/>
              <a:t>The </a:t>
            </a:r>
            <a:r>
              <a:rPr lang="en-US" sz="2200" dirty="0">
                <a:solidFill>
                  <a:srgbClr val="00FF00"/>
                </a:solidFill>
              </a:rPr>
              <a:t>octet</a:t>
            </a:r>
            <a:r>
              <a:rPr lang="en-US" sz="2200" dirty="0"/>
              <a:t> name refers to particularly to atoms wanting to have a </a:t>
            </a:r>
            <a:r>
              <a:rPr lang="en-US" sz="2200" dirty="0">
                <a:solidFill>
                  <a:srgbClr val="00FF00"/>
                </a:solidFill>
              </a:rPr>
              <a:t>valence</a:t>
            </a:r>
            <a:r>
              <a:rPr lang="en-US" sz="2200" dirty="0"/>
              <a:t> shell of </a:t>
            </a:r>
            <a:r>
              <a:rPr lang="en-US" sz="2200" dirty="0">
                <a:solidFill>
                  <a:schemeClr val="accent1">
                    <a:lumMod val="60000"/>
                    <a:lumOff val="40000"/>
                  </a:schemeClr>
                </a:solidFill>
              </a:rPr>
              <a:t>8 electrons </a:t>
            </a:r>
            <a:r>
              <a:rPr lang="en-US" sz="2200" dirty="0"/>
              <a:t>that makes them look like the closest noble gas element</a:t>
            </a:r>
          </a:p>
          <a:p>
            <a:r>
              <a:rPr lang="en-US" sz="2200" dirty="0"/>
              <a:t>For elements on the </a:t>
            </a:r>
            <a:r>
              <a:rPr lang="en-US" sz="2200" dirty="0">
                <a:solidFill>
                  <a:srgbClr val="FFFF00"/>
                </a:solidFill>
              </a:rPr>
              <a:t>left</a:t>
            </a:r>
            <a:r>
              <a:rPr lang="en-US" sz="2200" dirty="0"/>
              <a:t> side of table, they will </a:t>
            </a:r>
            <a:r>
              <a:rPr lang="en-US" sz="2200" dirty="0">
                <a:solidFill>
                  <a:schemeClr val="accent1">
                    <a:lumMod val="60000"/>
                    <a:lumOff val="40000"/>
                  </a:schemeClr>
                </a:solidFill>
              </a:rPr>
              <a:t>lose</a:t>
            </a:r>
            <a:r>
              <a:rPr lang="en-US" sz="2200" dirty="0"/>
              <a:t> electrons to be like the </a:t>
            </a:r>
            <a:r>
              <a:rPr lang="en-US" sz="2200" dirty="0">
                <a:solidFill>
                  <a:srgbClr val="FFC000"/>
                </a:solidFill>
              </a:rPr>
              <a:t>noble gas element </a:t>
            </a:r>
            <a:r>
              <a:rPr lang="en-US" sz="2200" dirty="0"/>
              <a:t>of the </a:t>
            </a:r>
            <a:r>
              <a:rPr lang="en-US" sz="2200" dirty="0">
                <a:solidFill>
                  <a:srgbClr val="FFFF00"/>
                </a:solidFill>
              </a:rPr>
              <a:t>previous</a:t>
            </a:r>
            <a:r>
              <a:rPr lang="en-US" sz="2200" dirty="0"/>
              <a:t> period. They will become </a:t>
            </a:r>
            <a:r>
              <a:rPr lang="en-US" sz="2200" dirty="0">
                <a:solidFill>
                  <a:schemeClr val="accent1">
                    <a:lumMod val="60000"/>
                    <a:lumOff val="40000"/>
                  </a:schemeClr>
                </a:solidFill>
              </a:rPr>
              <a:t>positively</a:t>
            </a:r>
            <a:r>
              <a:rPr lang="en-US" sz="2200" dirty="0"/>
              <a:t> ionized (1+, 2+, …) in the process</a:t>
            </a:r>
          </a:p>
          <a:p>
            <a:r>
              <a:rPr lang="en-US" sz="2200" dirty="0"/>
              <a:t>For elements on the </a:t>
            </a:r>
            <a:r>
              <a:rPr lang="en-US" sz="2200" dirty="0">
                <a:solidFill>
                  <a:srgbClr val="FFFF00"/>
                </a:solidFill>
              </a:rPr>
              <a:t>right</a:t>
            </a:r>
            <a:r>
              <a:rPr lang="en-US" sz="2200" dirty="0"/>
              <a:t> side of table, they will </a:t>
            </a:r>
            <a:r>
              <a:rPr lang="en-US" sz="2200" dirty="0">
                <a:solidFill>
                  <a:schemeClr val="accent1">
                    <a:lumMod val="60000"/>
                    <a:lumOff val="40000"/>
                  </a:schemeClr>
                </a:solidFill>
              </a:rPr>
              <a:t>gain</a:t>
            </a:r>
            <a:r>
              <a:rPr lang="en-US" sz="2200" dirty="0"/>
              <a:t> electrons to be like the </a:t>
            </a:r>
            <a:r>
              <a:rPr lang="en-US" sz="2200" dirty="0">
                <a:solidFill>
                  <a:srgbClr val="FFC000"/>
                </a:solidFill>
              </a:rPr>
              <a:t>noble gas element </a:t>
            </a:r>
            <a:r>
              <a:rPr lang="en-US" sz="2200" dirty="0"/>
              <a:t>of the </a:t>
            </a:r>
            <a:r>
              <a:rPr lang="en-US" sz="2200" dirty="0">
                <a:solidFill>
                  <a:srgbClr val="FFFF00"/>
                </a:solidFill>
              </a:rPr>
              <a:t>current</a:t>
            </a:r>
            <a:r>
              <a:rPr lang="en-US" sz="2200" dirty="0"/>
              <a:t> period. They will become </a:t>
            </a:r>
            <a:r>
              <a:rPr lang="en-US" sz="2200" dirty="0">
                <a:solidFill>
                  <a:schemeClr val="accent1">
                    <a:lumMod val="60000"/>
                    <a:lumOff val="40000"/>
                  </a:schemeClr>
                </a:solidFill>
              </a:rPr>
              <a:t>negatively</a:t>
            </a:r>
            <a:r>
              <a:rPr lang="en-US" sz="2200" dirty="0"/>
              <a:t> ionized (1-, 2-, …) in the process</a:t>
            </a:r>
          </a:p>
          <a:p>
            <a:r>
              <a:rPr lang="en-US" sz="2200" dirty="0"/>
              <a:t>This is the case for metals and non-metals which will form </a:t>
            </a:r>
            <a:r>
              <a:rPr lang="en-US" sz="2200" dirty="0">
                <a:solidFill>
                  <a:srgbClr val="FFFF00"/>
                </a:solidFill>
              </a:rPr>
              <a:t>ions</a:t>
            </a:r>
            <a:r>
              <a:rPr lang="en-US" sz="2200" dirty="0"/>
              <a:t> and become </a:t>
            </a:r>
            <a:r>
              <a:rPr lang="en-US" sz="2200" dirty="0">
                <a:solidFill>
                  <a:schemeClr val="accent1">
                    <a:lumMod val="60000"/>
                    <a:lumOff val="40000"/>
                  </a:schemeClr>
                </a:solidFill>
              </a:rPr>
              <a:t>ionic compounds</a:t>
            </a:r>
          </a:p>
          <a:p>
            <a:pPr marL="0" indent="0">
              <a:buNone/>
            </a:pPr>
            <a:endParaRPr lang="en-US" sz="2200" dirty="0"/>
          </a:p>
        </p:txBody>
      </p:sp>
    </p:spTree>
    <p:extLst>
      <p:ext uri="{BB962C8B-B14F-4D97-AF65-F5344CB8AC3E}">
        <p14:creationId xmlns:p14="http://schemas.microsoft.com/office/powerpoint/2010/main" val="162646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9A7FA-0DF7-595C-CAA5-8FB19A81A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1C031-50D3-A218-C548-CF94959239E3}"/>
              </a:ext>
            </a:extLst>
          </p:cNvPr>
          <p:cNvSpPr>
            <a:spLocks noGrp="1"/>
          </p:cNvSpPr>
          <p:nvPr>
            <p:ph type="title"/>
          </p:nvPr>
        </p:nvSpPr>
        <p:spPr>
          <a:xfrm>
            <a:off x="349955" y="425343"/>
            <a:ext cx="8421512" cy="707886"/>
          </a:xfrm>
        </p:spPr>
        <p:txBody>
          <a:bodyPr/>
          <a:lstStyle/>
          <a:p>
            <a:r>
              <a:rPr lang="en-US" sz="4000" dirty="0"/>
              <a:t>The Octet Rule (Molecules)</a:t>
            </a:r>
          </a:p>
        </p:txBody>
      </p:sp>
      <p:sp>
        <p:nvSpPr>
          <p:cNvPr id="3" name="Content Placeholder 2">
            <a:extLst>
              <a:ext uri="{FF2B5EF4-FFF2-40B4-BE49-F238E27FC236}">
                <a16:creationId xmlns:a16="http://schemas.microsoft.com/office/drawing/2014/main" id="{34867091-6B7B-FE71-D347-4C917CE10609}"/>
              </a:ext>
            </a:extLst>
          </p:cNvPr>
          <p:cNvSpPr>
            <a:spLocks noGrp="1"/>
          </p:cNvSpPr>
          <p:nvPr>
            <p:ph idx="1"/>
          </p:nvPr>
        </p:nvSpPr>
        <p:spPr/>
        <p:txBody>
          <a:bodyPr/>
          <a:lstStyle/>
          <a:p>
            <a:r>
              <a:rPr lang="en-US" sz="2200" dirty="0"/>
              <a:t>But when non-metal atoms form bonds with each other, they do NOT gain or lose electrons in the way metal and non-metal atoms do in ionization</a:t>
            </a:r>
          </a:p>
          <a:p>
            <a:r>
              <a:rPr lang="en-US" sz="2200" dirty="0"/>
              <a:t>Instead, the non-metal atoms will create a valence shell of 8 electrons around them, but these 8 electrons are shared between the atoms </a:t>
            </a:r>
          </a:p>
          <a:p>
            <a:pPr marL="0" indent="0">
              <a:buNone/>
            </a:pPr>
            <a:endParaRPr lang="en-US" sz="2200" dirty="0"/>
          </a:p>
        </p:txBody>
      </p:sp>
    </p:spTree>
    <p:extLst>
      <p:ext uri="{BB962C8B-B14F-4D97-AF65-F5344CB8AC3E}">
        <p14:creationId xmlns:p14="http://schemas.microsoft.com/office/powerpoint/2010/main" val="112536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19AB2-E03E-0C09-7737-5C3ED8C81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5070DA-75A9-6538-105F-9500782CCFBE}"/>
              </a:ext>
            </a:extLst>
          </p:cNvPr>
          <p:cNvSpPr>
            <a:spLocks noGrp="1"/>
          </p:cNvSpPr>
          <p:nvPr>
            <p:ph type="title"/>
          </p:nvPr>
        </p:nvSpPr>
        <p:spPr>
          <a:xfrm>
            <a:off x="355599" y="310445"/>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09345710-4F96-64EB-060D-83D57DC10251}"/>
              </a:ext>
            </a:extLst>
          </p:cNvPr>
          <p:cNvSpPr>
            <a:spLocks noGrp="1"/>
          </p:cNvSpPr>
          <p:nvPr>
            <p:ph idx="1"/>
          </p:nvPr>
        </p:nvSpPr>
        <p:spPr>
          <a:xfrm>
            <a:off x="372533" y="1084006"/>
            <a:ext cx="8387645" cy="1437969"/>
          </a:xfrm>
        </p:spPr>
        <p:txBody>
          <a:bodyPr/>
          <a:lstStyle/>
          <a:p>
            <a:pPr marL="0" indent="0">
              <a:buNone/>
            </a:pPr>
            <a:r>
              <a:rPr lang="en-US" sz="2200" dirty="0"/>
              <a:t>Forming the octet (or duet) by ionization, to be an ionic compound</a:t>
            </a:r>
          </a:p>
        </p:txBody>
      </p:sp>
      <p:pic>
        <p:nvPicPr>
          <p:cNvPr id="7" name="Picture 6">
            <a:extLst>
              <a:ext uri="{FF2B5EF4-FFF2-40B4-BE49-F238E27FC236}">
                <a16:creationId xmlns:a16="http://schemas.microsoft.com/office/drawing/2014/main" id="{331F1543-2DA8-33DD-76B9-FC3532B5FA55}"/>
              </a:ext>
            </a:extLst>
          </p:cNvPr>
          <p:cNvPicPr>
            <a:picLocks noChangeAspect="1"/>
          </p:cNvPicPr>
          <p:nvPr/>
        </p:nvPicPr>
        <p:blipFill>
          <a:blip r:embed="rId2"/>
          <a:stretch>
            <a:fillRect/>
          </a:stretch>
        </p:blipFill>
        <p:spPr>
          <a:xfrm>
            <a:off x="1104899" y="2578200"/>
            <a:ext cx="7138811" cy="4079320"/>
          </a:xfrm>
          <a:prstGeom prst="rect">
            <a:avLst/>
          </a:prstGeom>
        </p:spPr>
      </p:pic>
    </p:spTree>
    <p:extLst>
      <p:ext uri="{BB962C8B-B14F-4D97-AF65-F5344CB8AC3E}">
        <p14:creationId xmlns:p14="http://schemas.microsoft.com/office/powerpoint/2010/main" val="91198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7FFBF-5F05-BA96-AC12-144A2A1EF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13636-D736-FF9C-F995-0905DA7C1A1C}"/>
              </a:ext>
            </a:extLst>
          </p:cNvPr>
          <p:cNvSpPr>
            <a:spLocks noGrp="1"/>
          </p:cNvSpPr>
          <p:nvPr>
            <p:ph type="title"/>
          </p:nvPr>
        </p:nvSpPr>
        <p:spPr>
          <a:xfrm>
            <a:off x="355598" y="215053"/>
            <a:ext cx="8421512" cy="584775"/>
          </a:xfrm>
        </p:spPr>
        <p:txBody>
          <a:bodyPr/>
          <a:lstStyle/>
          <a:p>
            <a:r>
              <a:rPr lang="en-US" sz="3200" dirty="0"/>
              <a:t>Wanting To Be Like Noble Gas Elements</a:t>
            </a:r>
          </a:p>
        </p:txBody>
      </p:sp>
      <p:sp>
        <p:nvSpPr>
          <p:cNvPr id="3" name="Content Placeholder 2">
            <a:extLst>
              <a:ext uri="{FF2B5EF4-FFF2-40B4-BE49-F238E27FC236}">
                <a16:creationId xmlns:a16="http://schemas.microsoft.com/office/drawing/2014/main" id="{5E52474E-CD2B-008E-1A77-9D2AD849FB71}"/>
              </a:ext>
            </a:extLst>
          </p:cNvPr>
          <p:cNvSpPr>
            <a:spLocks noGrp="1"/>
          </p:cNvSpPr>
          <p:nvPr>
            <p:ph idx="1"/>
          </p:nvPr>
        </p:nvSpPr>
        <p:spPr>
          <a:xfrm>
            <a:off x="372532" y="933884"/>
            <a:ext cx="8387645" cy="1418484"/>
          </a:xfrm>
        </p:spPr>
        <p:txBody>
          <a:bodyPr/>
          <a:lstStyle/>
          <a:p>
            <a:pPr marL="0" indent="0">
              <a:buNone/>
            </a:pPr>
            <a:r>
              <a:rPr lang="en-US" sz="2200" dirty="0"/>
              <a:t>Forming the octet by ionization, to be an ionic compound</a:t>
            </a:r>
          </a:p>
          <a:p>
            <a:pPr marL="0" indent="0">
              <a:buNone/>
            </a:pPr>
            <a:endParaRPr lang="en-US" sz="2200" dirty="0"/>
          </a:p>
        </p:txBody>
      </p:sp>
      <p:pic>
        <p:nvPicPr>
          <p:cNvPr id="8" name="Picture 7">
            <a:extLst>
              <a:ext uri="{FF2B5EF4-FFF2-40B4-BE49-F238E27FC236}">
                <a16:creationId xmlns:a16="http://schemas.microsoft.com/office/drawing/2014/main" id="{CA6AB371-B3DC-C0A6-9FD1-9BCE65523572}"/>
              </a:ext>
            </a:extLst>
          </p:cNvPr>
          <p:cNvPicPr>
            <a:picLocks noChangeAspect="1"/>
          </p:cNvPicPr>
          <p:nvPr/>
        </p:nvPicPr>
        <p:blipFill>
          <a:blip r:embed="rId2"/>
          <a:stretch>
            <a:fillRect/>
          </a:stretch>
        </p:blipFill>
        <p:spPr>
          <a:xfrm>
            <a:off x="1031184" y="2352367"/>
            <a:ext cx="7419232" cy="4373442"/>
          </a:xfrm>
          <a:prstGeom prst="rect">
            <a:avLst/>
          </a:prstGeom>
        </p:spPr>
      </p:pic>
    </p:spTree>
    <p:extLst>
      <p:ext uri="{BB962C8B-B14F-4D97-AF65-F5344CB8AC3E}">
        <p14:creationId xmlns:p14="http://schemas.microsoft.com/office/powerpoint/2010/main" val="2926968946"/>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28727</TotalTime>
  <Words>808</Words>
  <Application>Microsoft Office PowerPoint</Application>
  <PresentationFormat>On-screen Show (4:3)</PresentationFormat>
  <Paragraphs>64</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Cambria</vt:lpstr>
      <vt:lpstr>Courier New</vt:lpstr>
      <vt:lpstr>Tahoma</vt:lpstr>
      <vt:lpstr>Times New Roman</vt:lpstr>
      <vt:lpstr>Verdana</vt:lpstr>
      <vt:lpstr>Wingdings</vt:lpstr>
      <vt:lpstr>Light-on-dark-standard-presentation</vt:lpstr>
      <vt:lpstr>Introductory General Chemistry</vt:lpstr>
      <vt:lpstr>PowerPoint Presentation</vt:lpstr>
      <vt:lpstr>Review of Periodic Table Patterns</vt:lpstr>
      <vt:lpstr>Review of Periodic Table Patterns</vt:lpstr>
      <vt:lpstr>Review of Periodic Table Patterns</vt:lpstr>
      <vt:lpstr>The Octet Rule (Ions)</vt:lpstr>
      <vt:lpstr>The Octet Rule (Molecules)</vt:lpstr>
      <vt:lpstr>Wanting To Be Like Noble Gas Elements</vt:lpstr>
      <vt:lpstr>Wanting To Be Like Noble Gas Elements</vt:lpstr>
      <vt:lpstr>Wanting To Be Like Noble Gas Elements</vt:lpstr>
      <vt:lpstr>Wanting To Be Like Noble Gas Elements</vt:lpstr>
      <vt:lpstr>Electron Dot Diagramming</vt:lpstr>
      <vt:lpstr>Lewis Structures of Ionic Compounds </vt:lpstr>
      <vt:lpstr>Lewis Structures of Covalent Molecules</vt:lpstr>
      <vt:lpstr>Resonance</vt:lpstr>
      <vt:lpstr>Octet Rule Exceptions</vt:lpstr>
      <vt:lpstr>Molecular Shape Prediction</vt:lpstr>
      <vt:lpstr>Electronegativity</vt:lpstr>
      <vt:lpstr>Polarity</vt:lpstr>
      <vt:lpstr>Intermolecular Forces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998</cp:revision>
  <cp:lastPrinted>2016-03-14T04:22:58Z</cp:lastPrinted>
  <dcterms:created xsi:type="dcterms:W3CDTF">2005-12-08T13:54:14Z</dcterms:created>
  <dcterms:modified xsi:type="dcterms:W3CDTF">2025-09-09T18:08:49Z</dcterms:modified>
</cp:coreProperties>
</file>