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7" r:id="rId1"/>
  </p:sldMasterIdLst>
  <p:sldIdLst>
    <p:sldId id="256" r:id="rId2"/>
    <p:sldId id="257" r:id="rId3"/>
    <p:sldId id="273" r:id="rId4"/>
    <p:sldId id="278" r:id="rId5"/>
    <p:sldId id="269" r:id="rId6"/>
    <p:sldId id="272" r:id="rId7"/>
    <p:sldId id="270" r:id="rId8"/>
    <p:sldId id="258" r:id="rId9"/>
    <p:sldId id="263" r:id="rId10"/>
    <p:sldId id="261" r:id="rId11"/>
    <p:sldId id="280" r:id="rId12"/>
    <p:sldId id="281" r:id="rId13"/>
    <p:sldId id="264" r:id="rId14"/>
    <p:sldId id="266" r:id="rId15"/>
    <p:sldId id="279" r:id="rId16"/>
    <p:sldId id="265" r:id="rId17"/>
    <p:sldId id="275" r:id="rId18"/>
    <p:sldId id="271" r:id="rId19"/>
    <p:sldId id="26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FF33"/>
    <a:srgbClr val="FF0000"/>
    <a:srgbClr val="CC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86" d="100"/>
          <a:sy n="86" d="100"/>
        </p:scale>
        <p:origin x="13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A08E-B051-4B46-AEA5-93F53250C709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5F812-F849-426A-BC89-6438251FF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836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A08E-B051-4B46-AEA5-93F53250C709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5F812-F849-426A-BC89-6438251FF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3876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A08E-B051-4B46-AEA5-93F53250C709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5F812-F849-426A-BC89-6438251FF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907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A08E-B051-4B46-AEA5-93F53250C709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5F812-F849-426A-BC89-6438251FFA25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922258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A08E-B051-4B46-AEA5-93F53250C709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5F812-F849-426A-BC89-6438251FF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680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A08E-B051-4B46-AEA5-93F53250C709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5F812-F849-426A-BC89-6438251FF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5281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A08E-B051-4B46-AEA5-93F53250C709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5F812-F849-426A-BC89-6438251FF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49303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A08E-B051-4B46-AEA5-93F53250C709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5F812-F849-426A-BC89-6438251FF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8232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A08E-B051-4B46-AEA5-93F53250C709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5F812-F849-426A-BC89-6438251FF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55627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A08E-B051-4B46-AEA5-93F53250C709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5F812-F849-426A-BC89-6438251FF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0174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A08E-B051-4B46-AEA5-93F53250C709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5F812-F849-426A-BC89-6438251FF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954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A08E-B051-4B46-AEA5-93F53250C709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5F812-F849-426A-BC89-6438251FF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570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A08E-B051-4B46-AEA5-93F53250C709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5F812-F849-426A-BC89-6438251FF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404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A08E-B051-4B46-AEA5-93F53250C709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5F812-F849-426A-BC89-6438251FF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6507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A08E-B051-4B46-AEA5-93F53250C709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5F812-F849-426A-BC89-6438251FF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08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A08E-B051-4B46-AEA5-93F53250C709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5F812-F849-426A-BC89-6438251FF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15381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18A08E-B051-4B46-AEA5-93F53250C709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D5F812-F849-426A-BC89-6438251FF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454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0318A08E-B051-4B46-AEA5-93F53250C709}" type="datetimeFigureOut">
              <a:rPr lang="en-US" smtClean="0"/>
              <a:t>5/31/2015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D5F812-F849-426A-BC89-6438251FFA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832641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18" r:id="rId1"/>
    <p:sldLayoutId id="2147484019" r:id="rId2"/>
    <p:sldLayoutId id="2147484020" r:id="rId3"/>
    <p:sldLayoutId id="2147484021" r:id="rId4"/>
    <p:sldLayoutId id="2147484022" r:id="rId5"/>
    <p:sldLayoutId id="2147484023" r:id="rId6"/>
    <p:sldLayoutId id="2147484024" r:id="rId7"/>
    <p:sldLayoutId id="2147484025" r:id="rId8"/>
    <p:sldLayoutId id="2147484026" r:id="rId9"/>
    <p:sldLayoutId id="2147484027" r:id="rId10"/>
    <p:sldLayoutId id="2147484028" r:id="rId11"/>
    <p:sldLayoutId id="2147484029" r:id="rId12"/>
    <p:sldLayoutId id="2147484030" r:id="rId13"/>
    <p:sldLayoutId id="2147484031" r:id="rId14"/>
    <p:sldLayoutId id="2147484032" r:id="rId15"/>
    <p:sldLayoutId id="2147484033" r:id="rId16"/>
    <p:sldLayoutId id="214748403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gif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9655" y="154745"/>
            <a:ext cx="9537896" cy="1698503"/>
          </a:xfrm>
        </p:spPr>
        <p:txBody>
          <a:bodyPr>
            <a:normAutofit fontScale="90000"/>
          </a:bodyPr>
          <a:lstStyle/>
          <a:p>
            <a:pPr algn="ctr"/>
            <a:r>
              <a:rPr lang="en-US" sz="3100" dirty="0" smtClean="0"/>
              <a:t>The Expanding Potential of Cannabis in Health Care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sz="2200" dirty="0" smtClean="0"/>
              <a:t>Kevin and Peter Choo</a:t>
            </a:r>
            <a:br>
              <a:rPr lang="en-US" sz="2200" dirty="0" smtClean="0"/>
            </a:br>
            <a:r>
              <a:rPr lang="en-US" sz="2200" dirty="0" smtClean="0"/>
              <a:t>Cell Physiology 6/1/15</a:t>
            </a:r>
            <a:endParaRPr lang="en-US" sz="2200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2"/>
          <a:stretch/>
        </p:blipFill>
        <p:spPr>
          <a:xfrm>
            <a:off x="422030" y="1417150"/>
            <a:ext cx="11310425" cy="5236868"/>
          </a:xfrm>
        </p:spPr>
      </p:pic>
    </p:spTree>
    <p:extLst>
      <p:ext uri="{BB962C8B-B14F-4D97-AF65-F5344CB8AC3E}">
        <p14:creationId xmlns:p14="http://schemas.microsoft.com/office/powerpoint/2010/main" val="8511499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416" y="530837"/>
            <a:ext cx="9181579" cy="5938408"/>
          </a:xfrm>
        </p:spPr>
      </p:pic>
      <p:sp>
        <p:nvSpPr>
          <p:cNvPr id="7" name="TextBox 6"/>
          <p:cNvSpPr txBox="1"/>
          <p:nvPr/>
        </p:nvSpPr>
        <p:spPr>
          <a:xfrm>
            <a:off x="9549009" y="2292263"/>
            <a:ext cx="264299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CB1</a:t>
            </a:r>
            <a:r>
              <a:rPr lang="en-US" sz="2200" dirty="0" smtClean="0"/>
              <a:t> </a:t>
            </a:r>
            <a:r>
              <a:rPr lang="en-US" sz="2200" dirty="0"/>
              <a:t>expression is highest in the </a:t>
            </a:r>
            <a:r>
              <a:rPr lang="en-US" sz="2200" dirty="0" smtClean="0">
                <a:solidFill>
                  <a:schemeClr val="accent1">
                    <a:lumMod val="75000"/>
                  </a:schemeClr>
                </a:solidFill>
              </a:rPr>
              <a:t>brain.</a:t>
            </a:r>
            <a:r>
              <a:rPr lang="en-US" sz="2200" dirty="0" smtClean="0"/>
              <a:t>  </a:t>
            </a:r>
          </a:p>
          <a:p>
            <a:endParaRPr lang="en-US" sz="2200" dirty="0">
              <a:solidFill>
                <a:schemeClr val="accent2"/>
              </a:solidFill>
            </a:endParaRPr>
          </a:p>
          <a:p>
            <a:r>
              <a:rPr lang="en-US" sz="2200" dirty="0" smtClean="0">
                <a:solidFill>
                  <a:schemeClr val="accent2"/>
                </a:solidFill>
              </a:rPr>
              <a:t>CB2</a:t>
            </a:r>
            <a:r>
              <a:rPr lang="en-US" sz="2200" dirty="0" smtClean="0"/>
              <a:t> </a:t>
            </a:r>
            <a:r>
              <a:rPr lang="en-US" sz="2200" dirty="0"/>
              <a:t>receptors mediate immune responses in the </a:t>
            </a:r>
            <a:r>
              <a:rPr lang="en-US" sz="2200" dirty="0" smtClean="0">
                <a:solidFill>
                  <a:schemeClr val="accent2"/>
                </a:solidFill>
              </a:rPr>
              <a:t>periphery.</a:t>
            </a:r>
            <a:endParaRPr lang="en-US" sz="22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77663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Effects of Cannabis in the Brain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0834" y="1537175"/>
            <a:ext cx="5098818" cy="47191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200" dirty="0" smtClean="0"/>
              <a:t>Causes release of dopamine in reward centers of the brain, resulting in euphoria.</a:t>
            </a:r>
          </a:p>
          <a:p>
            <a:pPr marL="0" indent="0">
              <a:buNone/>
            </a:pPr>
            <a:endParaRPr lang="en-US" sz="2200" dirty="0"/>
          </a:p>
          <a:p>
            <a:pPr marL="0" indent="0">
              <a:buNone/>
            </a:pPr>
            <a:r>
              <a:rPr lang="en-US" sz="2200" dirty="0" smtClean="0"/>
              <a:t>Affects spinal cord modulation of nociception.  Cannabinoids block the amplification but not the initial transmission of pain.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sz="half" idx="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87766" y="1537175"/>
            <a:ext cx="6211485" cy="4596499"/>
          </a:xfrm>
        </p:spPr>
      </p:pic>
    </p:spTree>
    <p:extLst>
      <p:ext uri="{BB962C8B-B14F-4D97-AF65-F5344CB8AC3E}">
        <p14:creationId xmlns:p14="http://schemas.microsoft.com/office/powerpoint/2010/main" val="3750951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0332" y="-14068"/>
            <a:ext cx="9594166" cy="837027"/>
          </a:xfrm>
        </p:spPr>
        <p:txBody>
          <a:bodyPr/>
          <a:lstStyle/>
          <a:p>
            <a:r>
              <a:rPr lang="en-US" sz="4200" dirty="0" smtClean="0"/>
              <a:t>Effects of Cannabis on the Body</a:t>
            </a:r>
            <a:endParaRPr lang="en-US" sz="4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336"/>
          <a:stretch/>
        </p:blipFill>
        <p:spPr>
          <a:xfrm>
            <a:off x="6331109" y="872198"/>
            <a:ext cx="5678011" cy="5840368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225083" y="872198"/>
            <a:ext cx="5950633" cy="5840368"/>
          </a:xfrm>
        </p:spPr>
        <p:txBody>
          <a:bodyPr/>
          <a:lstStyle/>
          <a:p>
            <a:r>
              <a:rPr lang="en-US" sz="2200" u="sng" dirty="0" smtClean="0"/>
              <a:t>Good for school:</a:t>
            </a:r>
          </a:p>
          <a:p>
            <a:r>
              <a:rPr lang="en-US" sz="2200" dirty="0" smtClean="0"/>
              <a:t>Treatment of migraines</a:t>
            </a:r>
          </a:p>
          <a:p>
            <a:r>
              <a:rPr lang="en-US" sz="2200" dirty="0" smtClean="0"/>
              <a:t>Euphoria</a:t>
            </a:r>
          </a:p>
          <a:p>
            <a:r>
              <a:rPr lang="en-US" sz="2200" dirty="0" smtClean="0"/>
              <a:t>Increased Perception</a:t>
            </a:r>
          </a:p>
          <a:p>
            <a:r>
              <a:rPr lang="en-US" sz="2200" dirty="0" smtClean="0"/>
              <a:t>Enhanced Recollection</a:t>
            </a:r>
          </a:p>
          <a:p>
            <a:r>
              <a:rPr lang="en-US" sz="2200" dirty="0" smtClean="0"/>
              <a:t>Relaxes muscles, relief of joint pain</a:t>
            </a:r>
          </a:p>
          <a:p>
            <a:endParaRPr lang="en-US" sz="2200" dirty="0" smtClean="0"/>
          </a:p>
          <a:p>
            <a:r>
              <a:rPr lang="en-US" sz="2200" u="sng" dirty="0" smtClean="0"/>
              <a:t>Bad for school:</a:t>
            </a:r>
          </a:p>
          <a:p>
            <a:r>
              <a:rPr lang="en-US" sz="2200" dirty="0" smtClean="0"/>
              <a:t>Decreased problem solving</a:t>
            </a:r>
          </a:p>
          <a:p>
            <a:r>
              <a:rPr lang="en-US" sz="2200" dirty="0" smtClean="0"/>
              <a:t>Potential for increased depression/anxiety</a:t>
            </a:r>
          </a:p>
          <a:p>
            <a:r>
              <a:rPr lang="en-US" sz="2200" dirty="0" smtClean="0"/>
              <a:t>Increased heart rate</a:t>
            </a:r>
          </a:p>
          <a:p>
            <a:r>
              <a:rPr lang="en-US" sz="2200" dirty="0" smtClean="0"/>
              <a:t>Increase in appetite and weight gain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40698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223928" y="116379"/>
            <a:ext cx="3865933" cy="1447800"/>
          </a:xfrm>
        </p:spPr>
        <p:txBody>
          <a:bodyPr/>
          <a:lstStyle/>
          <a:p>
            <a:r>
              <a:rPr lang="en-US" sz="3600" dirty="0" smtClean="0"/>
              <a:t>Just Scratching The Surface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20022" y="1215025"/>
            <a:ext cx="8455070" cy="5518284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223929" y="1815869"/>
            <a:ext cx="3245781" cy="4917440"/>
          </a:xfrm>
        </p:spPr>
        <p:txBody>
          <a:bodyPr>
            <a:normAutofit/>
          </a:bodyPr>
          <a:lstStyle/>
          <a:p>
            <a:r>
              <a:rPr lang="en-US" sz="2200" dirty="0" smtClean="0"/>
              <a:t>Remember, there are over 60+ cannabinoids to date, with a high potential for more to be discovered.</a:t>
            </a:r>
          </a:p>
          <a:p>
            <a:endParaRPr lang="en-US" sz="2200" dirty="0"/>
          </a:p>
          <a:p>
            <a:r>
              <a:rPr lang="en-US" sz="2200" dirty="0" smtClean="0"/>
              <a:t>This chart is representative of only 7, and more therapeutic uses for these may still be found.</a:t>
            </a:r>
          </a:p>
          <a:p>
            <a:endParaRPr lang="en-US" sz="2200" dirty="0" smtClean="0"/>
          </a:p>
        </p:txBody>
      </p:sp>
    </p:spTree>
    <p:extLst>
      <p:ext uri="{BB962C8B-B14F-4D97-AF65-F5344CB8AC3E}">
        <p14:creationId xmlns:p14="http://schemas.microsoft.com/office/powerpoint/2010/main" val="16912294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2178618" y="-659121"/>
            <a:ext cx="7457751" cy="1574808"/>
          </a:xfrm>
        </p:spPr>
        <p:txBody>
          <a:bodyPr>
            <a:normAutofit/>
          </a:bodyPr>
          <a:lstStyle/>
          <a:p>
            <a:r>
              <a:rPr lang="en-US" sz="4200" dirty="0" smtClean="0"/>
              <a:t>Potential </a:t>
            </a:r>
            <a:r>
              <a:rPr lang="en-US" sz="4200" dirty="0"/>
              <a:t>N</a:t>
            </a:r>
            <a:r>
              <a:rPr lang="en-US" sz="4200" dirty="0" smtClean="0"/>
              <a:t>egative </a:t>
            </a:r>
            <a:r>
              <a:rPr lang="en-US" sz="4200" dirty="0"/>
              <a:t>E</a:t>
            </a:r>
            <a:r>
              <a:rPr lang="en-US" sz="4200" dirty="0" smtClean="0"/>
              <a:t>ffects</a:t>
            </a:r>
            <a:endParaRPr lang="en-US" sz="4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type="pic"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65" t="2160" r="6685" b="5629"/>
          <a:stretch/>
        </p:blipFill>
        <p:spPr>
          <a:xfrm>
            <a:off x="6639951" y="1308294"/>
            <a:ext cx="4248443" cy="4206241"/>
          </a:xfrm>
        </p:spPr>
      </p:pic>
      <p:sp>
        <p:nvSpPr>
          <p:cNvPr id="6" name="Text Placeholder 5"/>
          <p:cNvSpPr>
            <a:spLocks noGrp="1"/>
          </p:cNvSpPr>
          <p:nvPr>
            <p:ph type="body" sz="half" idx="2"/>
          </p:nvPr>
        </p:nvSpPr>
        <p:spPr>
          <a:xfrm>
            <a:off x="98474" y="1308294"/>
            <a:ext cx="6414868" cy="5345724"/>
          </a:xfrm>
        </p:spPr>
        <p:txBody>
          <a:bodyPr>
            <a:noAutofit/>
          </a:bodyPr>
          <a:lstStyle/>
          <a:p>
            <a:r>
              <a:rPr lang="en-US" sz="2000" dirty="0" smtClean="0"/>
              <a:t>-Affects communication between BG and cerebellum affecting coordination, hippocampus affecting short term memory.  Acute tendency towards reduction in social activity.  </a:t>
            </a:r>
          </a:p>
          <a:p>
            <a:endParaRPr lang="en-US" sz="2000" dirty="0"/>
          </a:p>
          <a:p>
            <a:r>
              <a:rPr lang="en-US" sz="2000" dirty="0" smtClean="0"/>
              <a:t>-Impaired cognitive development in teenagers.  Effects are negligible in the early 20’s</a:t>
            </a:r>
            <a:r>
              <a:rPr lang="en-US" sz="2000" dirty="0"/>
              <a:t>. </a:t>
            </a:r>
            <a:r>
              <a:rPr lang="en-US" sz="2000" dirty="0" smtClean="0"/>
              <a:t>(</a:t>
            </a:r>
            <a:r>
              <a:rPr lang="en-US" sz="1600" dirty="0" smtClean="0"/>
              <a:t>Leung </a:t>
            </a:r>
            <a:r>
              <a:rPr lang="en-US" sz="1600" dirty="0"/>
              <a:t>L. </a:t>
            </a:r>
            <a:r>
              <a:rPr lang="en-US" sz="1600" i="1" dirty="0"/>
              <a:t>J Am Board </a:t>
            </a:r>
            <a:r>
              <a:rPr lang="en-US" sz="1600" i="1" dirty="0" err="1"/>
              <a:t>Fam</a:t>
            </a:r>
            <a:r>
              <a:rPr lang="en-US" sz="1600" i="1" dirty="0"/>
              <a:t> Med. 2011</a:t>
            </a:r>
            <a:r>
              <a:rPr lang="en-US" sz="1600" dirty="0" smtClean="0"/>
              <a:t> )</a:t>
            </a:r>
          </a:p>
          <a:p>
            <a:endParaRPr lang="en-US" sz="2000" dirty="0"/>
          </a:p>
          <a:p>
            <a:r>
              <a:rPr lang="en-US" sz="2000" dirty="0" smtClean="0"/>
              <a:t>-First time or novice users occasionally develop anxiety, paranoia, and demonstrate impaired driving ability.   </a:t>
            </a:r>
          </a:p>
          <a:p>
            <a:endParaRPr lang="en-US" sz="2000" dirty="0"/>
          </a:p>
          <a:p>
            <a:r>
              <a:rPr lang="en-US" sz="2000" dirty="0" smtClean="0"/>
              <a:t>-Smoke inhalation has not been shown to be carcinogenic but is also not recommended.</a:t>
            </a:r>
          </a:p>
        </p:txBody>
      </p:sp>
    </p:spTree>
    <p:extLst>
      <p:ext uri="{BB962C8B-B14F-4D97-AF65-F5344CB8AC3E}">
        <p14:creationId xmlns:p14="http://schemas.microsoft.com/office/powerpoint/2010/main" val="2786469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Scientific Summation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THC and associated cannabinoids are isomers of the cannabis plant.</a:t>
            </a:r>
          </a:p>
          <a:p>
            <a:endParaRPr lang="en-US" dirty="0"/>
          </a:p>
          <a:p>
            <a:r>
              <a:rPr lang="en-US" dirty="0" smtClean="0"/>
              <a:t>Activate endogenous signaling pathways of CB1 and CB2 receptors via G protein coupled signal transduction.  </a:t>
            </a:r>
          </a:p>
          <a:p>
            <a:endParaRPr lang="en-US" dirty="0" smtClean="0"/>
          </a:p>
          <a:p>
            <a:r>
              <a:rPr lang="en-US" dirty="0" smtClean="0"/>
              <a:t>The pathway modulation induces a variety of physiological responses in the body.  </a:t>
            </a:r>
          </a:p>
          <a:p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6897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991" y="422031"/>
            <a:ext cx="9404723" cy="858129"/>
          </a:xfrm>
        </p:spPr>
        <p:txBody>
          <a:bodyPr/>
          <a:lstStyle/>
          <a:p>
            <a:pPr algn="ctr"/>
            <a:r>
              <a:rPr lang="en-US" dirty="0" smtClean="0"/>
              <a:t>Clinical Significance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6948" y="1280160"/>
            <a:ext cx="11830928" cy="5233181"/>
          </a:xfrm>
        </p:spPr>
        <p:txBody>
          <a:bodyPr>
            <a:noAutofit/>
          </a:bodyPr>
          <a:lstStyle/>
          <a:p>
            <a:r>
              <a:rPr lang="en-US" dirty="0" smtClean="0"/>
              <a:t>158.8 million users worldwide, 94 million people in the U.S. have admitted using it at least once. (NIDA survey 2013) </a:t>
            </a:r>
          </a:p>
          <a:p>
            <a:endParaRPr lang="en-US" dirty="0" smtClean="0"/>
          </a:p>
          <a:p>
            <a:r>
              <a:rPr lang="en-US" dirty="0" smtClean="0"/>
              <a:t>What is your professional or philosophic standpoint, is cannabis a drug or </a:t>
            </a:r>
            <a:r>
              <a:rPr lang="en-US" dirty="0" err="1" smtClean="0"/>
              <a:t>vitalistic</a:t>
            </a:r>
            <a:r>
              <a:rPr lang="en-US" dirty="0" smtClean="0"/>
              <a:t> (CB1 and CB2 receptors are endogenous</a:t>
            </a:r>
            <a:r>
              <a:rPr lang="en-US" dirty="0" smtClean="0">
                <a:latin typeface="+mn-lt"/>
              </a:rPr>
              <a:t>)?  </a:t>
            </a:r>
          </a:p>
          <a:p>
            <a:endParaRPr lang="en-US" dirty="0" smtClean="0">
              <a:latin typeface="+mn-lt"/>
            </a:endParaRPr>
          </a:p>
          <a:p>
            <a:r>
              <a:rPr lang="en-US" dirty="0"/>
              <a:t>MDs are working on a protocol to determine when and when not to </a:t>
            </a:r>
            <a:r>
              <a:rPr lang="en-US" dirty="0" smtClean="0"/>
              <a:t>prescribe, so should you.  Educate yourselves in the event that you are approached by a patient for advice.  Be aware of the potential pros and cons involved. </a:t>
            </a:r>
          </a:p>
          <a:p>
            <a:endParaRPr lang="en-US" dirty="0" smtClean="0"/>
          </a:p>
          <a:p>
            <a:r>
              <a:rPr lang="en-US" dirty="0" smtClean="0"/>
              <a:t>Consider how a patient’s use of cannabis will affect your adjustment and how you carry yourself in the clinic.</a:t>
            </a:r>
          </a:p>
          <a:p>
            <a:endParaRPr lang="en-US" dirty="0"/>
          </a:p>
          <a:p>
            <a:r>
              <a:rPr lang="en-US" dirty="0" smtClean="0"/>
              <a:t>Be smart if you elect to use cannabis in your personal life.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28763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56748" y="941677"/>
            <a:ext cx="9932794" cy="1136931"/>
          </a:xfrm>
        </p:spPr>
        <p:txBody>
          <a:bodyPr/>
          <a:lstStyle/>
          <a:p>
            <a:pPr algn="ctr"/>
            <a:r>
              <a:rPr lang="en-US" sz="3200" dirty="0" smtClean="0"/>
              <a:t>Cannabis in Your Workplace?</a:t>
            </a:r>
            <a:endParaRPr lang="en-US" sz="32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948" y="2264898"/>
            <a:ext cx="5655212" cy="4318782"/>
          </a:xfrm>
        </p:spPr>
      </p:pic>
      <p:pic>
        <p:nvPicPr>
          <p:cNvPr id="7" name="Content Placeholder 6"/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06905" y="2264898"/>
            <a:ext cx="5880295" cy="4318781"/>
          </a:xfrm>
        </p:spPr>
      </p:pic>
    </p:spTree>
    <p:extLst>
      <p:ext uri="{BB962C8B-B14F-4D97-AF65-F5344CB8AC3E}">
        <p14:creationId xmlns:p14="http://schemas.microsoft.com/office/powerpoint/2010/main" val="7172981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08056" y="39715"/>
            <a:ext cx="3980985" cy="884063"/>
          </a:xfrm>
        </p:spPr>
        <p:txBody>
          <a:bodyPr/>
          <a:lstStyle/>
          <a:p>
            <a:pPr algn="ctr"/>
            <a:r>
              <a:rPr lang="en-US" sz="4200" dirty="0" smtClean="0"/>
              <a:t>FUN FACTS</a:t>
            </a:r>
            <a:endParaRPr lang="en-US" sz="4200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4561" y="1340977"/>
            <a:ext cx="5152807" cy="4572000"/>
          </a:xfrm>
        </p:spPr>
      </p:pic>
      <p:sp>
        <p:nvSpPr>
          <p:cNvPr id="3" name="Content Placeholder 2"/>
          <p:cNvSpPr>
            <a:spLocks noGrp="1"/>
          </p:cNvSpPr>
          <p:nvPr>
            <p:ph type="body" sz="half" idx="2"/>
          </p:nvPr>
        </p:nvSpPr>
        <p:spPr>
          <a:xfrm>
            <a:off x="182879" y="1340977"/>
            <a:ext cx="5931681" cy="5222631"/>
          </a:xfrm>
        </p:spPr>
        <p:txBody>
          <a:bodyPr>
            <a:normAutofit fontScale="25000" lnSpcReduction="20000"/>
          </a:bodyPr>
          <a:lstStyle/>
          <a:p>
            <a:endParaRPr lang="en-US" dirty="0"/>
          </a:p>
          <a:p>
            <a:r>
              <a:rPr lang="en-US" sz="8000" dirty="0" smtClean="0"/>
              <a:t>No recorded deaths in human history due explicitly to acute cannabis overdose.</a:t>
            </a:r>
          </a:p>
          <a:p>
            <a:endParaRPr lang="en-US" sz="8000" dirty="0"/>
          </a:p>
          <a:p>
            <a:r>
              <a:rPr lang="en-US" sz="8000" dirty="0" smtClean="0"/>
              <a:t>The seeds of cannabis are non-psychoactive and are one of the most nutritious foods on earth.  They contain the building blocks for all the essential amino acids and fatty acids necessary to human life.</a:t>
            </a:r>
          </a:p>
          <a:p>
            <a:endParaRPr lang="en-US" sz="8000" dirty="0"/>
          </a:p>
          <a:p>
            <a:r>
              <a:rPr lang="en-US" sz="8000" dirty="0"/>
              <a:t>Deficits in motor impairment and cognitive function are mostly non-existent in more experienced users</a:t>
            </a:r>
            <a:r>
              <a:rPr lang="en-US" sz="8000" dirty="0" smtClean="0"/>
              <a:t>.</a:t>
            </a:r>
          </a:p>
          <a:p>
            <a:endParaRPr lang="en-US" sz="8000" dirty="0"/>
          </a:p>
          <a:p>
            <a:r>
              <a:rPr lang="en-US" sz="8000" dirty="0" smtClean="0"/>
              <a:t>The U.S. spent $221 billion between 2000-2010 enforcing cannabis laws.</a:t>
            </a:r>
          </a:p>
          <a:p>
            <a:endParaRPr lang="en-US" sz="6400" dirty="0"/>
          </a:p>
          <a:p>
            <a:endParaRPr lang="en-US" sz="6400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0696" y="0"/>
            <a:ext cx="1796046" cy="1301262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905" y="0"/>
            <a:ext cx="1796046" cy="13012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7128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1342" y="115094"/>
            <a:ext cx="6401803" cy="1400530"/>
          </a:xfrm>
        </p:spPr>
        <p:txBody>
          <a:bodyPr/>
          <a:lstStyle/>
          <a:p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6609" y="938848"/>
            <a:ext cx="11929403" cy="5795681"/>
          </a:xfrm>
        </p:spPr>
        <p:txBody>
          <a:bodyPr>
            <a:normAutofit fontScale="32500" lnSpcReduction="20000"/>
          </a:bodyPr>
          <a:lstStyle/>
          <a:p>
            <a:r>
              <a:rPr lang="en-US" sz="4000" dirty="0"/>
              <a:t>Marijuana: modern medical </a:t>
            </a:r>
            <a:r>
              <a:rPr lang="en-US" sz="4000" dirty="0" smtClean="0"/>
              <a:t>chimaera. </a:t>
            </a:r>
            <a:r>
              <a:rPr lang="en-US" sz="4000" dirty="0" err="1" smtClean="0"/>
              <a:t>Lamarine</a:t>
            </a:r>
            <a:r>
              <a:rPr lang="en-US" sz="4000" dirty="0" smtClean="0"/>
              <a:t> RJ </a:t>
            </a:r>
            <a:r>
              <a:rPr lang="en-US" sz="4000" i="1" dirty="0" smtClean="0"/>
              <a:t>J </a:t>
            </a:r>
            <a:r>
              <a:rPr lang="en-US" sz="4000" i="1" dirty="0"/>
              <a:t>Drug Educ. 2012; 42(1):1-11</a:t>
            </a:r>
            <a:r>
              <a:rPr lang="en-US" sz="4000" dirty="0" smtClean="0"/>
              <a:t>.</a:t>
            </a:r>
          </a:p>
          <a:p>
            <a:endParaRPr lang="en-US" sz="4000" dirty="0"/>
          </a:p>
          <a:p>
            <a:r>
              <a:rPr lang="en-US" sz="4000" dirty="0" smtClean="0"/>
              <a:t>The </a:t>
            </a:r>
            <a:r>
              <a:rPr lang="en-US" sz="4000" dirty="0"/>
              <a:t>pharmacologic and clinical effects of medical </a:t>
            </a:r>
            <a:r>
              <a:rPr lang="en-US" sz="4000" dirty="0" smtClean="0"/>
              <a:t>cannabis. </a:t>
            </a:r>
            <a:r>
              <a:rPr lang="en-US" sz="4000" dirty="0" err="1" smtClean="0"/>
              <a:t>Borgelt</a:t>
            </a:r>
            <a:r>
              <a:rPr lang="en-US" sz="4000" dirty="0" smtClean="0"/>
              <a:t> </a:t>
            </a:r>
            <a:r>
              <a:rPr lang="en-US" sz="4000" dirty="0"/>
              <a:t>LM, </a:t>
            </a:r>
            <a:r>
              <a:rPr lang="en-US" sz="4000" dirty="0" err="1"/>
              <a:t>Franson</a:t>
            </a:r>
            <a:r>
              <a:rPr lang="en-US" sz="4000" dirty="0"/>
              <a:t> KL, Nussbaum AM, Wang </a:t>
            </a:r>
            <a:r>
              <a:rPr lang="en-US" sz="4000" dirty="0" smtClean="0"/>
              <a:t>GS </a:t>
            </a:r>
            <a:r>
              <a:rPr lang="en-US" sz="4000" i="1" dirty="0" smtClean="0"/>
              <a:t>Pharmacotherapy</a:t>
            </a:r>
            <a:r>
              <a:rPr lang="en-US" sz="4000" i="1" dirty="0"/>
              <a:t>. 2013 Feb; 33(2):</a:t>
            </a:r>
            <a:r>
              <a:rPr lang="en-US" sz="4000" i="1" dirty="0" smtClean="0"/>
              <a:t>195-209.</a:t>
            </a:r>
          </a:p>
          <a:p>
            <a:endParaRPr lang="en-US" sz="4000" dirty="0" smtClean="0"/>
          </a:p>
          <a:p>
            <a:r>
              <a:rPr lang="en-US" sz="4000" dirty="0" smtClean="0"/>
              <a:t>Cannabis and its derivatives: review of medical use.  Leung L. </a:t>
            </a:r>
            <a:r>
              <a:rPr lang="en-US" sz="4000" i="1" dirty="0" smtClean="0"/>
              <a:t>J Am Board </a:t>
            </a:r>
            <a:r>
              <a:rPr lang="en-US" sz="4000" i="1" dirty="0" err="1" smtClean="0"/>
              <a:t>Fam</a:t>
            </a:r>
            <a:r>
              <a:rPr lang="en-US" sz="4000" i="1" dirty="0" smtClean="0"/>
              <a:t> Med. 2011; 24:452-462</a:t>
            </a:r>
            <a:br>
              <a:rPr lang="en-US" sz="4000" i="1" dirty="0" smtClean="0"/>
            </a:br>
            <a:endParaRPr lang="en-US" sz="4000" i="1" dirty="0"/>
          </a:p>
          <a:p>
            <a:r>
              <a:rPr lang="en-US" sz="4000" dirty="0"/>
              <a:t>The pharmacologic and clinical effects of medical </a:t>
            </a:r>
            <a:r>
              <a:rPr lang="en-US" sz="4000" dirty="0" smtClean="0"/>
              <a:t>cannabis. Borg GY</a:t>
            </a:r>
            <a:r>
              <a:rPr lang="en-US" sz="4000" dirty="0"/>
              <a:t>. and </a:t>
            </a:r>
            <a:r>
              <a:rPr lang="en-US" sz="4000" dirty="0" err="1"/>
              <a:t>Mechoulam</a:t>
            </a:r>
            <a:r>
              <a:rPr lang="en-US" sz="4000" dirty="0"/>
              <a:t>, </a:t>
            </a:r>
            <a:r>
              <a:rPr lang="en-US" sz="4000" dirty="0" err="1" smtClean="0"/>
              <a:t>Relt</a:t>
            </a:r>
            <a:r>
              <a:rPr lang="en-US" sz="4000" dirty="0" smtClean="0"/>
              <a:t> </a:t>
            </a:r>
            <a:r>
              <a:rPr lang="en-US" sz="4000" dirty="0"/>
              <a:t>LM, </a:t>
            </a:r>
            <a:r>
              <a:rPr lang="en-US" sz="4000" dirty="0" err="1"/>
              <a:t>Franson</a:t>
            </a:r>
            <a:r>
              <a:rPr lang="en-US" sz="4000" dirty="0"/>
              <a:t> KL, Nussbaum AM, Wang </a:t>
            </a:r>
            <a:r>
              <a:rPr lang="en-US" sz="4000" dirty="0" smtClean="0"/>
              <a:t>GS</a:t>
            </a:r>
            <a:br>
              <a:rPr lang="en-US" sz="4000" dirty="0" smtClean="0"/>
            </a:br>
            <a:r>
              <a:rPr lang="en-US" sz="4000" i="1" dirty="0" smtClean="0"/>
              <a:t>Pharmacotherapy</a:t>
            </a:r>
            <a:r>
              <a:rPr lang="en-US" sz="4000" i="1" dirty="0"/>
              <a:t>. 2013 Feb; 33(2):195-209</a:t>
            </a:r>
            <a:r>
              <a:rPr lang="en-US" sz="4000" i="1" dirty="0" smtClean="0"/>
              <a:t>.</a:t>
            </a:r>
          </a:p>
          <a:p>
            <a:endParaRPr lang="en-US" sz="4000" dirty="0"/>
          </a:p>
          <a:p>
            <a:r>
              <a:rPr lang="en-US" sz="4000" dirty="0" smtClean="0"/>
              <a:t>Cannabidiol </a:t>
            </a:r>
            <a:r>
              <a:rPr lang="en-US" sz="4000" dirty="0"/>
              <a:t>displays </a:t>
            </a:r>
            <a:r>
              <a:rPr lang="en-US" sz="4000" dirty="0" err="1"/>
              <a:t>antiepileptiform</a:t>
            </a:r>
            <a:r>
              <a:rPr lang="en-US" sz="4000" dirty="0"/>
              <a:t> and </a:t>
            </a:r>
            <a:r>
              <a:rPr lang="en-US" sz="4000" dirty="0" err="1"/>
              <a:t>antiseizure</a:t>
            </a:r>
            <a:r>
              <a:rPr lang="en-US" sz="4000" dirty="0"/>
              <a:t> properties in vitro and in vivo. </a:t>
            </a:r>
            <a:r>
              <a:rPr lang="en-US" sz="4000" dirty="0" smtClean="0"/>
              <a:t>Jones NA, Hill AJ, Smith I, Bevan SA, Williams CM, </a:t>
            </a:r>
            <a:r>
              <a:rPr lang="en-US" sz="4000" dirty="0" err="1" smtClean="0"/>
              <a:t>Whalley</a:t>
            </a:r>
            <a:r>
              <a:rPr lang="en-US" sz="4000" dirty="0" smtClean="0"/>
              <a:t> BJ, </a:t>
            </a:r>
            <a:r>
              <a:rPr lang="en-US" sz="4000" dirty="0" err="1" smtClean="0"/>
              <a:t>Stepens</a:t>
            </a:r>
            <a:r>
              <a:rPr lang="en-US" sz="4000" dirty="0" smtClean="0"/>
              <a:t> GJ.  </a:t>
            </a:r>
            <a:r>
              <a:rPr lang="en-US" sz="4000" i="1" dirty="0" smtClean="0"/>
              <a:t>J </a:t>
            </a:r>
            <a:r>
              <a:rPr lang="en-US" sz="4000" i="1" dirty="0" err="1" smtClean="0"/>
              <a:t>Pharmacol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Exp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Ther</a:t>
            </a:r>
            <a:r>
              <a:rPr lang="en-US" sz="4000" i="1" dirty="0" smtClean="0"/>
              <a:t>. 2010 </a:t>
            </a:r>
            <a:r>
              <a:rPr lang="en-US" sz="4000" i="1" dirty="0"/>
              <a:t>Feb;332(2):</a:t>
            </a:r>
            <a:r>
              <a:rPr lang="en-US" sz="4000" i="1" dirty="0" smtClean="0"/>
              <a:t>569-77.</a:t>
            </a:r>
          </a:p>
          <a:p>
            <a:endParaRPr lang="en-US" sz="4000" dirty="0"/>
          </a:p>
          <a:p>
            <a:r>
              <a:rPr lang="en-US" sz="4000" dirty="0" smtClean="0"/>
              <a:t>The Therapeutic Potential for Cannabis and Cannabinoids. </a:t>
            </a:r>
            <a:r>
              <a:rPr lang="en-US" sz="4000" dirty="0" err="1" smtClean="0"/>
              <a:t>Grotenherman</a:t>
            </a:r>
            <a:r>
              <a:rPr lang="en-US" sz="4000" dirty="0" smtClean="0"/>
              <a:t> F, Muller-</a:t>
            </a:r>
            <a:r>
              <a:rPr lang="en-US" sz="4000" dirty="0" err="1" smtClean="0"/>
              <a:t>Vahl</a:t>
            </a:r>
            <a:r>
              <a:rPr lang="en-US" sz="4000" dirty="0" smtClean="0"/>
              <a:t> K.  </a:t>
            </a:r>
            <a:r>
              <a:rPr lang="en-US" sz="4000" i="1" dirty="0" err="1" smtClean="0"/>
              <a:t>Dtsch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Arztebl</a:t>
            </a:r>
            <a:r>
              <a:rPr lang="en-US" sz="4000" i="1" dirty="0" smtClean="0"/>
              <a:t> Intl., 2012 Jul; 109(29-30):495-501</a:t>
            </a:r>
          </a:p>
          <a:p>
            <a:endParaRPr lang="en-US" sz="4000" dirty="0"/>
          </a:p>
          <a:p>
            <a:r>
              <a:rPr lang="en-US" sz="4000" dirty="0" smtClean="0"/>
              <a:t>The molecular basis of cannabinoid action in cancer.  </a:t>
            </a:r>
            <a:r>
              <a:rPr lang="en-US" sz="4000" dirty="0" err="1" smtClean="0"/>
              <a:t>Fogli</a:t>
            </a:r>
            <a:r>
              <a:rPr lang="en-US" sz="4000" dirty="0" smtClean="0"/>
              <a:t> S, </a:t>
            </a:r>
            <a:r>
              <a:rPr lang="en-US" sz="4000" dirty="0" err="1" smtClean="0"/>
              <a:t>Breschi</a:t>
            </a:r>
            <a:r>
              <a:rPr lang="en-US" sz="4000" dirty="0" smtClean="0"/>
              <a:t> MC, </a:t>
            </a:r>
            <a:r>
              <a:rPr lang="en-US" sz="4000" i="1" dirty="0" smtClean="0"/>
              <a:t>Cancer Therapy 6, 103-116, 2008. </a:t>
            </a:r>
          </a:p>
          <a:p>
            <a:endParaRPr lang="en-US" sz="4000" i="1" dirty="0"/>
          </a:p>
          <a:p>
            <a:r>
              <a:rPr lang="en-US" sz="4000" dirty="0" smtClean="0"/>
              <a:t>Endocannabinoid signaling in Alzheimer’s Disease.  </a:t>
            </a:r>
            <a:r>
              <a:rPr lang="en-US" sz="4000" dirty="0" err="1" smtClean="0"/>
              <a:t>Maroof</a:t>
            </a:r>
            <a:r>
              <a:rPr lang="en-US" sz="4000" dirty="0" smtClean="0"/>
              <a:t> N, Pardon MC, Kendall DA.  </a:t>
            </a:r>
            <a:r>
              <a:rPr lang="en-US" sz="4000" i="1" dirty="0" err="1" smtClean="0"/>
              <a:t>Biochem</a:t>
            </a:r>
            <a:r>
              <a:rPr lang="en-US" sz="4000" i="1" dirty="0" smtClean="0"/>
              <a:t> </a:t>
            </a:r>
            <a:r>
              <a:rPr lang="en-US" sz="4000" i="1" dirty="0" err="1" smtClean="0"/>
              <a:t>Soc</a:t>
            </a:r>
            <a:r>
              <a:rPr lang="en-US" sz="4000" i="1" dirty="0" smtClean="0"/>
              <a:t> Trans, 41(6); 1583-87, 2013</a:t>
            </a:r>
          </a:p>
          <a:p>
            <a:endParaRPr lang="en-US" sz="4000" i="1" dirty="0" smtClean="0"/>
          </a:p>
          <a:p>
            <a:r>
              <a:rPr lang="en-US" sz="4000" dirty="0"/>
              <a:t>Isolation, structure and partial synthesis of an active constituent of hashish. </a:t>
            </a:r>
            <a:r>
              <a:rPr lang="en-US" sz="4000" dirty="0" err="1"/>
              <a:t>Gaoni</a:t>
            </a:r>
            <a:r>
              <a:rPr lang="en-US" sz="4000" dirty="0"/>
              <a:t>, Y. and </a:t>
            </a:r>
            <a:r>
              <a:rPr lang="en-US" sz="4000" dirty="0" err="1"/>
              <a:t>Mechoulam</a:t>
            </a:r>
            <a:r>
              <a:rPr lang="en-US" sz="4000" dirty="0"/>
              <a:t>, R.  </a:t>
            </a:r>
            <a:r>
              <a:rPr lang="en-US" sz="4000" i="1" dirty="0"/>
              <a:t>J. Am. Chem. Soc. 1964; 86: </a:t>
            </a:r>
            <a:r>
              <a:rPr lang="en-US" sz="4000" i="1" dirty="0" smtClean="0"/>
              <a:t>1646–1647</a:t>
            </a:r>
            <a:endParaRPr lang="en-US" sz="4000" dirty="0"/>
          </a:p>
          <a:p>
            <a:endParaRPr lang="en-US" sz="4000" dirty="0" smtClean="0"/>
          </a:p>
          <a:p>
            <a:endParaRPr lang="en-US" sz="4000" dirty="0"/>
          </a:p>
          <a:p>
            <a:endParaRPr lang="en-US" sz="4000" dirty="0" smtClean="0"/>
          </a:p>
          <a:p>
            <a:endParaRPr lang="en-US" sz="4000" dirty="0"/>
          </a:p>
          <a:p>
            <a:endParaRPr lang="en-US" sz="4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428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Therapeutic History of Cannabis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0649" y="1774137"/>
            <a:ext cx="8946541" cy="4195481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Cannabis has been known to have been in therapeutic use by humans for centuries.  Evidence points to at least the last 6000 years of human history.  </a:t>
            </a:r>
          </a:p>
          <a:p>
            <a:endParaRPr lang="en-US" dirty="0" smtClean="0"/>
          </a:p>
          <a:p>
            <a:r>
              <a:rPr lang="en-US" dirty="0"/>
              <a:t>Ancient civilizations </a:t>
            </a:r>
            <a:r>
              <a:rPr lang="en-US" dirty="0" smtClean="0"/>
              <a:t>documented </a:t>
            </a:r>
            <a:r>
              <a:rPr lang="en-US" dirty="0"/>
              <a:t>the medicinal value of </a:t>
            </a:r>
            <a:r>
              <a:rPr lang="en-US" dirty="0" smtClean="0"/>
              <a:t>cannabis, </a:t>
            </a:r>
            <a:r>
              <a:rPr lang="en-US" dirty="0"/>
              <a:t>promoting it for its healing powers, anti‐inflammatory properties, and as a treatment for many different disease states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dirty="0" smtClean="0"/>
              <a:t>19</a:t>
            </a:r>
            <a:r>
              <a:rPr lang="en-US" baseline="30000" dirty="0" smtClean="0"/>
              <a:t>th</a:t>
            </a:r>
            <a:r>
              <a:rPr lang="en-US" dirty="0" smtClean="0"/>
              <a:t> Century cannabis saw widespread use in Europe to treat conditions such as pain, spasms, asthma, sleep disorders, depression, and loss of appetite. </a:t>
            </a:r>
            <a:r>
              <a:rPr lang="en-US" sz="1600" dirty="0" smtClean="0"/>
              <a:t>(</a:t>
            </a:r>
            <a:r>
              <a:rPr lang="en-US" sz="1600" dirty="0" err="1" smtClean="0"/>
              <a:t>Gaoni</a:t>
            </a:r>
            <a:r>
              <a:rPr lang="en-US" sz="1600" dirty="0" smtClean="0"/>
              <a:t>, Y. and </a:t>
            </a:r>
            <a:r>
              <a:rPr lang="en-US" sz="1600" dirty="0" err="1" smtClean="0"/>
              <a:t>Mechoulam</a:t>
            </a:r>
            <a:r>
              <a:rPr lang="en-US" sz="1600" dirty="0" smtClean="0"/>
              <a:t>, R.  J. </a:t>
            </a:r>
            <a:r>
              <a:rPr lang="en-US" sz="1600" i="1" dirty="0" smtClean="0"/>
              <a:t>Am. Chem. Soc. 1964</a:t>
            </a:r>
            <a:r>
              <a:rPr lang="en-US" sz="1600" dirty="0" smtClean="0"/>
              <a:t>)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6156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Cannabis in </a:t>
            </a:r>
            <a:r>
              <a:rPr lang="en-US" dirty="0"/>
              <a:t>M</a:t>
            </a:r>
            <a:r>
              <a:rPr lang="en-US" dirty="0" smtClean="0"/>
              <a:t>odern </a:t>
            </a:r>
            <a:r>
              <a:rPr lang="en-US" dirty="0"/>
              <a:t>M</a:t>
            </a:r>
            <a:r>
              <a:rPr lang="en-US" dirty="0" smtClean="0"/>
              <a:t>edicine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1" y="1260088"/>
            <a:ext cx="8946541" cy="504406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Post 19</a:t>
            </a:r>
            <a:r>
              <a:rPr lang="en-US" baseline="30000" dirty="0" smtClean="0"/>
              <a:t>th</a:t>
            </a:r>
            <a:r>
              <a:rPr lang="en-US" dirty="0" smtClean="0"/>
              <a:t> century, many therapeutic uses for cannabis have been validated through modern research.</a:t>
            </a:r>
          </a:p>
          <a:p>
            <a:endParaRPr lang="en-US" dirty="0"/>
          </a:p>
          <a:p>
            <a:r>
              <a:rPr lang="en-US" dirty="0"/>
              <a:t>Research in general has been hindered by the legal status of cannabis.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Changing legal status has allowed for recent research, where </a:t>
            </a:r>
            <a:r>
              <a:rPr lang="en-US" dirty="0"/>
              <a:t>c</a:t>
            </a:r>
            <a:r>
              <a:rPr lang="en-US" dirty="0" smtClean="0"/>
              <a:t>annabis has proven effective in the treatment of chronic </a:t>
            </a:r>
            <a:r>
              <a:rPr lang="en-US" dirty="0"/>
              <a:t>neuropathic pain, glaucoma, multiple sclerosis, HIV, </a:t>
            </a:r>
            <a:r>
              <a:rPr lang="en-US" dirty="0" smtClean="0"/>
              <a:t>cancer, and </a:t>
            </a:r>
            <a:r>
              <a:rPr lang="en-US" dirty="0"/>
              <a:t>other conditions associated with chronic </a:t>
            </a:r>
            <a:r>
              <a:rPr lang="en-US" dirty="0" smtClean="0"/>
              <a:t>pain. </a:t>
            </a:r>
            <a:r>
              <a:rPr lang="en-US" sz="1600" dirty="0" smtClean="0"/>
              <a:t>(Borg GY et al, </a:t>
            </a:r>
            <a:r>
              <a:rPr lang="en-US" sz="1600" i="1" dirty="0" smtClean="0"/>
              <a:t>Pharmacotherapy, 2013</a:t>
            </a:r>
            <a:r>
              <a:rPr lang="en-US" sz="1600" dirty="0" smtClean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There are millions of cannabis users in the U.S. and </a:t>
            </a:r>
            <a:r>
              <a:rPr lang="en-US" dirty="0"/>
              <a:t>w</a:t>
            </a:r>
            <a:r>
              <a:rPr lang="en-US" dirty="0" smtClean="0"/>
              <a:t>orldwide.  Whether it be medicinal or recreational, you will encounter patients who use cannabis.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89905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 smtClean="0"/>
              <a:t>Overview:</a:t>
            </a:r>
            <a:br>
              <a:rPr lang="en-US" dirty="0" smtClean="0"/>
            </a:br>
            <a:r>
              <a:rPr lang="en-US" dirty="0" smtClean="0"/>
              <a:t>How Cannabis Works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brief introduction to the important biomolecules of cannabis: </a:t>
            </a:r>
            <a:r>
              <a:rPr lang="el-GR" dirty="0" smtClean="0"/>
              <a:t>Δ</a:t>
            </a:r>
            <a:r>
              <a:rPr lang="en-US" dirty="0" smtClean="0"/>
              <a:t>-9 tetrahydrocannabinol (THC) and related cannabinoids.</a:t>
            </a:r>
          </a:p>
          <a:p>
            <a:endParaRPr lang="en-US" dirty="0"/>
          </a:p>
          <a:p>
            <a:r>
              <a:rPr lang="en-US" dirty="0" smtClean="0"/>
              <a:t>An example of how THC and cannabidiol bind to specific, endogenously produced receptors (cannabinoid receptor’s 1 and 2) of the brain and body to elicit a physiological response through modulation of signal transduction pathways.</a:t>
            </a:r>
          </a:p>
          <a:p>
            <a:endParaRPr lang="en-US" dirty="0"/>
          </a:p>
          <a:p>
            <a:r>
              <a:rPr lang="en-US" dirty="0" smtClean="0"/>
              <a:t>Some of the physiological changes in the body that occur as a result of cannabis use.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32775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4106" y="-9778"/>
            <a:ext cx="8911687" cy="839772"/>
          </a:xfrm>
        </p:spPr>
        <p:txBody>
          <a:bodyPr/>
          <a:lstStyle/>
          <a:p>
            <a:pPr algn="ctr"/>
            <a:r>
              <a:rPr lang="en-US" dirty="0" smtClean="0"/>
              <a:t>The Discovery of THC and CBDs</a:t>
            </a:r>
            <a:endParaRPr lang="en-US" dirty="0"/>
          </a:p>
        </p:txBody>
      </p:sp>
      <p:pic>
        <p:nvPicPr>
          <p:cNvPr id="7" name="Picture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0857" y="3791415"/>
            <a:ext cx="8763000" cy="2949292"/>
          </a:xfrm>
        </p:spPr>
      </p:pic>
      <p:sp>
        <p:nvSpPr>
          <p:cNvPr id="3" name="Content Placeholder 2"/>
          <p:cNvSpPr>
            <a:spLocks noGrp="1"/>
          </p:cNvSpPr>
          <p:nvPr>
            <p:ph type="body" idx="4294967295"/>
          </p:nvPr>
        </p:nvSpPr>
        <p:spPr>
          <a:xfrm>
            <a:off x="0" y="1093040"/>
            <a:ext cx="11924714" cy="3120474"/>
          </a:xfrm>
        </p:spPr>
        <p:txBody>
          <a:bodyPr>
            <a:normAutofit/>
          </a:bodyPr>
          <a:lstStyle/>
          <a:p>
            <a:r>
              <a:rPr lang="en-US" sz="2200" dirty="0"/>
              <a:t>The major psychoactive </a:t>
            </a:r>
            <a:r>
              <a:rPr lang="en-US" sz="2200" dirty="0" smtClean="0"/>
              <a:t>cannabinoid, </a:t>
            </a:r>
            <a:r>
              <a:rPr lang="el-GR" sz="2200" dirty="0" smtClean="0"/>
              <a:t>Δ</a:t>
            </a:r>
            <a:r>
              <a:rPr lang="en-US" sz="2200" dirty="0" smtClean="0"/>
              <a:t>-9 Tetrahydrocannabinol </a:t>
            </a:r>
            <a:r>
              <a:rPr lang="en-US" sz="2200" dirty="0"/>
              <a:t>(THC) was first </a:t>
            </a:r>
            <a:r>
              <a:rPr lang="en-US" sz="2200" dirty="0" smtClean="0"/>
              <a:t>isolated </a:t>
            </a:r>
            <a:r>
              <a:rPr lang="en-US" sz="2200" dirty="0"/>
              <a:t>in 1964. </a:t>
            </a:r>
            <a:endParaRPr lang="en-US" sz="2200" dirty="0" smtClean="0"/>
          </a:p>
          <a:p>
            <a:endParaRPr lang="en-US" sz="2200" dirty="0" smtClean="0"/>
          </a:p>
          <a:p>
            <a:r>
              <a:rPr lang="en-US" sz="2200" dirty="0" smtClean="0"/>
              <a:t>Recent studies have demonstrated that cannabidiol (CBD), a cannabinoid with reduced or no psychoactive properties, has pronounced antiepileptic therapeutic effects</a:t>
            </a:r>
            <a:r>
              <a:rPr lang="en-US" sz="2200" dirty="0"/>
              <a:t>.</a:t>
            </a:r>
            <a:r>
              <a:rPr lang="en-US" sz="2200" dirty="0" smtClean="0"/>
              <a:t> </a:t>
            </a:r>
            <a:r>
              <a:rPr lang="en-US" sz="1600" dirty="0" smtClean="0"/>
              <a:t>(Jones NA et al, </a:t>
            </a:r>
            <a:r>
              <a:rPr lang="en-US" sz="1600" i="1" dirty="0" smtClean="0"/>
              <a:t>J </a:t>
            </a:r>
            <a:r>
              <a:rPr lang="en-US" sz="1600" i="1" dirty="0" err="1" smtClean="0"/>
              <a:t>Pharmacol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Exp</a:t>
            </a:r>
            <a:r>
              <a:rPr lang="en-US" sz="1600" i="1" dirty="0" smtClean="0"/>
              <a:t> </a:t>
            </a:r>
            <a:r>
              <a:rPr lang="en-US" sz="1600" i="1" dirty="0" err="1" smtClean="0"/>
              <a:t>Ther</a:t>
            </a:r>
            <a:r>
              <a:rPr lang="en-US" sz="1600" i="1" dirty="0" smtClean="0"/>
              <a:t>. 2010</a:t>
            </a:r>
            <a:r>
              <a:rPr lang="en-US" sz="1600" dirty="0" smtClean="0"/>
              <a:t>)</a:t>
            </a:r>
          </a:p>
          <a:p>
            <a:endParaRPr lang="en-US" sz="2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87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3481" y="264827"/>
            <a:ext cx="9404723" cy="1400530"/>
          </a:xfrm>
        </p:spPr>
        <p:txBody>
          <a:bodyPr/>
          <a:lstStyle/>
          <a:p>
            <a:pPr algn="ctr"/>
            <a:r>
              <a:rPr lang="en-US" dirty="0" smtClean="0"/>
              <a:t>Chemical Similarity of THC and CBD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8387092" y="2096212"/>
            <a:ext cx="3657600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 smtClean="0"/>
              <a:t>Organic, made of C-H-O</a:t>
            </a:r>
          </a:p>
          <a:p>
            <a:endParaRPr lang="en-US" sz="2200" dirty="0" smtClean="0"/>
          </a:p>
          <a:p>
            <a:r>
              <a:rPr lang="en-US" sz="2200" dirty="0" smtClean="0"/>
              <a:t>THC and CBDs are </a:t>
            </a:r>
            <a:r>
              <a:rPr lang="en-US" sz="2200" dirty="0" smtClean="0">
                <a:solidFill>
                  <a:srgbClr val="FFFF00"/>
                </a:solidFill>
              </a:rPr>
              <a:t>isomers</a:t>
            </a:r>
            <a:r>
              <a:rPr lang="en-US" sz="2200" dirty="0">
                <a:solidFill>
                  <a:srgbClr val="FFFF00"/>
                </a:solidFill>
              </a:rPr>
              <a:t>.</a:t>
            </a:r>
            <a:r>
              <a:rPr lang="en-US" sz="2200" dirty="0" smtClean="0">
                <a:solidFill>
                  <a:srgbClr val="FFFF00"/>
                </a:solidFill>
              </a:rPr>
              <a:t/>
            </a:r>
            <a:br>
              <a:rPr lang="en-US" sz="2200" dirty="0" smtClean="0">
                <a:solidFill>
                  <a:srgbClr val="FFFF00"/>
                </a:solidFill>
              </a:rPr>
            </a:br>
            <a:r>
              <a:rPr lang="en-US" sz="2200" dirty="0" smtClean="0">
                <a:solidFill>
                  <a:srgbClr val="FFFF00"/>
                </a:solidFill>
              </a:rPr>
              <a:t>(Lecture 2)</a:t>
            </a:r>
          </a:p>
          <a:p>
            <a:endParaRPr lang="en-US" sz="2200" dirty="0" smtClean="0">
              <a:solidFill>
                <a:srgbClr val="FFFF00"/>
              </a:solidFill>
            </a:endParaRPr>
          </a:p>
          <a:p>
            <a:r>
              <a:rPr lang="en-US" sz="2200" dirty="0"/>
              <a:t>CBD becomes THC under acidic conditions </a:t>
            </a:r>
            <a:r>
              <a:rPr lang="en-US" sz="1600" dirty="0" smtClean="0"/>
              <a:t>(</a:t>
            </a:r>
            <a:r>
              <a:rPr lang="en-US" sz="1600" dirty="0" err="1"/>
              <a:t>Lamarine</a:t>
            </a:r>
            <a:r>
              <a:rPr lang="en-US" sz="1600" dirty="0"/>
              <a:t> </a:t>
            </a:r>
            <a:r>
              <a:rPr lang="en-US" sz="1600" dirty="0" smtClean="0"/>
              <a:t>RJ, </a:t>
            </a:r>
            <a:r>
              <a:rPr lang="en-US" sz="1600" i="1" dirty="0"/>
              <a:t>J Drug Educ. 2012</a:t>
            </a:r>
            <a:r>
              <a:rPr lang="en-US" sz="1600" dirty="0" smtClean="0"/>
              <a:t>)</a:t>
            </a:r>
            <a:endParaRPr lang="en-US" sz="2200" dirty="0" smtClean="0">
              <a:solidFill>
                <a:srgbClr val="FFFF00"/>
              </a:solidFill>
            </a:endParaRPr>
          </a:p>
          <a:p>
            <a:endParaRPr lang="en-US" sz="2200" dirty="0">
              <a:solidFill>
                <a:srgbClr val="FFFF00"/>
              </a:solidFill>
            </a:endParaRPr>
          </a:p>
          <a:p>
            <a:r>
              <a:rPr lang="en-US" sz="2200" dirty="0" smtClean="0">
                <a:solidFill>
                  <a:srgbClr val="FFFF00"/>
                </a:solidFill>
              </a:rPr>
              <a:t>Lipophilic – </a:t>
            </a:r>
            <a:r>
              <a:rPr lang="en-US" sz="2200" dirty="0" smtClean="0"/>
              <a:t>hydrophobic, stored in fats </a:t>
            </a:r>
          </a:p>
          <a:p>
            <a:endParaRPr lang="en-US" sz="2200" dirty="0"/>
          </a:p>
          <a:p>
            <a:endParaRPr lang="en-US" sz="2200" dirty="0">
              <a:solidFill>
                <a:srgbClr val="FFFF00"/>
              </a:solidFill>
            </a:endParaRPr>
          </a:p>
          <a:p>
            <a:endParaRPr lang="en-US" sz="2200" dirty="0">
              <a:solidFill>
                <a:srgbClr val="FFFF00"/>
              </a:solidFill>
            </a:endParaRPr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65" t="13289" r="1118" b="1588"/>
          <a:stretch/>
        </p:blipFill>
        <p:spPr>
          <a:xfrm>
            <a:off x="300624" y="2096212"/>
            <a:ext cx="7690981" cy="4479952"/>
          </a:xfrm>
        </p:spPr>
      </p:pic>
    </p:spTree>
    <p:extLst>
      <p:ext uri="{BB962C8B-B14F-4D97-AF65-F5344CB8AC3E}">
        <p14:creationId xmlns:p14="http://schemas.microsoft.com/office/powerpoint/2010/main" val="920980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145174"/>
            <a:ext cx="9404723" cy="1708074"/>
          </a:xfrm>
        </p:spPr>
        <p:txBody>
          <a:bodyPr/>
          <a:lstStyle/>
          <a:p>
            <a:pPr algn="ctr"/>
            <a:r>
              <a:rPr lang="en-US" sz="3600" dirty="0" smtClean="0"/>
              <a:t>Competent Incompetence</a:t>
            </a:r>
            <a:endParaRPr lang="en-US" sz="3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5200" y="1083213"/>
            <a:ext cx="8946541" cy="4461802"/>
          </a:xfrm>
        </p:spPr>
        <p:txBody>
          <a:bodyPr/>
          <a:lstStyle/>
          <a:p>
            <a:r>
              <a:rPr lang="en-US" sz="2200" dirty="0" smtClean="0"/>
              <a:t>60</a:t>
            </a:r>
            <a:r>
              <a:rPr lang="en-US" sz="2200" dirty="0"/>
              <a:t>+ </a:t>
            </a:r>
            <a:r>
              <a:rPr lang="en-US" sz="2200" dirty="0" smtClean="0"/>
              <a:t>cannabinoids have been isolated, </a:t>
            </a:r>
            <a:r>
              <a:rPr lang="en-US" sz="2200" dirty="0"/>
              <a:t>most of which we know very little about.  </a:t>
            </a:r>
            <a:endParaRPr lang="en-US" sz="2200" dirty="0" smtClean="0"/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3073" y="1853248"/>
            <a:ext cx="7230794" cy="4783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549124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6111" y="703384"/>
            <a:ext cx="9404723" cy="1149863"/>
          </a:xfrm>
        </p:spPr>
        <p:txBody>
          <a:bodyPr/>
          <a:lstStyle/>
          <a:p>
            <a:pPr algn="ctr"/>
            <a:r>
              <a:rPr lang="en-US" dirty="0" smtClean="0"/>
              <a:t>Cannabinoid Cell </a:t>
            </a:r>
            <a:r>
              <a:rPr lang="en-US" dirty="0" err="1" smtClean="0"/>
              <a:t>Signalling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4745" y="1478072"/>
            <a:ext cx="11844997" cy="523221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Activate cannabinoid receptors CB1 and CB2.  Both receptors are localized in the brain and peripheral tissues. Typically </a:t>
            </a:r>
            <a:r>
              <a:rPr lang="en-US" dirty="0" smtClean="0">
                <a:solidFill>
                  <a:srgbClr val="FFFF00"/>
                </a:solidFill>
              </a:rPr>
              <a:t>CB1</a:t>
            </a:r>
            <a:r>
              <a:rPr lang="en-US" dirty="0" smtClean="0"/>
              <a:t> expression is highest in the </a:t>
            </a:r>
            <a:r>
              <a:rPr lang="en-US" dirty="0" smtClean="0">
                <a:solidFill>
                  <a:srgbClr val="FFFF00"/>
                </a:solidFill>
              </a:rPr>
              <a:t>brain</a:t>
            </a:r>
            <a:r>
              <a:rPr lang="en-US" dirty="0" smtClean="0"/>
              <a:t>, whereas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CB2</a:t>
            </a:r>
            <a:r>
              <a:rPr lang="en-US" dirty="0" smtClean="0"/>
              <a:t> receptors mediate immune responses in the </a:t>
            </a:r>
            <a:r>
              <a:rPr lang="en-US" dirty="0" smtClean="0">
                <a:solidFill>
                  <a:schemeClr val="accent4">
                    <a:lumMod val="60000"/>
                    <a:lumOff val="40000"/>
                  </a:schemeClr>
                </a:solidFill>
              </a:rPr>
              <a:t>periphery</a:t>
            </a:r>
            <a:r>
              <a:rPr lang="en-US" dirty="0" smtClean="0"/>
              <a:t>. </a:t>
            </a:r>
          </a:p>
          <a:p>
            <a:endParaRPr lang="en-US" dirty="0"/>
          </a:p>
          <a:p>
            <a:r>
              <a:rPr lang="en-US" dirty="0" smtClean="0"/>
              <a:t>The receptors </a:t>
            </a:r>
            <a:r>
              <a:rPr lang="en-US" dirty="0">
                <a:solidFill>
                  <a:srgbClr val="FFFF00"/>
                </a:solidFill>
              </a:rPr>
              <a:t>ENDOGENOUSLY</a:t>
            </a:r>
            <a:r>
              <a:rPr lang="en-US" dirty="0"/>
              <a:t> (naturally produced by the body) exist </a:t>
            </a:r>
            <a:r>
              <a:rPr lang="en-US" dirty="0" smtClean="0"/>
              <a:t>to receive </a:t>
            </a:r>
            <a:r>
              <a:rPr lang="en-US" dirty="0">
                <a:solidFill>
                  <a:srgbClr val="FFFF00"/>
                </a:solidFill>
              </a:rPr>
              <a:t>ENDOGENOUSLY </a:t>
            </a:r>
            <a:r>
              <a:rPr lang="en-US" dirty="0" smtClean="0"/>
              <a:t>produced cannabinoids, including THC. </a:t>
            </a:r>
            <a:r>
              <a:rPr lang="en-US" sz="1600" dirty="0" smtClean="0"/>
              <a:t>(</a:t>
            </a:r>
            <a:r>
              <a:rPr lang="en-US" sz="1600" dirty="0" err="1" smtClean="0"/>
              <a:t>Grotenhermen</a:t>
            </a:r>
            <a:r>
              <a:rPr lang="en-US" sz="1600" dirty="0" smtClean="0"/>
              <a:t> and Muller-</a:t>
            </a:r>
            <a:r>
              <a:rPr lang="en-US" sz="1600" dirty="0" err="1" smtClean="0"/>
              <a:t>Vahl</a:t>
            </a:r>
            <a:r>
              <a:rPr lang="en-US" sz="1600" dirty="0" smtClean="0"/>
              <a:t>, </a:t>
            </a:r>
            <a:r>
              <a:rPr lang="en-US" sz="1600" dirty="0" err="1"/>
              <a:t>Dtsch</a:t>
            </a:r>
            <a:r>
              <a:rPr lang="en-US" sz="1600" dirty="0"/>
              <a:t> </a:t>
            </a:r>
            <a:r>
              <a:rPr lang="en-US" sz="1600" dirty="0" err="1"/>
              <a:t>Arztebl</a:t>
            </a:r>
            <a:r>
              <a:rPr lang="en-US" sz="1600" dirty="0"/>
              <a:t> </a:t>
            </a:r>
            <a:r>
              <a:rPr lang="en-US" sz="1600" dirty="0" smtClean="0"/>
              <a:t>Intl. 2012)</a:t>
            </a:r>
          </a:p>
          <a:p>
            <a:endParaRPr lang="en-US" sz="1600" dirty="0" smtClean="0"/>
          </a:p>
          <a:p>
            <a:r>
              <a:rPr lang="en-US" dirty="0" smtClean="0"/>
              <a:t>Cannabinoids activate </a:t>
            </a:r>
            <a:r>
              <a:rPr lang="en-US" dirty="0">
                <a:solidFill>
                  <a:srgbClr val="FFFF00"/>
                </a:solidFill>
              </a:rPr>
              <a:t>G-protein coupled signal amplification </a:t>
            </a:r>
            <a:r>
              <a:rPr lang="en-US" dirty="0" smtClean="0"/>
              <a:t>(which ultimately influences </a:t>
            </a:r>
            <a:r>
              <a:rPr lang="en-US" dirty="0" smtClean="0">
                <a:solidFill>
                  <a:srgbClr val="FFFF00"/>
                </a:solidFill>
              </a:rPr>
              <a:t>transcription</a:t>
            </a:r>
            <a:r>
              <a:rPr lang="en-US" dirty="0" smtClean="0"/>
              <a:t> and </a:t>
            </a:r>
            <a:r>
              <a:rPr lang="en-US" dirty="0" smtClean="0">
                <a:solidFill>
                  <a:srgbClr val="FFFF00"/>
                </a:solidFill>
              </a:rPr>
              <a:t>translation</a:t>
            </a:r>
            <a:r>
              <a:rPr lang="en-US" dirty="0" smtClean="0"/>
              <a:t>) in areas </a:t>
            </a:r>
            <a:r>
              <a:rPr lang="en-US" dirty="0"/>
              <a:t>of the central nervous system dedicated to the mediation of pain, memory, and other key </a:t>
            </a:r>
            <a:r>
              <a:rPr lang="en-US" dirty="0" smtClean="0"/>
              <a:t>functions. </a:t>
            </a:r>
            <a:r>
              <a:rPr lang="en-US" sz="1600" dirty="0"/>
              <a:t>(</a:t>
            </a:r>
            <a:r>
              <a:rPr lang="en-US" sz="1600" dirty="0" err="1"/>
              <a:t>Maroof</a:t>
            </a:r>
            <a:r>
              <a:rPr lang="en-US" sz="1600" dirty="0"/>
              <a:t> N, Pardon MC, Kendall DA.  </a:t>
            </a:r>
            <a:r>
              <a:rPr lang="en-US" sz="1600" i="1" dirty="0" err="1"/>
              <a:t>Biochem</a:t>
            </a:r>
            <a:r>
              <a:rPr lang="en-US" sz="1600" i="1" dirty="0"/>
              <a:t> </a:t>
            </a:r>
            <a:r>
              <a:rPr lang="en-US" sz="1600" i="1" dirty="0" err="1"/>
              <a:t>Soc</a:t>
            </a:r>
            <a:r>
              <a:rPr lang="en-US" sz="1600" i="1" dirty="0"/>
              <a:t> Trans, 2013)</a:t>
            </a:r>
            <a:r>
              <a:rPr lang="en-US" sz="1600" dirty="0"/>
              <a:t>  </a:t>
            </a:r>
          </a:p>
          <a:p>
            <a:endParaRPr lang="en-US" dirty="0"/>
          </a:p>
          <a:p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28326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2659" y="161641"/>
            <a:ext cx="8143790" cy="740234"/>
          </a:xfrm>
        </p:spPr>
        <p:txBody>
          <a:bodyPr/>
          <a:lstStyle/>
          <a:p>
            <a:pPr algn="ctr"/>
            <a:r>
              <a:rPr lang="en-US" sz="3600" dirty="0" smtClean="0"/>
              <a:t>CB1 Signaling in a Tumor Cell</a:t>
            </a:r>
            <a:endParaRPr lang="en-US" sz="3600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6745" y="1139482"/>
            <a:ext cx="7329267" cy="5556739"/>
          </a:xfrm>
        </p:spPr>
      </p:pic>
      <p:sp>
        <p:nvSpPr>
          <p:cNvPr id="5" name="Text Placeholder 4"/>
          <p:cNvSpPr>
            <a:spLocks noGrp="1"/>
          </p:cNvSpPr>
          <p:nvPr>
            <p:ph type="body" sz="half" idx="2"/>
          </p:nvPr>
        </p:nvSpPr>
        <p:spPr>
          <a:xfrm>
            <a:off x="136053" y="1139482"/>
            <a:ext cx="4498578" cy="5556739"/>
          </a:xfrm>
        </p:spPr>
        <p:txBody>
          <a:bodyPr>
            <a:normAutofit fontScale="77500" lnSpcReduction="20000"/>
          </a:bodyPr>
          <a:lstStyle/>
          <a:p>
            <a:r>
              <a:rPr lang="en-US" sz="2400" dirty="0" smtClean="0"/>
              <a:t>CB1 and CB2 are </a:t>
            </a:r>
            <a:r>
              <a:rPr lang="en-US" sz="2400" dirty="0" smtClean="0">
                <a:solidFill>
                  <a:srgbClr val="FFFF00"/>
                </a:solidFill>
              </a:rPr>
              <a:t>ligand gated GPCRs</a:t>
            </a:r>
            <a:r>
              <a:rPr lang="en-US" sz="2400" dirty="0" smtClean="0"/>
              <a:t>, binding of CBD/THC causes </a:t>
            </a:r>
            <a:r>
              <a:rPr lang="en-US" sz="2400" dirty="0" smtClean="0">
                <a:solidFill>
                  <a:srgbClr val="66FF33"/>
                </a:solidFill>
              </a:rPr>
              <a:t>dissociation of the </a:t>
            </a:r>
            <a:r>
              <a:rPr lang="el-GR" sz="2400" dirty="0" smtClean="0">
                <a:solidFill>
                  <a:srgbClr val="66FF33"/>
                </a:solidFill>
              </a:rPr>
              <a:t>αβγ</a:t>
            </a:r>
            <a:r>
              <a:rPr lang="en-US" sz="2400" dirty="0" smtClean="0">
                <a:solidFill>
                  <a:srgbClr val="66FF33"/>
                </a:solidFill>
              </a:rPr>
              <a:t> </a:t>
            </a:r>
            <a:r>
              <a:rPr lang="en-US" sz="2400" dirty="0" err="1" smtClean="0">
                <a:solidFill>
                  <a:srgbClr val="66FF33"/>
                </a:solidFill>
              </a:rPr>
              <a:t>heterotrimer</a:t>
            </a:r>
            <a:r>
              <a:rPr lang="en-US" sz="2400" dirty="0" smtClean="0"/>
              <a:t>.  Inhibitory in tumor cells. </a:t>
            </a:r>
          </a:p>
          <a:p>
            <a:endParaRPr lang="en-US" sz="2400" dirty="0"/>
          </a:p>
          <a:p>
            <a:r>
              <a:rPr lang="el-GR" sz="2400" dirty="0" smtClean="0">
                <a:solidFill>
                  <a:srgbClr val="FFFF00"/>
                </a:solidFill>
              </a:rPr>
              <a:t>α</a:t>
            </a:r>
            <a:r>
              <a:rPr lang="en-US" sz="2400" dirty="0" smtClean="0">
                <a:solidFill>
                  <a:srgbClr val="FFFF00"/>
                </a:solidFill>
              </a:rPr>
              <a:t> subunit activates </a:t>
            </a:r>
            <a:r>
              <a:rPr lang="en-US" sz="2400" dirty="0" err="1" smtClean="0">
                <a:solidFill>
                  <a:srgbClr val="FFFF00"/>
                </a:solidFill>
              </a:rPr>
              <a:t>adenyl</a:t>
            </a:r>
            <a:r>
              <a:rPr lang="en-US" sz="2400" dirty="0" smtClean="0">
                <a:solidFill>
                  <a:srgbClr val="FFFF00"/>
                </a:solidFill>
              </a:rPr>
              <a:t> cyclase (AC)</a:t>
            </a:r>
            <a:r>
              <a:rPr lang="en-US" sz="2400" dirty="0" smtClean="0"/>
              <a:t>, produces </a:t>
            </a:r>
            <a:r>
              <a:rPr lang="en-US" sz="2400" dirty="0" err="1" smtClean="0"/>
              <a:t>cAMP</a:t>
            </a:r>
            <a:r>
              <a:rPr lang="en-US" sz="2400" dirty="0" smtClean="0"/>
              <a:t> which </a:t>
            </a:r>
            <a:r>
              <a:rPr lang="en-US" sz="2400" dirty="0" smtClean="0">
                <a:solidFill>
                  <a:srgbClr val="66FF33"/>
                </a:solidFill>
              </a:rPr>
              <a:t>activates PKA,</a:t>
            </a:r>
            <a:r>
              <a:rPr lang="en-US" sz="2400" dirty="0" smtClean="0"/>
              <a:t> eventually modulating </a:t>
            </a:r>
            <a:r>
              <a:rPr lang="en-US" sz="2400" dirty="0" smtClean="0">
                <a:solidFill>
                  <a:srgbClr val="66FF33"/>
                </a:solidFill>
              </a:rPr>
              <a:t>transcription</a:t>
            </a:r>
            <a:r>
              <a:rPr lang="en-US" sz="2400" dirty="0" smtClean="0"/>
              <a:t> and </a:t>
            </a:r>
            <a:r>
              <a:rPr lang="en-US" sz="2400" dirty="0" smtClean="0">
                <a:solidFill>
                  <a:srgbClr val="66FF33"/>
                </a:solidFill>
              </a:rPr>
              <a:t>translation</a:t>
            </a:r>
            <a:r>
              <a:rPr lang="en-US" sz="2400" dirty="0" smtClean="0"/>
              <a:t>. Stops cell proliferation.</a:t>
            </a:r>
          </a:p>
          <a:p>
            <a:endParaRPr lang="en-US" sz="2400" dirty="0"/>
          </a:p>
          <a:p>
            <a:r>
              <a:rPr lang="el-GR" sz="2400" dirty="0" smtClean="0">
                <a:solidFill>
                  <a:srgbClr val="FFFF00"/>
                </a:solidFill>
              </a:rPr>
              <a:t>βγ</a:t>
            </a:r>
            <a:r>
              <a:rPr lang="en-US" sz="2400" dirty="0" smtClean="0">
                <a:solidFill>
                  <a:srgbClr val="FFFF00"/>
                </a:solidFill>
              </a:rPr>
              <a:t> subunits activate the RTK </a:t>
            </a:r>
            <a:r>
              <a:rPr lang="en-US" sz="2400" dirty="0" err="1" smtClean="0">
                <a:solidFill>
                  <a:srgbClr val="FFFF00"/>
                </a:solidFill>
              </a:rPr>
              <a:t>homodimer</a:t>
            </a:r>
            <a:r>
              <a:rPr lang="en-US" sz="2400" dirty="0" smtClean="0">
                <a:solidFill>
                  <a:srgbClr val="FFFF00"/>
                </a:solidFill>
              </a:rPr>
              <a:t> </a:t>
            </a:r>
            <a:r>
              <a:rPr lang="en-US" sz="2400" dirty="0" smtClean="0"/>
              <a:t>which leads to </a:t>
            </a:r>
            <a:r>
              <a:rPr lang="en-US" sz="2400" dirty="0" err="1" smtClean="0">
                <a:solidFill>
                  <a:srgbClr val="66FF33"/>
                </a:solidFill>
              </a:rPr>
              <a:t>autophosphorylation</a:t>
            </a:r>
            <a:r>
              <a:rPr lang="en-US" sz="2400" dirty="0">
                <a:solidFill>
                  <a:srgbClr val="FF0000"/>
                </a:solidFill>
              </a:rPr>
              <a:t> </a:t>
            </a:r>
            <a:r>
              <a:rPr lang="en-US" sz="2400" dirty="0" smtClean="0"/>
              <a:t>of downstream targets.  </a:t>
            </a:r>
          </a:p>
          <a:p>
            <a:endParaRPr lang="en-US" sz="2400" dirty="0"/>
          </a:p>
          <a:p>
            <a:r>
              <a:rPr lang="en-US" sz="2400" dirty="0" smtClean="0"/>
              <a:t>RTK eventually activates </a:t>
            </a:r>
            <a:r>
              <a:rPr lang="en-US" sz="2400" dirty="0" smtClean="0">
                <a:solidFill>
                  <a:srgbClr val="FFFF00"/>
                </a:solidFill>
              </a:rPr>
              <a:t>cytochrome c</a:t>
            </a:r>
            <a:r>
              <a:rPr lang="en-US" sz="2400" dirty="0" smtClean="0"/>
              <a:t>.  Programs cell for </a:t>
            </a:r>
            <a:r>
              <a:rPr lang="en-US" sz="2400" dirty="0" smtClean="0">
                <a:solidFill>
                  <a:srgbClr val="66FF33"/>
                </a:solidFill>
              </a:rPr>
              <a:t>apoptosis</a:t>
            </a:r>
            <a:r>
              <a:rPr lang="en-US" sz="2400" dirty="0" smtClean="0"/>
              <a:t>.    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3846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2801</TotalTime>
  <Words>1156</Words>
  <Application>Microsoft Office PowerPoint</Application>
  <PresentationFormat>Widescreen</PresentationFormat>
  <Paragraphs>138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Century Gothic</vt:lpstr>
      <vt:lpstr>Wingdings 3</vt:lpstr>
      <vt:lpstr>Ion</vt:lpstr>
      <vt:lpstr>The Expanding Potential of Cannabis in Health Care Kevin and Peter Choo Cell Physiology 6/1/15</vt:lpstr>
      <vt:lpstr>Therapeutic History of Cannabis </vt:lpstr>
      <vt:lpstr>Cannabis in Modern Medicine</vt:lpstr>
      <vt:lpstr>Overview: How Cannabis Works</vt:lpstr>
      <vt:lpstr>The Discovery of THC and CBDs</vt:lpstr>
      <vt:lpstr>Chemical Similarity of THC and CBD</vt:lpstr>
      <vt:lpstr>Competent Incompetence</vt:lpstr>
      <vt:lpstr>Cannabinoid Cell Signalling</vt:lpstr>
      <vt:lpstr>CB1 Signaling in a Tumor Cell</vt:lpstr>
      <vt:lpstr>PowerPoint Presentation</vt:lpstr>
      <vt:lpstr>Effects of Cannabis in the Brain</vt:lpstr>
      <vt:lpstr>Effects of Cannabis on the Body</vt:lpstr>
      <vt:lpstr>Just Scratching The Surface</vt:lpstr>
      <vt:lpstr>Potential Negative Effects</vt:lpstr>
      <vt:lpstr>Scientific Summation</vt:lpstr>
      <vt:lpstr>Clinical Significance </vt:lpstr>
      <vt:lpstr>Cannabis in Your Workplace?</vt:lpstr>
      <vt:lpstr>FUN FACTS</vt:lpstr>
      <vt:lpstr>References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cell.  This is your cell on drugs. A brief overview of the effects of cannabis on</dc:title>
  <dc:creator>Peter Choo</dc:creator>
  <cp:lastModifiedBy>Peter Choo</cp:lastModifiedBy>
  <cp:revision>107</cp:revision>
  <dcterms:created xsi:type="dcterms:W3CDTF">2015-05-30T04:38:35Z</dcterms:created>
  <dcterms:modified xsi:type="dcterms:W3CDTF">2015-06-01T03:22:47Z</dcterms:modified>
</cp:coreProperties>
</file>