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5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09" autoAdjust="0"/>
    <p:restoredTop sz="80431" autoAdjust="0"/>
  </p:normalViewPr>
  <p:slideViewPr>
    <p:cSldViewPr snapToGrid="0">
      <p:cViewPr varScale="1">
        <p:scale>
          <a:sx n="60" d="100"/>
          <a:sy n="60" d="100"/>
        </p:scale>
        <p:origin x="110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6243B0-9E0A-4368-B87C-8994A02F039B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57104E-4106-45CB-89F0-7AFF7CDF40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719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7104E-4106-45CB-89F0-7AFF7CDF40B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902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Research by </a:t>
            </a:r>
            <a:r>
              <a:rPr lang="en-US" dirty="0" err="1" smtClean="0"/>
              <a:t>Dr</a:t>
            </a:r>
            <a:r>
              <a:rPr lang="en-US" dirty="0" smtClean="0"/>
              <a:t> Richard </a:t>
            </a:r>
            <a:r>
              <a:rPr lang="en-US" dirty="0" err="1" smtClean="0"/>
              <a:t>Gingeri</a:t>
            </a:r>
            <a:r>
              <a:rPr lang="en-US" dirty="0" smtClean="0"/>
              <a:t>,</a:t>
            </a:r>
            <a:r>
              <a:rPr lang="en-US" baseline="0" dirty="0" smtClean="0"/>
              <a:t> DC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57104E-4106-45CB-89F0-7AFF7CDF40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765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901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248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77161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7118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011889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07631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57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88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906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720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9462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502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762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436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715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270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7F945-8255-4B36-BD7F-65F22589B793}" type="datetimeFigureOut">
              <a:rPr lang="en-US" smtClean="0"/>
              <a:t>5/31/2015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8A2AEFA-E5F2-45C0-BB7A-5E2B6CB0635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943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ynamicchiropractic.com/mpacms/dc/article.php?id=5399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 smtClean="0"/>
              <a:t>Type II Diabetes</a:t>
            </a:r>
            <a:endParaRPr lang="en-US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1400" b="1" dirty="0" smtClean="0"/>
              <a:t>Jaqueline Chu, Elizabeth Wells</a:t>
            </a:r>
          </a:p>
          <a:p>
            <a:r>
              <a:rPr lang="en-US" sz="1400" b="1" dirty="0" smtClean="0"/>
              <a:t>06/01/2015</a:t>
            </a:r>
          </a:p>
          <a:p>
            <a:r>
              <a:rPr lang="en-US" sz="1400" b="1" dirty="0" err="1" smtClean="0"/>
              <a:t>Phys</a:t>
            </a:r>
            <a:r>
              <a:rPr lang="en-US" sz="1400" b="1" dirty="0" smtClean="0"/>
              <a:t> 115</a:t>
            </a:r>
          </a:p>
          <a:p>
            <a:r>
              <a:rPr lang="en-US" sz="1400" b="1" dirty="0" smtClean="0"/>
              <a:t>Mitch Halloran 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008673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Summary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73735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Type II Diabetes?</a:t>
            </a:r>
          </a:p>
          <a:p>
            <a:r>
              <a:rPr lang="en-US" sz="2800" dirty="0" smtClean="0"/>
              <a:t>Diabetes on a Molecular Level</a:t>
            </a:r>
          </a:p>
          <a:p>
            <a:r>
              <a:rPr lang="en-US" sz="2800" dirty="0" smtClean="0"/>
              <a:t>Insulin Injections</a:t>
            </a:r>
          </a:p>
          <a:p>
            <a:r>
              <a:rPr lang="en-US" sz="2800" dirty="0" smtClean="0"/>
              <a:t>Recent Advances: Artificial Pancreas, Diabetes/Obesity Gene</a:t>
            </a:r>
          </a:p>
          <a:p>
            <a:r>
              <a:rPr lang="en-US" sz="2800" dirty="0" smtClean="0"/>
              <a:t>Clinical Correlation: Benefits of Chiropractic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45770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References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American Diabetes Association (ADA). (2014, Nov 3).  A Genetic Link to Type II Diabetes in Obesity. ADA. Retrieved from: diabetes.org/research-and-practice</a:t>
            </a:r>
          </a:p>
          <a:p>
            <a:r>
              <a:rPr lang="en-US" dirty="0" smtClean="0"/>
              <a:t>American Diabetes Association (ADA). (2014, Sep 11).  Progress in Artificial Pancreas Development: Preventing and Treating Low Blood Glucose. ADA. Retrieved from: diabetes.org/research-and-practice</a:t>
            </a:r>
          </a:p>
          <a:p>
            <a:r>
              <a:rPr lang="en-US" i="1" dirty="0" err="1" smtClean="0"/>
              <a:t>DiDuro</a:t>
            </a:r>
            <a:r>
              <a:rPr lang="en-US" i="1" dirty="0" smtClean="0"/>
              <a:t>, J. </a:t>
            </a:r>
            <a:r>
              <a:rPr lang="en-US" i="1" dirty="0"/>
              <a:t>DC, MS, </a:t>
            </a:r>
            <a:r>
              <a:rPr lang="en-US" i="1" dirty="0" smtClean="0"/>
              <a:t>DABCN (2009, Aug 26). </a:t>
            </a:r>
            <a:r>
              <a:rPr lang="en-US" dirty="0" smtClean="0"/>
              <a:t>The </a:t>
            </a:r>
            <a:r>
              <a:rPr lang="en-US" dirty="0"/>
              <a:t>Chiropractor's Role in Managing </a:t>
            </a:r>
            <a:r>
              <a:rPr lang="en-US" dirty="0" smtClean="0"/>
              <a:t>Diabetes. Dynamic Chiropractic. Retrieved from: </a:t>
            </a:r>
            <a:r>
              <a:rPr lang="en-US" dirty="0" smtClean="0">
                <a:hlinkClick r:id="rId2"/>
              </a:rPr>
              <a:t>http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www.dynamicchiropractic.com/mpacms/dc/article.php?id=53991</a:t>
            </a:r>
            <a:endParaRPr lang="en-US" dirty="0" smtClean="0"/>
          </a:p>
          <a:p>
            <a:r>
              <a:rPr lang="en-US" dirty="0" err="1"/>
              <a:t>Molitche</a:t>
            </a:r>
            <a:r>
              <a:rPr lang="en-US" dirty="0"/>
              <a:t>, M. E. (2014). Insulin therapy for type 2 diabetes. </a:t>
            </a:r>
            <a:r>
              <a:rPr lang="en-US" i="1" dirty="0"/>
              <a:t>The Journal of the American </a:t>
            </a:r>
            <a:r>
              <a:rPr lang="en-US" i="1" dirty="0" smtClean="0"/>
              <a:t>Medical </a:t>
            </a:r>
            <a:r>
              <a:rPr lang="en-US" i="1" dirty="0"/>
              <a:t>Association, 311</a:t>
            </a:r>
            <a:r>
              <a:rPr lang="en-US" dirty="0"/>
              <a:t>(22), 2315-2346</a:t>
            </a:r>
            <a:r>
              <a:rPr lang="en-US" dirty="0" smtClean="0"/>
              <a:t>.</a:t>
            </a:r>
            <a:r>
              <a:rPr lang="en-US" dirty="0"/>
              <a:t> </a:t>
            </a:r>
          </a:p>
          <a:p>
            <a:r>
              <a:rPr lang="en-US" dirty="0"/>
              <a:t>Taylor, R. (2012). Insulin resistance and type 2 diabetes. </a:t>
            </a:r>
            <a:r>
              <a:rPr lang="en-US" i="1" dirty="0"/>
              <a:t>American Diabetes Association, 	61</a:t>
            </a:r>
            <a:r>
              <a:rPr lang="en-US" dirty="0"/>
              <a:t>(4), 778-779.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5924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5668" y="1316772"/>
            <a:ext cx="4356100" cy="43561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792099"/>
            <a:ext cx="8596668" cy="388077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What is Type II Diabetes?</a:t>
            </a:r>
            <a:endParaRPr lang="en-US" sz="2800" dirty="0"/>
          </a:p>
          <a:p>
            <a:r>
              <a:rPr lang="en-US" sz="2800" dirty="0" smtClean="0"/>
              <a:t>Diabetes on a Molecular Level</a:t>
            </a:r>
          </a:p>
          <a:p>
            <a:r>
              <a:rPr lang="en-US" sz="2800" dirty="0" smtClean="0"/>
              <a:t>Insulin Injections</a:t>
            </a:r>
          </a:p>
          <a:p>
            <a:r>
              <a:rPr lang="en-US" sz="2800" dirty="0" smtClean="0"/>
              <a:t>Recent Advances</a:t>
            </a:r>
          </a:p>
          <a:p>
            <a:r>
              <a:rPr lang="en-US" sz="2800" dirty="0" smtClean="0"/>
              <a:t>Clinical Correlation</a:t>
            </a:r>
          </a:p>
          <a:p>
            <a:r>
              <a:rPr lang="en-US" sz="2800" dirty="0" smtClean="0"/>
              <a:t>Summary </a:t>
            </a:r>
          </a:p>
        </p:txBody>
      </p:sp>
    </p:spTree>
    <p:extLst>
      <p:ext uri="{BB962C8B-B14F-4D97-AF65-F5344CB8AC3E}">
        <p14:creationId xmlns:p14="http://schemas.microsoft.com/office/powerpoint/2010/main" val="1478985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What is Type II Diabetes?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04211"/>
            <a:ext cx="8803550" cy="4812631"/>
          </a:xfrm>
        </p:spPr>
        <p:txBody>
          <a:bodyPr>
            <a:normAutofit/>
          </a:bodyPr>
          <a:lstStyle/>
          <a:p>
            <a:pPr lvl="0"/>
            <a:r>
              <a:rPr lang="en-US" sz="2800" dirty="0"/>
              <a:t>Also known as Adult Onset Diabetes </a:t>
            </a:r>
          </a:p>
          <a:p>
            <a:pPr lvl="0"/>
            <a:r>
              <a:rPr lang="en-US" sz="2800" dirty="0"/>
              <a:t>Generally occurs in those over age 45 </a:t>
            </a:r>
          </a:p>
          <a:p>
            <a:pPr lvl="0"/>
            <a:r>
              <a:rPr lang="en-US" sz="2800" dirty="0"/>
              <a:t>Positive relationship with:</a:t>
            </a:r>
          </a:p>
          <a:p>
            <a:pPr lvl="1"/>
            <a:r>
              <a:rPr lang="en-US" sz="2400" dirty="0"/>
              <a:t>Obesity/overweight</a:t>
            </a:r>
          </a:p>
          <a:p>
            <a:pPr lvl="1"/>
            <a:r>
              <a:rPr lang="en-US" sz="2400" dirty="0"/>
              <a:t>Sedentary lifestyle</a:t>
            </a:r>
          </a:p>
          <a:p>
            <a:pPr lvl="1"/>
            <a:r>
              <a:rPr lang="en-US" sz="2400" dirty="0"/>
              <a:t>Low HDL cholesterol</a:t>
            </a:r>
          </a:p>
          <a:p>
            <a:pPr lvl="1"/>
            <a:r>
              <a:rPr lang="en-US" sz="2400" dirty="0"/>
              <a:t>High blood pressure </a:t>
            </a:r>
          </a:p>
          <a:p>
            <a:pPr lvl="0"/>
            <a:r>
              <a:rPr lang="en-US" sz="2800" dirty="0"/>
              <a:t>Have been increasing in younger populations due to lifestyle choices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4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Diabetes on a Molecular Level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2926" y="1620253"/>
            <a:ext cx="9512969" cy="4973052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2000" dirty="0"/>
              <a:t>Insulin is created in the pancreas, individuals with type II diabetes have this ability, unlike those with type I diabetes</a:t>
            </a:r>
          </a:p>
          <a:p>
            <a:pPr lvl="0"/>
            <a:r>
              <a:rPr lang="en-US" sz="2000" dirty="0"/>
              <a:t>Beta cells of Islet of </a:t>
            </a:r>
            <a:r>
              <a:rPr lang="en-US" sz="2000" dirty="0" err="1"/>
              <a:t>Langherhan</a:t>
            </a:r>
            <a:r>
              <a:rPr lang="en-US" sz="2000" dirty="0"/>
              <a:t> in the pancreas </a:t>
            </a:r>
          </a:p>
          <a:p>
            <a:pPr lvl="1"/>
            <a:r>
              <a:rPr lang="en-US" dirty="0"/>
              <a:t>Store and release insulin</a:t>
            </a:r>
          </a:p>
          <a:p>
            <a:pPr lvl="1"/>
            <a:r>
              <a:rPr lang="en-US" dirty="0"/>
              <a:t>Beta cells have calcium gated ion channels and ATP-sensitive potassium channels on the cell surface membrane</a:t>
            </a:r>
          </a:p>
          <a:p>
            <a:pPr lvl="1"/>
            <a:r>
              <a:rPr lang="en-US" dirty="0"/>
              <a:t>When glucose levels are high, it changes the potential difference and causes the calcium gated ion channels to open </a:t>
            </a:r>
          </a:p>
          <a:p>
            <a:pPr lvl="1"/>
            <a:r>
              <a:rPr lang="en-US" dirty="0"/>
              <a:t>Allowing calcium from outside the cell to diffuse into the cell down the concentration gradient </a:t>
            </a:r>
          </a:p>
          <a:p>
            <a:pPr lvl="1"/>
            <a:r>
              <a:rPr lang="en-US" dirty="0"/>
              <a:t>As calcium ions enter the cells, they cause vesicles containing insulin to move into the cell as well</a:t>
            </a:r>
          </a:p>
          <a:p>
            <a:pPr lvl="1"/>
            <a:r>
              <a:rPr lang="en-US" dirty="0"/>
              <a:t>The vesicles fuse with the cell membrane and release insulin through exocytosis</a:t>
            </a:r>
          </a:p>
          <a:p>
            <a:pPr lvl="1"/>
            <a:r>
              <a:rPr lang="en-US" dirty="0"/>
              <a:t>Insulin is moved through facilitated diffusion</a:t>
            </a:r>
          </a:p>
          <a:p>
            <a:pPr lvl="1"/>
            <a:r>
              <a:rPr lang="en-US" dirty="0"/>
              <a:t>Cells will use the glucose for energy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27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z="2400" dirty="0"/>
              <a:t>Without insulin, glucose is unable to move into the cells and be used for energy</a:t>
            </a:r>
          </a:p>
          <a:p>
            <a:pPr lvl="0"/>
            <a:r>
              <a:rPr lang="en-US" sz="2400" dirty="0"/>
              <a:t>However those with type II diabetes:</a:t>
            </a:r>
          </a:p>
          <a:p>
            <a:pPr lvl="1"/>
            <a:r>
              <a:rPr lang="en-US" sz="2000" dirty="0"/>
              <a:t>The pancreas may not produce enough insulin</a:t>
            </a:r>
          </a:p>
          <a:p>
            <a:pPr lvl="1"/>
            <a:r>
              <a:rPr lang="en-US" sz="2000" dirty="0"/>
              <a:t>The body is unable to use the insulin properly </a:t>
            </a:r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Diabetes on a Molecular Level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3740932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9760" y="4065511"/>
            <a:ext cx="3886810" cy="2604163"/>
          </a:xfrm>
          <a:prstGeom prst="rect">
            <a:avLst/>
          </a:prstGeom>
          <a:ln w="12700">
            <a:solidFill>
              <a:schemeClr val="accent1">
                <a:alpha val="99000"/>
              </a:schemeClr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Insulin Injections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99115"/>
            <a:ext cx="8596668" cy="3880773"/>
          </a:xfrm>
        </p:spPr>
        <p:txBody>
          <a:bodyPr/>
          <a:lstStyle/>
          <a:p>
            <a:pPr lvl="0"/>
            <a:r>
              <a:rPr lang="en-US" sz="2800" dirty="0"/>
              <a:t>Artificial insulin injections </a:t>
            </a:r>
            <a:r>
              <a:rPr lang="en-US" sz="2800" dirty="0" smtClean="0"/>
              <a:t>correct </a:t>
            </a:r>
            <a:r>
              <a:rPr lang="en-US" sz="2800" dirty="0"/>
              <a:t>the lack of insulin produced by the pancreas</a:t>
            </a:r>
          </a:p>
          <a:p>
            <a:pPr lvl="0"/>
            <a:r>
              <a:rPr lang="en-US" sz="2800" dirty="0"/>
              <a:t>Insulin decreases the blood glucose levels by allowing it to diffuse into cells for energy use</a:t>
            </a:r>
          </a:p>
          <a:p>
            <a:pPr lvl="0"/>
            <a:r>
              <a:rPr lang="en-US" sz="2800" dirty="0"/>
              <a:t>The majority of individuals with type II diabetes require artificial insulin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805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Recent Advances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4504" y="1423609"/>
            <a:ext cx="9476600" cy="4554109"/>
          </a:xfrm>
        </p:spPr>
        <p:txBody>
          <a:bodyPr>
            <a:normAutofit fontScale="92500"/>
          </a:bodyPr>
          <a:lstStyle/>
          <a:p>
            <a:r>
              <a:rPr lang="en-US" sz="3300" dirty="0" smtClean="0"/>
              <a:t>Developing an Artificial </a:t>
            </a:r>
            <a:r>
              <a:rPr lang="en-US" sz="3300" dirty="0"/>
              <a:t>P</a:t>
            </a:r>
            <a:r>
              <a:rPr lang="en-US" sz="3300" dirty="0" smtClean="0"/>
              <a:t>ancreas:</a:t>
            </a:r>
          </a:p>
          <a:p>
            <a:pPr lvl="1"/>
            <a:r>
              <a:rPr lang="en-US" sz="2600" dirty="0" smtClean="0"/>
              <a:t>Automatically provides stream of insulin</a:t>
            </a:r>
          </a:p>
          <a:p>
            <a:pPr lvl="1"/>
            <a:r>
              <a:rPr lang="en-US" sz="2600" dirty="0" smtClean="0"/>
              <a:t>Glucose monitor shuts off insulin if glucose levels are too low</a:t>
            </a:r>
          </a:p>
          <a:p>
            <a:pPr lvl="1"/>
            <a:r>
              <a:rPr lang="en-US" sz="2600" dirty="0" smtClean="0"/>
              <a:t>Working to limit the impact of hypoglycemia</a:t>
            </a:r>
          </a:p>
          <a:p>
            <a:r>
              <a:rPr lang="en-US" sz="3300" dirty="0" smtClean="0"/>
              <a:t>Genetic Link in Obesity and Type II Diabetes:</a:t>
            </a:r>
          </a:p>
          <a:p>
            <a:pPr lvl="1"/>
            <a:r>
              <a:rPr lang="en-US" sz="2600" dirty="0" smtClean="0"/>
              <a:t>Obesity is a risk factor of diabetes</a:t>
            </a:r>
          </a:p>
          <a:p>
            <a:pPr lvl="1"/>
            <a:r>
              <a:rPr lang="en-US" sz="2600" dirty="0" smtClean="0"/>
              <a:t>Not everyone who is obese gets diabetes</a:t>
            </a:r>
          </a:p>
          <a:p>
            <a:pPr lvl="1"/>
            <a:r>
              <a:rPr lang="en-US" sz="2600" dirty="0" smtClean="0"/>
              <a:t>Newly identified gene Sor</a:t>
            </a:r>
            <a:r>
              <a:rPr lang="en-US" sz="2600" dirty="0"/>
              <a:t>c</a:t>
            </a:r>
            <a:r>
              <a:rPr lang="en-US" sz="2600" dirty="0" smtClean="0"/>
              <a:t>s1 </a:t>
            </a:r>
            <a:r>
              <a:rPr lang="en-US" sz="2600" dirty="0" smtClean="0"/>
              <a:t>has linked diabetes </a:t>
            </a:r>
            <a:r>
              <a:rPr lang="en-US" sz="2600" dirty="0" smtClean="0"/>
              <a:t>and obesity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312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 smtClean="0"/>
              <a:t>Clinical Correlation: Chiropractic Can Help!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457200" lvl="1" indent="0">
              <a:lnSpc>
                <a:spcPct val="100000"/>
              </a:lnSpc>
              <a:buNone/>
            </a:pPr>
            <a:r>
              <a:rPr lang="en-US" sz="3100" dirty="0" smtClean="0"/>
              <a:t>While chiropractic cannot solely prevent or cure diabetes it can help decrease its severity. </a:t>
            </a:r>
            <a:endParaRPr lang="en-US" sz="2800" dirty="0" smtClean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b="1" dirty="0" smtClean="0"/>
              <a:t>Problem: </a:t>
            </a:r>
            <a:r>
              <a:rPr lang="en-US" sz="3300" dirty="0" smtClean="0"/>
              <a:t>Too much glucose in the bloodstream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b="1" dirty="0" smtClean="0"/>
              <a:t>Solution: </a:t>
            </a:r>
            <a:r>
              <a:rPr lang="en-US" sz="3300" dirty="0" smtClean="0"/>
              <a:t>Increased oxygen will help burn glucose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en-US" sz="3300" b="1" dirty="0" smtClean="0"/>
              <a:t>Result: </a:t>
            </a:r>
            <a:r>
              <a:rPr lang="en-US" sz="3300" dirty="0" smtClean="0"/>
              <a:t>Less glucose = less stress on pancreas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4338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Clinical Correlation (cont.)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467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sz="3200" b="1" dirty="0" smtClean="0"/>
              <a:t>How does it help?</a:t>
            </a:r>
          </a:p>
          <a:p>
            <a:r>
              <a:rPr lang="en-US" sz="2800" dirty="0" smtClean="0"/>
              <a:t>Mobilizing joints around the rib cage </a:t>
            </a:r>
          </a:p>
          <a:p>
            <a:r>
              <a:rPr lang="en-US" sz="2800" dirty="0" smtClean="0"/>
              <a:t>Improving Posture</a:t>
            </a:r>
          </a:p>
          <a:p>
            <a:r>
              <a:rPr lang="en-US" sz="2800" dirty="0" smtClean="0"/>
              <a:t>Activating nervous system to improve innate healing abilities </a:t>
            </a:r>
          </a:p>
          <a:p>
            <a:r>
              <a:rPr lang="en-US" sz="2800" dirty="0" smtClean="0"/>
              <a:t>Increases brain to body communication</a:t>
            </a:r>
          </a:p>
          <a:p>
            <a:pPr lvl="1"/>
            <a:r>
              <a:rPr lang="en-US" sz="2400" dirty="0" smtClean="0"/>
              <a:t>Leads to improved digestion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0082" y="4941257"/>
            <a:ext cx="4987840" cy="1772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253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471</TotalTime>
  <Words>594</Words>
  <Application>Microsoft Office PowerPoint</Application>
  <PresentationFormat>Widescreen</PresentationFormat>
  <Paragraphs>77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Trebuchet MS</vt:lpstr>
      <vt:lpstr>Wingdings 3</vt:lpstr>
      <vt:lpstr>Facet</vt:lpstr>
      <vt:lpstr>Type II Diabetes</vt:lpstr>
      <vt:lpstr>Agenda</vt:lpstr>
      <vt:lpstr>What is Type II Diabetes?</vt:lpstr>
      <vt:lpstr>Diabetes on a Molecular Level</vt:lpstr>
      <vt:lpstr>Diabetes on a Molecular Level</vt:lpstr>
      <vt:lpstr>Insulin Injections</vt:lpstr>
      <vt:lpstr>Recent Advances</vt:lpstr>
      <vt:lpstr>Clinical Correlation: Chiropractic Can Help!</vt:lpstr>
      <vt:lpstr>Clinical Correlation (cont.)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 II Diabetes</dc:title>
  <dc:creator>Elizabeth Wells</dc:creator>
  <cp:lastModifiedBy>Elizabeth Wells</cp:lastModifiedBy>
  <cp:revision>16</cp:revision>
  <dcterms:created xsi:type="dcterms:W3CDTF">2015-05-31T14:47:50Z</dcterms:created>
  <dcterms:modified xsi:type="dcterms:W3CDTF">2015-06-01T03:55:39Z</dcterms:modified>
</cp:coreProperties>
</file>