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68" r:id="rId15"/>
    <p:sldId id="269" r:id="rId16"/>
    <p:sldId id="270" r:id="rId17"/>
    <p:sldId id="271" r:id="rId18"/>
    <p:sldId id="272" r:id="rId19"/>
    <p:sldId id="273" r:id="rId20"/>
    <p:sldId id="274" r:id="rId2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762" autoAdjust="0"/>
  </p:normalViewPr>
  <p:slideViewPr>
    <p:cSldViewPr snapToGrid="0" snapToObjects="1">
      <p:cViewPr varScale="1">
        <p:scale>
          <a:sx n="71" d="100"/>
          <a:sy n="71" d="100"/>
        </p:scale>
        <p:origin x="-1632"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5783963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457200" lvl="0" indent="-317500" rtl="0">
              <a:spcBef>
                <a:spcPts val="0"/>
              </a:spcBef>
              <a:buClr>
                <a:srgbClr val="000000"/>
              </a:buClr>
              <a:buSzPct val="127272"/>
              <a:buFont typeface="Arial"/>
              <a:buChar char="-"/>
            </a:pPr>
            <a:r>
              <a:rPr lang="en"/>
              <a:t>Reduce your risk of exposure to bodily fluids (of HIV Positive People or otherwise)</a:t>
            </a:r>
          </a:p>
          <a:p>
            <a:pPr marL="457200" lvl="0" indent="-317500" rtl="0">
              <a:spcBef>
                <a:spcPts val="0"/>
              </a:spcBef>
              <a:buClr>
                <a:srgbClr val="000000"/>
              </a:buClr>
              <a:buSzPct val="127272"/>
              <a:buFont typeface="Arial"/>
              <a:buChar char="-"/>
            </a:pPr>
            <a:r>
              <a:rPr lang="en"/>
              <a:t>Routine Testing</a:t>
            </a:r>
          </a:p>
          <a:p>
            <a:pPr marL="457200" lvl="0" indent="-317500" rtl="0">
              <a:spcBef>
                <a:spcPts val="0"/>
              </a:spcBef>
              <a:buClr>
                <a:srgbClr val="000000"/>
              </a:buClr>
              <a:buSzPct val="127272"/>
              <a:buFont typeface="Arial"/>
              <a:buChar char="-"/>
            </a:pPr>
            <a:r>
              <a:rPr lang="en"/>
              <a:t>Pre-exposure Prophylaxis for high risk individuals </a:t>
            </a:r>
          </a:p>
          <a:p>
            <a:pPr marL="457200" lvl="0" indent="-317500">
              <a:spcBef>
                <a:spcPts val="0"/>
              </a:spcBef>
              <a:buClr>
                <a:srgbClr val="000000"/>
              </a:buClr>
              <a:buSzPct val="127272"/>
              <a:buFont typeface="Arial"/>
              <a:buChar char="-"/>
            </a:pPr>
            <a:r>
              <a:rPr lang="en"/>
              <a:t>Talk about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2" name="Shape 1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Please update this with the URL, and I will clean it 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0" name="Shape 5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lnSpc>
                <a:spcPct val="115000"/>
              </a:lnSpc>
              <a:spcBef>
                <a:spcPts val="0"/>
              </a:spcBef>
              <a:buNone/>
            </a:pPr>
            <a:r>
              <a:rPr lang="en" sz="800"/>
              <a:t>Mayo Clinic Definitions - </a:t>
            </a:r>
          </a:p>
          <a:p>
            <a:pPr rtl="0">
              <a:lnSpc>
                <a:spcPct val="115000"/>
              </a:lnSpc>
              <a:spcBef>
                <a:spcPts val="0"/>
              </a:spcBef>
              <a:buNone/>
            </a:pPr>
            <a:endParaRPr sz="800"/>
          </a:p>
          <a:p>
            <a:pPr rtl="0">
              <a:lnSpc>
                <a:spcPct val="115000"/>
              </a:lnSpc>
              <a:spcBef>
                <a:spcPts val="0"/>
              </a:spcBef>
              <a:buNone/>
            </a:pPr>
            <a:r>
              <a:rPr lang="en" sz="800"/>
              <a:t>HIV - “HIV is a sexually transmitted infection. It can also be spread by contact with infected blood or from mother to child during pregnancy, childbirth or breast-feeding. It can take years before HIV weakens your immune system to the point that you have AIDS.”</a:t>
            </a:r>
          </a:p>
          <a:p>
            <a:pPr rtl="0">
              <a:lnSpc>
                <a:spcPct val="115000"/>
              </a:lnSpc>
              <a:spcBef>
                <a:spcPts val="0"/>
              </a:spcBef>
              <a:buNone/>
            </a:pPr>
            <a:endParaRPr sz="800"/>
          </a:p>
          <a:p>
            <a:pPr rtl="0">
              <a:lnSpc>
                <a:spcPct val="115000"/>
              </a:lnSpc>
              <a:spcBef>
                <a:spcPts val="0"/>
              </a:spcBef>
              <a:buNone/>
            </a:pPr>
            <a:r>
              <a:rPr lang="en" sz="800"/>
              <a:t>H - Human </a:t>
            </a:r>
          </a:p>
          <a:p>
            <a:pPr rtl="0">
              <a:lnSpc>
                <a:spcPct val="115000"/>
              </a:lnSpc>
              <a:spcBef>
                <a:spcPts val="0"/>
              </a:spcBef>
              <a:buNone/>
            </a:pPr>
            <a:r>
              <a:rPr lang="en" sz="800"/>
              <a:t>I - Immunodeficiency </a:t>
            </a:r>
          </a:p>
          <a:p>
            <a:pPr rtl="0">
              <a:lnSpc>
                <a:spcPct val="115000"/>
              </a:lnSpc>
              <a:spcBef>
                <a:spcPts val="0"/>
              </a:spcBef>
              <a:buNone/>
            </a:pPr>
            <a:r>
              <a:rPr lang="en" sz="800"/>
              <a:t>V - Virus </a:t>
            </a:r>
          </a:p>
          <a:p>
            <a:pPr rtl="0">
              <a:lnSpc>
                <a:spcPct val="115000"/>
              </a:lnSpc>
              <a:spcBef>
                <a:spcPts val="0"/>
              </a:spcBef>
              <a:buNone/>
            </a:pPr>
            <a:endParaRPr sz="800"/>
          </a:p>
          <a:p>
            <a:pPr rtl="0">
              <a:lnSpc>
                <a:spcPct val="115000"/>
              </a:lnSpc>
              <a:spcBef>
                <a:spcPts val="0"/>
              </a:spcBef>
              <a:buNone/>
            </a:pPr>
            <a:r>
              <a:rPr lang="en" sz="800"/>
              <a:t>AIDS - “AIDS (acquired immunodeficiency syndrome) is a chronic, potentially life-threatening condition caused by the human immunodeficiency virus (HIV). By damaging your immune system, HIV interferes with your body's ability to fight the organisms that cause disease.”</a:t>
            </a:r>
          </a:p>
          <a:p>
            <a:pPr rtl="0">
              <a:lnSpc>
                <a:spcPct val="115000"/>
              </a:lnSpc>
              <a:spcBef>
                <a:spcPts val="0"/>
              </a:spcBef>
              <a:buNone/>
            </a:pPr>
            <a:endParaRPr sz="800"/>
          </a:p>
          <a:p>
            <a:pPr rtl="0">
              <a:lnSpc>
                <a:spcPct val="115000"/>
              </a:lnSpc>
              <a:spcBef>
                <a:spcPts val="0"/>
              </a:spcBef>
              <a:buNone/>
            </a:pPr>
            <a:r>
              <a:rPr lang="en" sz="800"/>
              <a:t>A - Acquired</a:t>
            </a:r>
          </a:p>
          <a:p>
            <a:pPr rtl="0">
              <a:lnSpc>
                <a:spcPct val="115000"/>
              </a:lnSpc>
              <a:spcBef>
                <a:spcPts val="0"/>
              </a:spcBef>
              <a:buNone/>
            </a:pPr>
            <a:r>
              <a:rPr lang="en" sz="800"/>
              <a:t>I - Immuno </a:t>
            </a:r>
          </a:p>
          <a:p>
            <a:pPr rtl="0">
              <a:lnSpc>
                <a:spcPct val="115000"/>
              </a:lnSpc>
              <a:spcBef>
                <a:spcPts val="0"/>
              </a:spcBef>
              <a:buNone/>
            </a:pPr>
            <a:r>
              <a:rPr lang="en" sz="800"/>
              <a:t>D - Deficiency </a:t>
            </a:r>
          </a:p>
          <a:p>
            <a:pPr rtl="0">
              <a:lnSpc>
                <a:spcPct val="115000"/>
              </a:lnSpc>
              <a:spcBef>
                <a:spcPts val="0"/>
              </a:spcBef>
              <a:buNone/>
            </a:pPr>
            <a:r>
              <a:rPr lang="en" sz="800"/>
              <a:t>S - Syndrome </a:t>
            </a:r>
          </a:p>
          <a:p>
            <a:pPr rtl="0">
              <a:lnSpc>
                <a:spcPct val="115000"/>
              </a:lnSpc>
              <a:spcBef>
                <a:spcPts val="0"/>
              </a:spcBef>
              <a:buNone/>
            </a:pPr>
            <a:endParaRPr sz="800"/>
          </a:p>
          <a:p>
            <a:pPr rtl="0">
              <a:lnSpc>
                <a:spcPct val="115000"/>
              </a:lnSpc>
              <a:spcBef>
                <a:spcPts val="0"/>
              </a:spcBef>
              <a:buNone/>
            </a:pPr>
            <a:endParaRPr sz="800"/>
          </a:p>
          <a:p>
            <a:pPr rtl="0">
              <a:lnSpc>
                <a:spcPct val="115000"/>
              </a:lnSpc>
              <a:spcBef>
                <a:spcPts val="0"/>
              </a:spcBef>
              <a:buNone/>
            </a:pPr>
            <a:r>
              <a:rPr lang="en" sz="800"/>
              <a:t> At the cellular level HIV is a virus. Just like the flu or Rhinovirus. </a:t>
            </a:r>
          </a:p>
          <a:p>
            <a:pPr rtl="0">
              <a:lnSpc>
                <a:spcPct val="115000"/>
              </a:lnSpc>
              <a:spcBef>
                <a:spcPts val="0"/>
              </a:spcBef>
              <a:buNone/>
            </a:pPr>
            <a:endParaRPr sz="800"/>
          </a:p>
          <a:p>
            <a:pPr rtl="0">
              <a:lnSpc>
                <a:spcPct val="115000"/>
              </a:lnSpc>
              <a:spcBef>
                <a:spcPts val="0"/>
              </a:spcBef>
              <a:buNone/>
            </a:pPr>
            <a:r>
              <a:rPr lang="en" sz="800"/>
              <a:t>	- The big difference is that the human immune system can’t get rid of the Human Immunodeficiency Virus.</a:t>
            </a:r>
          </a:p>
          <a:p>
            <a:pPr rtl="0">
              <a:lnSpc>
                <a:spcPct val="115000"/>
              </a:lnSpc>
              <a:spcBef>
                <a:spcPts val="0"/>
              </a:spcBef>
              <a:buNone/>
            </a:pPr>
            <a:endParaRPr sz="800"/>
          </a:p>
          <a:p>
            <a:pPr rtl="0">
              <a:spcBef>
                <a:spcPts val="0"/>
              </a:spcBef>
              <a:buNone/>
            </a:pPr>
            <a:endParaRPr/>
          </a:p>
          <a:p>
            <a:pPr rtl="0">
              <a:lnSpc>
                <a:spcPct val="115000"/>
              </a:lnSpc>
              <a:spcBef>
                <a:spcPts val="0"/>
              </a:spcBef>
              <a:buNone/>
            </a:pPr>
            <a:r>
              <a:rPr lang="en" sz="800"/>
              <a:t>Stages of HIV Infection: </a:t>
            </a:r>
          </a:p>
          <a:p>
            <a:pPr rtl="0">
              <a:lnSpc>
                <a:spcPct val="115000"/>
              </a:lnSpc>
              <a:spcBef>
                <a:spcPts val="0"/>
              </a:spcBef>
              <a:buNone/>
            </a:pPr>
            <a:endParaRPr sz="800"/>
          </a:p>
          <a:p>
            <a:pPr rtl="0">
              <a:lnSpc>
                <a:spcPct val="115000"/>
              </a:lnSpc>
              <a:spcBef>
                <a:spcPts val="0"/>
              </a:spcBef>
              <a:buNone/>
            </a:pPr>
            <a:r>
              <a:rPr lang="en" sz="800"/>
              <a:t>1 - Acute Infection - The virus begins to take over CD4 cells and replicate in the body.</a:t>
            </a:r>
          </a:p>
          <a:p>
            <a:pPr rtl="0">
              <a:lnSpc>
                <a:spcPct val="115000"/>
              </a:lnSpc>
              <a:spcBef>
                <a:spcPts val="0"/>
              </a:spcBef>
              <a:buNone/>
            </a:pPr>
            <a:r>
              <a:rPr lang="en" sz="800"/>
              <a:t>	- As a result CD4 count will decrease dramatically.  </a:t>
            </a:r>
          </a:p>
          <a:p>
            <a:pPr rtl="0">
              <a:lnSpc>
                <a:spcPct val="115000"/>
              </a:lnSpc>
              <a:spcBef>
                <a:spcPts val="0"/>
              </a:spcBef>
              <a:buNone/>
            </a:pPr>
            <a:endParaRPr sz="800"/>
          </a:p>
          <a:p>
            <a:pPr rtl="0">
              <a:lnSpc>
                <a:spcPct val="115000"/>
              </a:lnSpc>
              <a:spcBef>
                <a:spcPts val="0"/>
              </a:spcBef>
              <a:buNone/>
            </a:pPr>
            <a:r>
              <a:rPr lang="en" sz="800"/>
              <a:t>- Most common symptoms are similar to the flu and present between 2 - 4 weeks after contraction. </a:t>
            </a:r>
          </a:p>
          <a:p>
            <a:pPr rtl="0">
              <a:lnSpc>
                <a:spcPct val="115000"/>
              </a:lnSpc>
              <a:spcBef>
                <a:spcPts val="0"/>
              </a:spcBef>
              <a:buNone/>
            </a:pPr>
            <a:r>
              <a:rPr lang="en" sz="800"/>
              <a:t>	- This is response is sometime called, “ Acute Retroviral Syndrome.” </a:t>
            </a:r>
          </a:p>
          <a:p>
            <a:pPr rtl="0">
              <a:lnSpc>
                <a:spcPct val="115000"/>
              </a:lnSpc>
              <a:spcBef>
                <a:spcPts val="0"/>
              </a:spcBef>
              <a:buNone/>
            </a:pPr>
            <a:r>
              <a:rPr lang="en" sz="800"/>
              <a:t>	</a:t>
            </a:r>
          </a:p>
          <a:p>
            <a:pPr marL="457200" lvl="0" indent="-279400" rtl="0">
              <a:lnSpc>
                <a:spcPct val="115000"/>
              </a:lnSpc>
              <a:spcBef>
                <a:spcPts val="0"/>
              </a:spcBef>
              <a:buClr>
                <a:srgbClr val="000000"/>
              </a:buClr>
              <a:buSzPct val="100000"/>
              <a:buFont typeface="Arial"/>
              <a:buChar char="●"/>
            </a:pPr>
            <a:r>
              <a:rPr lang="en" sz="800"/>
              <a:t>Once an individual has presented with Acute Retroviral Syndrome there is a significant chance of transmission to other individuals.</a:t>
            </a:r>
          </a:p>
          <a:p>
            <a:pPr rtl="0">
              <a:lnSpc>
                <a:spcPct val="115000"/>
              </a:lnSpc>
              <a:spcBef>
                <a:spcPts val="0"/>
              </a:spcBef>
              <a:buNone/>
            </a:pPr>
            <a:endParaRPr sz="800"/>
          </a:p>
          <a:p>
            <a:pPr rtl="0">
              <a:lnSpc>
                <a:spcPct val="115000"/>
              </a:lnSpc>
              <a:spcBef>
                <a:spcPts val="0"/>
              </a:spcBef>
              <a:buNone/>
            </a:pPr>
            <a:r>
              <a:rPr lang="en" sz="800"/>
              <a:t>2. Clinical Latency - “Asymptomatic HIV infection” - During this time the HIV virus is replicating within the infected person, but the individual is no longer presenting with flu like symptoms. </a:t>
            </a:r>
          </a:p>
          <a:p>
            <a:pPr rtl="0">
              <a:lnSpc>
                <a:spcPct val="115000"/>
              </a:lnSpc>
              <a:spcBef>
                <a:spcPts val="0"/>
              </a:spcBef>
              <a:buNone/>
            </a:pPr>
            <a:endParaRPr sz="800"/>
          </a:p>
          <a:p>
            <a:pPr rtl="0">
              <a:lnSpc>
                <a:spcPct val="115000"/>
              </a:lnSpc>
              <a:spcBef>
                <a:spcPts val="0"/>
              </a:spcBef>
              <a:buNone/>
            </a:pPr>
            <a:r>
              <a:rPr lang="en" sz="800"/>
              <a:t>	- During this stage the virus can still be transmitted. </a:t>
            </a:r>
          </a:p>
          <a:p>
            <a:pPr rtl="0">
              <a:lnSpc>
                <a:spcPct val="115000"/>
              </a:lnSpc>
              <a:spcBef>
                <a:spcPts val="0"/>
              </a:spcBef>
              <a:buNone/>
            </a:pPr>
            <a:endParaRPr sz="800"/>
          </a:p>
          <a:p>
            <a:pPr rtl="0">
              <a:lnSpc>
                <a:spcPct val="115000"/>
              </a:lnSpc>
              <a:spcBef>
                <a:spcPts val="0"/>
              </a:spcBef>
              <a:buNone/>
            </a:pPr>
            <a:r>
              <a:rPr lang="en" sz="800"/>
              <a:t>	- Individuals can remain in this stage for years. </a:t>
            </a:r>
          </a:p>
          <a:p>
            <a:pPr rtl="0">
              <a:lnSpc>
                <a:spcPct val="115000"/>
              </a:lnSpc>
              <a:spcBef>
                <a:spcPts val="0"/>
              </a:spcBef>
              <a:buNone/>
            </a:pPr>
            <a:endParaRPr sz="800"/>
          </a:p>
          <a:p>
            <a:pPr rtl="0">
              <a:lnSpc>
                <a:spcPct val="115000"/>
              </a:lnSpc>
              <a:spcBef>
                <a:spcPts val="0"/>
              </a:spcBef>
              <a:buNone/>
            </a:pPr>
            <a:r>
              <a:rPr lang="en" sz="800"/>
              <a:t>3. Aids - This is the final stage. It is defined by a severally compromised immune system that makes the infected individual susceptible to “opportunistic infections.” </a:t>
            </a:r>
          </a:p>
          <a:p>
            <a:pPr rtl="0">
              <a:lnSpc>
                <a:spcPct val="115000"/>
              </a:lnSpc>
              <a:spcBef>
                <a:spcPts val="0"/>
              </a:spcBef>
              <a:buNone/>
            </a:pPr>
            <a:endParaRPr sz="800"/>
          </a:p>
          <a:p>
            <a:pPr rtl="0">
              <a:lnSpc>
                <a:spcPct val="115000"/>
              </a:lnSpc>
              <a:spcBef>
                <a:spcPts val="0"/>
              </a:spcBef>
              <a:buNone/>
            </a:pPr>
            <a:r>
              <a:rPr lang="en" sz="800"/>
              <a:t>	- Once CD4 levels are below 200 cells/mm^3 of blood. You are said to have “progressed Aids.” </a:t>
            </a:r>
          </a:p>
          <a:p>
            <a:pPr rtl="0">
              <a:lnSpc>
                <a:spcPct val="115000"/>
              </a:lnSpc>
              <a:spcBef>
                <a:spcPts val="0"/>
              </a:spcBef>
              <a:buNone/>
            </a:pPr>
            <a:endParaRPr sz="800"/>
          </a:p>
          <a:p>
            <a:pPr rtl="0">
              <a:lnSpc>
                <a:spcPct val="115000"/>
              </a:lnSpc>
              <a:spcBef>
                <a:spcPts val="0"/>
              </a:spcBef>
              <a:buNone/>
            </a:pPr>
            <a:r>
              <a:rPr lang="en" sz="800"/>
              <a:t>		- Average life expectancy with progressed Aids is 1 - 3 years. </a:t>
            </a:r>
          </a:p>
          <a:p>
            <a:pPr rtl="0">
              <a:lnSpc>
                <a:spcPct val="115000"/>
              </a:lnSpc>
              <a:spcBef>
                <a:spcPts val="0"/>
              </a:spcBef>
              <a:buNone/>
            </a:pPr>
            <a:endParaRPr sz="800"/>
          </a:p>
          <a:p>
            <a:pPr rtl="0">
              <a:lnSpc>
                <a:spcPct val="115000"/>
              </a:lnSpc>
              <a:spcBef>
                <a:spcPts val="0"/>
              </a:spcBef>
              <a:buNone/>
            </a:pPr>
            <a:r>
              <a:rPr lang="en" sz="800"/>
              <a:t>Treatments:</a:t>
            </a:r>
          </a:p>
          <a:p>
            <a:pPr rtl="0">
              <a:lnSpc>
                <a:spcPct val="115000"/>
              </a:lnSpc>
              <a:spcBef>
                <a:spcPts val="0"/>
              </a:spcBef>
              <a:buNone/>
            </a:pPr>
            <a:endParaRPr sz="800"/>
          </a:p>
          <a:p>
            <a:pPr marL="457200" lvl="0" indent="-279400" rtl="0">
              <a:lnSpc>
                <a:spcPct val="115000"/>
              </a:lnSpc>
              <a:spcBef>
                <a:spcPts val="0"/>
              </a:spcBef>
              <a:buClr>
                <a:srgbClr val="000000"/>
              </a:buClr>
              <a:buSzPct val="100000"/>
              <a:buFont typeface="Arial"/>
              <a:buChar char="●"/>
            </a:pPr>
            <a:r>
              <a:rPr lang="en" sz="800"/>
              <a:t>There is NO CURE for Aids.  </a:t>
            </a:r>
          </a:p>
          <a:p>
            <a:pPr rtl="0">
              <a:lnSpc>
                <a:spcPct val="115000"/>
              </a:lnSpc>
              <a:spcBef>
                <a:spcPts val="0"/>
              </a:spcBef>
              <a:buNone/>
            </a:pPr>
            <a:endParaRPr sz="800"/>
          </a:p>
          <a:p>
            <a:pPr marL="457200" lvl="0" indent="-279400" rtl="0">
              <a:lnSpc>
                <a:spcPct val="115000"/>
              </a:lnSpc>
              <a:spcBef>
                <a:spcPts val="0"/>
              </a:spcBef>
              <a:buClr>
                <a:srgbClr val="000000"/>
              </a:buClr>
              <a:buSzPct val="100000"/>
              <a:buFont typeface="Arial"/>
              <a:buChar char="●"/>
            </a:pPr>
            <a:r>
              <a:rPr lang="en" sz="800"/>
              <a:t>There are multiple drugs that can be used to suppress the HIV virus during different stages in replication. </a:t>
            </a:r>
          </a:p>
          <a:p>
            <a:pPr marL="914400" lvl="1" indent="-279400" rtl="0">
              <a:lnSpc>
                <a:spcPct val="115000"/>
              </a:lnSpc>
              <a:spcBef>
                <a:spcPts val="0"/>
              </a:spcBef>
              <a:buClr>
                <a:srgbClr val="000000"/>
              </a:buClr>
              <a:buSzPct val="100000"/>
              <a:buFont typeface="Courier New"/>
              <a:buChar char="o"/>
            </a:pPr>
            <a:r>
              <a:rPr lang="en" sz="800"/>
              <a:t>These drugs have shown to increase life expectancy by decades. </a:t>
            </a:r>
          </a:p>
          <a:p>
            <a:pPr rtl="0">
              <a:lnSpc>
                <a:spcPct val="115000"/>
              </a:lnSpc>
              <a:spcBef>
                <a:spcPts val="0"/>
              </a:spcBef>
              <a:buNone/>
            </a:pPr>
            <a:r>
              <a:rPr lang="en" sz="800"/>
              <a:t>        - They also have shown to reduce the chance of transmission. </a:t>
            </a:r>
          </a:p>
          <a:p>
            <a:pPr rtl="0">
              <a:lnSpc>
                <a:spcPct val="115000"/>
              </a:lnSpc>
              <a:spcBef>
                <a:spcPts val="0"/>
              </a:spcBef>
              <a:buNone/>
            </a:pPr>
            <a:endParaRPr sz="800"/>
          </a:p>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Shape 5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6" name="Shape 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a:t>Trust me guys. The notes won’t make a difference. I can explain it to you guys if you’d like.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smtClean="0"/>
              <a:t>When HIV first enters the human</a:t>
            </a:r>
            <a:r>
              <a:rPr lang="en-US" baseline="0" dirty="0" smtClean="0"/>
              <a:t> blood stream the virus circulates throughout the body. The protective surface of HIV is studded with particular proteins called GP-1 20 and inside is a capsid that contains the viral RNA and viral enzymes. The GP-1 20 protein on the virus is only able to bind to a cell surface protein on the macrophage called the cd4 receptor. A second receptor protein called CCR5 must also be present on the macrophage for the virus to enter the cell by endocytosis. Viral RNAs and enzymes are released into the cell cytoplasm. Reverse transcriptase uses the viral RNAs to synthesize a new strand of viral DNA and then the complementary DNA strand. The new DNA strand then moves to the nucleus of the cell where it integrates into the host cell’s DNA. Transcription of the DNA within the nucleus now results in the production of viral RNAs. This serves as the genome for the virus and can be used as messenger RNAs to produce viral proteins during translation by the ribosomes. Complete viruses are assembled and released from the cell by exocytosis which causes little harm to the macrophage. Eventually after a few years the gene that codes for the GP-1 20 protein is altered by mutation. The altered GP-1 20 protein changes its core receptor allegiance and now binds to a different cell receptor CXCR4 which is found on the surface of T cells. The same processes occur within the T cells. Once these new viruses leave the T-cell they rupture the plasma membrane which kills the cell. As these newly released viruses invade and destroy other T-cells, the body’s immune responses are weakened.</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1" name="Shape 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Lydia to draft slides, Josh to present</a:t>
            </a:r>
          </a:p>
          <a:p>
            <a:pPr rtl="0">
              <a:spcBef>
                <a:spcPts val="0"/>
              </a:spcBef>
              <a:buNone/>
            </a:pPr>
            <a:r>
              <a:rPr lang="en"/>
              <a:t>Cuba</a:t>
            </a:r>
          </a:p>
          <a:p>
            <a:pPr rtl="0">
              <a:spcBef>
                <a:spcPts val="0"/>
              </a:spcBef>
              <a:buNone/>
            </a:pPr>
            <a:r>
              <a:rPr lang="en"/>
              <a:t>        	-many Cubans have contracted a ‘circulating recombinant form’</a:t>
            </a:r>
          </a:p>
          <a:p>
            <a:pPr rtl="0">
              <a:spcBef>
                <a:spcPts val="0"/>
              </a:spcBef>
              <a:buNone/>
            </a:pPr>
            <a:r>
              <a:rPr lang="en"/>
              <a:t>        	-Cuban strain = CRF19-found to have high levels of immune response                                            	molecule(RANTES) that causes the virus to ignore CCR5 entirely by binding it down HIV uses CXCR4(potentially leading to AIDS earlier than usual)</a:t>
            </a:r>
          </a:p>
          <a:p>
            <a:pPr rtl="0">
              <a:spcBef>
                <a:spcPts val="0"/>
              </a:spcBef>
              <a:buNone/>
            </a:pPr>
            <a:r>
              <a:rPr lang="en"/>
              <a:t>        	-some researchers have determined to ‘trap’ the virus by hiding                                     aforementioned keys for goodàstrain that dies off on its own w/o gaining access to body’s cells</a:t>
            </a:r>
          </a:p>
          <a:p>
            <a:pPr rtl="0">
              <a:spcBef>
                <a:spcPts val="0"/>
              </a:spcBef>
              <a:buNone/>
            </a:pPr>
            <a:r>
              <a:rPr lang="en"/>
              <a:t>HIV block(FOX)</a:t>
            </a:r>
          </a:p>
          <a:p>
            <a:pPr rtl="0">
              <a:spcBef>
                <a:spcPts val="0"/>
              </a:spcBef>
              <a:buNone/>
            </a:pPr>
            <a:r>
              <a:rPr lang="en"/>
              <a:t>        	-molecule that blocks infection with the virus</a:t>
            </a:r>
          </a:p>
          <a:p>
            <a:pPr rtl="0">
              <a:spcBef>
                <a:spcPts val="0"/>
              </a:spcBef>
              <a:buNone/>
            </a:pPr>
            <a:r>
              <a:rPr lang="en"/>
              <a:t>        	-new protein(eCD4-IG) developed blocks points where virus binds to both                                  receptors=no point of entry</a:t>
            </a:r>
          </a:p>
          <a:p>
            <a:pPr rtl="0">
              <a:spcBef>
                <a:spcPts val="0"/>
              </a:spcBef>
              <a:buNone/>
            </a:pPr>
            <a:r>
              <a:rPr lang="en"/>
              <a:t>        	-blocks more strains than any of antibodies that disable the virus</a:t>
            </a:r>
          </a:p>
          <a:p>
            <a:pPr rtl="0">
              <a:spcBef>
                <a:spcPts val="0"/>
              </a:spcBef>
              <a:buNone/>
            </a:pPr>
            <a:r>
              <a:rPr lang="en"/>
              <a:t>HIV smartphone</a:t>
            </a:r>
          </a:p>
          <a:p>
            <a:pPr rtl="0">
              <a:spcBef>
                <a:spcPts val="0"/>
              </a:spcBef>
              <a:buNone/>
            </a:pPr>
            <a:r>
              <a:rPr lang="en"/>
              <a:t>        	-Columbia University new attachment to detect HIV and syphilis in one 15 min test</a:t>
            </a:r>
          </a:p>
          <a:p>
            <a:pPr rtl="0">
              <a:spcBef>
                <a:spcPts val="0"/>
              </a:spcBef>
              <a:buNone/>
            </a:pPr>
            <a:r>
              <a:rPr lang="en"/>
              <a:t>        	-uses simple optics and fluid control to process finger prick of blood</a:t>
            </a:r>
          </a:p>
          <a:p>
            <a:pPr rtl="0">
              <a:spcBef>
                <a:spcPts val="0"/>
              </a:spcBef>
              <a:buNone/>
            </a:pPr>
            <a:r>
              <a:rPr lang="en"/>
              <a:t>        	-more accessibility</a:t>
            </a:r>
          </a:p>
          <a:p>
            <a:pPr rtl="0">
              <a:spcBef>
                <a:spcPts val="0"/>
              </a:spcBef>
              <a:buNone/>
            </a:pPr>
            <a:r>
              <a:rPr lang="en"/>
              <a:t>        	-HIV screening is common in all pregnant women(common test)</a:t>
            </a:r>
          </a:p>
          <a:p>
            <a:pPr rtl="0">
              <a:spcBef>
                <a:spcPts val="0"/>
              </a:spcBef>
              <a:buNone/>
            </a:pPr>
            <a:r>
              <a:rPr lang="en"/>
              <a:t>HIV vaccine trials</a:t>
            </a:r>
          </a:p>
          <a:p>
            <a:pPr rtl="0">
              <a:spcBef>
                <a:spcPts val="0"/>
              </a:spcBef>
              <a:buNone/>
            </a:pPr>
            <a:r>
              <a:rPr lang="en"/>
              <a:t>        	-in Seattle collaborates with university of WA</a:t>
            </a:r>
          </a:p>
          <a:p>
            <a:pPr rtl="0">
              <a:spcBef>
                <a:spcPts val="0"/>
              </a:spcBef>
              <a:buNone/>
            </a:pPr>
            <a:r>
              <a:rPr lang="en"/>
              <a:t>        	-vaccine to prevent HIV infections</a:t>
            </a:r>
          </a:p>
          <a:p>
            <a:pPr rtl="0">
              <a:spcBef>
                <a:spcPts val="0"/>
              </a:spcBef>
              <a:buNone/>
            </a:pPr>
            <a:r>
              <a:rPr lang="en"/>
              <a:t>        	-the study products do not contain the HIV virus therefore cannot cause HIV                                 	infection</a:t>
            </a:r>
          </a:p>
          <a:p>
            <a:pPr marL="0" indent="0" rtl="0">
              <a:spcBef>
                <a:spcPts val="0"/>
              </a:spcBef>
              <a:buNone/>
            </a:pPr>
            <a:r>
              <a:rPr lang="en"/>
              <a:t>        	-also are conducting mucosal studies in women to better understand how                         	 women get infected during intercourse</a:t>
            </a:r>
          </a:p>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 sz="1200"/>
              <a:t>Lydia to work on slide, Josh to present</a:t>
            </a:r>
          </a:p>
          <a:p>
            <a:pPr lvl="0" rtl="0">
              <a:spcBef>
                <a:spcPts val="0"/>
              </a:spcBef>
              <a:buNone/>
            </a:pPr>
            <a:r>
              <a:rPr lang="en"/>
              <a:t>-Those exposed to HIV infected blood, semen, breast milk and other bodily fluids</a:t>
            </a:r>
          </a:p>
          <a:p>
            <a:pPr lvl="0" rtl="0">
              <a:spcBef>
                <a:spcPts val="0"/>
              </a:spcBef>
              <a:buNone/>
            </a:pPr>
            <a:r>
              <a:rPr lang="en"/>
              <a:t>-most commonly through sex or sharing drug injection equipment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Josh to work on slide and present:</a:t>
            </a:r>
          </a:p>
          <a:p>
            <a:pPr rtl="0">
              <a:spcBef>
                <a:spcPts val="0"/>
              </a:spcBef>
              <a:buNone/>
            </a:pPr>
            <a:r>
              <a:rPr lang="en"/>
              <a:t>-HIV Positive Individuals should seek treatment and regular follow-up care from their providers</a:t>
            </a:r>
          </a:p>
          <a:p>
            <a:pPr rtl="0">
              <a:spcBef>
                <a:spcPts val="0"/>
              </a:spcBef>
              <a:buNone/>
            </a:pPr>
            <a:r>
              <a:rPr lang="en"/>
              <a:t>-Current Treatment is based on a couple of factors: </a:t>
            </a:r>
          </a:p>
          <a:p>
            <a:pPr rtl="0">
              <a:spcBef>
                <a:spcPts val="0"/>
              </a:spcBef>
              <a:buNone/>
            </a:pPr>
            <a:r>
              <a:rPr lang="en"/>
              <a:t>--You are experiencing severe symptoms of HIV disease.</a:t>
            </a:r>
          </a:p>
          <a:p>
            <a:pPr rtl="0">
              <a:spcBef>
                <a:spcPts val="0"/>
              </a:spcBef>
              <a:buNone/>
            </a:pPr>
            <a:r>
              <a:rPr lang="en"/>
              <a:t>--You have an opportunistic infection.</a:t>
            </a:r>
          </a:p>
          <a:p>
            <a:pPr rtl="0">
              <a:spcBef>
                <a:spcPts val="0"/>
              </a:spcBef>
              <a:buNone/>
            </a:pPr>
            <a:r>
              <a:rPr lang="en"/>
              <a:t>--Your CD4 count is 350 cells/cubic millimeter or less.</a:t>
            </a:r>
          </a:p>
          <a:p>
            <a:pPr rtl="0">
              <a:spcBef>
                <a:spcPts val="0"/>
              </a:spcBef>
              <a:buNone/>
            </a:pPr>
            <a:r>
              <a:rPr lang="en"/>
              <a:t>--You are pregnant.</a:t>
            </a:r>
          </a:p>
          <a:p>
            <a:pPr rtl="0">
              <a:spcBef>
                <a:spcPts val="0"/>
              </a:spcBef>
              <a:buNone/>
            </a:pPr>
            <a:r>
              <a:rPr lang="en"/>
              <a:t>--You have HIV-related kidney disease.</a:t>
            </a:r>
          </a:p>
          <a:p>
            <a:pPr rtl="0">
              <a:spcBef>
                <a:spcPts val="0"/>
              </a:spcBef>
              <a:buNone/>
            </a:pPr>
            <a:r>
              <a:rPr lang="en"/>
              <a:t>-Patients are currently given a “cocktail” drug treatment. These cocktails can include anywhere from 3-5 actual medications: Nucleoside reverse transcriptase inhibitors (NRTIs), Non-nucleoside reverse transcriptase inhibitors (NNRTIs), Protease inhibitors (PIs), Fusion inhibitors, Cellular chemokine receptor (CCR5) antagonists, Integrase inhibitors all with the ultimate goal of keeping T helper Cells (CD4) UP!</a:t>
            </a:r>
          </a:p>
          <a:p>
            <a:pPr rtl="0">
              <a:spcBef>
                <a:spcPts val="0"/>
              </a:spcBef>
              <a:buNone/>
            </a:pPr>
            <a:r>
              <a:rPr lang="en"/>
              <a:t>-Patients should be treated for other health conditions and opportunistic infections; testing for diabetes, blood pressure, vaccines that are whole killed or peptide vaccines </a:t>
            </a:r>
          </a:p>
          <a:p>
            <a:pPr rtl="0">
              <a:spcBef>
                <a:spcPts val="0"/>
              </a:spcBef>
              <a:buNone/>
            </a:pPr>
            <a:r>
              <a:rPr lang="en"/>
              <a:t>-GOAL: Keep T cell count up high, keep viral load low</a:t>
            </a:r>
          </a:p>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Joe to find resources, Josh to present</a:t>
            </a:r>
          </a:p>
          <a:p>
            <a:pPr marL="457200" lvl="0" indent="-317500" rtl="0">
              <a:spcBef>
                <a:spcPts val="0"/>
              </a:spcBef>
              <a:buClr>
                <a:srgbClr val="000000"/>
              </a:buClr>
              <a:buSzPct val="127272"/>
              <a:buFont typeface="Arial"/>
              <a:buChar char="-"/>
            </a:pPr>
            <a:r>
              <a:rPr lang="en"/>
              <a:t>Using specific upper cervical adjustments may boost the immune system and restore CD4 cell count in patients with HIV.</a:t>
            </a:r>
          </a:p>
          <a:p>
            <a:pPr marL="914400" lvl="1" indent="-317500" rtl="0">
              <a:spcBef>
                <a:spcPts val="0"/>
              </a:spcBef>
              <a:buClr>
                <a:srgbClr val="000000"/>
              </a:buClr>
              <a:buSzPct val="127272"/>
              <a:buFont typeface="Arial"/>
              <a:buChar char="-"/>
            </a:pPr>
            <a:r>
              <a:rPr lang="en"/>
              <a:t>A study was done using chiropractic treatment on two groups whom had HIV and the positive effects that resulted.</a:t>
            </a:r>
          </a:p>
          <a:p>
            <a:pPr marL="914400" lvl="1" indent="-317500" rtl="0">
              <a:spcBef>
                <a:spcPts val="0"/>
              </a:spcBef>
              <a:buClr>
                <a:srgbClr val="000000"/>
              </a:buClr>
              <a:buSzPct val="127272"/>
              <a:buFont typeface="Arial"/>
              <a:buChar char="-"/>
            </a:pPr>
            <a:r>
              <a:rPr lang="en"/>
              <a:t>The group that received chiropractic treatment found a 48% increase in CD4 cell count compared to the control group that didn’t</a:t>
            </a:r>
          </a:p>
          <a:p>
            <a:pPr marL="914400" lvl="1" indent="-317500" rtl="0">
              <a:spcBef>
                <a:spcPts val="0"/>
              </a:spcBef>
              <a:buClr>
                <a:srgbClr val="000000"/>
              </a:buClr>
              <a:buSzPct val="127272"/>
              <a:buFont typeface="Arial"/>
              <a:buChar char="-"/>
            </a:pPr>
            <a:r>
              <a:rPr lang="en"/>
              <a:t>These results were taken after a six month period</a:t>
            </a:r>
          </a:p>
          <a:p>
            <a:pPr rtl="0">
              <a:spcBef>
                <a:spcPts val="0"/>
              </a:spcBef>
              <a:buNone/>
            </a:pPr>
            <a:endParaRPr/>
          </a:p>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p:nvPr/>
        </p:nvSpPr>
        <p:spPr>
          <a:xfrm>
            <a:off x="0" y="2914648"/>
            <a:ext cx="9144000" cy="22289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10" name="Shape 10"/>
          <p:cNvCxnSpPr/>
          <p:nvPr/>
        </p:nvCxnSpPr>
        <p:spPr>
          <a:xfrm>
            <a:off x="0" y="2914649"/>
            <a:ext cx="9144000" cy="0"/>
          </a:xfrm>
          <a:prstGeom prst="straightConnector1">
            <a:avLst/>
          </a:prstGeom>
          <a:noFill/>
          <a:ln w="28575" cap="flat" cmpd="sng">
            <a:solidFill>
              <a:schemeClr val="dk1"/>
            </a:solidFill>
            <a:prstDash val="solid"/>
            <a:round/>
            <a:headEnd type="none" w="med" len="med"/>
            <a:tailEnd type="none" w="med" len="med"/>
          </a:ln>
        </p:spPr>
      </p:cxnSp>
      <p:sp>
        <p:nvSpPr>
          <p:cNvPr id="11" name="Shape 11"/>
          <p:cNvSpPr txBox="1">
            <a:spLocks noGrp="1"/>
          </p:cNvSpPr>
          <p:nvPr>
            <p:ph type="ctrTitle"/>
          </p:nvPr>
        </p:nvSpPr>
        <p:spPr>
          <a:xfrm>
            <a:off x="685800" y="1618313"/>
            <a:ext cx="7772400" cy="1238099"/>
          </a:xfrm>
          <a:prstGeom prst="rect">
            <a:avLst/>
          </a:prstGeom>
        </p:spPr>
        <p:txBody>
          <a:bodyPr lIns="91425" tIns="91425" rIns="91425" bIns="91425" anchor="b" anchorCtr="0"/>
          <a:lstStyle>
            <a:lvl1pPr>
              <a:spcBef>
                <a:spcPts val="0"/>
              </a:spcBef>
              <a:buClr>
                <a:schemeClr val="dk2"/>
              </a:buClr>
              <a:buSzPct val="100000"/>
              <a:defRPr sz="4800">
                <a:solidFill>
                  <a:schemeClr val="dk2"/>
                </a:solidFill>
              </a:defRPr>
            </a:lvl1pPr>
            <a:lvl2pPr>
              <a:spcBef>
                <a:spcPts val="0"/>
              </a:spcBef>
              <a:buClr>
                <a:schemeClr val="dk2"/>
              </a:buClr>
              <a:buSzPct val="100000"/>
              <a:defRPr sz="4800">
                <a:solidFill>
                  <a:schemeClr val="dk2"/>
                </a:solidFill>
              </a:defRPr>
            </a:lvl2pPr>
            <a:lvl3pPr>
              <a:spcBef>
                <a:spcPts val="0"/>
              </a:spcBef>
              <a:buClr>
                <a:schemeClr val="dk2"/>
              </a:buClr>
              <a:buSzPct val="100000"/>
              <a:defRPr sz="4800">
                <a:solidFill>
                  <a:schemeClr val="dk2"/>
                </a:solidFill>
              </a:defRPr>
            </a:lvl3pPr>
            <a:lvl4pPr>
              <a:spcBef>
                <a:spcPts val="0"/>
              </a:spcBef>
              <a:buClr>
                <a:schemeClr val="dk2"/>
              </a:buClr>
              <a:buSzPct val="100000"/>
              <a:defRPr sz="4800">
                <a:solidFill>
                  <a:schemeClr val="dk2"/>
                </a:solidFill>
              </a:defRPr>
            </a:lvl4pPr>
            <a:lvl5pPr>
              <a:spcBef>
                <a:spcPts val="0"/>
              </a:spcBef>
              <a:buClr>
                <a:schemeClr val="dk2"/>
              </a:buClr>
              <a:buSzPct val="100000"/>
              <a:defRPr sz="4800">
                <a:solidFill>
                  <a:schemeClr val="dk2"/>
                </a:solidFill>
              </a:defRPr>
            </a:lvl5pPr>
            <a:lvl6pPr>
              <a:spcBef>
                <a:spcPts val="0"/>
              </a:spcBef>
              <a:buClr>
                <a:schemeClr val="dk2"/>
              </a:buClr>
              <a:buSzPct val="100000"/>
              <a:defRPr sz="4800">
                <a:solidFill>
                  <a:schemeClr val="dk2"/>
                </a:solidFill>
              </a:defRPr>
            </a:lvl6pPr>
            <a:lvl7pPr>
              <a:spcBef>
                <a:spcPts val="0"/>
              </a:spcBef>
              <a:buClr>
                <a:schemeClr val="dk2"/>
              </a:buClr>
              <a:buSzPct val="100000"/>
              <a:defRPr sz="4800">
                <a:solidFill>
                  <a:schemeClr val="dk2"/>
                </a:solidFill>
              </a:defRPr>
            </a:lvl7pPr>
            <a:lvl8pPr>
              <a:spcBef>
                <a:spcPts val="0"/>
              </a:spcBef>
              <a:buClr>
                <a:schemeClr val="dk2"/>
              </a:buClr>
              <a:buSzPct val="100000"/>
              <a:defRPr sz="4800">
                <a:solidFill>
                  <a:schemeClr val="dk2"/>
                </a:solidFill>
              </a:defRPr>
            </a:lvl8pPr>
            <a:lvl9pPr>
              <a:spcBef>
                <a:spcPts val="0"/>
              </a:spcBef>
              <a:buClr>
                <a:schemeClr val="dk2"/>
              </a:buClr>
              <a:buSzPct val="100000"/>
              <a:defRPr sz="4800">
                <a:solidFill>
                  <a:schemeClr val="dk2"/>
                </a:solidFill>
              </a:defRPr>
            </a:lvl9pPr>
          </a:lstStyle>
          <a:p>
            <a:endParaRPr/>
          </a:p>
        </p:txBody>
      </p:sp>
      <p:sp>
        <p:nvSpPr>
          <p:cNvPr id="12" name="Shape 12"/>
          <p:cNvSpPr txBox="1">
            <a:spLocks noGrp="1"/>
          </p:cNvSpPr>
          <p:nvPr>
            <p:ph type="subTitle" idx="1"/>
          </p:nvPr>
        </p:nvSpPr>
        <p:spPr>
          <a:xfrm>
            <a:off x="685800" y="2964777"/>
            <a:ext cx="7772400" cy="944700"/>
          </a:xfrm>
          <a:prstGeom prst="rect">
            <a:avLst/>
          </a:prstGeom>
        </p:spPr>
        <p:txBody>
          <a:bodyPr lIns="91425" tIns="91425" rIns="91425" bIns="91425" anchor="t" anchorCtr="0"/>
          <a:lstStyle>
            <a:lvl1pPr>
              <a:spcBef>
                <a:spcPts val="0"/>
              </a:spcBef>
              <a:buClr>
                <a:schemeClr val="lt2"/>
              </a:buClr>
              <a:buSzPct val="100000"/>
              <a:buNone/>
              <a:defRPr sz="3600">
                <a:solidFill>
                  <a:schemeClr val="lt2"/>
                </a:solidFill>
              </a:defRPr>
            </a:lvl1pPr>
            <a:lvl2pPr>
              <a:spcBef>
                <a:spcPts val="0"/>
              </a:spcBef>
              <a:buClr>
                <a:schemeClr val="lt2"/>
              </a:buClr>
              <a:buSzPct val="100000"/>
              <a:buNone/>
              <a:defRPr sz="3600">
                <a:solidFill>
                  <a:schemeClr val="lt2"/>
                </a:solidFill>
              </a:defRPr>
            </a:lvl2pPr>
            <a:lvl3pPr>
              <a:spcBef>
                <a:spcPts val="0"/>
              </a:spcBef>
              <a:buClr>
                <a:schemeClr val="lt2"/>
              </a:buClr>
              <a:buSzPct val="100000"/>
              <a:buNone/>
              <a:defRPr sz="3600">
                <a:solidFill>
                  <a:schemeClr val="lt2"/>
                </a:solidFill>
              </a:defRPr>
            </a:lvl3pPr>
            <a:lvl4pPr>
              <a:spcBef>
                <a:spcPts val="0"/>
              </a:spcBef>
              <a:buClr>
                <a:schemeClr val="lt2"/>
              </a:buClr>
              <a:buSzPct val="100000"/>
              <a:buNone/>
              <a:defRPr sz="3600">
                <a:solidFill>
                  <a:schemeClr val="lt2"/>
                </a:solidFill>
              </a:defRPr>
            </a:lvl4pPr>
            <a:lvl5pPr>
              <a:spcBef>
                <a:spcPts val="0"/>
              </a:spcBef>
              <a:buClr>
                <a:schemeClr val="lt2"/>
              </a:buClr>
              <a:buSzPct val="100000"/>
              <a:buNone/>
              <a:defRPr sz="3600">
                <a:solidFill>
                  <a:schemeClr val="lt2"/>
                </a:solidFill>
              </a:defRPr>
            </a:lvl5pPr>
            <a:lvl6pPr>
              <a:spcBef>
                <a:spcPts val="0"/>
              </a:spcBef>
              <a:buClr>
                <a:schemeClr val="lt2"/>
              </a:buClr>
              <a:buSzPct val="100000"/>
              <a:buNone/>
              <a:defRPr sz="3600">
                <a:solidFill>
                  <a:schemeClr val="lt2"/>
                </a:solidFill>
              </a:defRPr>
            </a:lvl6pPr>
            <a:lvl7pPr>
              <a:spcBef>
                <a:spcPts val="0"/>
              </a:spcBef>
              <a:buClr>
                <a:schemeClr val="lt2"/>
              </a:buClr>
              <a:buSzPct val="100000"/>
              <a:buNone/>
              <a:defRPr sz="3600">
                <a:solidFill>
                  <a:schemeClr val="lt2"/>
                </a:solidFill>
              </a:defRPr>
            </a:lvl7pPr>
            <a:lvl8pPr>
              <a:spcBef>
                <a:spcPts val="0"/>
              </a:spcBef>
              <a:buClr>
                <a:schemeClr val="lt2"/>
              </a:buClr>
              <a:buSzPct val="100000"/>
              <a:buNone/>
              <a:defRPr sz="3600">
                <a:solidFill>
                  <a:schemeClr val="lt2"/>
                </a:solidFill>
              </a:defRPr>
            </a:lvl8pPr>
            <a:lvl9pPr>
              <a:spcBef>
                <a:spcPts val="0"/>
              </a:spcBef>
              <a:buClr>
                <a:schemeClr val="lt2"/>
              </a:buClr>
              <a:buSzPct val="100000"/>
              <a:buNone/>
              <a:defRPr sz="3600">
                <a:solidFill>
                  <a:schemeClr val="lt2"/>
                </a:solidFill>
              </a:defRPr>
            </a:lvl9pPr>
          </a:lstStyle>
          <a:p>
            <a:endParaRPr/>
          </a:p>
        </p:txBody>
      </p:sp>
      <p:sp>
        <p:nvSpPr>
          <p:cNvPr id="13" name="Shape 1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lt1"/>
                </a:solidFill>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p:nvPr/>
        </p:nvSpPr>
        <p:spPr>
          <a:xfrm>
            <a:off x="0" y="0"/>
            <a:ext cx="9144000" cy="11277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16" name="Shape 16"/>
          <p:cNvCxnSpPr/>
          <p:nvPr/>
        </p:nvCxnSpPr>
        <p:spPr>
          <a:xfrm>
            <a:off x="0" y="1127679"/>
            <a:ext cx="9144000" cy="0"/>
          </a:xfrm>
          <a:prstGeom prst="straightConnector1">
            <a:avLst/>
          </a:prstGeom>
          <a:noFill/>
          <a:ln w="28575" cap="flat" cmpd="sng">
            <a:solidFill>
              <a:schemeClr val="dk1"/>
            </a:solidFill>
            <a:prstDash val="solid"/>
            <a:round/>
            <a:headEnd type="none" w="med" len="med"/>
            <a:tailEnd type="none" w="med" len="med"/>
          </a:ln>
        </p:spPr>
      </p:cxnSp>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p:nvPr/>
        </p:nvSpPr>
        <p:spPr>
          <a:xfrm>
            <a:off x="0" y="0"/>
            <a:ext cx="9144000" cy="11277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2" name="Shape 22"/>
          <p:cNvCxnSpPr/>
          <p:nvPr/>
        </p:nvCxnSpPr>
        <p:spPr>
          <a:xfrm>
            <a:off x="0" y="1127679"/>
            <a:ext cx="9144000" cy="0"/>
          </a:xfrm>
          <a:prstGeom prst="straightConnector1">
            <a:avLst/>
          </a:prstGeom>
          <a:noFill/>
          <a:ln w="28575" cap="flat" cmpd="sng">
            <a:solidFill>
              <a:schemeClr val="dk1"/>
            </a:solidFill>
            <a:prstDash val="solid"/>
            <a:round/>
            <a:headEnd type="none" w="med" len="med"/>
            <a:tailEnd type="none" w="med" len="med"/>
          </a:ln>
        </p:spPr>
      </p:cxnSp>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p:nvPr/>
        </p:nvSpPr>
        <p:spPr>
          <a:xfrm>
            <a:off x="0" y="0"/>
            <a:ext cx="9144000" cy="11277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9" name="Shape 29"/>
          <p:cNvCxnSpPr/>
          <p:nvPr/>
        </p:nvCxnSpPr>
        <p:spPr>
          <a:xfrm>
            <a:off x="0" y="1127679"/>
            <a:ext cx="9144000" cy="0"/>
          </a:xfrm>
          <a:prstGeom prst="straightConnector1">
            <a:avLst/>
          </a:prstGeom>
          <a:noFill/>
          <a:ln w="28575" cap="flat" cmpd="sng">
            <a:solidFill>
              <a:schemeClr val="dk1"/>
            </a:solidFill>
            <a:prstDash val="solid"/>
            <a:round/>
            <a:headEnd type="none" w="med" len="med"/>
            <a:tailEnd type="none" w="med" len="med"/>
          </a:ln>
        </p:spPr>
      </p:cxnSp>
      <p:sp>
        <p:nvSpPr>
          <p:cNvPr id="30" name="Shape 30"/>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31" name="Shape 3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p:nvPr/>
        </p:nvSpPr>
        <p:spPr>
          <a:xfrm>
            <a:off x="0" y="4225081"/>
            <a:ext cx="9144000" cy="9183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34" name="Shape 34"/>
          <p:cNvCxnSpPr/>
          <p:nvPr/>
        </p:nvCxnSpPr>
        <p:spPr>
          <a:xfrm>
            <a:off x="0" y="4225081"/>
            <a:ext cx="9144000" cy="0"/>
          </a:xfrm>
          <a:prstGeom prst="straightConnector1">
            <a:avLst/>
          </a:prstGeom>
          <a:noFill/>
          <a:ln w="28575" cap="flat" cmpd="sng">
            <a:solidFill>
              <a:schemeClr val="dk1"/>
            </a:solidFill>
            <a:prstDash val="solid"/>
            <a:round/>
            <a:headEnd type="none" w="med" len="med"/>
            <a:tailEnd type="none" w="med" len="med"/>
          </a:ln>
        </p:spPr>
      </p:cxnSp>
      <p:sp>
        <p:nvSpPr>
          <p:cNvPr id="35" name="Shape 3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Clr>
                <a:schemeClr val="lt1"/>
              </a:buClr>
              <a:buSzPct val="100000"/>
              <a:buNone/>
              <a:defRPr sz="1800">
                <a:solidFill>
                  <a:schemeClr val="lt1"/>
                </a:solidFill>
              </a:defRPr>
            </a:lvl1pPr>
          </a:lstStyle>
          <a:p>
            <a:endParaRPr/>
          </a:p>
        </p:txBody>
      </p:sp>
      <p:sp>
        <p:nvSpPr>
          <p:cNvPr id="36" name="Shape 3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solidFill>
                  <a:schemeClr val="lt1"/>
                </a:solidFill>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7"/>
        <p:cNvGrpSpPr/>
        <p:nvPr/>
      </p:nvGrpSpPr>
      <p:grpSpPr>
        <a:xfrm>
          <a:off x="0" y="0"/>
          <a:ext cx="0" cy="0"/>
          <a:chOff x="0" y="0"/>
          <a:chExt cx="0" cy="0"/>
        </a:xfrm>
      </p:grpSpPr>
      <p:sp>
        <p:nvSpPr>
          <p:cNvPr id="38" name="Shape 3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Font typeface="Trebuchet MS"/>
              <a:buNone/>
              <a:defRPr sz="3600" b="1">
                <a:solidFill>
                  <a:schemeClr val="lt1"/>
                </a:solidFill>
                <a:latin typeface="Trebuchet MS"/>
                <a:ea typeface="Trebuchet MS"/>
                <a:cs typeface="Trebuchet MS"/>
                <a:sym typeface="Trebuchet MS"/>
              </a:defRPr>
            </a:lvl1pPr>
            <a:lvl2pPr>
              <a:spcBef>
                <a:spcPts val="0"/>
              </a:spcBef>
              <a:buClr>
                <a:schemeClr val="lt1"/>
              </a:buClr>
              <a:buSzPct val="100000"/>
              <a:buFont typeface="Trebuchet MS"/>
              <a:buNone/>
              <a:defRPr sz="3600" b="1">
                <a:solidFill>
                  <a:schemeClr val="lt1"/>
                </a:solidFill>
                <a:latin typeface="Trebuchet MS"/>
                <a:ea typeface="Trebuchet MS"/>
                <a:cs typeface="Trebuchet MS"/>
                <a:sym typeface="Trebuchet MS"/>
              </a:defRPr>
            </a:lvl2pPr>
            <a:lvl3pPr>
              <a:spcBef>
                <a:spcPts val="0"/>
              </a:spcBef>
              <a:buClr>
                <a:schemeClr val="lt1"/>
              </a:buClr>
              <a:buSzPct val="100000"/>
              <a:buFont typeface="Trebuchet MS"/>
              <a:buNone/>
              <a:defRPr sz="3600" b="1">
                <a:solidFill>
                  <a:schemeClr val="lt1"/>
                </a:solidFill>
                <a:latin typeface="Trebuchet MS"/>
                <a:ea typeface="Trebuchet MS"/>
                <a:cs typeface="Trebuchet MS"/>
                <a:sym typeface="Trebuchet MS"/>
              </a:defRPr>
            </a:lvl3pPr>
            <a:lvl4pPr>
              <a:spcBef>
                <a:spcPts val="0"/>
              </a:spcBef>
              <a:buClr>
                <a:schemeClr val="lt1"/>
              </a:buClr>
              <a:buSzPct val="100000"/>
              <a:buFont typeface="Trebuchet MS"/>
              <a:buNone/>
              <a:defRPr sz="3600" b="1">
                <a:solidFill>
                  <a:schemeClr val="lt1"/>
                </a:solidFill>
                <a:latin typeface="Trebuchet MS"/>
                <a:ea typeface="Trebuchet MS"/>
                <a:cs typeface="Trebuchet MS"/>
                <a:sym typeface="Trebuchet MS"/>
              </a:defRPr>
            </a:lvl4pPr>
            <a:lvl5pPr>
              <a:spcBef>
                <a:spcPts val="0"/>
              </a:spcBef>
              <a:buClr>
                <a:schemeClr val="lt1"/>
              </a:buClr>
              <a:buSzPct val="100000"/>
              <a:buFont typeface="Trebuchet MS"/>
              <a:buNone/>
              <a:defRPr sz="3600" b="1">
                <a:solidFill>
                  <a:schemeClr val="lt1"/>
                </a:solidFill>
                <a:latin typeface="Trebuchet MS"/>
                <a:ea typeface="Trebuchet MS"/>
                <a:cs typeface="Trebuchet MS"/>
                <a:sym typeface="Trebuchet MS"/>
              </a:defRPr>
            </a:lvl5pPr>
            <a:lvl6pPr>
              <a:spcBef>
                <a:spcPts val="0"/>
              </a:spcBef>
              <a:buClr>
                <a:schemeClr val="lt1"/>
              </a:buClr>
              <a:buSzPct val="100000"/>
              <a:buFont typeface="Trebuchet MS"/>
              <a:buNone/>
              <a:defRPr sz="3600" b="1">
                <a:solidFill>
                  <a:schemeClr val="lt1"/>
                </a:solidFill>
                <a:latin typeface="Trebuchet MS"/>
                <a:ea typeface="Trebuchet MS"/>
                <a:cs typeface="Trebuchet MS"/>
                <a:sym typeface="Trebuchet MS"/>
              </a:defRPr>
            </a:lvl6pPr>
            <a:lvl7pPr>
              <a:spcBef>
                <a:spcPts val="0"/>
              </a:spcBef>
              <a:buClr>
                <a:schemeClr val="lt1"/>
              </a:buClr>
              <a:buSzPct val="100000"/>
              <a:buFont typeface="Trebuchet MS"/>
              <a:buNone/>
              <a:defRPr sz="3600" b="1">
                <a:solidFill>
                  <a:schemeClr val="lt1"/>
                </a:solidFill>
                <a:latin typeface="Trebuchet MS"/>
                <a:ea typeface="Trebuchet MS"/>
                <a:cs typeface="Trebuchet MS"/>
                <a:sym typeface="Trebuchet MS"/>
              </a:defRPr>
            </a:lvl7pPr>
            <a:lvl8pPr>
              <a:spcBef>
                <a:spcPts val="0"/>
              </a:spcBef>
              <a:buClr>
                <a:schemeClr val="lt1"/>
              </a:buClr>
              <a:buSzPct val="100000"/>
              <a:buFont typeface="Trebuchet MS"/>
              <a:buNone/>
              <a:defRPr sz="3600" b="1">
                <a:solidFill>
                  <a:schemeClr val="lt1"/>
                </a:solidFill>
                <a:latin typeface="Trebuchet MS"/>
                <a:ea typeface="Trebuchet MS"/>
                <a:cs typeface="Trebuchet MS"/>
                <a:sym typeface="Trebuchet MS"/>
              </a:defRPr>
            </a:lvl8pPr>
            <a:lvl9pPr>
              <a:spcBef>
                <a:spcPts val="0"/>
              </a:spcBef>
              <a:buClr>
                <a:schemeClr val="lt1"/>
              </a:buClr>
              <a:buSzPct val="100000"/>
              <a:buFont typeface="Trebuchet MS"/>
              <a:buNone/>
              <a:defRPr sz="3600" b="1">
                <a:solidFill>
                  <a:schemeClr val="lt1"/>
                </a:solidFill>
                <a:latin typeface="Trebuchet MS"/>
                <a:ea typeface="Trebuchet MS"/>
                <a:cs typeface="Trebuchet MS"/>
                <a:sym typeface="Trebuchet MS"/>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2"/>
              </a:buClr>
              <a:buSzPct val="100000"/>
              <a:buFont typeface="Trebuchet MS"/>
              <a:defRPr sz="3000">
                <a:solidFill>
                  <a:schemeClr val="dk2"/>
                </a:solidFill>
                <a:latin typeface="Trebuchet MS"/>
                <a:ea typeface="Trebuchet MS"/>
                <a:cs typeface="Trebuchet MS"/>
                <a:sym typeface="Trebuchet MS"/>
              </a:defRPr>
            </a:lvl1pPr>
            <a:lvl2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4pPr>
            <a:lvl5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5pPr>
            <a:lvl6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6pPr>
            <a:lvl7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7pPr>
            <a:lvl8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8pPr>
            <a:lvl9pPr>
              <a:spcBef>
                <a:spcPts val="360"/>
              </a:spcBef>
              <a:buClr>
                <a:schemeClr val="dk2"/>
              </a:buClr>
              <a:buSzPct val="100000"/>
              <a:buFont typeface="Trebuchet MS"/>
              <a:defRPr sz="1800">
                <a:solidFill>
                  <a:schemeClr val="dk2"/>
                </a:solidFill>
                <a:latin typeface="Trebuchet MS"/>
                <a:ea typeface="Trebuchet MS"/>
                <a:cs typeface="Trebuchet MS"/>
                <a:sym typeface="Trebuchet MS"/>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dk2"/>
                </a:solidFill>
                <a:latin typeface="Trebuchet MS"/>
                <a:ea typeface="Trebuchet MS"/>
                <a:cs typeface="Trebuchet MS"/>
                <a:sym typeface="Trebuchet MS"/>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14.png"/><Relationship Id="rId1" Type="http://schemas.microsoft.com/office/2007/relationships/media" Target="file://localhost/Users/MrBossMan/Movies/South%20Park%20Funny%20Moments%20-%20HIV%20Positive.mp4" TargetMode="External"/><Relationship Id="rId2" Type="http://schemas.openxmlformats.org/officeDocument/2006/relationships/video" Target="file://localhost/Users/MrBossMan/Movies/South%20Park%20Funny%20Moments%20-%20HIV%20Positive.mp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1" Type="http://schemas.openxmlformats.org/officeDocument/2006/relationships/hyperlink" Target="https://www.aids.gov/hiv-aids-basics/hiv-aids-101/what-is-hiv-aids/" TargetMode="External"/><Relationship Id="rId12" Type="http://schemas.openxmlformats.org/officeDocument/2006/relationships/hyperlink" Target="https://www.aids.gov/hiv-aids-basics/just-diagnosed-with-hiv-aids/hiv-in-your-body/hiv-lifecycle/" TargetMode="External"/><Relationship Id="rId13" Type="http://schemas.openxmlformats.org/officeDocument/2006/relationships/hyperlink" Target="http://www.mayoclinic.org/diseases-conditions/hiv-aids/basics/definition/con-20013732" TargetMode="External"/><Relationship Id="rId14" Type="http://schemas.openxmlformats.org/officeDocument/2006/relationships/hyperlink" Target="https://www.youtube.com/watch?v=D0lpvbPg5B4" TargetMode="External"/><Relationship Id="rId15" Type="http://schemas.openxmlformats.org/officeDocument/2006/relationships/hyperlink" Target="http://www.hhmi.org/biointeractive/hiv-life-cycle"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cdc.gov/hiv" TargetMode="External"/><Relationship Id="rId4" Type="http://schemas.openxmlformats.org/officeDocument/2006/relationships/hyperlink" Target="http://www.natureworldnews.com/articles/12848/20150219/mega-aggressive-hiv-strain-attacking-cuba.htm" TargetMode="External"/><Relationship Id="rId5" Type="http://schemas.openxmlformats.org/officeDocument/2006/relationships/hyperlink" Target="https://gigaom.com/2015/02/22/engineers-have-created-a-smartphone-hiv-test-that-costs-35-to-make/" TargetMode="External"/><Relationship Id="rId6" Type="http://schemas.openxmlformats.org/officeDocument/2006/relationships/hyperlink" Target="http://www.foxnews.com/health/2015/02/18/molecule-shows-ability-to-block-hiv/" TargetMode="External"/><Relationship Id="rId7" Type="http://schemas.openxmlformats.org/officeDocument/2006/relationships/hyperlink" Target="http://medicalxpress.com/news/2015-02-scientists-anti-hiv-agent-powerful-vaccine.html" TargetMode="External"/><Relationship Id="rId8" Type="http://schemas.openxmlformats.org/officeDocument/2006/relationships/hyperlink" Target="http://www.seattlevaccines.org/" TargetMode="External"/><Relationship Id="rId9" Type="http://schemas.openxmlformats.org/officeDocument/2006/relationships/hyperlink" Target="http://emedicine.medscape.com/article/211316-medication" TargetMode="External"/><Relationship Id="rId10" Type="http://schemas.openxmlformats.org/officeDocument/2006/relationships/hyperlink" Target="https://www.aids.gov/hiv-aids-basics/just-diagnosed-with-hiv-aids/treatment-options/reasons-to-start-treatment/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1" Type="http://schemas.openxmlformats.org/officeDocument/2006/relationships/hyperlink" Target="http://www.mayoclinic.org/diseases-conditions/hiv-aids/basics/definition/con-20013732" TargetMode="External"/><Relationship Id="rId12" Type="http://schemas.openxmlformats.org/officeDocument/2006/relationships/hyperlink" Target="https://www.aids.gov/hiv-aids-basics/hiv-aids-101/what-is-hiv-aids/" TargetMode="External"/><Relationship Id="rId13" Type="http://schemas.openxmlformats.org/officeDocument/2006/relationships/hyperlink" Target="https://www.aids.gov/hiv-aids-basics/just-diagnosed-with-hiv-aids/hiv-in-your-body/hiv-lifecycle/" TargetMode="External"/><Relationship Id="rId14" Type="http://schemas.openxmlformats.org/officeDocument/2006/relationships/hyperlink" Target="https://www.youtube.com/watch?v=D0lpvbPg5B4"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cdc.gov/hiv" TargetMode="External"/><Relationship Id="rId4" Type="http://schemas.openxmlformats.org/officeDocument/2006/relationships/hyperlink" Target="http://www.foxnews.com/health/2015/02/18/molecule-shows-ability-to-block-hiv/" TargetMode="External"/><Relationship Id="rId5" Type="http://schemas.openxmlformats.org/officeDocument/2006/relationships/hyperlink" Target="http://www.natureworldnews.com/articles/12848/20150219/mega-aggressive-hiv-strain-attacking-cuba.htm" TargetMode="External"/><Relationship Id="rId6" Type="http://schemas.openxmlformats.org/officeDocument/2006/relationships/hyperlink" Target="https://gigaom.com/2015/02/22/engineers-have-created-a-smartphone-hiv-test-that-costs-35-to-make/" TargetMode="External"/><Relationship Id="rId7" Type="http://schemas.openxmlformats.org/officeDocument/2006/relationships/hyperlink" Target="http://medicalxpress.com/news/2015-02-scientists-anti-hiv-agent-powerful-vaccine.html" TargetMode="External"/><Relationship Id="rId8" Type="http://schemas.openxmlformats.org/officeDocument/2006/relationships/hyperlink" Target="http://www.seattlevaccines.org" TargetMode="External"/><Relationship Id="rId9" Type="http://schemas.openxmlformats.org/officeDocument/2006/relationships/hyperlink" Target="http://emedicine.medscape.com/article/211316-medication" TargetMode="External"/><Relationship Id="rId10" Type="http://schemas.openxmlformats.org/officeDocument/2006/relationships/hyperlink" Target="https://www.aids.gov/hiv-aids-basics/just-diagnosed-with-hiv-aids/treatment-options/reasons-to-start-treatment/index.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5.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hyperlink" Target="http://youtube.com/v/E97_MYHhcuo" TargetMode="External"/><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10.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ctrTitle"/>
          </p:nvPr>
        </p:nvSpPr>
        <p:spPr>
          <a:xfrm>
            <a:off x="819400" y="1440188"/>
            <a:ext cx="7772400" cy="1238099"/>
          </a:xfrm>
          <a:prstGeom prst="rect">
            <a:avLst/>
          </a:prstGeom>
        </p:spPr>
        <p:txBody>
          <a:bodyPr lIns="91425" tIns="91425" rIns="91425" bIns="91425" anchor="b" anchorCtr="0">
            <a:noAutofit/>
          </a:bodyPr>
          <a:lstStyle/>
          <a:p>
            <a:pPr>
              <a:spcBef>
                <a:spcPts val="0"/>
              </a:spcBef>
              <a:buNone/>
            </a:pPr>
            <a:r>
              <a:rPr lang="en"/>
              <a:t>HIV</a:t>
            </a:r>
          </a:p>
        </p:txBody>
      </p:sp>
      <p:sp>
        <p:nvSpPr>
          <p:cNvPr id="41" name="Shape 41"/>
          <p:cNvSpPr txBox="1">
            <a:spLocks noGrp="1"/>
          </p:cNvSpPr>
          <p:nvPr>
            <p:ph type="subTitle" idx="1"/>
          </p:nvPr>
        </p:nvSpPr>
        <p:spPr>
          <a:xfrm>
            <a:off x="685800" y="3788628"/>
            <a:ext cx="7772400" cy="944700"/>
          </a:xfrm>
          <a:prstGeom prst="rect">
            <a:avLst/>
          </a:prstGeom>
        </p:spPr>
        <p:txBody>
          <a:bodyPr lIns="91425" tIns="91425" rIns="91425" bIns="91425" anchor="t" anchorCtr="0">
            <a:noAutofit/>
          </a:bodyPr>
          <a:lstStyle/>
          <a:p>
            <a:pPr rtl="0">
              <a:spcBef>
                <a:spcPts val="0"/>
              </a:spcBef>
              <a:buNone/>
            </a:pPr>
            <a:r>
              <a:rPr lang="en"/>
              <a:t>Lydia Zajackowski</a:t>
            </a:r>
          </a:p>
          <a:p>
            <a:pPr>
              <a:spcBef>
                <a:spcPts val="0"/>
              </a:spcBef>
              <a:buNone/>
            </a:pPr>
            <a:r>
              <a:rPr lang="en"/>
              <a:t>Brandon Velasco</a:t>
            </a:r>
          </a:p>
        </p:txBody>
      </p:sp>
    </p:spTree>
  </p:cSld>
  <p:clrMapOvr>
    <a:masterClrMapping/>
  </p:clrMapOvr>
  <p:transition xmlns:p14="http://schemas.microsoft.com/office/powerpoint/2010/mai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Limiting your exposure risk:</a:t>
            </a:r>
          </a:p>
        </p:txBody>
      </p:sp>
      <p:pic>
        <p:nvPicPr>
          <p:cNvPr id="103" name="Shape 103"/>
          <p:cNvPicPr preferRelativeResize="0"/>
          <p:nvPr/>
        </p:nvPicPr>
        <p:blipFill>
          <a:blip r:embed="rId3">
            <a:alphaModFix/>
          </a:blip>
          <a:stretch>
            <a:fillRect/>
          </a:stretch>
        </p:blipFill>
        <p:spPr>
          <a:xfrm>
            <a:off x="2535937" y="1423597"/>
            <a:ext cx="4072125" cy="3057924"/>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pic>
        <p:nvPicPr>
          <p:cNvPr id="4" name="South Park Funny Moments - HIV Positive.mp4">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4"/>
          <a:stretch>
            <a:fillRect/>
          </a:stretch>
        </p:blipFill>
        <p:spPr>
          <a:xfrm>
            <a:off x="508000" y="321530"/>
            <a:ext cx="8128000" cy="4572000"/>
          </a:xfrm>
          <a:prstGeom prst="rect">
            <a:avLst/>
          </a:prstGeom>
        </p:spPr>
      </p:pic>
    </p:spTree>
    <p:extLst>
      <p:ext uri="{BB962C8B-B14F-4D97-AF65-F5344CB8AC3E}">
        <p14:creationId xmlns:p14="http://schemas.microsoft.com/office/powerpoint/2010/main" val="3041295828"/>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Question 1:</a:t>
            </a:r>
          </a:p>
        </p:txBody>
      </p:sp>
      <p:sp>
        <p:nvSpPr>
          <p:cNvPr id="109" name="Shape 10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a:t>What cells are affected by the HIV virus? </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Question 1:</a:t>
            </a:r>
          </a:p>
        </p:txBody>
      </p:sp>
      <p:sp>
        <p:nvSpPr>
          <p:cNvPr id="115" name="Shape 11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Helper T cells</a:t>
            </a:r>
          </a:p>
          <a:p>
            <a:pPr rtl="0">
              <a:spcBef>
                <a:spcPts val="0"/>
              </a:spcBef>
              <a:buNone/>
            </a:pPr>
            <a:endParaRPr/>
          </a:p>
          <a:p>
            <a:pPr rtl="0">
              <a:spcBef>
                <a:spcPts val="0"/>
              </a:spcBef>
              <a:buNone/>
            </a:pPr>
            <a:endParaRPr/>
          </a:p>
          <a:p>
            <a:pPr rtl="0">
              <a:spcBef>
                <a:spcPts val="0"/>
              </a:spcBef>
              <a:buNone/>
            </a:pPr>
            <a:r>
              <a:rPr lang="en"/>
              <a:t>Bonus!</a:t>
            </a:r>
          </a:p>
          <a:p>
            <a:pPr>
              <a:spcBef>
                <a:spcPts val="0"/>
              </a:spcBef>
              <a:buNone/>
            </a:pPr>
            <a:r>
              <a:rPr lang="en"/>
              <a:t>What type of receptor is affected by the HIV virus?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Bonus Answers!!!!</a:t>
            </a:r>
          </a:p>
        </p:txBody>
      </p:sp>
      <p:sp>
        <p:nvSpPr>
          <p:cNvPr id="121" name="Shape 12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a:t>If you said CD4 receptors, then congratulations!!! You have managed to pay attention!!!</a:t>
            </a:r>
          </a:p>
        </p:txBody>
      </p:sp>
    </p:spTree>
  </p:cSld>
  <p:clrMapOvr>
    <a:masterClrMapping/>
  </p:clrMapOvr>
  <p:transition xmlns:p14="http://schemas.microsoft.com/office/powerpoint/2010/mai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Question 2:</a:t>
            </a:r>
          </a:p>
        </p:txBody>
      </p:sp>
      <p:sp>
        <p:nvSpPr>
          <p:cNvPr id="127" name="Shape 12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True or False:</a:t>
            </a:r>
          </a:p>
          <a:p>
            <a:pPr rtl="0">
              <a:spcBef>
                <a:spcPts val="0"/>
              </a:spcBef>
              <a:buNone/>
            </a:pPr>
            <a:endParaRPr/>
          </a:p>
          <a:p>
            <a:pPr rtl="0">
              <a:spcBef>
                <a:spcPts val="0"/>
              </a:spcBef>
              <a:buNone/>
            </a:pPr>
            <a:r>
              <a:rPr lang="en"/>
              <a:t>HIV and AIDs are the same thing.</a:t>
            </a:r>
          </a:p>
          <a:p>
            <a:pPr rtl="0">
              <a:spcBef>
                <a:spcPts val="0"/>
              </a:spcBef>
              <a:buNone/>
            </a:pPr>
            <a:endParaRPr/>
          </a:p>
          <a:p>
            <a:pPr>
              <a:spcBef>
                <a:spcPts val="0"/>
              </a:spcBef>
              <a:buNone/>
            </a:pPr>
            <a:endParaRPr/>
          </a:p>
        </p:txBody>
      </p:sp>
    </p:spTree>
  </p:cSld>
  <p:clrMapOvr>
    <a:masterClrMapping/>
  </p:clrMapOvr>
  <p:transition xmlns:p14="http://schemas.microsoft.com/office/powerpoint/2010/mai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Question 2:</a:t>
            </a:r>
          </a:p>
        </p:txBody>
      </p:sp>
      <p:sp>
        <p:nvSpPr>
          <p:cNvPr id="133" name="Shape 13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b="1">
                <a:solidFill>
                  <a:srgbClr val="FF0000"/>
                </a:solidFill>
              </a:rPr>
              <a:t>False</a:t>
            </a:r>
            <a:r>
              <a:rPr lang="en"/>
              <a:t>:</a:t>
            </a:r>
          </a:p>
          <a:p>
            <a:pPr lvl="0" rtl="0">
              <a:spcBef>
                <a:spcPts val="0"/>
              </a:spcBef>
              <a:buNone/>
            </a:pPr>
            <a:endParaRPr/>
          </a:p>
          <a:p>
            <a:pPr lvl="0" rtl="0">
              <a:spcBef>
                <a:spcPts val="0"/>
              </a:spcBef>
              <a:buNone/>
            </a:pPr>
            <a:r>
              <a:rPr lang="en"/>
              <a:t>HIV and AIDs are the same thing.</a:t>
            </a:r>
          </a:p>
          <a:p>
            <a:pPr lvl="0" rtl="0">
              <a:spcBef>
                <a:spcPts val="0"/>
              </a:spcBef>
              <a:buNone/>
            </a:pPr>
            <a:endParaRPr/>
          </a:p>
          <a:p>
            <a:pPr lvl="0" rtl="0">
              <a:spcBef>
                <a:spcPts val="0"/>
              </a:spcBef>
              <a:buNone/>
            </a:pPr>
            <a:endParaRPr/>
          </a:p>
        </p:txBody>
      </p:sp>
    </p:spTree>
  </p:cSld>
  <p:clrMapOvr>
    <a:masterClrMapping/>
  </p:clrMapOvr>
  <p:transition xmlns:p14="http://schemas.microsoft.com/office/powerpoint/2010/mai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Question 3:</a:t>
            </a:r>
          </a:p>
        </p:txBody>
      </p:sp>
      <p:sp>
        <p:nvSpPr>
          <p:cNvPr id="139" name="Shape 13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Which of these do not limit the transmission of HIV?</a:t>
            </a:r>
          </a:p>
          <a:p>
            <a:pPr marL="914400" lvl="0" indent="-419100" rtl="0">
              <a:spcBef>
                <a:spcPts val="0"/>
              </a:spcBef>
              <a:buClr>
                <a:schemeClr val="dk2"/>
              </a:buClr>
              <a:buSzPct val="100000"/>
              <a:buFont typeface="Trebuchet MS"/>
              <a:buAutoNum type="alphaUcPeriod"/>
            </a:pPr>
            <a:r>
              <a:rPr lang="en"/>
              <a:t>Talking about it</a:t>
            </a:r>
          </a:p>
          <a:p>
            <a:pPr marL="914400" lvl="0" indent="-419100" rtl="0">
              <a:spcBef>
                <a:spcPts val="0"/>
              </a:spcBef>
              <a:buClr>
                <a:schemeClr val="dk2"/>
              </a:buClr>
              <a:buSzPct val="100000"/>
              <a:buFont typeface="Trebuchet MS"/>
              <a:buAutoNum type="alphaUcPeriod"/>
            </a:pPr>
            <a:r>
              <a:rPr lang="en"/>
              <a:t>Male Circumcision</a:t>
            </a:r>
          </a:p>
          <a:p>
            <a:pPr marL="914400" lvl="0" indent="-419100" rtl="0">
              <a:spcBef>
                <a:spcPts val="0"/>
              </a:spcBef>
              <a:buClr>
                <a:schemeClr val="dk2"/>
              </a:buClr>
              <a:buSzPct val="100000"/>
              <a:buFont typeface="Trebuchet MS"/>
              <a:buAutoNum type="alphaUcPeriod"/>
            </a:pPr>
            <a:r>
              <a:rPr lang="en"/>
              <a:t>Condom Use</a:t>
            </a:r>
          </a:p>
          <a:p>
            <a:pPr marL="914400" lvl="0" indent="-419100" rtl="0">
              <a:spcBef>
                <a:spcPts val="0"/>
              </a:spcBef>
              <a:buClr>
                <a:schemeClr val="dk2"/>
              </a:buClr>
              <a:buSzPct val="100000"/>
              <a:buFont typeface="Trebuchet MS"/>
              <a:buAutoNum type="alphaUcPeriod"/>
            </a:pPr>
            <a:r>
              <a:rPr lang="en"/>
              <a:t>Treatment</a:t>
            </a:r>
          </a:p>
          <a:p>
            <a:pPr marL="914400" lvl="0" indent="-419100">
              <a:spcBef>
                <a:spcPts val="0"/>
              </a:spcBef>
              <a:buClr>
                <a:schemeClr val="dk2"/>
              </a:buClr>
              <a:buSzPct val="100000"/>
              <a:buFont typeface="Trebuchet MS"/>
              <a:buAutoNum type="alphaUcPeriod"/>
            </a:pPr>
            <a:r>
              <a:rPr lang="en"/>
              <a:t>None of the above</a:t>
            </a:r>
          </a:p>
        </p:txBody>
      </p:sp>
    </p:spTree>
  </p:cSld>
  <p:clrMapOvr>
    <a:masterClrMapping/>
  </p:clrMapOvr>
  <p:transition xmlns:p14="http://schemas.microsoft.com/office/powerpoint/2010/mai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Question 3:</a:t>
            </a:r>
          </a:p>
        </p:txBody>
      </p:sp>
      <p:sp>
        <p:nvSpPr>
          <p:cNvPr id="145" name="Shape 14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a:t>Which of these do not limit the transmission of HIV?</a:t>
            </a:r>
          </a:p>
          <a:p>
            <a:pPr marL="914400" lvl="0" indent="-419100" rtl="0">
              <a:spcBef>
                <a:spcPts val="0"/>
              </a:spcBef>
              <a:buClr>
                <a:schemeClr val="dk2"/>
              </a:buClr>
              <a:buSzPct val="100000"/>
              <a:buFont typeface="Trebuchet MS"/>
              <a:buAutoNum type="alphaUcPeriod"/>
            </a:pPr>
            <a:r>
              <a:rPr lang="en"/>
              <a:t>Talking about it</a:t>
            </a:r>
          </a:p>
          <a:p>
            <a:pPr marL="914400" lvl="0" indent="-419100" rtl="0">
              <a:spcBef>
                <a:spcPts val="0"/>
              </a:spcBef>
              <a:buClr>
                <a:schemeClr val="dk2"/>
              </a:buClr>
              <a:buSzPct val="100000"/>
              <a:buFont typeface="Trebuchet MS"/>
              <a:buAutoNum type="alphaUcPeriod"/>
            </a:pPr>
            <a:r>
              <a:rPr lang="en"/>
              <a:t>Male Circumcision</a:t>
            </a:r>
          </a:p>
          <a:p>
            <a:pPr marL="914400" lvl="0" indent="-419100" rtl="0">
              <a:spcBef>
                <a:spcPts val="0"/>
              </a:spcBef>
              <a:buClr>
                <a:schemeClr val="dk2"/>
              </a:buClr>
              <a:buSzPct val="100000"/>
              <a:buFont typeface="Trebuchet MS"/>
              <a:buAutoNum type="alphaUcPeriod"/>
            </a:pPr>
            <a:r>
              <a:rPr lang="en"/>
              <a:t>Condom Use</a:t>
            </a:r>
          </a:p>
          <a:p>
            <a:pPr marL="914400" lvl="0" indent="-419100" rtl="0">
              <a:spcBef>
                <a:spcPts val="0"/>
              </a:spcBef>
              <a:buClr>
                <a:schemeClr val="dk2"/>
              </a:buClr>
              <a:buSzPct val="100000"/>
              <a:buFont typeface="Trebuchet MS"/>
              <a:buAutoNum type="alphaUcPeriod"/>
            </a:pPr>
            <a:r>
              <a:rPr lang="en"/>
              <a:t>Treatment</a:t>
            </a:r>
          </a:p>
          <a:p>
            <a:pPr marL="914400" lvl="0" indent="-419100" rtl="0">
              <a:spcBef>
                <a:spcPts val="0"/>
              </a:spcBef>
              <a:buClr>
                <a:srgbClr val="0000FF"/>
              </a:buClr>
              <a:buSzPct val="100000"/>
              <a:buFont typeface="Trebuchet MS"/>
              <a:buAutoNum type="alphaUcPeriod"/>
            </a:pPr>
            <a:r>
              <a:rPr lang="en">
                <a:solidFill>
                  <a:srgbClr val="0000FF"/>
                </a:solidFill>
              </a:rPr>
              <a:t>None of the above</a:t>
            </a:r>
          </a:p>
        </p:txBody>
      </p:sp>
    </p:spTree>
  </p:cSld>
  <p:clrMapOvr>
    <a:masterClrMapping/>
  </p:clrMapOvr>
  <p:transition xmlns:p14="http://schemas.microsoft.com/office/powerpoint/2010/mai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Citations / Sources</a:t>
            </a:r>
          </a:p>
        </p:txBody>
      </p:sp>
      <p:sp>
        <p:nvSpPr>
          <p:cNvPr id="151" name="Shape 151"/>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lnSpc>
                <a:spcPct val="115000"/>
              </a:lnSpc>
              <a:spcBef>
                <a:spcPts val="0"/>
              </a:spcBef>
              <a:buNone/>
            </a:pPr>
            <a:r>
              <a:rPr lang="en" sz="1400" u="sng">
                <a:solidFill>
                  <a:schemeClr val="hlink"/>
                </a:solidFill>
                <a:hlinkClick r:id="rId3"/>
              </a:rPr>
              <a:t>CDC</a:t>
            </a:r>
            <a:r>
              <a:rPr lang="en" sz="1400"/>
              <a:t> </a:t>
            </a:r>
            <a:r>
              <a:rPr lang="en" sz="1400">
                <a:hlinkClick r:id="rId4"/>
              </a:rPr>
              <a:t> </a:t>
            </a:r>
          </a:p>
          <a:p>
            <a:pPr rtl="0">
              <a:lnSpc>
                <a:spcPct val="115000"/>
              </a:lnSpc>
              <a:spcBef>
                <a:spcPts val="0"/>
              </a:spcBef>
              <a:buNone/>
            </a:pPr>
            <a:r>
              <a:rPr lang="en" sz="1400" u="sng">
                <a:solidFill>
                  <a:schemeClr val="hlink"/>
                </a:solidFill>
                <a:hlinkClick r:id="rId4"/>
              </a:rPr>
              <a:t>Nature World News</a:t>
            </a:r>
            <a:r>
              <a:rPr lang="en" sz="1400"/>
              <a:t> </a:t>
            </a:r>
            <a:r>
              <a:rPr lang="en" sz="1400">
                <a:hlinkClick r:id="rId5"/>
              </a:rPr>
              <a:t> </a:t>
            </a:r>
          </a:p>
          <a:p>
            <a:pPr rtl="0">
              <a:lnSpc>
                <a:spcPct val="115000"/>
              </a:lnSpc>
              <a:spcBef>
                <a:spcPts val="0"/>
              </a:spcBef>
              <a:buNone/>
            </a:pPr>
            <a:r>
              <a:rPr lang="en" sz="1400" u="sng">
                <a:solidFill>
                  <a:schemeClr val="hlink"/>
                </a:solidFill>
                <a:hlinkClick r:id="rId5"/>
              </a:rPr>
              <a:t>GigaOm</a:t>
            </a:r>
          </a:p>
          <a:p>
            <a:pPr rtl="0">
              <a:lnSpc>
                <a:spcPct val="115000"/>
              </a:lnSpc>
              <a:spcBef>
                <a:spcPts val="0"/>
              </a:spcBef>
              <a:buNone/>
            </a:pPr>
            <a:r>
              <a:rPr lang="en" sz="1400" u="sng">
                <a:solidFill>
                  <a:schemeClr val="hlink"/>
                </a:solidFill>
                <a:hlinkClick r:id="rId6"/>
              </a:rPr>
              <a:t>FoxNews</a:t>
            </a:r>
            <a:r>
              <a:rPr lang="en" sz="1400"/>
              <a:t> </a:t>
            </a:r>
            <a:r>
              <a:rPr lang="en" sz="1400">
                <a:hlinkClick r:id="rId7"/>
              </a:rPr>
              <a:t> </a:t>
            </a:r>
          </a:p>
          <a:p>
            <a:pPr rtl="0">
              <a:lnSpc>
                <a:spcPct val="115000"/>
              </a:lnSpc>
              <a:spcBef>
                <a:spcPts val="0"/>
              </a:spcBef>
              <a:buNone/>
            </a:pPr>
            <a:r>
              <a:rPr lang="en" sz="1400" u="sng">
                <a:solidFill>
                  <a:schemeClr val="hlink"/>
                </a:solidFill>
                <a:hlinkClick r:id="rId7"/>
              </a:rPr>
              <a:t>Medical Express</a:t>
            </a:r>
            <a:r>
              <a:rPr lang="en" sz="1400"/>
              <a:t> </a:t>
            </a:r>
            <a:r>
              <a:rPr lang="en" sz="1400">
                <a:hlinkClick r:id="rId8"/>
              </a:rPr>
              <a:t> </a:t>
            </a:r>
          </a:p>
          <a:p>
            <a:pPr rtl="0">
              <a:lnSpc>
                <a:spcPct val="115000"/>
              </a:lnSpc>
              <a:spcBef>
                <a:spcPts val="0"/>
              </a:spcBef>
              <a:buNone/>
            </a:pPr>
            <a:r>
              <a:rPr lang="en" sz="1400" u="sng">
                <a:solidFill>
                  <a:schemeClr val="hlink"/>
                </a:solidFill>
                <a:hlinkClick r:id="rId8"/>
              </a:rPr>
              <a:t>Seattlevaccines.org</a:t>
            </a:r>
          </a:p>
          <a:p>
            <a:pPr rtl="0">
              <a:lnSpc>
                <a:spcPct val="115000"/>
              </a:lnSpc>
              <a:spcBef>
                <a:spcPts val="0"/>
              </a:spcBef>
              <a:buNone/>
            </a:pPr>
            <a:r>
              <a:rPr lang="en" sz="1400" u="sng">
                <a:solidFill>
                  <a:schemeClr val="hlink"/>
                </a:solidFill>
                <a:hlinkClick r:id="rId9"/>
              </a:rPr>
              <a:t>Medscape</a:t>
            </a:r>
            <a:r>
              <a:rPr lang="en" sz="1400"/>
              <a:t> </a:t>
            </a:r>
            <a:r>
              <a:rPr lang="en" sz="1400">
                <a:hlinkClick r:id="rId10"/>
              </a:rPr>
              <a:t> </a:t>
            </a:r>
          </a:p>
          <a:p>
            <a:pPr rtl="0">
              <a:lnSpc>
                <a:spcPct val="115000"/>
              </a:lnSpc>
              <a:spcBef>
                <a:spcPts val="0"/>
              </a:spcBef>
              <a:buNone/>
            </a:pPr>
            <a:r>
              <a:rPr lang="en" sz="1400" u="sng">
                <a:solidFill>
                  <a:schemeClr val="hlink"/>
                </a:solidFill>
                <a:hlinkClick r:id="rId10"/>
              </a:rPr>
              <a:t>AIDS.gov</a:t>
            </a:r>
            <a:r>
              <a:rPr lang="en" sz="1400"/>
              <a:t> </a:t>
            </a:r>
            <a:r>
              <a:rPr lang="en" sz="1400">
                <a:hlinkClick r:id="rId11"/>
              </a:rPr>
              <a:t> </a:t>
            </a:r>
            <a:r>
              <a:rPr lang="en" sz="1400" u="sng">
                <a:solidFill>
                  <a:schemeClr val="hlink"/>
                </a:solidFill>
                <a:hlinkClick r:id="rId11"/>
              </a:rPr>
              <a:t>AIDS.gov II</a:t>
            </a:r>
          </a:p>
          <a:p>
            <a:pPr rtl="0">
              <a:lnSpc>
                <a:spcPct val="115000"/>
              </a:lnSpc>
              <a:spcBef>
                <a:spcPts val="0"/>
              </a:spcBef>
              <a:buNone/>
            </a:pPr>
            <a:r>
              <a:rPr lang="en" sz="1400" u="sng">
                <a:solidFill>
                  <a:schemeClr val="hlink"/>
                </a:solidFill>
                <a:hlinkClick r:id="rId12"/>
              </a:rPr>
              <a:t>AIDS.gov III </a:t>
            </a:r>
            <a:r>
              <a:rPr lang="en" sz="1400" u="sng">
                <a:solidFill>
                  <a:schemeClr val="hlink"/>
                </a:solidFill>
              </a:rPr>
              <a:t> </a:t>
            </a:r>
            <a:r>
              <a:rPr lang="en" sz="1400"/>
              <a:t> </a:t>
            </a:r>
            <a:r>
              <a:rPr lang="en" sz="1400">
                <a:hlinkClick r:id="rId13"/>
              </a:rPr>
              <a:t> </a:t>
            </a:r>
          </a:p>
          <a:p>
            <a:pPr rtl="0">
              <a:lnSpc>
                <a:spcPct val="115000"/>
              </a:lnSpc>
              <a:spcBef>
                <a:spcPts val="0"/>
              </a:spcBef>
              <a:buNone/>
            </a:pPr>
            <a:r>
              <a:rPr lang="en" sz="1400" u="sng">
                <a:solidFill>
                  <a:schemeClr val="hlink"/>
                </a:solidFill>
                <a:hlinkClick r:id="rId13"/>
              </a:rPr>
              <a:t>Mayo Clinic </a:t>
            </a:r>
            <a:r>
              <a:rPr lang="en" sz="1400" u="sng">
                <a:solidFill>
                  <a:schemeClr val="hlink"/>
                </a:solidFill>
              </a:rPr>
              <a:t> </a:t>
            </a:r>
            <a:r>
              <a:rPr lang="en" sz="1400"/>
              <a:t>   </a:t>
            </a:r>
            <a:r>
              <a:rPr lang="en" sz="1400">
                <a:hlinkClick r:id="rId14"/>
              </a:rPr>
              <a:t> </a:t>
            </a:r>
          </a:p>
          <a:p>
            <a:pPr rtl="0">
              <a:lnSpc>
                <a:spcPct val="115000"/>
              </a:lnSpc>
              <a:spcBef>
                <a:spcPts val="0"/>
              </a:spcBef>
              <a:buNone/>
            </a:pPr>
            <a:r>
              <a:rPr lang="en" sz="1400" u="sng">
                <a:solidFill>
                  <a:schemeClr val="hlink"/>
                </a:solidFill>
                <a:hlinkClick r:id="rId14"/>
              </a:rPr>
              <a:t>YouTube</a:t>
            </a:r>
            <a:r>
              <a:rPr lang="en" sz="1400"/>
              <a:t> </a:t>
            </a:r>
          </a:p>
          <a:p>
            <a:pPr rtl="0">
              <a:lnSpc>
                <a:spcPct val="115000"/>
              </a:lnSpc>
              <a:spcBef>
                <a:spcPts val="0"/>
              </a:spcBef>
              <a:buNone/>
            </a:pPr>
            <a:r>
              <a:rPr lang="en" sz="1400" u="sng">
                <a:solidFill>
                  <a:schemeClr val="hlink"/>
                </a:solidFill>
                <a:hlinkClick r:id="rId15"/>
              </a:rPr>
              <a:t>Howard Hughes Medical Institute</a:t>
            </a:r>
          </a:p>
          <a:p>
            <a:pPr rtl="0">
              <a:lnSpc>
                <a:spcPct val="115000"/>
              </a:lnSpc>
              <a:spcBef>
                <a:spcPts val="0"/>
              </a:spcBef>
              <a:buNone/>
            </a:pPr>
            <a:r>
              <a:rPr lang="en" sz="1400"/>
              <a:t> </a:t>
            </a:r>
          </a:p>
          <a:p>
            <a:pPr>
              <a:spcBef>
                <a:spcPts val="0"/>
              </a:spcBef>
              <a:buNone/>
            </a:pPr>
            <a:endParaRPr/>
          </a:p>
        </p:txBody>
      </p:sp>
    </p:spTree>
  </p:cSld>
  <p:clrMapOvr>
    <a:masterClrMapping/>
  </p:clrMapOvr>
  <p:transition xmlns:p14="http://schemas.microsoft.com/office/powerpoint/2010/mai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What is HIV? </a:t>
            </a:r>
          </a:p>
        </p:txBody>
      </p:sp>
      <p:pic>
        <p:nvPicPr>
          <p:cNvPr id="47" name="Shape 47"/>
          <p:cNvPicPr preferRelativeResize="0"/>
          <p:nvPr/>
        </p:nvPicPr>
        <p:blipFill>
          <a:blip r:embed="rId3">
            <a:alphaModFix/>
          </a:blip>
          <a:stretch>
            <a:fillRect/>
          </a:stretch>
        </p:blipFill>
        <p:spPr>
          <a:xfrm>
            <a:off x="2234100" y="1583371"/>
            <a:ext cx="4775799" cy="3181274"/>
          </a:xfrm>
          <a:prstGeom prst="rect">
            <a:avLst/>
          </a:prstGeom>
          <a:noFill/>
          <a:ln>
            <a:noFill/>
          </a:ln>
        </p:spPr>
      </p:pic>
    </p:spTree>
  </p:cSld>
  <p:clrMapOvr>
    <a:masterClrMapping/>
  </p:clrMapOvr>
  <p:transition xmlns:p14="http://schemas.microsoft.com/office/powerpoint/2010/mai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Sources/Citations</a:t>
            </a:r>
          </a:p>
        </p:txBody>
      </p:sp>
      <p:sp>
        <p:nvSpPr>
          <p:cNvPr id="157" name="Shape 157"/>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lvl="0" rtl="0">
              <a:spcBef>
                <a:spcPts val="0"/>
              </a:spcBef>
              <a:buNone/>
            </a:pPr>
            <a:r>
              <a:rPr lang="en" sz="1200">
                <a:latin typeface="Times New Roman"/>
                <a:ea typeface="Times New Roman"/>
                <a:cs typeface="Times New Roman"/>
                <a:sym typeface="Times New Roman"/>
              </a:rPr>
              <a:t>-</a:t>
            </a:r>
            <a:r>
              <a:rPr lang="en" sz="1200" u="sng">
                <a:solidFill>
                  <a:schemeClr val="hlink"/>
                </a:solidFill>
                <a:latin typeface="Times New Roman"/>
                <a:ea typeface="Times New Roman"/>
                <a:cs typeface="Times New Roman"/>
                <a:sym typeface="Times New Roman"/>
                <a:hlinkClick r:id="rId3"/>
              </a:rPr>
              <a:t>http://www.cdc.gov/hiv</a:t>
            </a:r>
          </a:p>
          <a:p>
            <a:pPr lvl="0" rtl="0">
              <a:spcBef>
                <a:spcPts val="0"/>
              </a:spcBef>
              <a:buNone/>
            </a:pPr>
            <a:r>
              <a:rPr lang="en" sz="1200">
                <a:latin typeface="Times New Roman"/>
                <a:ea typeface="Times New Roman"/>
                <a:cs typeface="Times New Roman"/>
                <a:sym typeface="Times New Roman"/>
              </a:rPr>
              <a:t>-</a:t>
            </a:r>
            <a:r>
              <a:rPr lang="en" sz="1200" u="sng">
                <a:solidFill>
                  <a:schemeClr val="hlink"/>
                </a:solidFill>
                <a:latin typeface="Times New Roman"/>
                <a:ea typeface="Times New Roman"/>
                <a:cs typeface="Times New Roman"/>
                <a:sym typeface="Times New Roman"/>
                <a:hlinkClick r:id="rId4"/>
              </a:rPr>
              <a:t>http://www.foxnews.com/health/2015/02/18/molecule-shows-ability-to-block-hiv/</a:t>
            </a:r>
          </a:p>
          <a:p>
            <a:pPr lvl="0" rtl="0">
              <a:spcBef>
                <a:spcPts val="0"/>
              </a:spcBef>
              <a:buNone/>
            </a:pPr>
            <a:r>
              <a:rPr lang="en" sz="1200">
                <a:latin typeface="Times New Roman"/>
                <a:ea typeface="Times New Roman"/>
                <a:cs typeface="Times New Roman"/>
                <a:sym typeface="Times New Roman"/>
              </a:rPr>
              <a:t>-</a:t>
            </a:r>
            <a:r>
              <a:rPr lang="en" sz="1200" u="sng">
                <a:solidFill>
                  <a:schemeClr val="hlink"/>
                </a:solidFill>
                <a:latin typeface="Times New Roman"/>
                <a:ea typeface="Times New Roman"/>
                <a:cs typeface="Times New Roman"/>
                <a:sym typeface="Times New Roman"/>
                <a:hlinkClick r:id="rId5"/>
              </a:rPr>
              <a:t>http://www.natureworldnews.com/articles/12848/20150219/mega-aggressive-hiv-strain-attacking-cuba.htm</a:t>
            </a:r>
          </a:p>
          <a:p>
            <a:pPr lvl="0" rtl="0">
              <a:spcBef>
                <a:spcPts val="0"/>
              </a:spcBef>
              <a:buNone/>
            </a:pPr>
            <a:r>
              <a:rPr lang="en" sz="1200">
                <a:latin typeface="Times New Roman"/>
                <a:ea typeface="Times New Roman"/>
                <a:cs typeface="Times New Roman"/>
                <a:sym typeface="Times New Roman"/>
              </a:rPr>
              <a:t>-</a:t>
            </a:r>
            <a:r>
              <a:rPr lang="en" sz="1200" u="sng">
                <a:solidFill>
                  <a:schemeClr val="hlink"/>
                </a:solidFill>
                <a:latin typeface="Times New Roman"/>
                <a:ea typeface="Times New Roman"/>
                <a:cs typeface="Times New Roman"/>
                <a:sym typeface="Times New Roman"/>
                <a:hlinkClick r:id="rId6"/>
              </a:rPr>
              <a:t>https://gigaom.com/2015/02/22/engineers-have-created-a-smartphone-hiv-test-that-costs-35-to-make/</a:t>
            </a:r>
          </a:p>
          <a:p>
            <a:pPr lvl="0" rtl="0">
              <a:spcBef>
                <a:spcPts val="0"/>
              </a:spcBef>
              <a:buNone/>
            </a:pPr>
            <a:r>
              <a:rPr lang="en" sz="1200">
                <a:latin typeface="Times New Roman"/>
                <a:ea typeface="Times New Roman"/>
                <a:cs typeface="Times New Roman"/>
                <a:sym typeface="Times New Roman"/>
              </a:rPr>
              <a:t>-</a:t>
            </a:r>
            <a:r>
              <a:rPr lang="en" sz="1200" u="sng">
                <a:solidFill>
                  <a:schemeClr val="hlink"/>
                </a:solidFill>
                <a:latin typeface="Times New Roman"/>
                <a:ea typeface="Times New Roman"/>
                <a:cs typeface="Times New Roman"/>
                <a:sym typeface="Times New Roman"/>
                <a:hlinkClick r:id="rId7"/>
              </a:rPr>
              <a:t>http://medicalxpress.com/news/2015-02-scientists-anti-hiv-agent-powerful-vaccine.html</a:t>
            </a:r>
          </a:p>
          <a:p>
            <a:pPr lvl="0" rtl="0">
              <a:spcBef>
                <a:spcPts val="0"/>
              </a:spcBef>
              <a:buNone/>
            </a:pPr>
            <a:r>
              <a:rPr lang="en" sz="1200">
                <a:latin typeface="Times New Roman"/>
                <a:ea typeface="Times New Roman"/>
                <a:cs typeface="Times New Roman"/>
                <a:sym typeface="Times New Roman"/>
              </a:rPr>
              <a:t>-</a:t>
            </a:r>
            <a:r>
              <a:rPr lang="en" sz="1200" u="sng">
                <a:solidFill>
                  <a:schemeClr val="hlink"/>
                </a:solidFill>
                <a:latin typeface="Times New Roman"/>
                <a:ea typeface="Times New Roman"/>
                <a:cs typeface="Times New Roman"/>
                <a:sym typeface="Times New Roman"/>
                <a:hlinkClick r:id="rId8"/>
              </a:rPr>
              <a:t>http://www.seattlevaccines.org</a:t>
            </a:r>
          </a:p>
          <a:p>
            <a:pPr lvl="0" rtl="0">
              <a:spcBef>
                <a:spcPts val="0"/>
              </a:spcBef>
              <a:buNone/>
            </a:pPr>
            <a:r>
              <a:rPr lang="en" sz="1200" u="sng">
                <a:solidFill>
                  <a:schemeClr val="hlink"/>
                </a:solidFill>
                <a:latin typeface="Times New Roman"/>
                <a:ea typeface="Times New Roman"/>
                <a:cs typeface="Times New Roman"/>
                <a:sym typeface="Times New Roman"/>
                <a:hlinkClick r:id="rId9"/>
              </a:rPr>
              <a:t>http://emedicine.medscape.com/article/211316-medication</a:t>
            </a:r>
            <a:r>
              <a:rPr lang="en" sz="1200">
                <a:latin typeface="Times New Roman"/>
                <a:ea typeface="Times New Roman"/>
                <a:cs typeface="Times New Roman"/>
                <a:sym typeface="Times New Roman"/>
              </a:rPr>
              <a:t> </a:t>
            </a:r>
          </a:p>
          <a:p>
            <a:pPr lvl="0" rtl="0">
              <a:spcBef>
                <a:spcPts val="0"/>
              </a:spcBef>
              <a:buNone/>
            </a:pPr>
            <a:r>
              <a:rPr lang="en" sz="1200" u="sng">
                <a:solidFill>
                  <a:schemeClr val="hlink"/>
                </a:solidFill>
                <a:latin typeface="Times New Roman"/>
                <a:ea typeface="Times New Roman"/>
                <a:cs typeface="Times New Roman"/>
                <a:sym typeface="Times New Roman"/>
                <a:hlinkClick r:id="rId10"/>
              </a:rPr>
              <a:t>https://www.aids.gov/hiv-aids-basics/just-diagnosed-with-hiv-aids/treatment-options/reasons-to-start-treatment/index.html</a:t>
            </a:r>
          </a:p>
          <a:p>
            <a:pPr lvl="0" rtl="0">
              <a:lnSpc>
                <a:spcPct val="115000"/>
              </a:lnSpc>
              <a:spcBef>
                <a:spcPts val="0"/>
              </a:spcBef>
              <a:buNone/>
            </a:pPr>
            <a:r>
              <a:rPr lang="en" sz="1200" u="sng">
                <a:solidFill>
                  <a:schemeClr val="hlink"/>
                </a:solidFill>
                <a:latin typeface="Times New Roman"/>
                <a:ea typeface="Times New Roman"/>
                <a:cs typeface="Times New Roman"/>
                <a:sym typeface="Times New Roman"/>
                <a:hlinkClick r:id="rId11"/>
              </a:rPr>
              <a:t>http://www.mayoclinic.org/diseases-conditions/hiv-aids/basics/definition/con-20013732</a:t>
            </a:r>
          </a:p>
          <a:p>
            <a:pPr lvl="0" rtl="0">
              <a:lnSpc>
                <a:spcPct val="115000"/>
              </a:lnSpc>
              <a:spcBef>
                <a:spcPts val="0"/>
              </a:spcBef>
              <a:buNone/>
            </a:pPr>
            <a:r>
              <a:rPr lang="en" sz="1200" u="sng">
                <a:solidFill>
                  <a:schemeClr val="hlink"/>
                </a:solidFill>
                <a:latin typeface="Times New Roman"/>
                <a:ea typeface="Times New Roman"/>
                <a:cs typeface="Times New Roman"/>
                <a:sym typeface="Times New Roman"/>
                <a:hlinkClick r:id="rId12"/>
              </a:rPr>
              <a:t>https://www.aids.gov/hiv-aids-basics/hiv-aids-101/what-is-hiv-aids/</a:t>
            </a:r>
          </a:p>
          <a:p>
            <a:pPr lvl="0" rtl="0">
              <a:lnSpc>
                <a:spcPct val="115000"/>
              </a:lnSpc>
              <a:spcBef>
                <a:spcPts val="0"/>
              </a:spcBef>
              <a:buNone/>
            </a:pPr>
            <a:r>
              <a:rPr lang="en" sz="1200" u="sng">
                <a:solidFill>
                  <a:schemeClr val="hlink"/>
                </a:solidFill>
                <a:latin typeface="Times New Roman"/>
                <a:ea typeface="Times New Roman"/>
                <a:cs typeface="Times New Roman"/>
                <a:sym typeface="Times New Roman"/>
                <a:hlinkClick r:id="rId13"/>
              </a:rPr>
              <a:t>https://www.aids.gov/hiv-aids-basics/just-diagnosed-with-hiv-aids/hiv-in-your-body/hiv-lifecycle/</a:t>
            </a:r>
          </a:p>
          <a:p>
            <a:pPr lvl="0" rtl="0">
              <a:lnSpc>
                <a:spcPct val="115000"/>
              </a:lnSpc>
              <a:spcBef>
                <a:spcPts val="0"/>
              </a:spcBef>
              <a:buNone/>
            </a:pPr>
            <a:r>
              <a:rPr lang="en" sz="1200" u="sng">
                <a:solidFill>
                  <a:schemeClr val="hlink"/>
                </a:solidFill>
                <a:latin typeface="Times New Roman"/>
                <a:ea typeface="Times New Roman"/>
                <a:cs typeface="Times New Roman"/>
                <a:sym typeface="Times New Roman"/>
                <a:hlinkClick r:id="rId14"/>
              </a:rPr>
              <a:t>https://www.youtube.com/watch?v=D0lpvbPg5B4</a:t>
            </a:r>
          </a:p>
          <a:p>
            <a:pPr rtl="0">
              <a:lnSpc>
                <a:spcPct val="115000"/>
              </a:lnSpc>
              <a:spcBef>
                <a:spcPts val="0"/>
              </a:spcBef>
              <a:buNone/>
            </a:pPr>
            <a:r>
              <a:rPr lang="en" sz="1200">
                <a:solidFill>
                  <a:srgbClr val="000000"/>
                </a:solidFill>
                <a:latin typeface="Times New Roman"/>
                <a:ea typeface="Times New Roman"/>
                <a:cs typeface="Times New Roman"/>
                <a:sym typeface="Times New Roman"/>
              </a:rPr>
              <a:t>http://www.hhmi.org/biointeractive/hiv-life-cycle</a:t>
            </a:r>
          </a:p>
        </p:txBody>
      </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lvl="0" rtl="0">
              <a:spcBef>
                <a:spcPts val="0"/>
              </a:spcBef>
              <a:buNone/>
            </a:pPr>
            <a:r>
              <a:rPr lang="en"/>
              <a:t>What is going on at the cellular level?</a:t>
            </a:r>
          </a:p>
        </p:txBody>
      </p:sp>
      <p:sp>
        <p:nvSpPr>
          <p:cNvPr id="53" name="Shape 5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rtl="0">
              <a:spcBef>
                <a:spcPts val="0"/>
              </a:spcBef>
              <a:buNone/>
            </a:pPr>
            <a:r>
              <a:rPr lang="en"/>
              <a:t>-Receptor Mediated Endocytosis</a:t>
            </a:r>
          </a:p>
          <a:p>
            <a:pPr rtl="0">
              <a:spcBef>
                <a:spcPts val="0"/>
              </a:spcBef>
              <a:buNone/>
            </a:pPr>
            <a:r>
              <a:rPr lang="en"/>
              <a:t>	-CD4 Receptor</a:t>
            </a:r>
          </a:p>
          <a:p>
            <a:pPr rtl="0">
              <a:spcBef>
                <a:spcPts val="0"/>
              </a:spcBef>
              <a:buNone/>
            </a:pPr>
            <a:r>
              <a:rPr lang="en"/>
              <a:t>-Reverse Transcription (Reverse Transcriptase)</a:t>
            </a:r>
          </a:p>
          <a:p>
            <a:pPr rtl="0">
              <a:spcBef>
                <a:spcPts val="0"/>
              </a:spcBef>
              <a:buNone/>
            </a:pPr>
            <a:r>
              <a:rPr lang="en"/>
              <a:t>	-Makes Proteins for HIV</a:t>
            </a:r>
          </a:p>
          <a:p>
            <a:pPr rtl="0">
              <a:spcBef>
                <a:spcPts val="0"/>
              </a:spcBef>
              <a:buNone/>
            </a:pPr>
            <a:r>
              <a:rPr lang="en"/>
              <a:t>-Transcription of Virus</a:t>
            </a:r>
          </a:p>
          <a:p>
            <a:pPr rtl="0">
              <a:spcBef>
                <a:spcPts val="0"/>
              </a:spcBef>
              <a:buNone/>
            </a:pPr>
            <a:r>
              <a:rPr lang="en"/>
              <a:t>-Endocytosis of Virus</a:t>
            </a:r>
          </a:p>
          <a:p>
            <a:pPr lvl="0" rtl="0">
              <a:spcBef>
                <a:spcPts val="0"/>
              </a:spcBef>
              <a:buNone/>
            </a:pPr>
            <a:r>
              <a:rPr lang="en"/>
              <a:t>	-The cycle continues...</a:t>
            </a:r>
          </a:p>
        </p:txBody>
      </p:sp>
    </p:spTree>
  </p:cSld>
  <p:clrMapOvr>
    <a:masterClrMapping/>
  </p:clrMapOvr>
  <p:transition xmlns:p14="http://schemas.microsoft.com/office/powerpoint/2010/mai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US" dirty="0" smtClean="0"/>
              <a:t>The Life Cycle of HIV</a:t>
            </a:r>
            <a:endParaRPr lang="en" dirty="0"/>
          </a:p>
        </p:txBody>
      </p:sp>
      <p:sp>
        <p:nvSpPr>
          <p:cNvPr id="59" name="Shape 5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endParaRPr sz="1800" dirty="0"/>
          </a:p>
        </p:txBody>
      </p:sp>
      <p:pic>
        <p:nvPicPr>
          <p:cNvPr id="5" name="Picture 4"/>
          <p:cNvPicPr>
            <a:picLocks noChangeAspect="1"/>
          </p:cNvPicPr>
          <p:nvPr/>
        </p:nvPicPr>
        <p:blipFill>
          <a:blip r:embed="rId3"/>
          <a:stretch>
            <a:fillRect/>
          </a:stretch>
        </p:blipFill>
        <p:spPr>
          <a:xfrm>
            <a:off x="1612113" y="1344932"/>
            <a:ext cx="5827593" cy="3452649"/>
          </a:xfrm>
          <a:prstGeom prst="rect">
            <a:avLst/>
          </a:prstGeom>
        </p:spPr>
      </p:pic>
    </p:spTree>
  </p:cSld>
  <p:clrMapOvr>
    <a:masterClrMapping/>
  </p:clrMapOvr>
  <p:transition xmlns:p14="http://schemas.microsoft.com/office/powerpoint/2010/mai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HIV in the news </a:t>
            </a:r>
          </a:p>
        </p:txBody>
      </p:sp>
      <p:pic>
        <p:nvPicPr>
          <p:cNvPr id="65" name="Shape 65"/>
          <p:cNvPicPr preferRelativeResize="0"/>
          <p:nvPr/>
        </p:nvPicPr>
        <p:blipFill>
          <a:blip r:embed="rId3">
            <a:alphaModFix/>
          </a:blip>
          <a:stretch>
            <a:fillRect/>
          </a:stretch>
        </p:blipFill>
        <p:spPr>
          <a:xfrm>
            <a:off x="5652174" y="1226075"/>
            <a:ext cx="3491827" cy="2071125"/>
          </a:xfrm>
          <a:prstGeom prst="rect">
            <a:avLst/>
          </a:prstGeom>
          <a:noFill/>
          <a:ln>
            <a:noFill/>
          </a:ln>
        </p:spPr>
      </p:pic>
      <p:pic>
        <p:nvPicPr>
          <p:cNvPr id="66" name="Shape 66"/>
          <p:cNvPicPr preferRelativeResize="0"/>
          <p:nvPr/>
        </p:nvPicPr>
        <p:blipFill>
          <a:blip r:embed="rId4">
            <a:alphaModFix/>
          </a:blip>
          <a:stretch>
            <a:fillRect/>
          </a:stretch>
        </p:blipFill>
        <p:spPr>
          <a:xfrm>
            <a:off x="0" y="1226075"/>
            <a:ext cx="3191224" cy="2071124"/>
          </a:xfrm>
          <a:prstGeom prst="rect">
            <a:avLst/>
          </a:prstGeom>
          <a:noFill/>
          <a:ln>
            <a:noFill/>
          </a:ln>
        </p:spPr>
      </p:pic>
      <p:pic>
        <p:nvPicPr>
          <p:cNvPr id="67" name="Shape 67"/>
          <p:cNvPicPr preferRelativeResize="0"/>
          <p:nvPr/>
        </p:nvPicPr>
        <p:blipFill>
          <a:blip r:embed="rId5">
            <a:alphaModFix/>
          </a:blip>
          <a:stretch>
            <a:fillRect/>
          </a:stretch>
        </p:blipFill>
        <p:spPr>
          <a:xfrm>
            <a:off x="3712821" y="2068350"/>
            <a:ext cx="1417749" cy="2934724"/>
          </a:xfrm>
          <a:prstGeom prst="rect">
            <a:avLst/>
          </a:prstGeom>
          <a:noFill/>
          <a:ln>
            <a:noFill/>
          </a:ln>
        </p:spPr>
      </p:pic>
      <p:sp>
        <p:nvSpPr>
          <p:cNvPr id="68" name="Shape 68"/>
          <p:cNvSpPr txBox="1"/>
          <p:nvPr/>
        </p:nvSpPr>
        <p:spPr>
          <a:xfrm>
            <a:off x="5573675" y="4189625"/>
            <a:ext cx="18600" cy="56099"/>
          </a:xfrm>
          <a:prstGeom prst="rect">
            <a:avLst/>
          </a:prstGeom>
          <a:noFill/>
          <a:ln>
            <a:noFill/>
          </a:ln>
        </p:spPr>
        <p:txBody>
          <a:bodyPr lIns="91425" tIns="91425" rIns="91425" bIns="91425" anchor="t" anchorCtr="0">
            <a:noAutofit/>
          </a:bodyPr>
          <a:lstStyle/>
          <a:p>
            <a:pPr>
              <a:spcBef>
                <a:spcPts val="0"/>
              </a:spcBef>
              <a:buNone/>
            </a:pPr>
            <a:endParaRPr/>
          </a:p>
        </p:txBody>
      </p:sp>
    </p:spTree>
  </p:cSld>
  <p:clrMapOvr>
    <a:masterClrMapping/>
  </p:clrMapOvr>
  <p:transition xmlns:p14="http://schemas.microsoft.com/office/powerpoint/2010/mai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82178"/>
            <a:ext cx="8229600" cy="857400"/>
          </a:xfrm>
          <a:prstGeom prst="rect">
            <a:avLst/>
          </a:prstGeom>
        </p:spPr>
        <p:txBody>
          <a:bodyPr lIns="91425" tIns="91425" rIns="91425" bIns="91425" anchor="b" anchorCtr="0">
            <a:noAutofit/>
          </a:bodyPr>
          <a:lstStyle/>
          <a:p>
            <a:pPr lvl="0" rtl="0">
              <a:spcBef>
                <a:spcPts val="0"/>
              </a:spcBef>
              <a:buNone/>
            </a:pPr>
            <a:r>
              <a:rPr lang="en"/>
              <a:t>Who gets HIV?                        </a:t>
            </a:r>
          </a:p>
        </p:txBody>
      </p:sp>
      <p:sp>
        <p:nvSpPr>
          <p:cNvPr id="74" name="Shape 74"/>
          <p:cNvSpPr txBox="1">
            <a:spLocks noGrp="1"/>
          </p:cNvSpPr>
          <p:nvPr>
            <p:ph type="body" idx="1"/>
          </p:nvPr>
        </p:nvSpPr>
        <p:spPr>
          <a:xfrm>
            <a:off x="457200" y="1561925"/>
            <a:ext cx="3588900" cy="3171899"/>
          </a:xfrm>
          <a:prstGeom prst="rect">
            <a:avLst/>
          </a:prstGeom>
        </p:spPr>
        <p:txBody>
          <a:bodyPr lIns="91425" tIns="91425" rIns="91425" bIns="91425" anchor="t" anchorCtr="0">
            <a:noAutofit/>
          </a:bodyPr>
          <a:lstStyle/>
          <a:p>
            <a:pPr lvl="0" rtl="0">
              <a:spcBef>
                <a:spcPts val="0"/>
              </a:spcBef>
              <a:buNone/>
            </a:pPr>
            <a:r>
              <a:rPr lang="en"/>
              <a:t>-Sex</a:t>
            </a:r>
          </a:p>
          <a:p>
            <a:pPr lvl="0" rtl="0">
              <a:spcBef>
                <a:spcPts val="0"/>
              </a:spcBef>
              <a:buNone/>
            </a:pPr>
            <a:r>
              <a:rPr lang="en"/>
              <a:t>-Blood</a:t>
            </a:r>
          </a:p>
          <a:p>
            <a:pPr lvl="0" rtl="0">
              <a:spcBef>
                <a:spcPts val="0"/>
              </a:spcBef>
              <a:buNone/>
            </a:pPr>
            <a:r>
              <a:rPr lang="en"/>
              <a:t>-Drugs</a:t>
            </a:r>
          </a:p>
          <a:p>
            <a:pPr lvl="0" rtl="0">
              <a:spcBef>
                <a:spcPts val="0"/>
              </a:spcBef>
              <a:buNone/>
            </a:pPr>
            <a:r>
              <a:rPr lang="en"/>
              <a:t>-Breast Milk</a:t>
            </a:r>
          </a:p>
          <a:p>
            <a:pPr lvl="0" rtl="0">
              <a:spcBef>
                <a:spcPts val="0"/>
              </a:spcBef>
              <a:buNone/>
            </a:pPr>
            <a:r>
              <a:rPr lang="en"/>
              <a:t>-Bodily Fluids</a:t>
            </a:r>
          </a:p>
        </p:txBody>
      </p:sp>
      <p:pic>
        <p:nvPicPr>
          <p:cNvPr id="75" name="Shape 75"/>
          <p:cNvPicPr preferRelativeResize="0"/>
          <p:nvPr/>
        </p:nvPicPr>
        <p:blipFill>
          <a:blip r:embed="rId3">
            <a:alphaModFix/>
          </a:blip>
          <a:stretch>
            <a:fillRect/>
          </a:stretch>
        </p:blipFill>
        <p:spPr>
          <a:xfrm>
            <a:off x="4201275" y="1561912"/>
            <a:ext cx="4362450" cy="3171825"/>
          </a:xfrm>
          <a:prstGeom prst="rect">
            <a:avLst/>
          </a:prstGeom>
          <a:noFill/>
          <a:ln>
            <a:noFill/>
          </a:ln>
        </p:spPr>
      </p:pic>
    </p:spTree>
  </p:cSld>
  <p:clrMapOvr>
    <a:masterClrMapping/>
  </p:clrMapOvr>
  <p:transition xmlns:p14="http://schemas.microsoft.com/office/powerpoint/2010/mai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457200" y="4406309"/>
            <a:ext cx="8229600" cy="519599"/>
          </a:xfrm>
          <a:prstGeom prst="rect">
            <a:avLst/>
          </a:prstGeom>
        </p:spPr>
        <p:txBody>
          <a:bodyPr lIns="91425" tIns="91425" rIns="91425" bIns="91425" anchor="t" anchorCtr="0">
            <a:noAutofit/>
          </a:bodyPr>
          <a:lstStyle/>
          <a:p>
            <a:pPr>
              <a:spcBef>
                <a:spcPts val="0"/>
              </a:spcBef>
              <a:buNone/>
            </a:pPr>
            <a:r>
              <a:rPr lang="en"/>
              <a:t>Anyone can get HIV.</a:t>
            </a:r>
          </a:p>
        </p:txBody>
      </p:sp>
      <p:pic>
        <p:nvPicPr>
          <p:cNvPr id="81" name="Shape 81"/>
          <p:cNvPicPr preferRelativeResize="0"/>
          <p:nvPr/>
        </p:nvPicPr>
        <p:blipFill>
          <a:blip r:embed="rId3">
            <a:alphaModFix/>
          </a:blip>
          <a:stretch>
            <a:fillRect/>
          </a:stretch>
        </p:blipFill>
        <p:spPr>
          <a:xfrm>
            <a:off x="1619250" y="601662"/>
            <a:ext cx="5905500" cy="3228975"/>
          </a:xfrm>
          <a:prstGeom prst="rect">
            <a:avLst/>
          </a:prstGeom>
          <a:noFill/>
          <a:ln>
            <a:noFill/>
          </a:ln>
        </p:spPr>
      </p:pic>
    </p:spTree>
  </p:cSld>
  <p:clrMapOvr>
    <a:masterClrMapping/>
  </p:clrMapOvr>
  <p:transition xmlns:p14="http://schemas.microsoft.com/office/powerpoint/2010/mai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Clinical Situation for HIV Patients </a:t>
            </a:r>
          </a:p>
        </p:txBody>
      </p:sp>
      <p:sp>
        <p:nvSpPr>
          <p:cNvPr id="87" name="Shape 87">
            <a:hlinkClick r:id="rId3"/>
          </p:cNvPr>
          <p:cNvSpPr/>
          <p:nvPr/>
        </p:nvSpPr>
        <p:spPr>
          <a:xfrm>
            <a:off x="2286000" y="1361900"/>
            <a:ext cx="4572000" cy="3429000"/>
          </a:xfrm>
          <a:prstGeom prst="rect">
            <a:avLst/>
          </a:prstGeom>
          <a:blipFill>
            <a:blip r:embed="rId4">
              <a:alphaModFix/>
            </a:blip>
            <a:stretch>
              <a:fillRect/>
            </a:stretch>
          </a:blipFill>
          <a:ln>
            <a:noFill/>
          </a:ln>
        </p:spPr>
      </p:sp>
      <p:pic>
        <p:nvPicPr>
          <p:cNvPr id="88" name="Shape 88"/>
          <p:cNvPicPr preferRelativeResize="0"/>
          <p:nvPr/>
        </p:nvPicPr>
        <p:blipFill>
          <a:blip r:embed="rId5">
            <a:alphaModFix/>
          </a:blip>
          <a:stretch>
            <a:fillRect/>
          </a:stretch>
        </p:blipFill>
        <p:spPr>
          <a:xfrm>
            <a:off x="6857996" y="2900545"/>
            <a:ext cx="1993575" cy="1890350"/>
          </a:xfrm>
          <a:prstGeom prst="rect">
            <a:avLst/>
          </a:prstGeom>
          <a:noFill/>
          <a:ln>
            <a:noFill/>
          </a:ln>
        </p:spPr>
      </p:pic>
      <p:pic>
        <p:nvPicPr>
          <p:cNvPr id="89" name="Shape 89"/>
          <p:cNvPicPr preferRelativeResize="0"/>
          <p:nvPr/>
        </p:nvPicPr>
        <p:blipFill>
          <a:blip r:embed="rId6">
            <a:alphaModFix/>
          </a:blip>
          <a:stretch>
            <a:fillRect/>
          </a:stretch>
        </p:blipFill>
        <p:spPr>
          <a:xfrm>
            <a:off x="292424" y="2900551"/>
            <a:ext cx="1993575" cy="1890341"/>
          </a:xfrm>
          <a:prstGeom prst="rect">
            <a:avLst/>
          </a:prstGeom>
          <a:noFill/>
          <a:ln>
            <a:noFill/>
          </a:ln>
        </p:spPr>
      </p:pic>
    </p:spTree>
  </p:cSld>
  <p:clrMapOvr>
    <a:masterClrMapping/>
  </p:clrMapOvr>
  <p:transition xmlns:p14="http://schemas.microsoft.com/office/powerpoint/2010/mai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How Chiro can help?</a:t>
            </a:r>
          </a:p>
        </p:txBody>
      </p:sp>
      <p:sp>
        <p:nvSpPr>
          <p:cNvPr id="95" name="Shape 95"/>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1371600" indent="457200" rtl="0">
              <a:spcBef>
                <a:spcPts val="0"/>
              </a:spcBef>
              <a:buNone/>
            </a:pPr>
            <a:r>
              <a:rPr lang="en"/>
              <a:t>Upper Cervical adjustments</a:t>
            </a:r>
          </a:p>
          <a:p>
            <a:pPr>
              <a:spcBef>
                <a:spcPts val="0"/>
              </a:spcBef>
              <a:buNone/>
            </a:pPr>
            <a:endParaRPr/>
          </a:p>
        </p:txBody>
      </p:sp>
      <p:pic>
        <p:nvPicPr>
          <p:cNvPr id="96" name="Shape 96"/>
          <p:cNvPicPr preferRelativeResize="0"/>
          <p:nvPr/>
        </p:nvPicPr>
        <p:blipFill>
          <a:blip r:embed="rId3">
            <a:alphaModFix/>
          </a:blip>
          <a:stretch>
            <a:fillRect/>
          </a:stretch>
        </p:blipFill>
        <p:spPr>
          <a:xfrm>
            <a:off x="604500" y="2175325"/>
            <a:ext cx="3191674" cy="2526250"/>
          </a:xfrm>
          <a:prstGeom prst="rect">
            <a:avLst/>
          </a:prstGeom>
          <a:noFill/>
          <a:ln>
            <a:noFill/>
          </a:ln>
        </p:spPr>
      </p:pic>
      <p:pic>
        <p:nvPicPr>
          <p:cNvPr id="97" name="Shape 97"/>
          <p:cNvPicPr preferRelativeResize="0"/>
          <p:nvPr/>
        </p:nvPicPr>
        <p:blipFill>
          <a:blip r:embed="rId4">
            <a:alphaModFix/>
          </a:blip>
          <a:stretch>
            <a:fillRect/>
          </a:stretch>
        </p:blipFill>
        <p:spPr>
          <a:xfrm>
            <a:off x="5106675" y="2175325"/>
            <a:ext cx="3363524" cy="2526249"/>
          </a:xfrm>
          <a:prstGeom prst="rect">
            <a:avLst/>
          </a:prstGeom>
          <a:noFill/>
          <a:ln>
            <a:noFill/>
          </a:ln>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khaki">
  <a:themeElements>
    <a:clrScheme name="Custom 349">
      <a:dk1>
        <a:srgbClr val="262626"/>
      </a:dk1>
      <a:lt1>
        <a:srgbClr val="E6D6BD"/>
      </a:lt1>
      <a:dk2>
        <a:srgbClr val="535353"/>
      </a:dk2>
      <a:lt2>
        <a:srgbClr val="B4AD9E"/>
      </a:lt2>
      <a:accent1>
        <a:srgbClr val="ADB48E"/>
      </a:accent1>
      <a:accent2>
        <a:srgbClr val="867961"/>
      </a:accent2>
      <a:accent3>
        <a:srgbClr val="CBB680"/>
      </a:accent3>
      <a:accent4>
        <a:srgbClr val="78A3C0"/>
      </a:accent4>
      <a:accent5>
        <a:srgbClr val="C0AE91"/>
      </a:accent5>
      <a:accent6>
        <a:srgbClr val="668874"/>
      </a:accent6>
      <a:hlink>
        <a:srgbClr val="4B94B3"/>
      </a:hlink>
      <a:folHlink>
        <a:srgbClr val="41414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1091</Words>
  <Application>Microsoft Macintosh PowerPoint</Application>
  <PresentationFormat>On-screen Show (16:9)</PresentationFormat>
  <Paragraphs>180</Paragraphs>
  <Slides>20</Slides>
  <Notes>19</Notes>
  <HiddenSlides>0</HiddenSlides>
  <MMClips>1</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khaki</vt:lpstr>
      <vt:lpstr>HIV</vt:lpstr>
      <vt:lpstr>What is HIV? </vt:lpstr>
      <vt:lpstr>What is going on at the cellular level?</vt:lpstr>
      <vt:lpstr>The Life Cycle of HIV</vt:lpstr>
      <vt:lpstr>HIV in the news </vt:lpstr>
      <vt:lpstr>Who gets HIV?                        </vt:lpstr>
      <vt:lpstr>PowerPoint Presentation</vt:lpstr>
      <vt:lpstr>Clinical Situation for HIV Patients </vt:lpstr>
      <vt:lpstr>How Chiro can help?</vt:lpstr>
      <vt:lpstr>Limiting your exposure risk:</vt:lpstr>
      <vt:lpstr>PowerPoint Presentation</vt:lpstr>
      <vt:lpstr>Question 1:</vt:lpstr>
      <vt:lpstr>Question 1:</vt:lpstr>
      <vt:lpstr>Bonus Answers!!!!</vt:lpstr>
      <vt:lpstr>Question 2:</vt:lpstr>
      <vt:lpstr>Question 2:</vt:lpstr>
      <vt:lpstr>Question 3:</vt:lpstr>
      <vt:lpstr>Question 3:</vt:lpstr>
      <vt:lpstr>Citations / Sources</vt:lpstr>
      <vt:lpstr>Sources/Citations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dc:title>
  <cp:lastModifiedBy>Brandon Velasco</cp:lastModifiedBy>
  <cp:revision>7</cp:revision>
  <dcterms:modified xsi:type="dcterms:W3CDTF">2015-06-02T03:16:25Z</dcterms:modified>
</cp:coreProperties>
</file>