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1"/>
  </p:notesMasterIdLst>
  <p:sldIdLst>
    <p:sldId id="507" r:id="rId2"/>
    <p:sldId id="666" r:id="rId3"/>
    <p:sldId id="642" r:id="rId4"/>
    <p:sldId id="542" r:id="rId5"/>
    <p:sldId id="644" r:id="rId6"/>
    <p:sldId id="643" r:id="rId7"/>
    <p:sldId id="645" r:id="rId8"/>
    <p:sldId id="646" r:id="rId9"/>
    <p:sldId id="648" r:id="rId10"/>
    <p:sldId id="653" r:id="rId11"/>
    <p:sldId id="647" r:id="rId12"/>
    <p:sldId id="650" r:id="rId13"/>
    <p:sldId id="652" r:id="rId14"/>
    <p:sldId id="656" r:id="rId15"/>
    <p:sldId id="651" r:id="rId16"/>
    <p:sldId id="657" r:id="rId17"/>
    <p:sldId id="659" r:id="rId18"/>
    <p:sldId id="660" r:id="rId19"/>
    <p:sldId id="658" r:id="rId20"/>
    <p:sldId id="654" r:id="rId21"/>
    <p:sldId id="668" r:id="rId22"/>
    <p:sldId id="661" r:id="rId23"/>
    <p:sldId id="655" r:id="rId24"/>
    <p:sldId id="662" r:id="rId25"/>
    <p:sldId id="663" r:id="rId26"/>
    <p:sldId id="667" r:id="rId27"/>
    <p:sldId id="664" r:id="rId28"/>
    <p:sldId id="665" r:id="rId29"/>
    <p:sldId id="641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FF00"/>
    <a:srgbClr val="00FF00"/>
    <a:srgbClr val="FFFF99"/>
    <a:srgbClr val="FFFFCC"/>
    <a:srgbClr val="800080"/>
    <a:srgbClr val="006600"/>
    <a:srgbClr val="00CC00"/>
    <a:srgbClr val="66CC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 autoAdjust="0"/>
  </p:normalViewPr>
  <p:slideViewPr>
    <p:cSldViewPr snapToGrid="0">
      <p:cViewPr varScale="1">
        <p:scale>
          <a:sx n="93" d="100"/>
          <a:sy n="93" d="100"/>
        </p:scale>
        <p:origin x="-90" y="-22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18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5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804863" indent="-347663">
              <a:buFont typeface="Courier New" panose="02070309020205020404" pitchFamily="49" charset="0"/>
              <a:buChar char="o"/>
              <a:defRPr/>
            </a:lvl3pPr>
            <a:lvl4pPr marL="973138" indent="-287338">
              <a:buFont typeface="Wingdings" panose="05000000000000000000" pitchFamily="2" charset="2"/>
              <a:buChar char="q"/>
              <a:defRPr/>
            </a:lvl4pPr>
            <a:lvl5pPr marL="11430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795C-67BB-40F6-8695-761264524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formational Slide">
    <p:bg>
      <p:bgPr>
        <a:gradFill rotWithShape="0">
          <a:gsLst>
            <a:gs pos="0">
              <a:srgbClr val="FFFF00"/>
            </a:gs>
            <a:gs pos="100000">
              <a:srgbClr val="FFFF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401107"/>
            <a:ext cx="8473863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397530"/>
            <a:ext cx="8482754" cy="50489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804863" indent="-347663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3pPr>
            <a:lvl4pPr marL="973138" indent="-287338"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4pPr>
            <a:lvl5pPr marL="1143000" indent="-228600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9C795C-67BB-40F6-8695-7612645245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0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267" y="236007"/>
            <a:ext cx="84074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625600"/>
            <a:ext cx="8390466" cy="45042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35000" y="1181100"/>
            <a:ext cx="435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17500" y="1016000"/>
            <a:ext cx="8432800" cy="571500"/>
          </a:xfrm>
        </p:spPr>
        <p:txBody>
          <a:bodyPr/>
          <a:lstStyle>
            <a:lvl1pPr>
              <a:buNone/>
              <a:defRPr b="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26" y="954017"/>
            <a:ext cx="7772400" cy="1815882"/>
          </a:xfrm>
        </p:spPr>
        <p:txBody>
          <a:bodyPr anchor="t"/>
          <a:lstStyle>
            <a:lvl1pPr algn="l">
              <a:defRPr sz="5600" b="1" cap="none" baseline="0">
                <a:latin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722" y="4421614"/>
            <a:ext cx="7772400" cy="1500187"/>
          </a:xfrm>
        </p:spPr>
        <p:txBody>
          <a:bodyPr anchor="b"/>
          <a:lstStyle>
            <a:lvl1pPr marL="0" indent="0">
              <a:buNone/>
              <a:defRPr sz="3200" baseline="0">
                <a:solidFill>
                  <a:srgbClr val="00FFFF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667" y="401107"/>
            <a:ext cx="8407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the Master supraTitle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4067" y="1397530"/>
            <a:ext cx="8390466" cy="473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DB9C795C-67BB-40F6-8695-761264524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802" r:id="rId3"/>
    <p:sldLayoutId id="2147483801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797" r:id="rId14"/>
    <p:sldLayoutId id="2147483799" r:id="rId15"/>
    <p:sldLayoutId id="2147483800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23838" indent="-22383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5938" indent="-2873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4863" indent="-3476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1800">
          <a:solidFill>
            <a:schemeClr val="bg1"/>
          </a:solidFill>
          <a:latin typeface="+mn-lt"/>
        </a:defRPr>
      </a:lvl3pPr>
      <a:lvl4pPr marL="973138" indent="-287338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highered.mheducation.com/sites/0072495855/student_view0/chapter2/animation__how_the_sodium_potassium_pump_work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426" y="954017"/>
            <a:ext cx="7772400" cy="3170099"/>
          </a:xfrm>
        </p:spPr>
        <p:txBody>
          <a:bodyPr/>
          <a:lstStyle/>
          <a:p>
            <a:r>
              <a:rPr lang="en-US" dirty="0" smtClean="0"/>
              <a:t>Cell Membrane Transport:</a:t>
            </a:r>
            <a:br>
              <a:rPr lang="en-US" dirty="0" smtClean="0"/>
            </a:br>
            <a:r>
              <a:rPr lang="en-US" b="0" dirty="0" smtClean="0"/>
              <a:t>Active Transport</a:t>
            </a:r>
            <a:br>
              <a:rPr lang="en-US" b="0" dirty="0" smtClean="0"/>
            </a:br>
            <a:r>
              <a:rPr lang="en-US" sz="3200" b="0" dirty="0" smtClean="0"/>
              <a:t>(part 1 of 2)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2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97387"/>
            <a:ext cx="8407400" cy="769441"/>
          </a:xfrm>
        </p:spPr>
        <p:txBody>
          <a:bodyPr/>
          <a:lstStyle/>
          <a:p>
            <a:r>
              <a:rPr lang="en-US" dirty="0" smtClean="0"/>
              <a:t>Coupled Transport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304544"/>
            <a:ext cx="8390466" cy="482532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Transporters</a:t>
            </a:r>
            <a:r>
              <a:rPr lang="en-US" dirty="0" smtClean="0"/>
              <a:t> basically couple ATP hydrolysis (utilization of energy) to the movement of a substance (usually ion)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Cotransporters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99"/>
                </a:solidFill>
              </a:rPr>
              <a:t>couple</a:t>
            </a:r>
            <a:r>
              <a:rPr lang="en-US" dirty="0" smtClean="0"/>
              <a:t> the energy in the concentration difference AND/OR the voltage across the cell membrane to the transport of a 2</a:t>
            </a:r>
            <a:r>
              <a:rPr lang="en-US" baseline="30000" dirty="0" smtClean="0"/>
              <a:t>nd</a:t>
            </a:r>
            <a:r>
              <a:rPr lang="en-US" dirty="0" smtClean="0"/>
              <a:t> ion in the same direction of movement as the driving substance/ion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FFFF99"/>
                </a:solidFill>
              </a:rPr>
              <a:t>Cotransporters</a:t>
            </a:r>
            <a:r>
              <a:rPr lang="en-US" dirty="0" smtClean="0">
                <a:solidFill>
                  <a:srgbClr val="FFFF99"/>
                </a:solidFill>
              </a:rPr>
              <a:t> </a:t>
            </a:r>
            <a:r>
              <a:rPr lang="en-US" dirty="0" smtClean="0"/>
              <a:t>are called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symporters</a:t>
            </a:r>
          </a:p>
          <a:p>
            <a:r>
              <a:rPr lang="en-US" dirty="0" smtClean="0"/>
              <a:t> Exchangers couple energy to concentration differences AND/OR membrane voltage differences to the transport of a 2</a:t>
            </a:r>
            <a:r>
              <a:rPr lang="en-US" baseline="30000" dirty="0" smtClean="0"/>
              <a:t>nd</a:t>
            </a:r>
            <a:r>
              <a:rPr lang="en-US" dirty="0" smtClean="0"/>
              <a:t> ion but in the opposite direction: they are called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antiporters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Substances Transported Actively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directly or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coupled</a:t>
            </a:r>
            <a:endParaRPr lang="en-US" dirty="0" smtClean="0"/>
          </a:p>
          <a:p>
            <a:r>
              <a:rPr lang="en-US" dirty="0" smtClean="0"/>
              <a:t>metal ions:  Na</a:t>
            </a:r>
            <a:r>
              <a:rPr lang="en-US" baseline="30000" dirty="0" smtClean="0"/>
              <a:t>+</a:t>
            </a:r>
            <a:r>
              <a:rPr lang="en-US" dirty="0" smtClean="0"/>
              <a:t>, K</a:t>
            </a:r>
            <a:r>
              <a:rPr lang="en-US" baseline="30000" dirty="0" smtClean="0"/>
              <a:t>+</a:t>
            </a:r>
            <a:r>
              <a:rPr lang="en-US" dirty="0" smtClean="0"/>
              <a:t>, Ca</a:t>
            </a:r>
            <a:r>
              <a:rPr lang="en-US" baseline="30000" dirty="0" smtClean="0"/>
              <a:t>2+</a:t>
            </a:r>
            <a:r>
              <a:rPr lang="en-US" dirty="0" smtClean="0"/>
              <a:t>, H</a:t>
            </a:r>
            <a:r>
              <a:rPr lang="en-US" baseline="30000" dirty="0" smtClean="0"/>
              <a:t>+</a:t>
            </a:r>
          </a:p>
          <a:p>
            <a:r>
              <a:rPr lang="en-US" dirty="0" smtClean="0"/>
              <a:t>organic </a:t>
            </a:r>
            <a:r>
              <a:rPr lang="en-US" dirty="0" err="1" smtClean="0"/>
              <a:t>cations</a:t>
            </a:r>
            <a:r>
              <a:rPr lang="en-US" dirty="0" smtClean="0"/>
              <a:t> / </a:t>
            </a:r>
          </a:p>
          <a:p>
            <a:r>
              <a:rPr lang="en-US" dirty="0" smtClean="0"/>
              <a:t>lipophilic agents</a:t>
            </a:r>
          </a:p>
          <a:p>
            <a:endParaRPr lang="en-US" dirty="0" smtClean="0"/>
          </a:p>
          <a:p>
            <a:r>
              <a:rPr lang="en-US" dirty="0" smtClean="0"/>
              <a:t>toxic substances, drugs, </a:t>
            </a:r>
            <a:r>
              <a:rPr lang="en-US" dirty="0" err="1" smtClean="0"/>
              <a:t>xenobiotics</a:t>
            </a:r>
            <a:r>
              <a:rPr lang="en-US" dirty="0" smtClean="0"/>
              <a:t>:  these can be a variety of water-soluble substances which are organic ions (</a:t>
            </a:r>
            <a:r>
              <a:rPr lang="en-US" dirty="0" err="1" smtClean="0"/>
              <a:t>cations</a:t>
            </a:r>
            <a:r>
              <a:rPr lang="en-US" dirty="0" smtClean="0"/>
              <a:t> or anions) or polar molecules, as well as lipophilic substances</a:t>
            </a:r>
          </a:p>
          <a:p>
            <a:pPr marL="228600" lvl="1" indent="0">
              <a:buNone/>
            </a:pPr>
            <a:r>
              <a:rPr lang="en-US" dirty="0" smtClean="0"/>
              <a:t>anti-cancer chemotherapeutics especially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458941"/>
            <a:ext cx="8407400" cy="646331"/>
          </a:xfrm>
        </p:spPr>
        <p:txBody>
          <a:bodyPr/>
          <a:lstStyle/>
          <a:p>
            <a:r>
              <a:rPr lang="en-US" sz="3600" dirty="0" smtClean="0"/>
              <a:t>Active Transport Pumps (Animal Cells)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Plasma Membrane Transporters</a:t>
            </a:r>
          </a:p>
          <a:p>
            <a:pPr lvl="1"/>
            <a:r>
              <a:rPr lang="en-US" dirty="0"/>
              <a:t>Na</a:t>
            </a:r>
            <a:r>
              <a:rPr lang="en-US" baseline="30000" dirty="0"/>
              <a:t>+</a:t>
            </a:r>
            <a:r>
              <a:rPr lang="en-US" dirty="0"/>
              <a:t>/K</a:t>
            </a:r>
            <a:r>
              <a:rPr lang="en-US" baseline="30000" dirty="0"/>
              <a:t>+</a:t>
            </a:r>
            <a:r>
              <a:rPr lang="en-US" dirty="0"/>
              <a:t> ATPase</a:t>
            </a:r>
          </a:p>
          <a:p>
            <a:pPr lvl="1"/>
            <a:r>
              <a:rPr lang="en-US" dirty="0" smtClean="0"/>
              <a:t>Multidrug Resistance Efflux Transporters</a:t>
            </a:r>
          </a:p>
          <a:p>
            <a:pPr lvl="1"/>
            <a:r>
              <a:rPr lang="en-US" dirty="0">
                <a:solidFill>
                  <a:srgbClr val="FF99FF"/>
                </a:solidFill>
              </a:rPr>
              <a:t>H</a:t>
            </a:r>
            <a:r>
              <a:rPr lang="en-US" baseline="30000" dirty="0">
                <a:solidFill>
                  <a:srgbClr val="FF99FF"/>
                </a:solidFill>
              </a:rPr>
              <a:t>+</a:t>
            </a:r>
            <a:r>
              <a:rPr lang="en-US" dirty="0">
                <a:solidFill>
                  <a:srgbClr val="FF99FF"/>
                </a:solidFill>
              </a:rPr>
              <a:t>/K</a:t>
            </a:r>
            <a:r>
              <a:rPr lang="en-US" baseline="30000" dirty="0">
                <a:solidFill>
                  <a:srgbClr val="FF99FF"/>
                </a:solidFill>
              </a:rPr>
              <a:t>+</a:t>
            </a:r>
            <a:r>
              <a:rPr lang="en-US" dirty="0">
                <a:solidFill>
                  <a:srgbClr val="FF99FF"/>
                </a:solidFill>
              </a:rPr>
              <a:t>  (used to pump H</a:t>
            </a:r>
            <a:r>
              <a:rPr lang="en-US" baseline="30000" dirty="0">
                <a:solidFill>
                  <a:srgbClr val="FF99FF"/>
                </a:solidFill>
              </a:rPr>
              <a:t>+</a:t>
            </a:r>
            <a:r>
              <a:rPr lang="en-US" dirty="0">
                <a:solidFill>
                  <a:srgbClr val="FF99FF"/>
                </a:solidFill>
              </a:rPr>
              <a:t> into stomach to acidify</a:t>
            </a:r>
            <a:r>
              <a:rPr lang="en-US" dirty="0" smtClean="0">
                <a:solidFill>
                  <a:srgbClr val="FF99FF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FF99FF"/>
                </a:solidFill>
              </a:rPr>
              <a:t>Ca</a:t>
            </a:r>
            <a:r>
              <a:rPr lang="en-US" baseline="30000" dirty="0">
                <a:solidFill>
                  <a:srgbClr val="FF99FF"/>
                </a:solidFill>
              </a:rPr>
              <a:t>2+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smtClean="0">
                <a:solidFill>
                  <a:srgbClr val="FF99FF"/>
                </a:solidFill>
              </a:rPr>
              <a:t>ATPase:  used by muscle to pump out Ca</a:t>
            </a:r>
            <a:r>
              <a:rPr lang="en-US" baseline="30000" dirty="0" smtClean="0">
                <a:solidFill>
                  <a:srgbClr val="FF99FF"/>
                </a:solidFill>
              </a:rPr>
              <a:t>2+</a:t>
            </a:r>
            <a:r>
              <a:rPr lang="en-US" dirty="0" smtClean="0">
                <a:solidFill>
                  <a:srgbClr val="FF99FF"/>
                </a:solidFill>
              </a:rPr>
              <a:t> into sarcoplasmic reticulum to stop contraction</a:t>
            </a:r>
            <a:endParaRPr lang="en-US" dirty="0">
              <a:solidFill>
                <a:srgbClr val="FF99F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Organelle Membrane Pumps</a:t>
            </a:r>
          </a:p>
          <a:p>
            <a:pPr lvl="1"/>
            <a:r>
              <a:rPr lang="en-US" dirty="0" smtClean="0">
                <a:solidFill>
                  <a:srgbClr val="FF99FF"/>
                </a:solidFill>
              </a:rPr>
              <a:t>Mitochondrial H</a:t>
            </a:r>
            <a:r>
              <a:rPr lang="en-US" baseline="30000" dirty="0" smtClean="0">
                <a:solidFill>
                  <a:srgbClr val="FF99FF"/>
                </a:solidFill>
              </a:rPr>
              <a:t>+</a:t>
            </a:r>
            <a:r>
              <a:rPr lang="en-US" dirty="0">
                <a:solidFill>
                  <a:srgbClr val="FF99FF"/>
                </a:solidFill>
              </a:rPr>
              <a:t>/ATPase</a:t>
            </a:r>
            <a:endParaRPr lang="en-US" baseline="30000" dirty="0" smtClean="0">
              <a:solidFill>
                <a:srgbClr val="FF99FF"/>
              </a:solidFill>
            </a:endParaRPr>
          </a:p>
          <a:p>
            <a:pPr lvl="1"/>
            <a:r>
              <a:rPr lang="en-US" dirty="0" smtClean="0">
                <a:solidFill>
                  <a:srgbClr val="FF99FF"/>
                </a:solidFill>
              </a:rPr>
              <a:t>Lysosomal H</a:t>
            </a:r>
            <a:r>
              <a:rPr lang="en-US" baseline="30000" dirty="0" smtClean="0">
                <a:solidFill>
                  <a:srgbClr val="FF99FF"/>
                </a:solidFill>
              </a:rPr>
              <a:t>+</a:t>
            </a:r>
          </a:p>
          <a:p>
            <a:pPr marL="2921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89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ATPase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P-Type (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 smtClean="0"/>
              <a:t>hosphorylation)</a:t>
            </a:r>
          </a:p>
          <a:p>
            <a:pPr marL="228600" lvl="1" indent="0">
              <a:buNone/>
            </a:pPr>
            <a:r>
              <a:rPr lang="en-US" dirty="0" smtClean="0"/>
              <a:t>these include variety of transporters, </a:t>
            </a:r>
            <a:r>
              <a:rPr lang="en-US" dirty="0" err="1" smtClean="0"/>
              <a:t>cotransporters</a:t>
            </a:r>
            <a:r>
              <a:rPr lang="en-US" dirty="0" smtClean="0"/>
              <a:t>, exchangers</a:t>
            </a:r>
          </a:p>
          <a:p>
            <a:r>
              <a:rPr lang="en-US" dirty="0" smtClean="0"/>
              <a:t>V-Type (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lang="en-US" dirty="0" smtClean="0"/>
              <a:t>acuole)</a:t>
            </a:r>
          </a:p>
          <a:p>
            <a:pPr marL="228600" lvl="1" indent="0">
              <a:buNone/>
            </a:pPr>
            <a:r>
              <a:rPr lang="en-US" dirty="0" smtClean="0"/>
              <a:t>these pump H</a:t>
            </a:r>
            <a:r>
              <a:rPr lang="en-US" baseline="30000" dirty="0" smtClean="0"/>
              <a:t>+</a:t>
            </a:r>
            <a:r>
              <a:rPr lang="en-US" dirty="0" smtClean="0"/>
              <a:t> into the space of vacuoles to acidify them</a:t>
            </a:r>
          </a:p>
          <a:p>
            <a:r>
              <a:rPr lang="en-US" dirty="0" smtClean="0"/>
              <a:t>F-type (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 smtClean="0"/>
              <a:t>actor)</a:t>
            </a:r>
          </a:p>
          <a:p>
            <a:pPr marL="228600" lvl="1" indent="0">
              <a:buNone/>
            </a:pPr>
            <a:r>
              <a:rPr lang="en-US" dirty="0" smtClean="0"/>
              <a:t>these actually do the reverse: make ATP using H</a:t>
            </a:r>
            <a:r>
              <a:rPr lang="en-US" baseline="30000" dirty="0" smtClean="0"/>
              <a:t>+</a:t>
            </a:r>
            <a:r>
              <a:rPr lang="en-US" dirty="0" smtClean="0"/>
              <a:t> gradients</a:t>
            </a:r>
          </a:p>
          <a:p>
            <a:r>
              <a:rPr lang="en-US" dirty="0" smtClean="0"/>
              <a:t>ABC-type (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/>
              <a:t>TP-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en-US" dirty="0" smtClean="0"/>
              <a:t>inding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en-US" dirty="0" smtClean="0"/>
              <a:t>assette)</a:t>
            </a:r>
          </a:p>
          <a:p>
            <a:pPr marL="228600" lvl="1" indent="0">
              <a:buNone/>
            </a:pPr>
            <a:r>
              <a:rPr lang="en-US" dirty="0" smtClean="0"/>
              <a:t>these pump poisons/toxicants back out to where they tried to 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0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P-Type </a:t>
            </a:r>
            <a:r>
              <a:rPr lang="en-US" dirty="0" err="1" smtClean="0"/>
              <a:t>ATPases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often single polypeptide transmembrane proteins</a:t>
            </a:r>
          </a:p>
          <a:p>
            <a:r>
              <a:rPr lang="en-US" dirty="0" smtClean="0"/>
              <a:t>8-10 TM segments forming a pore wall in membrane</a:t>
            </a:r>
          </a:p>
          <a:p>
            <a:r>
              <a:rPr lang="en-US" sz="2200" dirty="0" smtClean="0"/>
              <a:t>They work by ions loading from inside into a cavity of one subunit in the membrane, which triggers ATP transferring a phosphate to an aspartate side chain on</a:t>
            </a:r>
            <a:br>
              <a:rPr lang="en-US" sz="2200" dirty="0" smtClean="0"/>
            </a:br>
            <a:r>
              <a:rPr lang="en-US" sz="2200" dirty="0" smtClean="0"/>
              <a:t>one subunit, which triggers a twist in the protein to open to the outside, releasing the ions</a:t>
            </a:r>
          </a:p>
          <a:p>
            <a:r>
              <a:rPr lang="en-US" sz="2200" dirty="0" smtClean="0"/>
              <a:t>Ions from outside now load into the cavity, triggering phosphate to be hydrolyzed (released), and this triggers a twist back to open the cavity to the inside, moving the</a:t>
            </a:r>
            <a:br>
              <a:rPr lang="en-US" sz="2200" dirty="0" smtClean="0"/>
            </a:br>
            <a:r>
              <a:rPr lang="en-US" sz="2200" dirty="0" smtClean="0"/>
              <a:t>ions in the cavity in</a:t>
            </a:r>
            <a:br>
              <a:rPr lang="en-US" sz="2200" dirty="0" smtClean="0"/>
            </a:b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79572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P-Type ATPase Mechanism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397530"/>
            <a:ext cx="4407751" cy="4732337"/>
          </a:xfrm>
        </p:spPr>
        <p:txBody>
          <a:bodyPr/>
          <a:lstStyle/>
          <a:p>
            <a:pPr marL="265113" indent="-265113">
              <a:buFont typeface="+mj-lt"/>
              <a:buAutoNum type="arabicPeriod"/>
            </a:pPr>
            <a:r>
              <a:rPr lang="en-US" sz="1600" dirty="0" smtClean="0">
                <a:latin typeface="+mj-lt"/>
              </a:rPr>
              <a:t>In upper left (E1 state), ion X</a:t>
            </a:r>
            <a:r>
              <a:rPr lang="en-US" sz="1600" baseline="30000" dirty="0" smtClean="0">
                <a:latin typeface="+mj-lt"/>
              </a:rPr>
              <a:t>+</a:t>
            </a:r>
            <a:r>
              <a:rPr lang="en-US" sz="1600" dirty="0" smtClean="0">
                <a:latin typeface="+mj-lt"/>
              </a:rPr>
              <a:t> moves from cytoplasm to bind to the membrane domain (M) high affinity site</a:t>
            </a:r>
          </a:p>
          <a:p>
            <a:pPr marL="265113" indent="-265113">
              <a:buFont typeface="+mj-lt"/>
              <a:buAutoNum type="arabicPeriod"/>
            </a:pPr>
            <a:r>
              <a:rPr lang="en-US" sz="1600" dirty="0" smtClean="0">
                <a:latin typeface="+mj-lt"/>
              </a:rPr>
              <a:t>This causes the phosphorylation domain (P) to move to its E1 conformation</a:t>
            </a:r>
          </a:p>
          <a:p>
            <a:pPr marL="265113" indent="-265113">
              <a:buFont typeface="+mj-lt"/>
              <a:buAutoNum type="arabicPeriod"/>
            </a:pPr>
            <a:r>
              <a:rPr lang="en-US" sz="1600" dirty="0" smtClean="0">
                <a:latin typeface="+mj-lt"/>
              </a:rPr>
              <a:t>Mg-ATP binds to the nucleotide-binding domain (N), then phosphorylates P on a key amino acid side chain, aspartate (Asp), now changing the protein to the E1-P state</a:t>
            </a:r>
          </a:p>
          <a:p>
            <a:pPr marL="265113" indent="-265113">
              <a:buFont typeface="+mj-lt"/>
              <a:buAutoNum type="arabicPeriod"/>
            </a:pPr>
            <a:r>
              <a:rPr lang="en-US" sz="1600" dirty="0" smtClean="0">
                <a:latin typeface="+mj-lt"/>
              </a:rPr>
              <a:t>The actuator (A) domain rotates causing a change from E1-P </a:t>
            </a:r>
            <a:r>
              <a:rPr lang="en-US" sz="1600" dirty="0" smtClean="0">
                <a:latin typeface="+mj-lt"/>
                <a:sym typeface="Wingdings" panose="05000000000000000000" pitchFamily="2" charset="2"/>
              </a:rPr>
              <a:t> E2-P, releasing the ADP.</a:t>
            </a:r>
          </a:p>
          <a:p>
            <a:pPr marL="265113" indent="-265113">
              <a:buFont typeface="+mj-lt"/>
              <a:buAutoNum type="arabicPeriod"/>
            </a:pPr>
            <a:r>
              <a:rPr lang="en-US" sz="1600" dirty="0" smtClean="0">
                <a:latin typeface="+mj-lt"/>
                <a:sym typeface="Wingdings" panose="05000000000000000000" pitchFamily="2" charset="2"/>
              </a:rPr>
              <a:t>A sequence of three amino acids, TGE (threonine-glycine-glutamic acid) on A domain is used to prevent the ATP from being reformed by a reverse of the phosphorylation step)</a:t>
            </a:r>
          </a:p>
          <a:p>
            <a:pPr marL="265113" indent="-265113">
              <a:buFont typeface="+mj-lt"/>
              <a:buAutoNum type="arabicPeriod"/>
            </a:pPr>
            <a:endParaRPr lang="en-US" sz="1600" dirty="0" smtClean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29549" y="643318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http://www.nature.com/nrm/journal/v5/n4/fig_tab/nrm1354_F6.html</a:t>
            </a:r>
          </a:p>
        </p:txBody>
      </p:sp>
      <p:pic>
        <p:nvPicPr>
          <p:cNvPr id="2050" name="Picture 2" descr="http://www.nature.com/nrm/journal/v5/n4/images/nrm1354-f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818" y="1169857"/>
            <a:ext cx="4210665" cy="526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66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Reusability of Good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397530"/>
            <a:ext cx="4761726" cy="4732337"/>
          </a:xfrm>
        </p:spPr>
        <p:txBody>
          <a:bodyPr/>
          <a:lstStyle/>
          <a:p>
            <a:r>
              <a:rPr lang="en-US" sz="1800" dirty="0" smtClean="0"/>
              <a:t>Many proteins show homology (similarity, identity) in structure and function</a:t>
            </a:r>
          </a:p>
          <a:p>
            <a:r>
              <a:rPr lang="en-US" sz="1800" dirty="0" smtClean="0"/>
              <a:t>This is particularly true of </a:t>
            </a:r>
            <a:r>
              <a:rPr lang="en-US" sz="1800" dirty="0" err="1" smtClean="0"/>
              <a:t>ATPases</a:t>
            </a:r>
            <a:endParaRPr lang="en-US" sz="1800" dirty="0" smtClean="0"/>
          </a:p>
          <a:p>
            <a:r>
              <a:rPr lang="en-US" sz="1800" dirty="0" smtClean="0">
                <a:solidFill>
                  <a:srgbClr val="FFFF99"/>
                </a:solidFill>
              </a:rPr>
              <a:t>This re-usability keeps a good function &amp; makes slight changes to use new molecules / substrates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the figure at right shows three different P-Type </a:t>
            </a:r>
            <a:r>
              <a:rPr lang="en-US" sz="1600" dirty="0" err="1" smtClean="0"/>
              <a:t>ATPases</a:t>
            </a:r>
            <a:endParaRPr lang="en-US" sz="1600" dirty="0" smtClean="0"/>
          </a:p>
          <a:p>
            <a:pPr lvl="1"/>
            <a:r>
              <a:rPr lang="en-US" sz="1400" dirty="0" smtClean="0"/>
              <a:t>upper two are structures of a muscle Ca</a:t>
            </a:r>
            <a:r>
              <a:rPr lang="en-US" sz="1400" baseline="30000" dirty="0" smtClean="0"/>
              <a:t>2+</a:t>
            </a:r>
            <a:r>
              <a:rPr lang="en-US" sz="1400" dirty="0" smtClean="0"/>
              <a:t>-ATPase in E1 (left) and E2 states</a:t>
            </a:r>
          </a:p>
          <a:p>
            <a:pPr lvl="1"/>
            <a:r>
              <a:rPr lang="en-US" sz="1400" dirty="0" smtClean="0"/>
              <a:t>lower left is a yeast H</a:t>
            </a:r>
            <a:r>
              <a:rPr lang="en-US" sz="1400" baseline="30000" dirty="0" smtClean="0"/>
              <a:t>+</a:t>
            </a:r>
            <a:r>
              <a:rPr lang="en-US" sz="1400" dirty="0" smtClean="0"/>
              <a:t>-ATPase in E1</a:t>
            </a:r>
          </a:p>
          <a:p>
            <a:pPr lvl="1"/>
            <a:r>
              <a:rPr lang="en-US" sz="1400" dirty="0" smtClean="0"/>
              <a:t>lower right is duck Na</a:t>
            </a:r>
            <a:r>
              <a:rPr lang="en-US" sz="1400" baseline="30000" dirty="0" smtClean="0"/>
              <a:t>+</a:t>
            </a:r>
            <a:r>
              <a:rPr lang="en-US" sz="1400" dirty="0" smtClean="0"/>
              <a:t>/K</a:t>
            </a:r>
            <a:r>
              <a:rPr lang="en-US" sz="1400" baseline="30000" dirty="0" smtClean="0"/>
              <a:t>+</a:t>
            </a:r>
            <a:r>
              <a:rPr lang="en-US" sz="1400" dirty="0" smtClean="0"/>
              <a:t>-ATPase in E2</a:t>
            </a:r>
          </a:p>
          <a:p>
            <a:pPr marL="0" indent="-63500">
              <a:buNone/>
            </a:pPr>
            <a:r>
              <a:rPr lang="en-US" sz="1400" dirty="0" smtClean="0">
                <a:latin typeface="+mj-lt"/>
              </a:rPr>
              <a:t>green (N) = ATP-binding domain</a:t>
            </a:r>
          </a:p>
          <a:p>
            <a:pPr marL="0" indent="-63500">
              <a:buNone/>
            </a:pPr>
            <a:r>
              <a:rPr lang="en-US" sz="1400" dirty="0" smtClean="0">
                <a:latin typeface="+mj-lt"/>
              </a:rPr>
              <a:t>red (P) </a:t>
            </a:r>
            <a:r>
              <a:rPr lang="en-US" sz="1400" dirty="0">
                <a:latin typeface="+mj-lt"/>
              </a:rPr>
              <a:t>= </a:t>
            </a:r>
            <a:r>
              <a:rPr lang="en-US" sz="1400" dirty="0" smtClean="0">
                <a:latin typeface="+mj-lt"/>
              </a:rPr>
              <a:t>phosphorylation domain</a:t>
            </a:r>
            <a:endParaRPr lang="en-US" sz="1400" dirty="0">
              <a:latin typeface="+mj-lt"/>
            </a:endParaRPr>
          </a:p>
          <a:p>
            <a:pPr marL="0" indent="-63500">
              <a:buNone/>
            </a:pPr>
            <a:r>
              <a:rPr lang="en-US" sz="1400" dirty="0" smtClean="0">
                <a:latin typeface="+mj-lt"/>
              </a:rPr>
              <a:t>yellow (A) </a:t>
            </a:r>
            <a:r>
              <a:rPr lang="en-US" sz="1400" dirty="0">
                <a:latin typeface="+mj-lt"/>
              </a:rPr>
              <a:t>= </a:t>
            </a:r>
            <a:r>
              <a:rPr lang="en-US" sz="1400" dirty="0" smtClean="0">
                <a:latin typeface="+mj-lt"/>
              </a:rPr>
              <a:t>actuator domain</a:t>
            </a:r>
          </a:p>
          <a:p>
            <a:pPr marL="0" indent="-63500">
              <a:buNone/>
            </a:pPr>
            <a:r>
              <a:rPr lang="en-US" sz="1400" dirty="0" smtClean="0">
                <a:latin typeface="+mj-lt"/>
              </a:rPr>
              <a:t>grey (M) = </a:t>
            </a:r>
            <a:r>
              <a:rPr lang="en-US" sz="1400" dirty="0" err="1" smtClean="0">
                <a:latin typeface="+mj-lt"/>
              </a:rPr>
              <a:t>transMembrane</a:t>
            </a:r>
            <a:r>
              <a:rPr lang="en-US" sz="1400" dirty="0" smtClean="0">
                <a:latin typeface="+mj-lt"/>
              </a:rPr>
              <a:t> domain</a:t>
            </a:r>
            <a:endParaRPr lang="en-US" sz="1400" dirty="0">
              <a:latin typeface="+mj-lt"/>
            </a:endParaRPr>
          </a:p>
          <a:p>
            <a:pPr marL="0" indent="-63500">
              <a:buNone/>
            </a:pPr>
            <a:endParaRPr lang="en-US" sz="1600" dirty="0" smtClean="0">
              <a:latin typeface="+mj-lt"/>
            </a:endParaRPr>
          </a:p>
          <a:p>
            <a:endParaRPr lang="en-US" sz="1800" dirty="0"/>
          </a:p>
        </p:txBody>
      </p:sp>
      <p:pic>
        <p:nvPicPr>
          <p:cNvPr id="4" name="Picture 2" descr="Biology, structure and mechanism of P-type ATP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93" y="1542686"/>
            <a:ext cx="3653796" cy="473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03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ABC-Type </a:t>
            </a:r>
            <a:r>
              <a:rPr lang="en-US" dirty="0" err="1" smtClean="0"/>
              <a:t>ATPases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71978"/>
            <a:ext cx="8390466" cy="5203064"/>
          </a:xfrm>
        </p:spPr>
        <p:txBody>
          <a:bodyPr/>
          <a:lstStyle/>
          <a:p>
            <a:r>
              <a:rPr lang="en-US" sz="2200" dirty="0" smtClean="0"/>
              <a:t>ABC = ATP-these serve a vital function in 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transporting out </a:t>
            </a:r>
            <a:r>
              <a:rPr lang="en-US" sz="2200" dirty="0" smtClean="0">
                <a:solidFill>
                  <a:srgbClr val="FFFF99"/>
                </a:solidFill>
              </a:rPr>
              <a:t>toxicants</a:t>
            </a:r>
            <a:r>
              <a:rPr lang="en-US" sz="2200" dirty="0" smtClean="0"/>
              <a:t> (poisons, </a:t>
            </a:r>
            <a:r>
              <a:rPr lang="en-US" sz="2200" dirty="0" err="1" smtClean="0"/>
              <a:t>xenobiotics</a:t>
            </a:r>
            <a:r>
              <a:rPr lang="en-US" sz="2200" dirty="0" smtClean="0"/>
              <a:t>) out of the cell</a:t>
            </a:r>
          </a:p>
          <a:p>
            <a:pPr marL="228600" lvl="1" indent="0">
              <a:buNone/>
            </a:pPr>
            <a:r>
              <a:rPr lang="en-US" dirty="0" smtClean="0"/>
              <a:t>thus they are called</a:t>
            </a:r>
            <a:br>
              <a:rPr lang="en-US" dirty="0" smtClean="0"/>
            </a:br>
            <a:r>
              <a:rPr lang="en-US" dirty="0" smtClean="0">
                <a:solidFill>
                  <a:srgbClr val="00FF00"/>
                </a:solidFill>
              </a:rPr>
              <a:t>multidrug-resistant (MDR) efflux transporters</a:t>
            </a:r>
          </a:p>
          <a:p>
            <a:r>
              <a:rPr lang="en-US" sz="2200" dirty="0" smtClean="0"/>
              <a:t>multiple ABC-types are present in cells that have a primary function in detoxification</a:t>
            </a:r>
          </a:p>
          <a:p>
            <a:pPr lvl="1"/>
            <a:r>
              <a:rPr lang="en-US" sz="2200" dirty="0" smtClean="0"/>
              <a:t>liver hepatocytes</a:t>
            </a:r>
          </a:p>
          <a:p>
            <a:pPr lvl="1"/>
            <a:r>
              <a:rPr lang="en-US" sz="2200" dirty="0" smtClean="0"/>
              <a:t>GI tract mucosal epithelial cells</a:t>
            </a:r>
          </a:p>
          <a:p>
            <a:r>
              <a:rPr lang="en-US" sz="2200" dirty="0" smtClean="0"/>
              <a:t>at </a:t>
            </a:r>
            <a:r>
              <a:rPr lang="en-US" sz="2200" dirty="0"/>
              <a:t>least 150 different types in nature, with 48 different genes in humans</a:t>
            </a:r>
          </a:p>
          <a:p>
            <a:r>
              <a:rPr lang="en-US" sz="2200" dirty="0" smtClean="0"/>
              <a:t>these can be single polypeptides with 4 domains or can be 4 separate polypeptides that have single functions</a:t>
            </a:r>
          </a:p>
          <a:p>
            <a:pPr marL="228600" lvl="1" indent="0">
              <a:buNone/>
            </a:pPr>
            <a:r>
              <a:rPr lang="en-US" sz="1800" dirty="0" smtClean="0"/>
              <a:t>in bacteria, these proteins usually function as importers, not exporters (of nutrients)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1487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Structure-Function Similarities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6" y="1171978"/>
            <a:ext cx="8520163" cy="5203064"/>
          </a:xfrm>
        </p:spPr>
        <p:txBody>
          <a:bodyPr/>
          <a:lstStyle/>
          <a:p>
            <a:r>
              <a:rPr lang="en-US" sz="2200" dirty="0" smtClean="0"/>
              <a:t>While not exactly like</a:t>
            </a:r>
            <a:br>
              <a:rPr lang="en-US" sz="2200" dirty="0" smtClean="0"/>
            </a:br>
            <a:r>
              <a:rPr lang="en-US" sz="2200" dirty="0" smtClean="0"/>
              <a:t>P-type, ABC-type still</a:t>
            </a:r>
            <a:br>
              <a:rPr lang="en-US" sz="2200" dirty="0" smtClean="0"/>
            </a:br>
            <a:r>
              <a:rPr lang="en-US" sz="2200" dirty="0" smtClean="0"/>
              <a:t>have large parts of the</a:t>
            </a:r>
            <a:br>
              <a:rPr lang="en-US" sz="2200" dirty="0" smtClean="0"/>
            </a:br>
            <a:r>
              <a:rPr lang="en-US" sz="2200" dirty="0" smtClean="0"/>
              <a:t>protein on cytoplasmic</a:t>
            </a:r>
            <a:br>
              <a:rPr lang="en-US" sz="2200" dirty="0" smtClean="0"/>
            </a:br>
            <a:r>
              <a:rPr lang="en-US" sz="2200" dirty="0" smtClean="0"/>
              <a:t>side that bind and</a:t>
            </a:r>
            <a:br>
              <a:rPr lang="en-US" sz="2200" dirty="0" smtClean="0"/>
            </a:br>
            <a:r>
              <a:rPr lang="en-US" sz="2200" dirty="0" smtClean="0"/>
              <a:t>release energy from ATP</a:t>
            </a:r>
          </a:p>
          <a:p>
            <a:r>
              <a:rPr lang="en-US" sz="2200" dirty="0" smtClean="0"/>
              <a:t>Additionally, they get the</a:t>
            </a:r>
            <a:br>
              <a:rPr lang="en-US" sz="2200" dirty="0" smtClean="0"/>
            </a:br>
            <a:r>
              <a:rPr lang="en-US" sz="2200" dirty="0" smtClean="0"/>
              <a:t>protein to twist to open</a:t>
            </a:r>
            <a:br>
              <a:rPr lang="en-US" sz="2200" dirty="0" smtClean="0"/>
            </a:br>
            <a:r>
              <a:rPr lang="en-US" sz="2200" dirty="0" smtClean="0"/>
              <a:t>a "mouth" from inside</a:t>
            </a:r>
            <a:br>
              <a:rPr lang="en-US" sz="2200" dirty="0" smtClean="0"/>
            </a:br>
            <a:r>
              <a:rPr lang="en-US" sz="2200" dirty="0" smtClean="0"/>
              <a:t>and outside to emit the drug/toxin</a:t>
            </a:r>
          </a:p>
          <a:p>
            <a:r>
              <a:rPr lang="en-US" sz="2200" dirty="0" smtClean="0"/>
              <a:t>The transmembrane pore is formed by alpha helices just as in P-type, with about a half dozen helices making up the wall</a:t>
            </a:r>
          </a:p>
          <a:p>
            <a:endParaRPr lang="en-US" sz="2200" dirty="0"/>
          </a:p>
        </p:txBody>
      </p:sp>
      <p:pic>
        <p:nvPicPr>
          <p:cNvPr id="2050" name="Picture 2" descr="http://www.cellmoloto.net/index.php/acmo/article/viewFile/23955/html/1174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543" y="1152023"/>
            <a:ext cx="4582687" cy="315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23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V-Type/F-Type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V-Type</a:t>
            </a:r>
          </a:p>
          <a:p>
            <a:r>
              <a:rPr lang="en-US" dirty="0" smtClean="0"/>
              <a:t>have two subunits: embedded membrane pore and peripheral subunit that has ATPase activity</a:t>
            </a:r>
          </a:p>
          <a:p>
            <a:r>
              <a:rPr lang="en-US" dirty="0" smtClean="0"/>
              <a:t>these embed in the membranes of lysosomes, vacuoles, vesicles, endosomes, and Golgi complex</a:t>
            </a:r>
          </a:p>
          <a:p>
            <a:r>
              <a:rPr lang="en-US" dirty="0" smtClean="0"/>
              <a:t>These pump protons (H</a:t>
            </a:r>
            <a:r>
              <a:rPr lang="en-US" baseline="30000" dirty="0" smtClean="0"/>
              <a:t>+</a:t>
            </a:r>
            <a:r>
              <a:rPr lang="en-US" dirty="0" smtClean="0"/>
              <a:t>) into space to acidify it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F-Type</a:t>
            </a:r>
          </a:p>
          <a:p>
            <a:r>
              <a:rPr lang="en-US" dirty="0" smtClean="0"/>
              <a:t>these have similarities in </a:t>
            </a:r>
            <a:r>
              <a:rPr lang="en-US" dirty="0" smtClean="0"/>
              <a:t>structure to other </a:t>
            </a:r>
            <a:r>
              <a:rPr lang="en-US" dirty="0" err="1" smtClean="0"/>
              <a:t>ATPases</a:t>
            </a:r>
            <a:r>
              <a:rPr lang="en-US" dirty="0" smtClean="0"/>
              <a:t> </a:t>
            </a:r>
            <a:r>
              <a:rPr lang="en-US" dirty="0" smtClean="0"/>
              <a:t>but have a different function</a:t>
            </a:r>
          </a:p>
          <a:p>
            <a:r>
              <a:rPr lang="en-US" dirty="0" smtClean="0"/>
              <a:t>to be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408082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Understand/know/focus on/note</a:t>
            </a:r>
          </a:p>
          <a:p>
            <a:r>
              <a:rPr lang="en-US" dirty="0" smtClean="0"/>
              <a:t>the fundamental concept of active transport and how ATP is involved</a:t>
            </a:r>
          </a:p>
          <a:p>
            <a:r>
              <a:rPr lang="en-US" dirty="0" smtClean="0"/>
              <a:t>direct versus coupled (indirect) active transport</a:t>
            </a:r>
          </a:p>
          <a:p>
            <a:r>
              <a:rPr lang="en-US" dirty="0" smtClean="0"/>
              <a:t>what substances are transported this way</a:t>
            </a:r>
          </a:p>
          <a:p>
            <a:r>
              <a:rPr lang="en-US" dirty="0" smtClean="0"/>
              <a:t>types of pumps (</a:t>
            </a:r>
            <a:r>
              <a:rPr lang="en-US" dirty="0" err="1" smtClean="0"/>
              <a:t>ATPases</a:t>
            </a:r>
            <a:r>
              <a:rPr lang="en-US" dirty="0" smtClean="0"/>
              <a:t>): where they are and what role they play</a:t>
            </a:r>
          </a:p>
          <a:p>
            <a:r>
              <a:rPr lang="en-US" dirty="0" smtClean="0"/>
              <a:t>what the ABC-type </a:t>
            </a:r>
            <a:r>
              <a:rPr lang="en-US" dirty="0" err="1" smtClean="0"/>
              <a:t>ATPases</a:t>
            </a:r>
            <a:r>
              <a:rPr lang="en-US" dirty="0" smtClean="0"/>
              <a:t> are &amp; what they do</a:t>
            </a:r>
          </a:p>
          <a:p>
            <a:r>
              <a:rPr lang="en-US" dirty="0" smtClean="0"/>
              <a:t>the mechanism of the Na/K ATPase (P-type protein) and what regulates it</a:t>
            </a:r>
          </a:p>
        </p:txBody>
      </p:sp>
    </p:spTree>
    <p:extLst>
      <p:ext uri="{BB962C8B-B14F-4D97-AF65-F5344CB8AC3E}">
        <p14:creationId xmlns:p14="http://schemas.microsoft.com/office/powerpoint/2010/main" val="2555302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290509"/>
            <a:ext cx="8407400" cy="769441"/>
          </a:xfrm>
        </p:spPr>
        <p:txBody>
          <a:bodyPr/>
          <a:lstStyle/>
          <a:p>
            <a:r>
              <a:rPr lang="en-US" dirty="0" smtClean="0"/>
              <a:t>The Na</a:t>
            </a:r>
            <a:r>
              <a:rPr lang="en-US" baseline="30000" dirty="0" smtClean="0"/>
              <a:t>+</a:t>
            </a:r>
            <a:r>
              <a:rPr lang="en-US" dirty="0" smtClean="0"/>
              <a:t>/K</a:t>
            </a:r>
            <a:r>
              <a:rPr lang="en-US" baseline="30000" dirty="0" smtClean="0"/>
              <a:t>+</a:t>
            </a:r>
            <a:r>
              <a:rPr lang="en-US" dirty="0" smtClean="0"/>
              <a:t> ATPase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140031"/>
            <a:ext cx="8390466" cy="5201392"/>
          </a:xfrm>
        </p:spPr>
        <p:txBody>
          <a:bodyPr/>
          <a:lstStyle/>
          <a:p>
            <a:r>
              <a:rPr lang="en-US" dirty="0" smtClean="0"/>
              <a:t>The sodium-potassium pump is perhaps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most significant ion pump in the cell</a:t>
            </a:r>
          </a:p>
          <a:p>
            <a:r>
              <a:rPr lang="en-US" dirty="0" smtClean="0"/>
              <a:t>Its discovery and characterization were worthy of a Nobel Prize</a:t>
            </a:r>
          </a:p>
          <a:p>
            <a:r>
              <a:rPr lang="en-US" dirty="0" smtClean="0"/>
              <a:t> 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large fraction </a:t>
            </a:r>
            <a:r>
              <a:rPr lang="en-US" dirty="0" smtClean="0"/>
              <a:t>of a cell's energy goes to operating this </a:t>
            </a:r>
            <a:r>
              <a:rPr lang="en-US" dirty="0" smtClean="0">
                <a:solidFill>
                  <a:srgbClr val="FFFF99"/>
                </a:solidFill>
              </a:rPr>
              <a:t>antiporter</a:t>
            </a:r>
            <a:r>
              <a:rPr lang="en-US" dirty="0" smtClean="0"/>
              <a:t>, because it also drives other processes by coupled transport;  </a:t>
            </a:r>
            <a:r>
              <a:rPr lang="en-US" dirty="0" smtClean="0">
                <a:solidFill>
                  <a:srgbClr val="FFFF00"/>
                </a:solidFill>
              </a:rPr>
              <a:t>over half the cell energy</a:t>
            </a:r>
            <a:r>
              <a:rPr lang="en-US" dirty="0" smtClean="0"/>
              <a:t> of a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neuron</a:t>
            </a:r>
            <a:r>
              <a:rPr lang="en-US" dirty="0" smtClean="0"/>
              <a:t> is used to maintain </a:t>
            </a:r>
            <a:r>
              <a:rPr lang="en-US" dirty="0" smtClean="0">
                <a:solidFill>
                  <a:srgbClr val="FFFF00"/>
                </a:solidFill>
              </a:rPr>
              <a:t>sodium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potassium</a:t>
            </a:r>
            <a:r>
              <a:rPr lang="en-US" dirty="0" smtClean="0"/>
              <a:t> across the membrane so that it can transmit electrical impulses</a:t>
            </a:r>
          </a:p>
          <a:p>
            <a:r>
              <a:rPr lang="en-US" dirty="0" smtClean="0"/>
              <a:t>Because it is so important, the details of the pump mechanism should be understood to some depth</a:t>
            </a:r>
          </a:p>
          <a:p>
            <a:r>
              <a:rPr lang="en-US" dirty="0" smtClean="0"/>
              <a:t>Na/K pump is P-Type</a:t>
            </a:r>
          </a:p>
        </p:txBody>
      </p:sp>
    </p:spTree>
    <p:extLst>
      <p:ext uri="{BB962C8B-B14F-4D97-AF65-F5344CB8AC3E}">
        <p14:creationId xmlns:p14="http://schemas.microsoft.com/office/powerpoint/2010/main" val="9752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textually detailed step-by-step mechanism of Na</a:t>
            </a:r>
            <a:r>
              <a:rPr lang="en-US" baseline="30000" dirty="0" smtClean="0"/>
              <a:t>+</a:t>
            </a:r>
            <a:r>
              <a:rPr lang="en-US" dirty="0" smtClean="0"/>
              <a:t>/K</a:t>
            </a:r>
            <a:r>
              <a:rPr lang="en-US" baseline="30000" dirty="0" smtClean="0"/>
              <a:t>+</a:t>
            </a:r>
            <a:r>
              <a:rPr lang="en-US" dirty="0" smtClean="0"/>
              <a:t>-ATPase described in the slides that follow is the mechanism described by </a:t>
            </a:r>
            <a:r>
              <a:rPr lang="en-US" dirty="0" err="1" smtClean="0"/>
              <a:t>Horisberger</a:t>
            </a:r>
            <a:r>
              <a:rPr lang="en-US" dirty="0" smtClean="0"/>
              <a:t> in a 2004 review</a:t>
            </a:r>
          </a:p>
          <a:p>
            <a:r>
              <a:rPr lang="en-US" dirty="0" smtClean="0"/>
              <a:t>This differs in one very important aspect from discussions found in biology &amp; biochemistry textbooks:</a:t>
            </a:r>
          </a:p>
          <a:p>
            <a:pPr lvl="1"/>
            <a:r>
              <a:rPr lang="en-US" dirty="0" smtClean="0"/>
              <a:t>The E2</a:t>
            </a:r>
            <a:r>
              <a:rPr lang="en-US" dirty="0" smtClean="0">
                <a:sym typeface="Wingdings" panose="05000000000000000000" pitchFamily="2" charset="2"/>
              </a:rPr>
              <a:t>E1 conformational change occurs according to </a:t>
            </a:r>
            <a:r>
              <a:rPr lang="en-US" dirty="0" err="1" smtClean="0">
                <a:sym typeface="Wingdings" panose="05000000000000000000" pitchFamily="2" charset="2"/>
              </a:rPr>
              <a:t>Horisberger</a:t>
            </a:r>
            <a:r>
              <a:rPr lang="en-US" dirty="0" smtClean="0">
                <a:sym typeface="Wingdings" panose="05000000000000000000" pitchFamily="2" charset="2"/>
              </a:rPr>
              <a:t> when ATP binds the protein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 textbooks, the E2E1 conformational change occurs when the phosphate is hydrolyzed from the protein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97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290509"/>
            <a:ext cx="8407400" cy="769441"/>
          </a:xfrm>
        </p:spPr>
        <p:txBody>
          <a:bodyPr/>
          <a:lstStyle/>
          <a:p>
            <a:r>
              <a:rPr lang="en-US" dirty="0" smtClean="0"/>
              <a:t>Na/K ATPase Mechanism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4067" y="1173892"/>
            <a:ext cx="8390466" cy="509098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At the start of the cycle, the Na</a:t>
            </a:r>
            <a:r>
              <a:rPr lang="en-US" sz="2200" baseline="30000" dirty="0"/>
              <a:t>+</a:t>
            </a:r>
            <a:r>
              <a:rPr lang="en-US" sz="2200" dirty="0"/>
              <a:t>/K</a:t>
            </a:r>
            <a:r>
              <a:rPr lang="en-US" sz="2200" baseline="30000" dirty="0"/>
              <a:t>+</a:t>
            </a:r>
            <a:r>
              <a:rPr lang="en-US" sz="2200" dirty="0"/>
              <a:t> ATPase has an intracellular opening.  This is called the E1 state of the pump. </a:t>
            </a:r>
            <a:r>
              <a:rPr lang="en-US" sz="2200" dirty="0" smtClean="0"/>
              <a:t>ATP is bound to the protein.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 smtClean="0">
                <a:solidFill>
                  <a:srgbClr val="00FF00"/>
                </a:solidFill>
              </a:rPr>
              <a:t>Na</a:t>
            </a:r>
            <a:r>
              <a:rPr lang="en-US" sz="2200" u="sng" baseline="30000" dirty="0" smtClean="0">
                <a:solidFill>
                  <a:srgbClr val="00FF00"/>
                </a:solidFill>
              </a:rPr>
              <a:t>+</a:t>
            </a:r>
            <a:r>
              <a:rPr lang="en-US" sz="2200" u="sng" dirty="0" smtClean="0">
                <a:solidFill>
                  <a:srgbClr val="00FF00"/>
                </a:solidFill>
              </a:rPr>
              <a:t> × 3 Binding</a:t>
            </a:r>
            <a:r>
              <a:rPr lang="en-US" sz="2200" dirty="0" smtClean="0"/>
              <a:t>. THREE (3) Na</a:t>
            </a:r>
            <a:r>
              <a:rPr lang="en-US" sz="2200" baseline="30000" dirty="0" smtClean="0"/>
              <a:t>+</a:t>
            </a:r>
            <a:r>
              <a:rPr lang="en-US" sz="2200" dirty="0" smtClean="0"/>
              <a:t> ions enter the pore space/cavity from the intracellular side and nestle inside the cavity.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 smtClean="0">
                <a:solidFill>
                  <a:srgbClr val="00FF00"/>
                </a:solidFill>
              </a:rPr>
              <a:t>ATP Phosphorylation</a:t>
            </a:r>
            <a:r>
              <a:rPr lang="en-US" sz="2200" dirty="0" smtClean="0"/>
              <a:t>.  Na</a:t>
            </a:r>
            <a:r>
              <a:rPr lang="en-US" sz="2200" baseline="30000" dirty="0" smtClean="0"/>
              <a:t>+</a:t>
            </a:r>
            <a:r>
              <a:rPr lang="en-US" sz="2200" dirty="0" smtClean="0"/>
              <a:t> </a:t>
            </a:r>
            <a:r>
              <a:rPr lang="en-US" sz="2200" dirty="0" err="1" smtClean="0"/>
              <a:t>cations</a:t>
            </a:r>
            <a:r>
              <a:rPr lang="en-US" sz="2200" dirty="0" smtClean="0"/>
              <a:t> binding triggers the bound ATP molecule to transfer a phosphate to an amino acid side chain on an intracellular segment or loop of the protein.  [That amino acid happens to be an aspartate (Asp), and it forms a acyl phosphate ester (–C(=O)–PO</a:t>
            </a:r>
            <a:r>
              <a:rPr lang="en-US" sz="2200" baseline="-25000" dirty="0" smtClean="0"/>
              <a:t>3</a:t>
            </a:r>
            <a:r>
              <a:rPr lang="en-US" sz="2200" baseline="30000" dirty="0" smtClean="0"/>
              <a:t>2–</a:t>
            </a:r>
            <a:r>
              <a:rPr lang="en-US" sz="2200" dirty="0" smtClean="0"/>
              <a:t>), a quite common chemical modification.]  The ADP product is released into the cytosol.  This is the E1-P state of the protein.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216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290509"/>
            <a:ext cx="8407400" cy="769441"/>
          </a:xfrm>
        </p:spPr>
        <p:txBody>
          <a:bodyPr/>
          <a:lstStyle/>
          <a:p>
            <a:r>
              <a:rPr lang="en-US" dirty="0" smtClean="0"/>
              <a:t>Na/K ATPase Mechanism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u="sng" dirty="0" smtClean="0">
                <a:solidFill>
                  <a:srgbClr val="00FF00"/>
                </a:solidFill>
              </a:rPr>
              <a:t>Conformation Change</a:t>
            </a:r>
            <a:r>
              <a:rPr lang="en-US" dirty="0" smtClean="0"/>
              <a:t>.  The act of transferring the phosphate to the polypeptide causes the transmembrane polypeptide to twist &amp; turn.  This twisting &amp; turning shuts the intracellular "door" and opens the extracellular "door".  The enzyme is now in the E2-P state.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u="sng" dirty="0" smtClean="0">
                <a:solidFill>
                  <a:srgbClr val="00FF00"/>
                </a:solidFill>
              </a:rPr>
              <a:t>Na</a:t>
            </a:r>
            <a:r>
              <a:rPr lang="en-US" u="sng" baseline="30000" dirty="0" smtClean="0">
                <a:solidFill>
                  <a:srgbClr val="00FF00"/>
                </a:solidFill>
              </a:rPr>
              <a:t>+</a:t>
            </a:r>
            <a:r>
              <a:rPr lang="en-US" u="sng" dirty="0" smtClean="0">
                <a:solidFill>
                  <a:srgbClr val="00FF00"/>
                </a:solidFill>
              </a:rPr>
              <a:t> ions exit</a:t>
            </a:r>
            <a:r>
              <a:rPr lang="en-US" dirty="0" smtClean="0"/>
              <a:t>. Because </a:t>
            </a:r>
            <a:r>
              <a:rPr lang="en-US" dirty="0"/>
              <a:t>they have low affinity for the protein in the E2-P </a:t>
            </a:r>
            <a:r>
              <a:rPr lang="en-US" dirty="0" smtClean="0"/>
              <a:t>conformation, the 3 Na</a:t>
            </a:r>
            <a:r>
              <a:rPr lang="en-US" baseline="30000" dirty="0" smtClean="0"/>
              <a:t>+</a:t>
            </a:r>
            <a:r>
              <a:rPr lang="en-US" dirty="0" smtClean="0"/>
              <a:t> ions leave the cavity </a:t>
            </a:r>
            <a:r>
              <a:rPr lang="en-US" dirty="0"/>
              <a:t>into the extracellular </a:t>
            </a:r>
            <a:r>
              <a:rPr lang="en-US" dirty="0" smtClean="0"/>
              <a:t>fluid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u="sng" dirty="0" smtClean="0">
                <a:solidFill>
                  <a:srgbClr val="00FF00"/>
                </a:solidFill>
              </a:rPr>
              <a:t>K</a:t>
            </a:r>
            <a:r>
              <a:rPr lang="en-US" u="sng" baseline="30000" dirty="0" smtClean="0">
                <a:solidFill>
                  <a:srgbClr val="00FF00"/>
                </a:solidFill>
              </a:rPr>
              <a:t>+</a:t>
            </a:r>
            <a:r>
              <a:rPr lang="en-US" u="sng" dirty="0" smtClean="0">
                <a:solidFill>
                  <a:srgbClr val="00FF00"/>
                </a:solidFill>
              </a:rPr>
              <a:t> </a:t>
            </a:r>
            <a:r>
              <a:rPr lang="en-US" u="sng" dirty="0">
                <a:solidFill>
                  <a:srgbClr val="00FF00"/>
                </a:solidFill>
              </a:rPr>
              <a:t>ions </a:t>
            </a:r>
            <a:r>
              <a:rPr lang="en-US" u="sng" dirty="0" smtClean="0">
                <a:solidFill>
                  <a:srgbClr val="00FF00"/>
                </a:solidFill>
              </a:rPr>
              <a:t>enter</a:t>
            </a:r>
            <a:r>
              <a:rPr lang="en-US" dirty="0" smtClean="0"/>
              <a:t>.  TWO (2) K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/>
              <a:t>ions </a:t>
            </a:r>
            <a:r>
              <a:rPr lang="en-US" dirty="0" smtClean="0"/>
              <a:t>now enter into the pore from the extracellular side, and occupy the cavity with high affinity</a:t>
            </a: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290509"/>
            <a:ext cx="8407400" cy="769441"/>
          </a:xfrm>
        </p:spPr>
        <p:txBody>
          <a:bodyPr/>
          <a:lstStyle/>
          <a:p>
            <a:r>
              <a:rPr lang="en-US" dirty="0" smtClean="0"/>
              <a:t>Na/K ATPase Mechanism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u="sng" dirty="0" err="1" smtClean="0">
                <a:solidFill>
                  <a:srgbClr val="00FF00"/>
                </a:solidFill>
              </a:rPr>
              <a:t>Dephosphorylation</a:t>
            </a:r>
            <a:r>
              <a:rPr lang="en-US" u="sng" dirty="0" smtClean="0">
                <a:solidFill>
                  <a:srgbClr val="00FF00"/>
                </a:solidFill>
              </a:rPr>
              <a:t> of protein</a:t>
            </a:r>
            <a:r>
              <a:rPr lang="en-US" dirty="0" smtClean="0"/>
              <a:t>.  With the two K</a:t>
            </a:r>
            <a:r>
              <a:rPr lang="en-US" baseline="30000" dirty="0" smtClean="0"/>
              <a:t>+</a:t>
            </a:r>
            <a:r>
              <a:rPr lang="en-US" dirty="0" smtClean="0"/>
              <a:t> ions binding inside, this triggers a reaction that causes the acyl phosphate to be hydrolyzed: that is, a reaction in which H</a:t>
            </a:r>
            <a:r>
              <a:rPr lang="en-US" baseline="-25000" dirty="0" smtClean="0"/>
              <a:t>2</a:t>
            </a:r>
            <a:r>
              <a:rPr lang="en-US" dirty="0" smtClean="0"/>
              <a:t>O eliminates the phosphate.  The dephosphorylated protein is now in the E2 state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u="sng" dirty="0" smtClean="0">
                <a:solidFill>
                  <a:srgbClr val="00FF00"/>
                </a:solidFill>
              </a:rPr>
              <a:t>ATP binds</a:t>
            </a:r>
            <a:r>
              <a:rPr lang="en-US" dirty="0" smtClean="0"/>
              <a:t>.  ATP binds (but does not transfer a phosphate!) to the protein.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u="sng" dirty="0" smtClean="0">
                <a:solidFill>
                  <a:srgbClr val="00FF00"/>
                </a:solidFill>
              </a:rPr>
              <a:t>Conformation change</a:t>
            </a:r>
            <a:r>
              <a:rPr lang="en-US" dirty="0" smtClean="0"/>
              <a:t>.  With ATP binding, the protein twists and turns, going from the E2 to E1 state: the extracellular door is closed and the intracellular door opened.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290509"/>
            <a:ext cx="8407400" cy="769441"/>
          </a:xfrm>
        </p:spPr>
        <p:txBody>
          <a:bodyPr/>
          <a:lstStyle/>
          <a:p>
            <a:r>
              <a:rPr lang="en-US" dirty="0" smtClean="0"/>
              <a:t>Na/K ATPase Mechanism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9"/>
            </a:pPr>
            <a:r>
              <a:rPr lang="en-US" u="sng" dirty="0" smtClean="0">
                <a:solidFill>
                  <a:srgbClr val="00FF00"/>
                </a:solidFill>
              </a:rPr>
              <a:t>K</a:t>
            </a:r>
            <a:r>
              <a:rPr lang="en-US" u="sng" baseline="30000" dirty="0" smtClean="0">
                <a:solidFill>
                  <a:srgbClr val="00FF00"/>
                </a:solidFill>
              </a:rPr>
              <a:t>+</a:t>
            </a:r>
            <a:r>
              <a:rPr lang="en-US" u="sng" dirty="0" smtClean="0">
                <a:solidFill>
                  <a:srgbClr val="00FF00"/>
                </a:solidFill>
              </a:rPr>
              <a:t> ions exit</a:t>
            </a:r>
            <a:r>
              <a:rPr lang="en-US" dirty="0" smtClean="0"/>
              <a:t>.  With the intracellular door now open, the two K</a:t>
            </a:r>
            <a:r>
              <a:rPr lang="en-US" baseline="30000" dirty="0" smtClean="0"/>
              <a:t>+</a:t>
            </a:r>
            <a:r>
              <a:rPr lang="en-US" dirty="0" smtClean="0"/>
              <a:t> ions exit to the cytosol.</a:t>
            </a:r>
          </a:p>
          <a:p>
            <a:pPr marL="457200" indent="-457200">
              <a:buFont typeface="+mj-lt"/>
              <a:buAutoNum type="arabicPeriod" startAt="9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cycle is complete, and can loop back to step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pump has achieved in one cycle the pumping out of 3 Na</a:t>
            </a:r>
            <a:r>
              <a:rPr lang="en-US" baseline="30000" dirty="0" smtClean="0"/>
              <a:t>+</a:t>
            </a:r>
            <a:r>
              <a:rPr lang="en-US" dirty="0" smtClean="0"/>
              <a:t> ions and pumping in 2 K</a:t>
            </a:r>
            <a:r>
              <a:rPr lang="en-US" baseline="30000" dirty="0" smtClean="0"/>
              <a:t>+</a:t>
            </a:r>
            <a:r>
              <a:rPr lang="en-US" dirty="0" smtClean="0"/>
              <a:t> ions, using one ATP molecule.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136620"/>
            <a:ext cx="3416469" cy="1077218"/>
          </a:xfrm>
        </p:spPr>
        <p:txBody>
          <a:bodyPr/>
          <a:lstStyle/>
          <a:p>
            <a:r>
              <a:rPr lang="en-US" sz="3200" dirty="0" smtClean="0"/>
              <a:t>Na/K ATPase Mechanism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397530"/>
            <a:ext cx="3391069" cy="47323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steps textually describing the cycle in the previous slides are illustrated here to the right, published in 2004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Note that these steps are at odds with illustrations and descriptions in the biology texts and the animations.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913" y="121920"/>
            <a:ext cx="5200973" cy="632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0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290509"/>
            <a:ext cx="8407400" cy="769441"/>
          </a:xfrm>
        </p:spPr>
        <p:txBody>
          <a:bodyPr/>
          <a:lstStyle/>
          <a:p>
            <a:r>
              <a:rPr lang="en-US" dirty="0" smtClean="0"/>
              <a:t>Regulation of Na/K ATPase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75347"/>
            <a:ext cx="8390466" cy="5053263"/>
          </a:xfrm>
        </p:spPr>
        <p:txBody>
          <a:bodyPr/>
          <a:lstStyle/>
          <a:p>
            <a:r>
              <a:rPr lang="en-US" dirty="0" smtClean="0"/>
              <a:t> The membrane protein can have its activity </a:t>
            </a:r>
            <a:r>
              <a:rPr lang="en-US" dirty="0" smtClean="0">
                <a:solidFill>
                  <a:srgbClr val="FFFF00"/>
                </a:solidFill>
              </a:rPr>
              <a:t>upregulated </a:t>
            </a:r>
            <a:r>
              <a:rPr lang="en-US" dirty="0" smtClean="0"/>
              <a:t>by increases in intracellular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cAMP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/>
              <a:t>cAMP</a:t>
            </a:r>
            <a:r>
              <a:rPr lang="en-US" dirty="0" smtClean="0"/>
              <a:t> is made by </a:t>
            </a:r>
            <a:r>
              <a:rPr lang="en-US" dirty="0" err="1" smtClean="0">
                <a:solidFill>
                  <a:srgbClr val="FFFF00"/>
                </a:solidFill>
              </a:rPr>
              <a:t>adenyl</a:t>
            </a:r>
            <a:r>
              <a:rPr lang="en-US" dirty="0" smtClean="0">
                <a:solidFill>
                  <a:srgbClr val="FFFF00"/>
                </a:solidFill>
              </a:rPr>
              <a:t> cyclase</a:t>
            </a:r>
            <a:r>
              <a:rPr lang="en-US" dirty="0" smtClean="0"/>
              <a:t>, the enzyme that was discussed as a downstream target of </a:t>
            </a:r>
            <a:r>
              <a:rPr lang="en-US" dirty="0" smtClean="0">
                <a:solidFill>
                  <a:srgbClr val="FFFF00"/>
                </a:solidFill>
              </a:rPr>
              <a:t>G-protein coupled receptor </a:t>
            </a:r>
            <a:r>
              <a:rPr lang="en-US" dirty="0" smtClean="0"/>
              <a:t>signaling.  Thus G protein signaling that causes </a:t>
            </a:r>
            <a:r>
              <a:rPr lang="en-US" dirty="0" smtClean="0">
                <a:solidFill>
                  <a:srgbClr val="FFFF00"/>
                </a:solidFill>
              </a:rPr>
              <a:t>increases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cAMP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concentration</a:t>
            </a:r>
            <a:r>
              <a:rPr lang="en-US" dirty="0" smtClean="0"/>
              <a:t> make the Na/K pump </a:t>
            </a:r>
            <a:r>
              <a:rPr lang="en-US" dirty="0" smtClean="0">
                <a:solidFill>
                  <a:srgbClr val="FFFF00"/>
                </a:solidFill>
              </a:rPr>
              <a:t>work more</a:t>
            </a:r>
          </a:p>
          <a:p>
            <a:endParaRPr lang="en-US" dirty="0"/>
          </a:p>
          <a:p>
            <a:r>
              <a:rPr lang="en-US" dirty="0" smtClean="0"/>
              <a:t> There is a </a:t>
            </a:r>
            <a:r>
              <a:rPr lang="en-US" dirty="0" smtClean="0">
                <a:solidFill>
                  <a:srgbClr val="FFFF99"/>
                </a:solidFill>
              </a:rPr>
              <a:t>separate</a:t>
            </a:r>
            <a:r>
              <a:rPr lang="en-US" dirty="0" smtClean="0"/>
              <a:t> G protein signaling pathway that also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cAMP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levels, so stimulating that pathway can </a:t>
            </a:r>
            <a:r>
              <a:rPr lang="en-US" dirty="0" err="1" smtClean="0">
                <a:solidFill>
                  <a:srgbClr val="FFFF00"/>
                </a:solidFill>
              </a:rPr>
              <a:t>downregulate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Na/K pump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More Regulation of Na/K ATPase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Digoxin</a:t>
            </a:r>
            <a:r>
              <a:rPr lang="en-US" dirty="0" smtClean="0"/>
              <a:t> and </a:t>
            </a:r>
            <a:r>
              <a:rPr lang="en-US" u="sng" dirty="0" err="1" smtClean="0"/>
              <a:t>ouabain</a:t>
            </a:r>
            <a:r>
              <a:rPr lang="en-US" dirty="0" smtClean="0"/>
              <a:t> are "cardiac glycosides" used to stimulate the pumping (contractility) of the heart </a:t>
            </a:r>
          </a:p>
          <a:p>
            <a:r>
              <a:rPr lang="en-US" dirty="0" smtClean="0"/>
              <a:t>This happens because Ca</a:t>
            </a:r>
            <a:r>
              <a:rPr lang="en-US" baseline="30000" dirty="0" smtClean="0"/>
              <a:t>2+</a:t>
            </a:r>
            <a:r>
              <a:rPr lang="en-US" dirty="0" smtClean="0"/>
              <a:t> levels in heart muscle cells remain high instead of being pumped out quickly so that muscle can relax</a:t>
            </a:r>
          </a:p>
          <a:p>
            <a:r>
              <a:rPr lang="en-US" dirty="0" smtClean="0"/>
              <a:t>Ca</a:t>
            </a:r>
            <a:r>
              <a:rPr lang="en-US" baseline="30000" dirty="0" smtClean="0"/>
              <a:t>2+</a:t>
            </a:r>
            <a:r>
              <a:rPr lang="en-US" dirty="0" smtClean="0"/>
              <a:t> is pumped out by a Na/Ca exchanger, which does not work unless the Na/K pump is working</a:t>
            </a:r>
          </a:p>
          <a:p>
            <a:r>
              <a:rPr lang="en-US" dirty="0" smtClean="0"/>
              <a:t>These drugs/poisons actually affect the Na/K pump, and thereby affect the Na/Ca exchanger:  slowing down or stopping the Na/K pump also does the same to the Na/Ca exchanger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(Sources)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Na/K pump flash animation</a:t>
            </a:r>
            <a:r>
              <a:rPr lang="en-US" dirty="0" smtClean="0"/>
              <a:t>    </a:t>
            </a:r>
            <a:r>
              <a:rPr lang="en-US" dirty="0" smtClean="0">
                <a:sym typeface="Wingdings" panose="05000000000000000000" pitchFamily="2" charset="2"/>
              </a:rPr>
              <a:t> click here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>http://highered.mheducation.com/sites/0072495855/student_view0/chapter2/animation__how_the_sodium_potassium_pump_works.html</a:t>
            </a:r>
            <a:endParaRPr lang="en-US" sz="16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Becker's </a:t>
            </a:r>
            <a:r>
              <a:rPr lang="en-US" dirty="0" err="1" smtClean="0"/>
              <a:t>WotC</a:t>
            </a:r>
            <a:r>
              <a:rPr lang="en-US" dirty="0" smtClean="0"/>
              <a:t>:  Chapter 8  pp 208-216</a:t>
            </a:r>
          </a:p>
          <a:p>
            <a:r>
              <a:rPr lang="en-US" dirty="0" smtClean="0"/>
              <a:t>Raven:  Chap 5.5</a:t>
            </a:r>
          </a:p>
          <a:p>
            <a:r>
              <a:rPr lang="en-US" dirty="0" err="1"/>
              <a:t>Marieb</a:t>
            </a:r>
            <a:r>
              <a:rPr lang="en-US" dirty="0"/>
              <a:t>: </a:t>
            </a:r>
            <a:r>
              <a:rPr lang="en-US" dirty="0" smtClean="0"/>
              <a:t>p 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3" y="1245130"/>
            <a:ext cx="8390466" cy="473233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Passive transport or diffusion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FF00"/>
                </a:solidFill>
              </a:rPr>
              <a:t>Active transport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Exocytosis </a:t>
            </a:r>
            <a:r>
              <a:rPr lang="en-US" b="1" dirty="0"/>
              <a:t>&amp; </a:t>
            </a:r>
            <a:r>
              <a:rPr lang="en-US" b="1" dirty="0" smtClean="0"/>
              <a:t>Endocytosis</a:t>
            </a:r>
            <a:endParaRPr lang="en-US" b="1" dirty="0"/>
          </a:p>
          <a:p>
            <a:pPr marL="292100" lvl="1" indent="0">
              <a:buNone/>
            </a:pPr>
            <a:r>
              <a:rPr lang="en-US" dirty="0" smtClean="0"/>
              <a:t>discussed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19455" y="6348037"/>
            <a:ext cx="2133600" cy="365125"/>
          </a:xfrm>
          <a:prstGeom prst="rect">
            <a:avLst/>
          </a:prstGeom>
        </p:spPr>
        <p:txBody>
          <a:bodyPr/>
          <a:lstStyle/>
          <a:p>
            <a:fld id="{1F006D7C-2F58-4893-B534-DA79EFC437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3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520498"/>
            <a:ext cx="8407400" cy="523220"/>
          </a:xfrm>
        </p:spPr>
        <p:txBody>
          <a:bodyPr/>
          <a:lstStyle/>
          <a:p>
            <a:r>
              <a:rPr lang="en-US" sz="2800" dirty="0" smtClean="0"/>
              <a:t>"Transport" </a:t>
            </a:r>
            <a:r>
              <a:rPr lang="en-US" sz="2800" u="sng" dirty="0" smtClean="0"/>
              <a:t>With</a:t>
            </a:r>
            <a:r>
              <a:rPr lang="en-US" sz="2800" dirty="0" smtClean="0"/>
              <a:t> The Concentration Difference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Passive Transport</a:t>
            </a:r>
          </a:p>
          <a:p>
            <a:r>
              <a:rPr lang="en-US" sz="2200" dirty="0" smtClean="0">
                <a:solidFill>
                  <a:srgbClr val="FFFF00"/>
                </a:solidFill>
              </a:rPr>
              <a:t>hydrophobic/lipophilic</a:t>
            </a:r>
            <a:r>
              <a:rPr lang="en-US" sz="2200" dirty="0" smtClean="0"/>
              <a:t> substances</a:t>
            </a:r>
          </a:p>
          <a:p>
            <a:pPr lvl="1"/>
            <a:r>
              <a:rPr lang="en-US" sz="1800" dirty="0" smtClean="0"/>
              <a:t>soluble in plasma membrane</a:t>
            </a:r>
          </a:p>
          <a:p>
            <a:pPr lvl="1"/>
            <a:r>
              <a:rPr lang="en-US" sz="1800" dirty="0" smtClean="0"/>
              <a:t>pass through membrane without any pore</a:t>
            </a:r>
          </a:p>
          <a:p>
            <a:r>
              <a:rPr lang="en-US" sz="2200" dirty="0" smtClean="0"/>
              <a:t>polar hydrophilic substances</a:t>
            </a:r>
          </a:p>
          <a:p>
            <a:pPr lvl="1"/>
            <a:r>
              <a:rPr lang="en-US" sz="1800" dirty="0" smtClean="0"/>
              <a:t>impermeable to plasma membrane</a:t>
            </a:r>
          </a:p>
          <a:p>
            <a:pPr lvl="1"/>
            <a:r>
              <a:rPr lang="en-US" sz="1800" dirty="0" smtClean="0"/>
              <a:t>pass through only with pore-forming transmembrane protein</a:t>
            </a:r>
          </a:p>
          <a:p>
            <a:r>
              <a:rPr lang="en-US" sz="2200" dirty="0" smtClean="0"/>
              <a:t>"Transport" is really 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diffusion</a:t>
            </a:r>
            <a:r>
              <a:rPr lang="en-US" sz="2200" dirty="0" smtClean="0"/>
              <a:t> caused by a concentration difference:  substance with a high concentration one </a:t>
            </a:r>
            <a:r>
              <a:rPr lang="en-US" sz="2200" dirty="0" err="1" smtClean="0"/>
              <a:t>one</a:t>
            </a:r>
            <a:r>
              <a:rPr lang="en-US" sz="2200" dirty="0" smtClean="0"/>
              <a:t> side of membrane diffuses to achieve maximal dispersal (even spacing of substance molecules) within the diffusible space/volume it has</a:t>
            </a:r>
          </a:p>
          <a:p>
            <a:pPr marL="0" indent="0">
              <a:buNone/>
            </a:pPr>
            <a:r>
              <a:rPr lang="en-US" sz="1800" dirty="0" smtClean="0"/>
              <a:t>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law of thermodynamics</a:t>
            </a:r>
          </a:p>
        </p:txBody>
      </p:sp>
    </p:spTree>
    <p:extLst>
      <p:ext uri="{BB962C8B-B14F-4D97-AF65-F5344CB8AC3E}">
        <p14:creationId xmlns:p14="http://schemas.microsoft.com/office/powerpoint/2010/main" val="10017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14" y="133690"/>
            <a:ext cx="8473863" cy="762000"/>
          </a:xfrm>
        </p:spPr>
        <p:txBody>
          <a:bodyPr/>
          <a:lstStyle/>
          <a:p>
            <a:r>
              <a:rPr lang="en-US" dirty="0" smtClean="0"/>
              <a:t>Heat Pumps &amp; Refrigerators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852755"/>
            <a:ext cx="8482754" cy="5593765"/>
          </a:xfrm>
        </p:spPr>
        <p:txBody>
          <a:bodyPr/>
          <a:lstStyle/>
          <a:p>
            <a:r>
              <a:rPr lang="en-US" sz="1800" dirty="0" smtClean="0"/>
              <a:t>Refrigerators utilize electrical energy to operate a pump (compressor) that compresses a gaseous refrigerant  through coils on back of refrigerator</a:t>
            </a:r>
          </a:p>
          <a:p>
            <a:r>
              <a:rPr lang="en-US" sz="1800" dirty="0" smtClean="0"/>
              <a:t>the cooler kitchen air causes the gas in coils to cool into liquid</a:t>
            </a:r>
          </a:p>
          <a:p>
            <a:r>
              <a:rPr lang="en-US" sz="1800" dirty="0" smtClean="0"/>
              <a:t>this liquid refrigerant passes into the refrigerator inside</a:t>
            </a:r>
          </a:p>
          <a:p>
            <a:r>
              <a:rPr lang="en-US" sz="1800" dirty="0" smtClean="0"/>
              <a:t>an expansion valve causes the liquid to form into a gas, drawing its heat for the phase change from the inside of the refrigerator, and thus cooling down the inside</a:t>
            </a:r>
          </a:p>
          <a:p>
            <a:r>
              <a:rPr lang="en-US" sz="1800" dirty="0" smtClean="0"/>
              <a:t>the cycle starts over as the gas is compressed again back into a liquid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348413"/>
            <a:ext cx="2133600" cy="365125"/>
          </a:xfrm>
          <a:prstGeom prst="rect">
            <a:avLst/>
          </a:prstGeom>
        </p:spPr>
        <p:txBody>
          <a:bodyPr/>
          <a:lstStyle/>
          <a:p>
            <a:fld id="{1F006D7C-2F58-4893-B534-DA79EFC4371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http://elseware.univ-pau.fr/MAINPAGEPUB/fri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40" y="4102282"/>
            <a:ext cx="1963724" cy="26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lobalspec.com/ImageRepository/LearnMore/20123/Refrigeration-Cycle6ae36c885b5b4be7955a0a7e576473c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4" y="4125285"/>
            <a:ext cx="3673536" cy="259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cdn-image.realsimple.com/sites/default/files/styles/rs_main_image/public/image/images/1210new/how-fridge-works-ictcrop_300.jpg?itok=W9-NO5-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064" y="4052428"/>
            <a:ext cx="2284039" cy="271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23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505109"/>
            <a:ext cx="8407400" cy="553998"/>
          </a:xfrm>
        </p:spPr>
        <p:txBody>
          <a:bodyPr/>
          <a:lstStyle/>
          <a:p>
            <a:r>
              <a:rPr lang="en-US" sz="3000" dirty="0" smtClean="0"/>
              <a:t>Transport </a:t>
            </a:r>
            <a:r>
              <a:rPr lang="en-US" sz="3000" u="sng" dirty="0" smtClean="0"/>
              <a:t>Against</a:t>
            </a:r>
            <a:r>
              <a:rPr lang="en-US" sz="3000" dirty="0" smtClean="0"/>
              <a:t> The Concentration Difference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The refrigeration example shows how work is done to counter the dispersion of matter and energy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The cell uses its energy to counter</a:t>
            </a:r>
          </a:p>
          <a:p>
            <a:pPr marL="0" indent="0">
              <a:buNone/>
            </a:pPr>
            <a:r>
              <a:rPr lang="en-US" sz="2200" dirty="0" smtClean="0"/>
              <a:t>diffusion:  high concentration </a:t>
            </a:r>
            <a:r>
              <a:rPr lang="en-US" sz="2200" dirty="0" smtClean="0">
                <a:sym typeface="Wingdings" panose="05000000000000000000" pitchFamily="2" charset="2"/>
              </a:rPr>
              <a:t> low concentration</a:t>
            </a:r>
          </a:p>
          <a:p>
            <a:pPr marL="0" indent="0">
              <a:buNone/>
            </a:pPr>
            <a:endParaRPr lang="en-US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dirty="0" smtClean="0">
                <a:sym typeface="Wingdings" panose="05000000000000000000" pitchFamily="2" charset="2"/>
              </a:rPr>
              <a:t>active transport:  low concentration  high concentration</a:t>
            </a:r>
            <a:endParaRPr lang="en-US" sz="22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06" y="4299611"/>
            <a:ext cx="3216634" cy="225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21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Energy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Adenosine Triphosphate (ATP)</a:t>
            </a:r>
          </a:p>
          <a:p>
            <a:pPr marL="228600" lvl="1" indent="0">
              <a:buNone/>
            </a:pPr>
            <a:r>
              <a:rPr lang="en-US" sz="1800" dirty="0" smtClean="0"/>
              <a:t>the gas for the engine</a:t>
            </a:r>
          </a:p>
          <a:p>
            <a:r>
              <a:rPr lang="en-US" sz="2200" dirty="0" smtClean="0"/>
              <a:t>High energy substances (glucose) generate </a:t>
            </a:r>
            <a:r>
              <a:rPr lang="en-US" sz="2200" dirty="0" smtClean="0">
                <a:sym typeface="Wingdings" panose="05000000000000000000" pitchFamily="2" charset="2"/>
              </a:rPr>
              <a:t>ATP from usual metabolic pathways</a:t>
            </a:r>
            <a:endParaRPr lang="en-US" sz="2200" dirty="0">
              <a:sym typeface="Wingdings" panose="05000000000000000000" pitchFamily="2" charset="2"/>
            </a:endParaRPr>
          </a:p>
          <a:p>
            <a:r>
              <a:rPr lang="en-US" sz="2200" dirty="0" smtClean="0">
                <a:sym typeface="Wingdings" panose="05000000000000000000" pitchFamily="2" charset="2"/>
              </a:rPr>
              <a:t>ATP will interact with a domain or subunit on the protein with the transport role</a:t>
            </a:r>
          </a:p>
          <a:p>
            <a:r>
              <a:rPr lang="en-US" sz="2200" dirty="0" smtClean="0">
                <a:sym typeface="Wingdings" panose="05000000000000000000" pitchFamily="2" charset="2"/>
              </a:rPr>
              <a:t>Interaction will use the ATP  ADP + P</a:t>
            </a:r>
            <a:r>
              <a:rPr lang="en-US" sz="2200" baseline="-25000" dirty="0" smtClean="0">
                <a:sym typeface="Wingdings" panose="05000000000000000000" pitchFamily="2" charset="2"/>
              </a:rPr>
              <a:t>i</a:t>
            </a:r>
            <a:r>
              <a:rPr lang="en-US" sz="2200" dirty="0" smtClean="0">
                <a:sym typeface="Wingdings" panose="05000000000000000000" pitchFamily="2" charset="2"/>
              </a:rPr>
              <a:t> reaction energy to drive a change in conformation (3°/tertiary structure) that results in ion pumping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7155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Active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</a:t>
            </a:r>
            <a:r>
              <a:rPr lang="en-US" dirty="0" smtClean="0">
                <a:solidFill>
                  <a:srgbClr val="00FF00"/>
                </a:solidFill>
              </a:rPr>
              <a:t>direct</a:t>
            </a:r>
            <a:r>
              <a:rPr lang="en-US" dirty="0" smtClean="0"/>
              <a:t> means that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ATP</a:t>
            </a:r>
            <a:r>
              <a:rPr lang="en-US" dirty="0" smtClean="0"/>
              <a:t> interacts with the </a:t>
            </a:r>
            <a:r>
              <a:rPr lang="en-US" dirty="0" smtClean="0">
                <a:solidFill>
                  <a:srgbClr val="FFFF00"/>
                </a:solidFill>
              </a:rPr>
              <a:t>transporting protein</a:t>
            </a:r>
          </a:p>
          <a:p>
            <a:r>
              <a:rPr lang="en-US" dirty="0" smtClean="0"/>
              <a:t>This interaction usually involves ATP transferring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 energy phosphate </a:t>
            </a:r>
            <a:r>
              <a:rPr lang="en-US" dirty="0" smtClean="0"/>
              <a:t>(forming </a:t>
            </a:r>
            <a:r>
              <a:rPr lang="en-US" dirty="0" smtClean="0">
                <a:solidFill>
                  <a:srgbClr val="FFFF00"/>
                </a:solidFill>
              </a:rPr>
              <a:t>ADP</a:t>
            </a:r>
            <a:r>
              <a:rPr lang="en-US" dirty="0" smtClean="0"/>
              <a:t> as a product) to </a:t>
            </a:r>
            <a:r>
              <a:rPr lang="en-US" dirty="0" smtClean="0">
                <a:solidFill>
                  <a:srgbClr val="FFFF00"/>
                </a:solidFill>
              </a:rPr>
              <a:t>some part of the protein </a:t>
            </a:r>
            <a:r>
              <a:rPr lang="en-US" dirty="0" smtClean="0"/>
              <a:t>on one of its amino acids</a:t>
            </a:r>
          </a:p>
          <a:p>
            <a:r>
              <a:rPr lang="en-US" dirty="0" smtClean="0"/>
              <a:t>This may put the protein into another </a:t>
            </a:r>
            <a:r>
              <a:rPr lang="en-US" dirty="0" smtClean="0">
                <a:solidFill>
                  <a:srgbClr val="FFFF00"/>
                </a:solidFill>
              </a:rPr>
              <a:t>physical state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conformational change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When the </a:t>
            </a:r>
            <a:r>
              <a:rPr lang="en-US" dirty="0" smtClean="0">
                <a:solidFill>
                  <a:srgbClr val="FFFF00"/>
                </a:solidFill>
              </a:rPr>
              <a:t>phosphate</a:t>
            </a:r>
            <a:r>
              <a:rPr lang="en-US" dirty="0" smtClean="0"/>
              <a:t> is removed (</a:t>
            </a:r>
            <a:r>
              <a:rPr lang="en-US" dirty="0" smtClean="0">
                <a:solidFill>
                  <a:srgbClr val="FFFF00"/>
                </a:solidFill>
              </a:rPr>
              <a:t>hydrolyzed</a:t>
            </a:r>
            <a:r>
              <a:rPr lang="en-US" dirty="0" smtClean="0"/>
              <a:t>) from the </a:t>
            </a:r>
            <a:r>
              <a:rPr lang="en-US" dirty="0" smtClean="0">
                <a:solidFill>
                  <a:srgbClr val="FFFF00"/>
                </a:solidFill>
              </a:rPr>
              <a:t>protein</a:t>
            </a:r>
            <a:r>
              <a:rPr lang="en-US" dirty="0" smtClean="0"/>
              <a:t>, the protein returns to its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 shape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conformational state</a:t>
            </a:r>
            <a:r>
              <a:rPr lang="en-US" dirty="0" smtClean="0"/>
              <a:t>, and the cycle can be started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0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Coupled Active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</a:t>
            </a:r>
            <a:r>
              <a:rPr lang="en-US" dirty="0" smtClean="0">
                <a:solidFill>
                  <a:srgbClr val="00FF00"/>
                </a:solidFill>
              </a:rPr>
              <a:t>secondary active transport</a:t>
            </a:r>
          </a:p>
          <a:p>
            <a:r>
              <a:rPr lang="en-US" dirty="0" smtClean="0"/>
              <a:t>The transport protein does </a:t>
            </a:r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</a:t>
            </a:r>
            <a:r>
              <a:rPr lang="en-US" dirty="0" smtClean="0"/>
              <a:t> derive its </a:t>
            </a:r>
            <a:r>
              <a:rPr lang="en-US" dirty="0" smtClean="0">
                <a:solidFill>
                  <a:srgbClr val="FFFF00"/>
                </a:solidFill>
              </a:rPr>
              <a:t>energy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FF00"/>
                </a:solidFill>
              </a:rPr>
              <a:t>directly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from ATP</a:t>
            </a:r>
          </a:p>
          <a:p>
            <a:r>
              <a:rPr lang="en-US" dirty="0" smtClean="0"/>
              <a:t>It still requires </a:t>
            </a:r>
            <a:r>
              <a:rPr lang="en-US" dirty="0" smtClean="0">
                <a:solidFill>
                  <a:srgbClr val="FFFF00"/>
                </a:solidFill>
              </a:rPr>
              <a:t>energy</a:t>
            </a:r>
            <a:r>
              <a:rPr lang="en-US" dirty="0" smtClean="0"/>
              <a:t>, and the energy ultimately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comes</a:t>
            </a:r>
            <a:r>
              <a:rPr lang="en-US" dirty="0" smtClean="0"/>
              <a:t> from the </a:t>
            </a:r>
            <a:r>
              <a:rPr lang="en-US" dirty="0" smtClean="0">
                <a:solidFill>
                  <a:srgbClr val="FFFF00"/>
                </a:solidFill>
              </a:rPr>
              <a:t>ATP 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ADP + P</a:t>
            </a:r>
            <a:r>
              <a:rPr lang="en-US" baseline="-25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 reaction, but transport is driven by a 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chemical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and/or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electrical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potential</a:t>
            </a:r>
            <a:r>
              <a:rPr lang="en-US" dirty="0" smtClean="0">
                <a:sym typeface="Wingdings" panose="05000000000000000000" pitchFamily="2" charset="2"/>
              </a:rPr>
              <a:t> created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across the membrane </a:t>
            </a:r>
            <a:r>
              <a:rPr lang="en-US" dirty="0" smtClean="0">
                <a:sym typeface="Wingdings" panose="05000000000000000000" pitchFamily="2" charset="2"/>
              </a:rPr>
              <a:t>by an ATP-driven process (thus it is "coupled")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45772"/>
      </p:ext>
    </p:extLst>
  </p:cSld>
  <p:clrMapOvr>
    <a:masterClrMapping/>
  </p:clrMapOvr>
</p:sld>
</file>

<file path=ppt/theme/theme1.xml><?xml version="1.0" encoding="utf-8"?>
<a:theme xmlns:a="http://schemas.openxmlformats.org/drawingml/2006/main" name="4_LightOnDark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34779</TotalTime>
  <Words>2026</Words>
  <Application>Microsoft Office PowerPoint</Application>
  <PresentationFormat>On-screen Show (4:3)</PresentationFormat>
  <Paragraphs>185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4_LightOnDark</vt:lpstr>
      <vt:lpstr>Cell Membrane Transport: Active Transport (part 1 of 2)</vt:lpstr>
      <vt:lpstr>Objectives</vt:lpstr>
      <vt:lpstr>Kinds of Transport</vt:lpstr>
      <vt:lpstr>"Transport" With The Concentration Difference</vt:lpstr>
      <vt:lpstr>Heat Pumps &amp; Refrigerators</vt:lpstr>
      <vt:lpstr>Transport Against The Concentration Difference</vt:lpstr>
      <vt:lpstr>The Energy Source</vt:lpstr>
      <vt:lpstr>Direct Active Transport</vt:lpstr>
      <vt:lpstr>Coupled Active Transport</vt:lpstr>
      <vt:lpstr>Coupled Transport Types</vt:lpstr>
      <vt:lpstr>Substances Transported Actively</vt:lpstr>
      <vt:lpstr>Active Transport Pumps (Animal Cells)</vt:lpstr>
      <vt:lpstr>ATPase Types</vt:lpstr>
      <vt:lpstr>P-Type ATPases</vt:lpstr>
      <vt:lpstr>P-Type ATPase Mechanism</vt:lpstr>
      <vt:lpstr>Reusability of Good Designs</vt:lpstr>
      <vt:lpstr>ABC-Type ATPases</vt:lpstr>
      <vt:lpstr>Structure-Function Similarities</vt:lpstr>
      <vt:lpstr>V-Type/F-Type</vt:lpstr>
      <vt:lpstr>The Na+/K+ ATPase</vt:lpstr>
      <vt:lpstr>MAJOR NOTE</vt:lpstr>
      <vt:lpstr>Na/K ATPase Mechanism</vt:lpstr>
      <vt:lpstr>Na/K ATPase Mechanism</vt:lpstr>
      <vt:lpstr>Na/K ATPase Mechanism</vt:lpstr>
      <vt:lpstr>Na/K ATPase Mechanism</vt:lpstr>
      <vt:lpstr>Na/K ATPase Mechanism</vt:lpstr>
      <vt:lpstr>Regulation of Na/K ATPase</vt:lpstr>
      <vt:lpstr>More Regulation of Na/K ATPase</vt:lpstr>
      <vt:lpstr>Reading (Sources)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 M Halloran</cp:lastModifiedBy>
  <cp:revision>1681</cp:revision>
  <dcterms:created xsi:type="dcterms:W3CDTF">2005-12-08T13:54:14Z</dcterms:created>
  <dcterms:modified xsi:type="dcterms:W3CDTF">2015-06-04T21:03:45Z</dcterms:modified>
</cp:coreProperties>
</file>