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1"/>
  </p:notesMasterIdLst>
  <p:sldIdLst>
    <p:sldId id="514" r:id="rId2"/>
    <p:sldId id="691" r:id="rId3"/>
    <p:sldId id="694" r:id="rId4"/>
    <p:sldId id="692" r:id="rId5"/>
    <p:sldId id="716" r:id="rId6"/>
    <p:sldId id="715" r:id="rId7"/>
    <p:sldId id="698" r:id="rId8"/>
    <p:sldId id="699" r:id="rId9"/>
    <p:sldId id="718" r:id="rId10"/>
    <p:sldId id="704" r:id="rId11"/>
    <p:sldId id="719" r:id="rId12"/>
    <p:sldId id="700" r:id="rId13"/>
    <p:sldId id="709" r:id="rId14"/>
    <p:sldId id="711" r:id="rId15"/>
    <p:sldId id="728" r:id="rId16"/>
    <p:sldId id="729" r:id="rId17"/>
    <p:sldId id="724" r:id="rId18"/>
    <p:sldId id="725" r:id="rId19"/>
    <p:sldId id="726" r:id="rId20"/>
    <p:sldId id="727" r:id="rId21"/>
    <p:sldId id="706" r:id="rId22"/>
    <p:sldId id="707" r:id="rId23"/>
    <p:sldId id="730" r:id="rId24"/>
    <p:sldId id="720" r:id="rId25"/>
    <p:sldId id="722" r:id="rId26"/>
    <p:sldId id="723" r:id="rId27"/>
    <p:sldId id="705" r:id="rId28"/>
    <p:sldId id="697" r:id="rId29"/>
    <p:sldId id="703"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FF00"/>
    <a:srgbClr val="FFFF99"/>
    <a:srgbClr val="FF99FF"/>
    <a:srgbClr val="FFFFCC"/>
    <a:srgbClr val="800080"/>
    <a:srgbClr val="006600"/>
    <a:srgbClr val="00CC00"/>
    <a:srgbClr val="66CC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7" autoAdjust="0"/>
    <p:restoredTop sz="94660" autoAdjust="0"/>
  </p:normalViewPr>
  <p:slideViewPr>
    <p:cSldViewPr snapToGrid="0">
      <p:cViewPr varScale="1">
        <p:scale>
          <a:sx n="93" d="100"/>
          <a:sy n="93" d="100"/>
        </p:scale>
        <p:origin x="-90" y="-228"/>
      </p:cViewPr>
      <p:guideLst>
        <p:guide orient="horz"/>
        <p:guide/>
      </p:guideLst>
    </p:cSldViewPr>
  </p:slideViewPr>
  <p:outlineViewPr>
    <p:cViewPr>
      <p:scale>
        <a:sx n="33" d="100"/>
        <a:sy n="33" d="100"/>
      </p:scale>
      <p:origin x="0" y="1810"/>
    </p:cViewPr>
  </p:outlineViewPr>
  <p:notesTextViewPr>
    <p:cViewPr>
      <p:scale>
        <a:sx n="100" d="100"/>
        <a:sy n="100" d="100"/>
      </p:scale>
      <p:origin x="0" y="0"/>
    </p:cViewPr>
  </p:notesTextViewPr>
  <p:sorterViewPr>
    <p:cViewPr>
      <p:scale>
        <a:sx n="80" d="100"/>
        <a:sy n="80" d="100"/>
      </p:scale>
      <p:origin x="0" y="32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0B39F9-9779-49E4-9061-3C452DBF8DE4}" type="slidenum">
              <a:rPr lang="en-US"/>
              <a:pPr/>
              <a:t>‹#›</a:t>
            </a:fld>
            <a:endParaRPr lang="en-US"/>
          </a:p>
        </p:txBody>
      </p:sp>
    </p:spTree>
    <p:extLst>
      <p:ext uri="{BB962C8B-B14F-4D97-AF65-F5344CB8AC3E}">
        <p14:creationId xmlns:p14="http://schemas.microsoft.com/office/powerpoint/2010/main" val="30873455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98500" y="1617663"/>
            <a:ext cx="77724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8500" y="4059238"/>
            <a:ext cx="77724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17663"/>
            <a:ext cx="38100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4059238"/>
            <a:ext cx="38100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marL="804863" indent="-347663">
              <a:buFont typeface="Courier New" panose="02070309020205020404" pitchFamily="49" charset="0"/>
              <a:buChar char="o"/>
              <a:defRPr/>
            </a:lvl3pPr>
            <a:lvl4pPr marL="973138" indent="-287338">
              <a:buFont typeface="Wingdings" panose="05000000000000000000" pitchFamily="2" charset="2"/>
              <a:buChar char="q"/>
              <a:defRPr/>
            </a:lvl4pPr>
            <a:lvl5pPr marL="1143000" indent="-228600">
              <a:buFont typeface="Wingdings" panose="05000000000000000000"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p>
            <a:fld id="{C6CEAC92-749C-4A74-ABC7-45C79598FA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formational Slide">
    <p:bg>
      <p:bgPr>
        <a:gradFill rotWithShape="0">
          <a:gsLst>
            <a:gs pos="0">
              <a:srgbClr val="FFFF00"/>
            </a:gs>
            <a:gs pos="100000">
              <a:srgbClr val="FFFFCC"/>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666" y="401107"/>
            <a:ext cx="8473863" cy="762000"/>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64067" y="1397530"/>
            <a:ext cx="8482754" cy="5048990"/>
          </a:xfrm>
        </p:spPr>
        <p:txBody>
          <a:bodyPr/>
          <a:lstStyle>
            <a:lvl1pPr>
              <a:defRPr>
                <a:solidFill>
                  <a:schemeClr val="tx1"/>
                </a:solidFill>
              </a:defRPr>
            </a:lvl1pPr>
            <a:lvl2pPr>
              <a:defRPr>
                <a:solidFill>
                  <a:schemeClr val="tx1"/>
                </a:solidFill>
              </a:defRPr>
            </a:lvl2pPr>
            <a:lvl3pPr marL="804863" indent="-347663">
              <a:buFont typeface="Courier New" panose="02070309020205020404" pitchFamily="49" charset="0"/>
              <a:buChar char="o"/>
              <a:defRPr>
                <a:solidFill>
                  <a:schemeClr val="tx1"/>
                </a:solidFill>
              </a:defRPr>
            </a:lvl3pPr>
            <a:lvl4pPr marL="973138" indent="-287338">
              <a:buFont typeface="Wingdings" panose="05000000000000000000" pitchFamily="2" charset="2"/>
              <a:buChar char="q"/>
              <a:defRPr>
                <a:solidFill>
                  <a:schemeClr val="tx1"/>
                </a:solidFill>
              </a:defRPr>
            </a:lvl4pPr>
            <a:lvl5pPr marL="1143000" indent="-228600">
              <a:buFont typeface="Wingdings" panose="05000000000000000000" pitchFamily="2" charset="2"/>
              <a:buChar char="Ø"/>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solidFill>
                  <a:schemeClr val="tx1"/>
                </a:solidFill>
              </a:defRPr>
            </a:lvl1pPr>
          </a:lstStyle>
          <a:p>
            <a:fld id="{C6CEAC92-749C-4A74-ABC7-45C79598FA1C}" type="slidenum">
              <a:rPr lang="en-US" smtClean="0"/>
              <a:pPr/>
              <a:t>‹#›</a:t>
            </a:fld>
            <a:endParaRPr lang="en-US"/>
          </a:p>
        </p:txBody>
      </p:sp>
    </p:spTree>
    <p:extLst>
      <p:ext uri="{BB962C8B-B14F-4D97-AF65-F5344CB8AC3E}">
        <p14:creationId xmlns:p14="http://schemas.microsoft.com/office/powerpoint/2010/main" val="891005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Subtitle + Content">
    <p:spTree>
      <p:nvGrpSpPr>
        <p:cNvPr id="1" name=""/>
        <p:cNvGrpSpPr/>
        <p:nvPr/>
      </p:nvGrpSpPr>
      <p:grpSpPr>
        <a:xfrm>
          <a:off x="0" y="0"/>
          <a:ext cx="0" cy="0"/>
          <a:chOff x="0" y="0"/>
          <a:chExt cx="0" cy="0"/>
        </a:xfrm>
      </p:grpSpPr>
      <p:sp>
        <p:nvSpPr>
          <p:cNvPr id="2" name="Title 1"/>
          <p:cNvSpPr>
            <a:spLocks noGrp="1"/>
          </p:cNvSpPr>
          <p:nvPr>
            <p:ph type="title"/>
          </p:nvPr>
        </p:nvSpPr>
        <p:spPr>
          <a:xfrm>
            <a:off x="313267" y="236007"/>
            <a:ext cx="8407400" cy="762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64067" y="1625600"/>
            <a:ext cx="8390466" cy="45042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635000" y="1181100"/>
            <a:ext cx="4356100" cy="338554"/>
          </a:xfrm>
          <a:prstGeom prst="rect">
            <a:avLst/>
          </a:prstGeom>
          <a:noFill/>
        </p:spPr>
        <p:txBody>
          <a:bodyPr wrap="square" rtlCol="0">
            <a:spAutoFit/>
          </a:bodyPr>
          <a:lstStyle/>
          <a:p>
            <a:endParaRPr lang="en-US" sz="1600" dirty="0" smtClean="0">
              <a:solidFill>
                <a:schemeClr val="bg1"/>
              </a:solidFill>
            </a:endParaRPr>
          </a:p>
        </p:txBody>
      </p:sp>
      <p:sp>
        <p:nvSpPr>
          <p:cNvPr id="8" name="Text Placeholder 7"/>
          <p:cNvSpPr>
            <a:spLocks noGrp="1"/>
          </p:cNvSpPr>
          <p:nvPr>
            <p:ph type="body" sz="quarter" idx="10"/>
          </p:nvPr>
        </p:nvSpPr>
        <p:spPr>
          <a:xfrm>
            <a:off x="317500" y="1016000"/>
            <a:ext cx="8432800" cy="571500"/>
          </a:xfrm>
        </p:spPr>
        <p:txBody>
          <a:bodyPr/>
          <a:lstStyle>
            <a:lvl1pPr>
              <a:buNone/>
              <a:defRPr b="0" i="1">
                <a:solidFill>
                  <a:srgbClr val="CCFFFF"/>
                </a:solidFill>
                <a:latin typeface="Times New Roman" pitchFamily="18" charset="0"/>
                <a:cs typeface="Times New Roman" pitchFamily="18" charset="0"/>
              </a:defRPr>
            </a:lvl1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426" y="954017"/>
            <a:ext cx="7772400" cy="1815882"/>
          </a:xfrm>
        </p:spPr>
        <p:txBody>
          <a:bodyPr anchor="t"/>
          <a:lstStyle>
            <a:lvl1pPr algn="l">
              <a:defRPr sz="5600" b="1" cap="none" baseline="0">
                <a:latin typeface="Tahom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67722" y="4421614"/>
            <a:ext cx="7772400" cy="1500187"/>
          </a:xfrm>
        </p:spPr>
        <p:txBody>
          <a:bodyPr anchor="b"/>
          <a:lstStyle>
            <a:lvl1pPr marL="0" indent="0">
              <a:buNone/>
              <a:defRPr sz="3200" baseline="0">
                <a:solidFill>
                  <a:srgbClr val="00FFFF"/>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38667" y="401107"/>
            <a:ext cx="8407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t>This is the Master supraTitle</a:t>
            </a:r>
          </a:p>
        </p:txBody>
      </p:sp>
      <p:sp>
        <p:nvSpPr>
          <p:cNvPr id="38915" name="Rectangle 3"/>
          <p:cNvSpPr>
            <a:spLocks noGrp="1" noChangeArrowheads="1"/>
          </p:cNvSpPr>
          <p:nvPr>
            <p:ph type="body" idx="1"/>
          </p:nvPr>
        </p:nvSpPr>
        <p:spPr bwMode="auto">
          <a:xfrm>
            <a:off x="364067" y="1397530"/>
            <a:ext cx="8390466" cy="473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Slide Number Placeholder 1"/>
          <p:cNvSpPr>
            <a:spLocks noGrp="1"/>
          </p:cNvSpPr>
          <p:nvPr>
            <p:ph type="sldNum" sz="quarter" idx="4"/>
          </p:nvPr>
        </p:nvSpPr>
        <p:spPr>
          <a:xfrm>
            <a:off x="6827520" y="6305550"/>
            <a:ext cx="2133600" cy="365125"/>
          </a:xfrm>
          <a:prstGeom prst="rect">
            <a:avLst/>
          </a:prstGeom>
        </p:spPr>
        <p:txBody>
          <a:bodyPr vert="horz" lIns="91440" tIns="45720" rIns="91440" bIns="45720" rtlCol="0" anchor="ctr"/>
          <a:lstStyle>
            <a:lvl1pPr algn="r">
              <a:defRPr sz="1400" b="1">
                <a:solidFill>
                  <a:schemeClr val="bg1"/>
                </a:solidFill>
              </a:defRPr>
            </a:lvl1pPr>
          </a:lstStyle>
          <a:p>
            <a:fld id="{C6CEAC92-749C-4A74-ABC7-45C79598FA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802" r:id="rId3"/>
    <p:sldLayoutId id="2147483801"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797" r:id="rId14"/>
    <p:sldLayoutId id="2147483799" r:id="rId15"/>
    <p:sldLayoutId id="2147483800" r:id="rId16"/>
  </p:sldLayoutIdLst>
  <p:hf hdr="0" ftr="0" dt="0"/>
  <p:txStyles>
    <p:titleStyle>
      <a:lvl1pPr algn="l" rtl="0" eaLnBrk="0" fontAlgn="base" hangingPunct="0">
        <a:spcBef>
          <a:spcPct val="0"/>
        </a:spcBef>
        <a:spcAft>
          <a:spcPct val="0"/>
        </a:spcAft>
        <a:defRPr sz="4400">
          <a:solidFill>
            <a:srgbClr val="FFFF99"/>
          </a:solidFill>
          <a:latin typeface="+mj-lt"/>
          <a:ea typeface="+mj-ea"/>
          <a:cs typeface="+mj-cs"/>
        </a:defRPr>
      </a:lvl1pPr>
      <a:lvl2pPr algn="l" rtl="0" eaLnBrk="0" fontAlgn="base" hangingPunct="0">
        <a:spcBef>
          <a:spcPct val="0"/>
        </a:spcBef>
        <a:spcAft>
          <a:spcPct val="0"/>
        </a:spcAft>
        <a:defRPr sz="4400">
          <a:solidFill>
            <a:srgbClr val="FFFF99"/>
          </a:solidFill>
          <a:latin typeface="Arial" charset="0"/>
        </a:defRPr>
      </a:lvl2pPr>
      <a:lvl3pPr algn="l" rtl="0" eaLnBrk="0" fontAlgn="base" hangingPunct="0">
        <a:spcBef>
          <a:spcPct val="0"/>
        </a:spcBef>
        <a:spcAft>
          <a:spcPct val="0"/>
        </a:spcAft>
        <a:defRPr sz="4400">
          <a:solidFill>
            <a:srgbClr val="FFFF99"/>
          </a:solidFill>
          <a:latin typeface="Arial" charset="0"/>
        </a:defRPr>
      </a:lvl3pPr>
      <a:lvl4pPr algn="l" rtl="0" eaLnBrk="0" fontAlgn="base" hangingPunct="0">
        <a:spcBef>
          <a:spcPct val="0"/>
        </a:spcBef>
        <a:spcAft>
          <a:spcPct val="0"/>
        </a:spcAft>
        <a:defRPr sz="4400">
          <a:solidFill>
            <a:srgbClr val="FFFF99"/>
          </a:solidFill>
          <a:latin typeface="Arial" charset="0"/>
        </a:defRPr>
      </a:lvl4pPr>
      <a:lvl5pPr algn="l" rtl="0" eaLnBrk="0" fontAlgn="base" hangingPunct="0">
        <a:spcBef>
          <a:spcPct val="0"/>
        </a:spcBef>
        <a:spcAft>
          <a:spcPct val="0"/>
        </a:spcAft>
        <a:defRPr sz="4400">
          <a:solidFill>
            <a:srgbClr val="FFFF99"/>
          </a:solidFill>
          <a:latin typeface="Arial" charset="0"/>
        </a:defRPr>
      </a:lvl5pPr>
      <a:lvl6pPr marL="457200" algn="l" rtl="0" eaLnBrk="0" fontAlgn="base" hangingPunct="0">
        <a:spcBef>
          <a:spcPct val="0"/>
        </a:spcBef>
        <a:spcAft>
          <a:spcPct val="0"/>
        </a:spcAft>
        <a:defRPr sz="4400">
          <a:solidFill>
            <a:srgbClr val="FFFF99"/>
          </a:solidFill>
          <a:latin typeface="Arial" charset="0"/>
        </a:defRPr>
      </a:lvl6pPr>
      <a:lvl7pPr marL="914400" algn="l" rtl="0" eaLnBrk="0" fontAlgn="base" hangingPunct="0">
        <a:spcBef>
          <a:spcPct val="0"/>
        </a:spcBef>
        <a:spcAft>
          <a:spcPct val="0"/>
        </a:spcAft>
        <a:defRPr sz="4400">
          <a:solidFill>
            <a:srgbClr val="FFFF99"/>
          </a:solidFill>
          <a:latin typeface="Arial" charset="0"/>
        </a:defRPr>
      </a:lvl7pPr>
      <a:lvl8pPr marL="1371600" algn="l" rtl="0" eaLnBrk="0" fontAlgn="base" hangingPunct="0">
        <a:spcBef>
          <a:spcPct val="0"/>
        </a:spcBef>
        <a:spcAft>
          <a:spcPct val="0"/>
        </a:spcAft>
        <a:defRPr sz="4400">
          <a:solidFill>
            <a:srgbClr val="FFFF99"/>
          </a:solidFill>
          <a:latin typeface="Arial" charset="0"/>
        </a:defRPr>
      </a:lvl8pPr>
      <a:lvl9pPr marL="1828800" algn="l" rtl="0" eaLnBrk="0" fontAlgn="base" hangingPunct="0">
        <a:spcBef>
          <a:spcPct val="0"/>
        </a:spcBef>
        <a:spcAft>
          <a:spcPct val="0"/>
        </a:spcAft>
        <a:defRPr sz="4400">
          <a:solidFill>
            <a:srgbClr val="FFFF99"/>
          </a:solidFill>
          <a:latin typeface="Arial" charset="0"/>
        </a:defRPr>
      </a:lvl9pPr>
    </p:titleStyle>
    <p:body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q"/>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426" y="954017"/>
            <a:ext cx="7772400" cy="1446550"/>
          </a:xfrm>
        </p:spPr>
        <p:txBody>
          <a:bodyPr/>
          <a:lstStyle/>
          <a:p>
            <a:r>
              <a:rPr lang="en-US" dirty="0" smtClean="0"/>
              <a:t>Metabolism &amp; ATP</a:t>
            </a:r>
            <a:br>
              <a:rPr lang="en-US" dirty="0" smtClean="0"/>
            </a:br>
            <a:r>
              <a:rPr lang="en-US" sz="3200" b="0" dirty="0" smtClean="0"/>
              <a:t>(Part 2 of 2)</a:t>
            </a:r>
            <a:endParaRPr lang="en-US" sz="3200" b="0" dirty="0"/>
          </a:p>
        </p:txBody>
      </p:sp>
      <p:sp>
        <p:nvSpPr>
          <p:cNvPr id="5" name="Text Placeholder 4"/>
          <p:cNvSpPr>
            <a:spLocks noGrp="1"/>
          </p:cNvSpPr>
          <p:nvPr>
            <p:ph type="body" idx="1"/>
          </p:nvPr>
        </p:nvSpPr>
        <p:spPr/>
        <p:txBody>
          <a:bodyPr/>
          <a:lstStyle/>
          <a:p>
            <a:r>
              <a:rPr lang="en-US" dirty="0" smtClean="0"/>
              <a:t>Lecture 14</a:t>
            </a:r>
            <a:endParaRPr lang="en-US" dirty="0"/>
          </a:p>
        </p:txBody>
      </p:sp>
    </p:spTree>
    <p:extLst>
      <p:ext uri="{BB962C8B-B14F-4D97-AF65-F5344CB8AC3E}">
        <p14:creationId xmlns:p14="http://schemas.microsoft.com/office/powerpoint/2010/main" val="538951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367" y="312207"/>
            <a:ext cx="8407400" cy="762000"/>
          </a:xfrm>
        </p:spPr>
        <p:txBody>
          <a:bodyPr/>
          <a:lstStyle/>
          <a:p>
            <a:r>
              <a:rPr lang="en-US" dirty="0" smtClean="0"/>
              <a:t>TCA Cycle</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00" y="1066800"/>
            <a:ext cx="6321424" cy="5451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C6CEAC92-749C-4A74-ABC7-45C79598FA1C}" type="slidenum">
              <a:rPr lang="en-US" smtClean="0"/>
              <a:pPr/>
              <a:t>10</a:t>
            </a:fld>
            <a:endParaRPr lang="en-US"/>
          </a:p>
        </p:txBody>
      </p:sp>
    </p:spTree>
    <p:extLst>
      <p:ext uri="{BB962C8B-B14F-4D97-AF65-F5344CB8AC3E}">
        <p14:creationId xmlns:p14="http://schemas.microsoft.com/office/powerpoint/2010/main" val="1943713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922" y="228600"/>
            <a:ext cx="4574866" cy="622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219" y="2819400"/>
            <a:ext cx="3983703" cy="363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219" y="1104900"/>
            <a:ext cx="399393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C6CEAC92-749C-4A74-ABC7-45C79598FA1C}" type="slidenum">
              <a:rPr lang="en-US" smtClean="0"/>
              <a:pPr/>
              <a:t>11</a:t>
            </a:fld>
            <a:endParaRPr lang="en-US"/>
          </a:p>
        </p:txBody>
      </p:sp>
    </p:spTree>
    <p:extLst>
      <p:ext uri="{BB962C8B-B14F-4D97-AF65-F5344CB8AC3E}">
        <p14:creationId xmlns:p14="http://schemas.microsoft.com/office/powerpoint/2010/main" val="295969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Oxygen is required for TCA cycle to proceed</a:t>
            </a:r>
          </a:p>
          <a:p>
            <a:r>
              <a:rPr lang="en-US" dirty="0" smtClean="0"/>
              <a:t>This is a cyclical </a:t>
            </a:r>
            <a:r>
              <a:rPr lang="en-US" dirty="0"/>
              <a:t>series of reactions that give off CO</a:t>
            </a:r>
            <a:r>
              <a:rPr lang="en-US" baseline="-25000" dirty="0"/>
              <a:t>2</a:t>
            </a:r>
            <a:r>
              <a:rPr lang="en-US" dirty="0"/>
              <a:t> and produce </a:t>
            </a:r>
            <a:r>
              <a:rPr lang="en-US" dirty="0" smtClean="0"/>
              <a:t>one ATP in the cycle itself</a:t>
            </a:r>
            <a:endParaRPr lang="en-US" dirty="0"/>
          </a:p>
          <a:p>
            <a:r>
              <a:rPr lang="en-US" dirty="0" smtClean="0"/>
              <a:t>Two turns of the cycle per </a:t>
            </a:r>
            <a:r>
              <a:rPr lang="en-US" dirty="0"/>
              <a:t>glucose </a:t>
            </a:r>
            <a:r>
              <a:rPr lang="en-US" dirty="0" smtClean="0"/>
              <a:t>molecule</a:t>
            </a:r>
            <a:r>
              <a:rPr lang="en-US" dirty="0" smtClean="0">
                <a:sym typeface="Wingdings" panose="05000000000000000000" pitchFamily="2" charset="2"/>
              </a:rPr>
              <a:t> </a:t>
            </a:r>
            <a:r>
              <a:rPr lang="en-US" dirty="0">
                <a:sym typeface="Wingdings" panose="05000000000000000000" pitchFamily="2" charset="2"/>
              </a:rPr>
              <a:t>p</a:t>
            </a:r>
            <a:r>
              <a:rPr lang="en-US" dirty="0" smtClean="0"/>
              <a:t>roduces two </a:t>
            </a:r>
            <a:r>
              <a:rPr lang="en-US" dirty="0"/>
              <a:t>ATP </a:t>
            </a:r>
            <a:r>
              <a:rPr lang="en-US" dirty="0" smtClean="0"/>
              <a:t>molecules from the cycle itself</a:t>
            </a:r>
            <a:endParaRPr lang="en-US" dirty="0"/>
          </a:p>
          <a:p>
            <a:pPr lvl="1"/>
            <a:r>
              <a:rPr lang="en-US" dirty="0"/>
              <a:t>ATP is produced by </a:t>
            </a:r>
            <a:r>
              <a:rPr lang="en-US" u="sng" dirty="0"/>
              <a:t>substrate level </a:t>
            </a:r>
            <a:r>
              <a:rPr lang="en-US" u="sng" dirty="0" smtClean="0"/>
              <a:t>phosphorylation</a:t>
            </a:r>
            <a:endParaRPr lang="en-US" dirty="0"/>
          </a:p>
          <a:p>
            <a:pPr marL="0" indent="0">
              <a:buNone/>
            </a:pPr>
            <a:r>
              <a:rPr lang="en-US" i="1" dirty="0">
                <a:solidFill>
                  <a:schemeClr val="accent1">
                    <a:lumMod val="60000"/>
                    <a:lumOff val="40000"/>
                  </a:schemeClr>
                </a:solidFill>
              </a:rPr>
              <a:t>Krebs Cycle </a:t>
            </a:r>
            <a:r>
              <a:rPr lang="en-US" i="1" dirty="0" smtClean="0">
                <a:solidFill>
                  <a:schemeClr val="accent1">
                    <a:lumMod val="60000"/>
                    <a:lumOff val="40000"/>
                  </a:schemeClr>
                </a:solidFill>
              </a:rPr>
              <a:t>Summary</a:t>
            </a:r>
            <a:endParaRPr lang="en-US" i="1" dirty="0">
              <a:solidFill>
                <a:schemeClr val="accent1">
                  <a:lumMod val="60000"/>
                  <a:lumOff val="40000"/>
                </a:schemeClr>
              </a:solidFill>
            </a:endParaRPr>
          </a:p>
          <a:p>
            <a:r>
              <a:rPr lang="en-US" dirty="0" smtClean="0"/>
              <a:t>takes </a:t>
            </a:r>
            <a:r>
              <a:rPr lang="en-US" dirty="0"/>
              <a:t>place in matrix of mitochondria.</a:t>
            </a:r>
          </a:p>
          <a:p>
            <a:r>
              <a:rPr lang="en-US" dirty="0" smtClean="0"/>
              <a:t>Each </a:t>
            </a:r>
            <a:r>
              <a:rPr lang="en-US" dirty="0"/>
              <a:t>turn of the Krebs Cycle also produces </a:t>
            </a:r>
            <a:r>
              <a:rPr lang="en-US" dirty="0" smtClean="0"/>
              <a:t>three (3) NADH, one (1) FADH</a:t>
            </a:r>
            <a:r>
              <a:rPr lang="en-US" baseline="-25000" dirty="0" smtClean="0"/>
              <a:t>2</a:t>
            </a:r>
            <a:r>
              <a:rPr lang="en-US" dirty="0" smtClean="0"/>
              <a:t>, and two (2) CO</a:t>
            </a:r>
            <a:r>
              <a:rPr lang="en-US" baseline="-25000" dirty="0" smtClean="0"/>
              <a:t>2</a:t>
            </a:r>
            <a:r>
              <a:rPr lang="en-US" dirty="0" smtClean="0"/>
              <a:t> molecules, so two turns double these numbers for one (1) glucose molecule</a:t>
            </a:r>
            <a:endParaRPr lang="en-US" dirty="0"/>
          </a:p>
        </p:txBody>
      </p:sp>
      <p:sp>
        <p:nvSpPr>
          <p:cNvPr id="4" name="Slide Number Placeholder 3"/>
          <p:cNvSpPr>
            <a:spLocks noGrp="1"/>
          </p:cNvSpPr>
          <p:nvPr>
            <p:ph type="sldNum" sz="quarter" idx="10"/>
          </p:nvPr>
        </p:nvSpPr>
        <p:spPr/>
        <p:txBody>
          <a:bodyPr/>
          <a:lstStyle/>
          <a:p>
            <a:fld id="{C6CEAC92-749C-4A74-ABC7-45C79598FA1C}" type="slidenum">
              <a:rPr lang="en-US" smtClean="0"/>
              <a:pPr/>
              <a:t>12</a:t>
            </a:fld>
            <a:endParaRPr lang="en-US"/>
          </a:p>
        </p:txBody>
      </p:sp>
    </p:spTree>
    <p:extLst>
      <p:ext uri="{BB962C8B-B14F-4D97-AF65-F5344CB8AC3E}">
        <p14:creationId xmlns:p14="http://schemas.microsoft.com/office/powerpoint/2010/main" val="2190681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 Transport System</a:t>
            </a:r>
            <a:endParaRPr lang="en-US" dirty="0"/>
          </a:p>
        </p:txBody>
      </p:sp>
      <p:sp>
        <p:nvSpPr>
          <p:cNvPr id="3" name="Content Placeholder 2"/>
          <p:cNvSpPr>
            <a:spLocks noGrp="1"/>
          </p:cNvSpPr>
          <p:nvPr>
            <p:ph idx="1"/>
          </p:nvPr>
        </p:nvSpPr>
        <p:spPr/>
        <p:txBody>
          <a:bodyPr/>
          <a:lstStyle/>
          <a:p>
            <a:r>
              <a:rPr lang="en-US" sz="2200" dirty="0" smtClean="0"/>
              <a:t>Also called </a:t>
            </a:r>
            <a:r>
              <a:rPr lang="en-US" sz="2200" dirty="0" smtClean="0">
                <a:solidFill>
                  <a:schemeClr val="accent1">
                    <a:lumMod val="60000"/>
                    <a:lumOff val="40000"/>
                  </a:schemeClr>
                </a:solidFill>
              </a:rPr>
              <a:t>electron transport chain</a:t>
            </a:r>
          </a:p>
          <a:p>
            <a:r>
              <a:rPr lang="en-US" sz="2200" dirty="0" smtClean="0"/>
              <a:t>These are </a:t>
            </a:r>
            <a:r>
              <a:rPr lang="en-US" sz="2200" dirty="0" smtClean="0">
                <a:solidFill>
                  <a:srgbClr val="FFFF99"/>
                </a:solidFill>
              </a:rPr>
              <a:t>complexes</a:t>
            </a:r>
            <a:r>
              <a:rPr lang="en-US" sz="2200" dirty="0" smtClean="0"/>
              <a:t> of </a:t>
            </a:r>
            <a:r>
              <a:rPr lang="en-US" sz="2200" dirty="0" smtClean="0">
                <a:solidFill>
                  <a:schemeClr val="accent1">
                    <a:lumMod val="60000"/>
                    <a:lumOff val="40000"/>
                  </a:schemeClr>
                </a:solidFill>
              </a:rPr>
              <a:t>proteins</a:t>
            </a:r>
            <a:r>
              <a:rPr lang="en-US" sz="2200" dirty="0" smtClean="0"/>
              <a:t> and </a:t>
            </a:r>
            <a:r>
              <a:rPr lang="en-US" sz="2200" dirty="0" smtClean="0">
                <a:solidFill>
                  <a:schemeClr val="accent1">
                    <a:lumMod val="60000"/>
                    <a:lumOff val="40000"/>
                  </a:schemeClr>
                </a:solidFill>
              </a:rPr>
              <a:t>lipophilic</a:t>
            </a:r>
            <a:r>
              <a:rPr lang="en-US" sz="2200" dirty="0" smtClean="0"/>
              <a:t> </a:t>
            </a:r>
            <a:r>
              <a:rPr lang="en-US" sz="2200" dirty="0" smtClean="0">
                <a:solidFill>
                  <a:schemeClr val="accent1">
                    <a:lumMod val="60000"/>
                    <a:lumOff val="40000"/>
                  </a:schemeClr>
                </a:solidFill>
              </a:rPr>
              <a:t>molecules</a:t>
            </a:r>
            <a:r>
              <a:rPr lang="en-US" sz="2200" dirty="0" smtClean="0"/>
              <a:t> that are </a:t>
            </a:r>
            <a:r>
              <a:rPr lang="en-US" sz="2200" dirty="0" smtClean="0">
                <a:solidFill>
                  <a:srgbClr val="FFFF00"/>
                </a:solidFill>
              </a:rPr>
              <a:t>embedded</a:t>
            </a:r>
            <a:r>
              <a:rPr lang="en-US" sz="2200" dirty="0" smtClean="0"/>
              <a:t> in the </a:t>
            </a:r>
            <a:r>
              <a:rPr lang="en-US" sz="2200" dirty="0" smtClean="0">
                <a:solidFill>
                  <a:srgbClr val="00FF00"/>
                </a:solidFill>
              </a:rPr>
              <a:t>mitochondrial inner membrane</a:t>
            </a:r>
          </a:p>
          <a:p>
            <a:r>
              <a:rPr lang="en-US" sz="2200" dirty="0" smtClean="0"/>
              <a:t>They will take the </a:t>
            </a:r>
            <a:r>
              <a:rPr lang="en-US" sz="2200" dirty="0" smtClean="0">
                <a:solidFill>
                  <a:srgbClr val="FFFF00"/>
                </a:solidFill>
              </a:rPr>
              <a:t>reduced </a:t>
            </a:r>
            <a:r>
              <a:rPr lang="en-US" sz="2200" dirty="0" smtClean="0"/>
              <a:t>coenzymes, </a:t>
            </a:r>
            <a:r>
              <a:rPr lang="en-US" sz="2200" dirty="0" smtClean="0">
                <a:solidFill>
                  <a:schemeClr val="accent1">
                    <a:lumMod val="60000"/>
                    <a:lumOff val="40000"/>
                  </a:schemeClr>
                </a:solidFill>
              </a:rPr>
              <a:t>NAD</a:t>
            </a:r>
            <a:r>
              <a:rPr lang="en-US" sz="2200" dirty="0" smtClean="0"/>
              <a:t> and </a:t>
            </a:r>
            <a:r>
              <a:rPr lang="en-US" sz="2200" dirty="0" smtClean="0">
                <a:solidFill>
                  <a:schemeClr val="accent1">
                    <a:lumMod val="60000"/>
                    <a:lumOff val="40000"/>
                  </a:schemeClr>
                </a:solidFill>
              </a:rPr>
              <a:t>FAD</a:t>
            </a:r>
            <a:r>
              <a:rPr lang="en-US" sz="2200" dirty="0" smtClean="0"/>
              <a:t>, produced from </a:t>
            </a:r>
            <a:r>
              <a:rPr lang="en-US" sz="2200" dirty="0" smtClean="0">
                <a:solidFill>
                  <a:schemeClr val="accent1">
                    <a:lumMod val="60000"/>
                    <a:lumOff val="40000"/>
                  </a:schemeClr>
                </a:solidFill>
              </a:rPr>
              <a:t>glycolysis</a:t>
            </a:r>
            <a:r>
              <a:rPr lang="en-US" sz="2200" dirty="0" smtClean="0"/>
              <a:t> and </a:t>
            </a:r>
            <a:r>
              <a:rPr lang="en-US" sz="2200" dirty="0" smtClean="0">
                <a:solidFill>
                  <a:schemeClr val="accent1">
                    <a:lumMod val="60000"/>
                    <a:lumOff val="40000"/>
                  </a:schemeClr>
                </a:solidFill>
              </a:rPr>
              <a:t>Krebs</a:t>
            </a:r>
            <a:r>
              <a:rPr lang="en-US" sz="2200" dirty="0" smtClean="0"/>
              <a:t> </a:t>
            </a:r>
            <a:r>
              <a:rPr lang="en-US" sz="2200" dirty="0" smtClean="0">
                <a:solidFill>
                  <a:schemeClr val="accent1">
                    <a:lumMod val="60000"/>
                    <a:lumOff val="40000"/>
                  </a:schemeClr>
                </a:solidFill>
              </a:rPr>
              <a:t>cycle</a:t>
            </a:r>
            <a:r>
              <a:rPr lang="en-US" sz="2200" dirty="0" smtClean="0"/>
              <a:t> and will </a:t>
            </a:r>
            <a:r>
              <a:rPr lang="en-US" sz="2200" dirty="0" smtClean="0">
                <a:solidFill>
                  <a:srgbClr val="FFFF00"/>
                </a:solidFill>
              </a:rPr>
              <a:t>oxidize</a:t>
            </a:r>
            <a:r>
              <a:rPr lang="en-US" sz="2200" dirty="0" smtClean="0"/>
              <a:t> (take </a:t>
            </a:r>
            <a:r>
              <a:rPr lang="en-US" sz="2200" dirty="0" smtClean="0">
                <a:solidFill>
                  <a:schemeClr val="accent1">
                    <a:lumMod val="60000"/>
                    <a:lumOff val="40000"/>
                  </a:schemeClr>
                </a:solidFill>
              </a:rPr>
              <a:t>electrons</a:t>
            </a:r>
            <a:r>
              <a:rPr lang="en-US" sz="2200" dirty="0" smtClean="0"/>
              <a:t>) from them</a:t>
            </a:r>
          </a:p>
          <a:p>
            <a:r>
              <a:rPr lang="en-US" sz="2200" dirty="0" smtClean="0"/>
              <a:t>A series of </a:t>
            </a:r>
            <a:r>
              <a:rPr lang="en-US" sz="2200" dirty="0" smtClean="0">
                <a:solidFill>
                  <a:srgbClr val="FFFF00"/>
                </a:solidFill>
              </a:rPr>
              <a:t>oxidation-reduction</a:t>
            </a:r>
            <a:r>
              <a:rPr lang="en-US" sz="2200" dirty="0" smtClean="0"/>
              <a:t> </a:t>
            </a:r>
            <a:r>
              <a:rPr lang="en-US" sz="2200" dirty="0" smtClean="0">
                <a:solidFill>
                  <a:srgbClr val="FFFF00"/>
                </a:solidFill>
              </a:rPr>
              <a:t>reactions</a:t>
            </a:r>
            <a:r>
              <a:rPr lang="en-US" sz="2200" dirty="0" smtClean="0"/>
              <a:t> will take place—electrons being passed from one component to another</a:t>
            </a:r>
          </a:p>
          <a:p>
            <a:r>
              <a:rPr lang="en-US" sz="2200" dirty="0" smtClean="0"/>
              <a:t>These succession of </a:t>
            </a:r>
            <a:r>
              <a:rPr lang="en-US" sz="2200" dirty="0" smtClean="0">
                <a:solidFill>
                  <a:srgbClr val="FFFF00"/>
                </a:solidFill>
              </a:rPr>
              <a:t>oxidation-reduction</a:t>
            </a:r>
            <a:r>
              <a:rPr lang="en-US" sz="2200" dirty="0" smtClean="0"/>
              <a:t> </a:t>
            </a:r>
            <a:r>
              <a:rPr lang="en-US" sz="2200" dirty="0" smtClean="0">
                <a:solidFill>
                  <a:srgbClr val="FFFF00"/>
                </a:solidFill>
              </a:rPr>
              <a:t>reactions</a:t>
            </a:r>
            <a:r>
              <a:rPr lang="en-US" sz="2200" dirty="0" smtClean="0"/>
              <a:t> will </a:t>
            </a:r>
            <a:r>
              <a:rPr lang="en-US" sz="2200" dirty="0" err="1" smtClean="0">
                <a:solidFill>
                  <a:srgbClr val="FFFF00"/>
                </a:solidFill>
              </a:rPr>
              <a:t>vectorially</a:t>
            </a:r>
            <a:r>
              <a:rPr lang="en-US" sz="2200" dirty="0" smtClean="0"/>
              <a:t> move </a:t>
            </a:r>
            <a:r>
              <a:rPr lang="en-US" sz="2200" dirty="0" smtClean="0">
                <a:solidFill>
                  <a:schemeClr val="accent1">
                    <a:lumMod val="60000"/>
                    <a:lumOff val="40000"/>
                  </a:schemeClr>
                </a:solidFill>
              </a:rPr>
              <a:t>protons</a:t>
            </a:r>
            <a:r>
              <a:rPr lang="en-US" sz="2200" dirty="0" smtClean="0"/>
              <a:t> (</a:t>
            </a:r>
            <a:r>
              <a:rPr lang="en-US" sz="2200" dirty="0" smtClean="0">
                <a:solidFill>
                  <a:schemeClr val="accent1">
                    <a:lumMod val="60000"/>
                    <a:lumOff val="40000"/>
                  </a:schemeClr>
                </a:solidFill>
              </a:rPr>
              <a:t>H</a:t>
            </a:r>
            <a:r>
              <a:rPr lang="en-US" sz="2200" baseline="30000" dirty="0" smtClean="0">
                <a:solidFill>
                  <a:schemeClr val="accent1">
                    <a:lumMod val="60000"/>
                    <a:lumOff val="40000"/>
                  </a:schemeClr>
                </a:solidFill>
              </a:rPr>
              <a:t>+</a:t>
            </a:r>
            <a:r>
              <a:rPr lang="en-US" sz="2200" dirty="0" smtClean="0"/>
              <a:t> ions) across the </a:t>
            </a:r>
            <a:r>
              <a:rPr lang="en-US" sz="2200" dirty="0" smtClean="0">
                <a:solidFill>
                  <a:srgbClr val="FFFF00"/>
                </a:solidFill>
              </a:rPr>
              <a:t>mitochondrial</a:t>
            </a:r>
            <a:r>
              <a:rPr lang="en-US" sz="2200" dirty="0" smtClean="0"/>
              <a:t> </a:t>
            </a:r>
            <a:r>
              <a:rPr lang="en-US" sz="2200" dirty="0" smtClean="0">
                <a:solidFill>
                  <a:srgbClr val="FFFF00"/>
                </a:solidFill>
              </a:rPr>
              <a:t>inner</a:t>
            </a:r>
            <a:r>
              <a:rPr lang="en-US" sz="2200" dirty="0" smtClean="0"/>
              <a:t> </a:t>
            </a:r>
            <a:r>
              <a:rPr lang="en-US" sz="2200" dirty="0" smtClean="0">
                <a:solidFill>
                  <a:srgbClr val="FFFF00"/>
                </a:solidFill>
              </a:rPr>
              <a:t>membrane</a:t>
            </a:r>
            <a:r>
              <a:rPr lang="en-US" sz="2200" dirty="0" smtClean="0"/>
              <a:t>, generate a </a:t>
            </a:r>
            <a:r>
              <a:rPr lang="en-US" sz="2200" dirty="0" smtClean="0">
                <a:solidFill>
                  <a:srgbClr val="FFFF00"/>
                </a:solidFill>
              </a:rPr>
              <a:t>concentration</a:t>
            </a:r>
            <a:r>
              <a:rPr lang="en-US" sz="2200" dirty="0" smtClean="0"/>
              <a:t> </a:t>
            </a:r>
            <a:r>
              <a:rPr lang="en-US" sz="2200" dirty="0" smtClean="0">
                <a:solidFill>
                  <a:srgbClr val="FFFF00"/>
                </a:solidFill>
              </a:rPr>
              <a:t>difference</a:t>
            </a:r>
            <a:r>
              <a:rPr lang="en-US" sz="2200" dirty="0" smtClean="0"/>
              <a:t> that will </a:t>
            </a:r>
            <a:r>
              <a:rPr lang="en-US" sz="2200" dirty="0" smtClean="0">
                <a:solidFill>
                  <a:srgbClr val="FFFF00"/>
                </a:solidFill>
              </a:rPr>
              <a:t>drive</a:t>
            </a:r>
            <a:r>
              <a:rPr lang="en-US" sz="2200" dirty="0" smtClean="0"/>
              <a:t> </a:t>
            </a:r>
            <a:r>
              <a:rPr lang="en-US" sz="2200" dirty="0" smtClean="0">
                <a:solidFill>
                  <a:schemeClr val="accent1">
                    <a:lumMod val="60000"/>
                    <a:lumOff val="40000"/>
                  </a:schemeClr>
                </a:solidFill>
              </a:rPr>
              <a:t>ATP</a:t>
            </a:r>
            <a:r>
              <a:rPr lang="en-US" sz="2200" dirty="0" smtClean="0"/>
              <a:t> </a:t>
            </a:r>
            <a:r>
              <a:rPr lang="en-US" sz="2200" dirty="0" smtClean="0">
                <a:solidFill>
                  <a:schemeClr val="accent1">
                    <a:lumMod val="60000"/>
                    <a:lumOff val="40000"/>
                  </a:schemeClr>
                </a:solidFill>
              </a:rPr>
              <a:t>generation</a:t>
            </a:r>
          </a:p>
        </p:txBody>
      </p:sp>
      <p:sp>
        <p:nvSpPr>
          <p:cNvPr id="4" name="Slide Number Placeholder 3"/>
          <p:cNvSpPr>
            <a:spLocks noGrp="1"/>
          </p:cNvSpPr>
          <p:nvPr>
            <p:ph type="sldNum" sz="quarter" idx="10"/>
          </p:nvPr>
        </p:nvSpPr>
        <p:spPr/>
        <p:txBody>
          <a:bodyPr/>
          <a:lstStyle/>
          <a:p>
            <a:fld id="{C6CEAC92-749C-4A74-ABC7-45C79598FA1C}" type="slidenum">
              <a:rPr lang="en-US" smtClean="0"/>
              <a:pPr/>
              <a:t>13</a:t>
            </a:fld>
            <a:endParaRPr lang="en-US"/>
          </a:p>
        </p:txBody>
      </p:sp>
    </p:spTree>
    <p:extLst>
      <p:ext uri="{BB962C8B-B14F-4D97-AF65-F5344CB8AC3E}">
        <p14:creationId xmlns:p14="http://schemas.microsoft.com/office/powerpoint/2010/main" val="1332650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Oxidation-Reduction Reaction</a:t>
            </a:r>
            <a:endParaRPr lang="en-US" dirty="0"/>
          </a:p>
        </p:txBody>
      </p:sp>
      <p:sp>
        <p:nvSpPr>
          <p:cNvPr id="3" name="Content Placeholder 2"/>
          <p:cNvSpPr>
            <a:spLocks noGrp="1"/>
          </p:cNvSpPr>
          <p:nvPr>
            <p:ph idx="1"/>
          </p:nvPr>
        </p:nvSpPr>
        <p:spPr/>
        <p:txBody>
          <a:bodyPr/>
          <a:lstStyle/>
          <a:p>
            <a:r>
              <a:rPr lang="en-US" sz="2200" dirty="0" smtClean="0"/>
              <a:t>red = reduced, ox = oxidized </a:t>
            </a:r>
          </a:p>
          <a:p>
            <a:r>
              <a:rPr lang="en-US" sz="2200" dirty="0" smtClean="0"/>
              <a:t>here's an example reaction</a:t>
            </a:r>
          </a:p>
          <a:p>
            <a:r>
              <a:rPr lang="en-US" sz="2200" dirty="0" smtClean="0"/>
              <a:t>ETS-1</a:t>
            </a:r>
            <a:r>
              <a:rPr lang="en-US" sz="2200" baseline="-25000" dirty="0" smtClean="0"/>
              <a:t>red</a:t>
            </a:r>
            <a:r>
              <a:rPr lang="en-US" sz="2200" dirty="0" smtClean="0"/>
              <a:t> + ETS-2</a:t>
            </a:r>
            <a:r>
              <a:rPr lang="en-US" sz="2200" baseline="-25000" dirty="0" smtClean="0"/>
              <a:t>ox</a:t>
            </a:r>
            <a:r>
              <a:rPr lang="en-US" sz="2200" dirty="0" smtClean="0"/>
              <a:t> </a:t>
            </a:r>
            <a:r>
              <a:rPr lang="en-US" sz="2200" dirty="0" smtClean="0">
                <a:sym typeface="Wingdings" panose="05000000000000000000" pitchFamily="2" charset="2"/>
              </a:rPr>
              <a:t> ETS-1ox + ETS-2red</a:t>
            </a:r>
          </a:p>
          <a:p>
            <a:r>
              <a:rPr lang="en-US" sz="2200" dirty="0" smtClean="0">
                <a:sym typeface="Wingdings" panose="05000000000000000000" pitchFamily="2" charset="2"/>
              </a:rPr>
              <a:t>Now here's how the reaction is broken into two half-reactions</a:t>
            </a:r>
          </a:p>
          <a:p>
            <a:pPr marL="457200" indent="-457200">
              <a:buFont typeface="+mj-lt"/>
              <a:buAutoNum type="arabicPeriod"/>
            </a:pPr>
            <a:r>
              <a:rPr lang="en-US" sz="2200" dirty="0" smtClean="0">
                <a:sym typeface="Wingdings" panose="05000000000000000000" pitchFamily="2" charset="2"/>
              </a:rPr>
              <a:t>                    ETS-1</a:t>
            </a:r>
            <a:r>
              <a:rPr lang="en-US" sz="2200" baseline="-25000" dirty="0" smtClean="0">
                <a:sym typeface="Wingdings" panose="05000000000000000000" pitchFamily="2" charset="2"/>
              </a:rPr>
              <a:t>red</a:t>
            </a:r>
            <a:r>
              <a:rPr lang="en-US" sz="2200" dirty="0" smtClean="0">
                <a:sym typeface="Wingdings" panose="05000000000000000000" pitchFamily="2" charset="2"/>
              </a:rPr>
              <a:t>  ETS-1</a:t>
            </a:r>
            <a:r>
              <a:rPr lang="en-US" sz="2200" baseline="-25000" dirty="0" smtClean="0">
                <a:sym typeface="Wingdings" panose="05000000000000000000" pitchFamily="2" charset="2"/>
              </a:rPr>
              <a:t>ox</a:t>
            </a:r>
            <a:r>
              <a:rPr lang="en-US" sz="2200" dirty="0" smtClean="0">
                <a:sym typeface="Wingdings" panose="05000000000000000000" pitchFamily="2" charset="2"/>
              </a:rPr>
              <a:t> + 2 e</a:t>
            </a:r>
            <a:r>
              <a:rPr lang="en-US" sz="2200" baseline="30000" dirty="0" smtClean="0">
                <a:sym typeface="Wingdings" panose="05000000000000000000" pitchFamily="2" charset="2"/>
              </a:rPr>
              <a:t>–</a:t>
            </a:r>
            <a:r>
              <a:rPr lang="en-US" sz="2200" dirty="0" smtClean="0">
                <a:sym typeface="Wingdings" panose="05000000000000000000" pitchFamily="2" charset="2"/>
              </a:rPr>
              <a:t> + 2 H</a:t>
            </a:r>
            <a:r>
              <a:rPr lang="en-US" sz="2200" baseline="30000" dirty="0" smtClean="0">
                <a:sym typeface="Wingdings" panose="05000000000000000000" pitchFamily="2" charset="2"/>
              </a:rPr>
              <a:t>+</a:t>
            </a:r>
          </a:p>
          <a:p>
            <a:pPr marL="457200" indent="-457200">
              <a:buFont typeface="+mj-lt"/>
              <a:buAutoNum type="arabicPeriod"/>
            </a:pPr>
            <a:r>
              <a:rPr lang="en-US" sz="2200" dirty="0" smtClean="0">
                <a:sym typeface="Wingdings" panose="05000000000000000000" pitchFamily="2" charset="2"/>
              </a:rPr>
              <a:t>ETS-2</a:t>
            </a:r>
            <a:r>
              <a:rPr lang="en-US" sz="2200" baseline="-25000" dirty="0" smtClean="0">
                <a:sym typeface="Wingdings" panose="05000000000000000000" pitchFamily="2" charset="2"/>
              </a:rPr>
              <a:t>ox</a:t>
            </a:r>
            <a:r>
              <a:rPr lang="en-US" sz="2200" dirty="0" smtClean="0">
                <a:sym typeface="Wingdings" panose="05000000000000000000" pitchFamily="2" charset="2"/>
              </a:rPr>
              <a:t> + 2 e</a:t>
            </a:r>
            <a:r>
              <a:rPr lang="en-US" sz="2200" baseline="30000" dirty="0" smtClean="0">
                <a:sym typeface="Wingdings" panose="05000000000000000000" pitchFamily="2" charset="2"/>
              </a:rPr>
              <a:t>–</a:t>
            </a:r>
            <a:r>
              <a:rPr lang="en-US" sz="2200" dirty="0" smtClean="0">
                <a:sym typeface="Wingdings" panose="05000000000000000000" pitchFamily="2" charset="2"/>
              </a:rPr>
              <a:t> + 2 H</a:t>
            </a:r>
            <a:r>
              <a:rPr lang="en-US" sz="2200" baseline="30000" dirty="0" smtClean="0">
                <a:sym typeface="Wingdings" panose="05000000000000000000" pitchFamily="2" charset="2"/>
              </a:rPr>
              <a:t>+</a:t>
            </a:r>
            <a:r>
              <a:rPr lang="en-US" sz="2200" dirty="0" smtClean="0">
                <a:sym typeface="Wingdings" panose="05000000000000000000" pitchFamily="2" charset="2"/>
              </a:rPr>
              <a:t>  ETS-2</a:t>
            </a:r>
            <a:r>
              <a:rPr lang="en-US" sz="2200" baseline="-25000" dirty="0" smtClean="0">
                <a:sym typeface="Wingdings" panose="05000000000000000000" pitchFamily="2" charset="2"/>
              </a:rPr>
              <a:t>red</a:t>
            </a:r>
          </a:p>
          <a:p>
            <a:r>
              <a:rPr lang="en-US" sz="2200" dirty="0" smtClean="0">
                <a:sym typeface="Wingdings" panose="05000000000000000000" pitchFamily="2" charset="2"/>
              </a:rPr>
              <a:t>These half-reactions importantly show how protons are </a:t>
            </a:r>
            <a:r>
              <a:rPr lang="en-US" sz="2200" dirty="0" smtClean="0">
                <a:solidFill>
                  <a:srgbClr val="FFFF00"/>
                </a:solidFill>
                <a:sym typeface="Wingdings" panose="05000000000000000000" pitchFamily="2" charset="2"/>
              </a:rPr>
              <a:t>released</a:t>
            </a:r>
            <a:r>
              <a:rPr lang="en-US" sz="2200" dirty="0" smtClean="0">
                <a:sym typeface="Wingdings" panose="05000000000000000000" pitchFamily="2" charset="2"/>
              </a:rPr>
              <a:t> and </a:t>
            </a:r>
            <a:r>
              <a:rPr lang="en-US" sz="2200" dirty="0" smtClean="0">
                <a:solidFill>
                  <a:srgbClr val="FFFF00"/>
                </a:solidFill>
                <a:sym typeface="Wingdings" panose="05000000000000000000" pitchFamily="2" charset="2"/>
              </a:rPr>
              <a:t>consumed</a:t>
            </a:r>
            <a:r>
              <a:rPr lang="en-US" sz="2200" dirty="0" smtClean="0">
                <a:sym typeface="Wingdings" panose="05000000000000000000" pitchFamily="2" charset="2"/>
              </a:rPr>
              <a:t> in the process</a:t>
            </a:r>
          </a:p>
          <a:p>
            <a:r>
              <a:rPr lang="en-US" sz="2200" dirty="0" smtClean="0">
                <a:sym typeface="Wingdings" panose="05000000000000000000" pitchFamily="2" charset="2"/>
              </a:rPr>
              <a:t>In </a:t>
            </a:r>
            <a:r>
              <a:rPr lang="en-US" sz="2200" dirty="0" smtClean="0">
                <a:solidFill>
                  <a:srgbClr val="FFFF00"/>
                </a:solidFill>
                <a:sym typeface="Wingdings" panose="05000000000000000000" pitchFamily="2" charset="2"/>
              </a:rPr>
              <a:t>oxidation,</a:t>
            </a:r>
            <a:r>
              <a:rPr lang="en-US" sz="2200" dirty="0" smtClean="0">
                <a:sym typeface="Wingdings" panose="05000000000000000000" pitchFamily="2" charset="2"/>
              </a:rPr>
              <a:t> with </a:t>
            </a:r>
            <a:r>
              <a:rPr lang="en-US" sz="2200" dirty="0" smtClean="0">
                <a:solidFill>
                  <a:srgbClr val="FFFF00"/>
                </a:solidFill>
                <a:sym typeface="Wingdings" panose="05000000000000000000" pitchFamily="2" charset="2"/>
              </a:rPr>
              <a:t>release</a:t>
            </a:r>
            <a:r>
              <a:rPr lang="en-US" sz="2200" dirty="0" smtClean="0">
                <a:sym typeface="Wingdings" panose="05000000000000000000" pitchFamily="2" charset="2"/>
              </a:rPr>
              <a:t> of H</a:t>
            </a:r>
            <a:r>
              <a:rPr lang="en-US" sz="2200" baseline="30000" dirty="0" smtClean="0">
                <a:sym typeface="Wingdings" panose="05000000000000000000" pitchFamily="2" charset="2"/>
              </a:rPr>
              <a:t>+</a:t>
            </a:r>
            <a:r>
              <a:rPr lang="en-US" sz="2200" dirty="0" smtClean="0">
                <a:sym typeface="Wingdings" panose="05000000000000000000" pitchFamily="2" charset="2"/>
              </a:rPr>
              <a:t>, H</a:t>
            </a:r>
            <a:r>
              <a:rPr lang="en-US" sz="2200" baseline="30000" dirty="0" smtClean="0">
                <a:sym typeface="Wingdings" panose="05000000000000000000" pitchFamily="2" charset="2"/>
              </a:rPr>
              <a:t>+</a:t>
            </a:r>
            <a:r>
              <a:rPr lang="en-US" sz="2200" dirty="0" smtClean="0">
                <a:sym typeface="Wingdings" panose="05000000000000000000" pitchFamily="2" charset="2"/>
              </a:rPr>
              <a:t> are released </a:t>
            </a:r>
            <a:r>
              <a:rPr lang="en-US" sz="2200" dirty="0" smtClean="0">
                <a:solidFill>
                  <a:srgbClr val="FFFF00"/>
                </a:solidFill>
                <a:sym typeface="Wingdings" panose="05000000000000000000" pitchFamily="2" charset="2"/>
              </a:rPr>
              <a:t>from</a:t>
            </a:r>
            <a:r>
              <a:rPr lang="en-US" sz="2200" dirty="0" smtClean="0">
                <a:sym typeface="Wingdings" panose="05000000000000000000" pitchFamily="2" charset="2"/>
              </a:rPr>
              <a:t> the inner membrane </a:t>
            </a:r>
            <a:r>
              <a:rPr lang="en-US" sz="2200" dirty="0" smtClean="0">
                <a:solidFill>
                  <a:srgbClr val="FFFF00"/>
                </a:solidFill>
                <a:sym typeface="Wingdings" panose="05000000000000000000" pitchFamily="2" charset="2"/>
              </a:rPr>
              <a:t>into</a:t>
            </a:r>
            <a:r>
              <a:rPr lang="en-US" sz="2200" dirty="0" smtClean="0">
                <a:sym typeface="Wingdings" panose="05000000000000000000" pitchFamily="2" charset="2"/>
              </a:rPr>
              <a:t> </a:t>
            </a:r>
            <a:r>
              <a:rPr lang="en-US" sz="2200" dirty="0">
                <a:sym typeface="Wingdings" panose="05000000000000000000" pitchFamily="2" charset="2"/>
              </a:rPr>
              <a:t>the intermembrane space</a:t>
            </a:r>
            <a:endParaRPr lang="en-US" sz="2200" dirty="0" smtClean="0">
              <a:sym typeface="Wingdings" panose="05000000000000000000" pitchFamily="2" charset="2"/>
            </a:endParaRPr>
          </a:p>
          <a:p>
            <a:r>
              <a:rPr lang="en-US" sz="2200" dirty="0" smtClean="0">
                <a:sym typeface="Wingdings" panose="05000000000000000000" pitchFamily="2" charset="2"/>
              </a:rPr>
              <a:t>In </a:t>
            </a:r>
            <a:r>
              <a:rPr lang="en-US" sz="2200" dirty="0" smtClean="0">
                <a:solidFill>
                  <a:srgbClr val="FFFF00"/>
                </a:solidFill>
                <a:sym typeface="Wingdings" panose="05000000000000000000" pitchFamily="2" charset="2"/>
              </a:rPr>
              <a:t>reduction</a:t>
            </a:r>
            <a:r>
              <a:rPr lang="en-US" sz="2200" dirty="0" smtClean="0">
                <a:sym typeface="Wingdings" panose="05000000000000000000" pitchFamily="2" charset="2"/>
              </a:rPr>
              <a:t>, with </a:t>
            </a:r>
            <a:r>
              <a:rPr lang="en-US" sz="2200" dirty="0" smtClean="0">
                <a:solidFill>
                  <a:srgbClr val="FFFF00"/>
                </a:solidFill>
                <a:sym typeface="Wingdings" panose="05000000000000000000" pitchFamily="2" charset="2"/>
              </a:rPr>
              <a:t>consumption</a:t>
            </a:r>
            <a:r>
              <a:rPr lang="en-US" sz="2200" dirty="0" smtClean="0">
                <a:sym typeface="Wingdings" panose="05000000000000000000" pitchFamily="2" charset="2"/>
              </a:rPr>
              <a:t> of H</a:t>
            </a:r>
            <a:r>
              <a:rPr lang="en-US" sz="2200" baseline="30000" dirty="0" smtClean="0">
                <a:sym typeface="Wingdings" panose="05000000000000000000" pitchFamily="2" charset="2"/>
              </a:rPr>
              <a:t>+</a:t>
            </a:r>
            <a:r>
              <a:rPr lang="en-US" sz="2200" dirty="0" smtClean="0">
                <a:sym typeface="Wingdings" panose="05000000000000000000" pitchFamily="2" charset="2"/>
              </a:rPr>
              <a:t>, H</a:t>
            </a:r>
            <a:r>
              <a:rPr lang="en-US" sz="2200" baseline="30000" dirty="0" smtClean="0">
                <a:sym typeface="Wingdings" panose="05000000000000000000" pitchFamily="2" charset="2"/>
              </a:rPr>
              <a:t>+</a:t>
            </a:r>
            <a:r>
              <a:rPr lang="en-US" sz="2200" dirty="0" smtClean="0">
                <a:sym typeface="Wingdings" panose="05000000000000000000" pitchFamily="2" charset="2"/>
              </a:rPr>
              <a:t> are taken </a:t>
            </a:r>
            <a:r>
              <a:rPr lang="en-US" sz="2200" dirty="0" smtClean="0">
                <a:solidFill>
                  <a:srgbClr val="FFFF00"/>
                </a:solidFill>
                <a:sym typeface="Wingdings" panose="05000000000000000000" pitchFamily="2" charset="2"/>
              </a:rPr>
              <a:t>from</a:t>
            </a:r>
            <a:r>
              <a:rPr lang="en-US" sz="2200" dirty="0" smtClean="0">
                <a:sym typeface="Wingdings" panose="05000000000000000000" pitchFamily="2" charset="2"/>
              </a:rPr>
              <a:t> the matrix </a:t>
            </a:r>
            <a:r>
              <a:rPr lang="en-US" sz="2200" dirty="0" smtClean="0">
                <a:solidFill>
                  <a:srgbClr val="FFFF00"/>
                </a:solidFill>
                <a:sym typeface="Wingdings" panose="05000000000000000000" pitchFamily="2" charset="2"/>
              </a:rPr>
              <a:t>into</a:t>
            </a:r>
            <a:r>
              <a:rPr lang="en-US" sz="2200" dirty="0" smtClean="0">
                <a:sym typeface="Wingdings" panose="05000000000000000000" pitchFamily="2" charset="2"/>
              </a:rPr>
              <a:t> the inner membrane</a:t>
            </a:r>
          </a:p>
        </p:txBody>
      </p:sp>
      <p:sp>
        <p:nvSpPr>
          <p:cNvPr id="4" name="Slide Number Placeholder 3"/>
          <p:cNvSpPr>
            <a:spLocks noGrp="1"/>
          </p:cNvSpPr>
          <p:nvPr>
            <p:ph type="sldNum" sz="quarter" idx="10"/>
          </p:nvPr>
        </p:nvSpPr>
        <p:spPr/>
        <p:txBody>
          <a:bodyPr/>
          <a:lstStyle/>
          <a:p>
            <a:fld id="{C6CEAC92-749C-4A74-ABC7-45C79598FA1C}" type="slidenum">
              <a:rPr lang="en-US" smtClean="0"/>
              <a:pPr/>
              <a:t>14</a:t>
            </a:fld>
            <a:endParaRPr lang="en-US"/>
          </a:p>
        </p:txBody>
      </p:sp>
    </p:spTree>
    <p:extLst>
      <p:ext uri="{BB962C8B-B14F-4D97-AF65-F5344CB8AC3E}">
        <p14:creationId xmlns:p14="http://schemas.microsoft.com/office/powerpoint/2010/main" val="507806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ETS Energetics</a:t>
            </a:r>
            <a:endParaRPr lang="en-US" dirty="0"/>
          </a:p>
        </p:txBody>
      </p:sp>
      <p:sp>
        <p:nvSpPr>
          <p:cNvPr id="5" name="Content Placeholder 4"/>
          <p:cNvSpPr>
            <a:spLocks noGrp="1"/>
          </p:cNvSpPr>
          <p:nvPr>
            <p:ph idx="1"/>
          </p:nvPr>
        </p:nvSpPr>
        <p:spPr>
          <a:xfrm>
            <a:off x="364067" y="1219200"/>
            <a:ext cx="8390466" cy="4910667"/>
          </a:xfrm>
        </p:spPr>
        <p:txBody>
          <a:bodyPr/>
          <a:lstStyle/>
          <a:p>
            <a:r>
              <a:rPr lang="en-US" dirty="0" smtClean="0"/>
              <a:t>Electrons </a:t>
            </a:r>
            <a:r>
              <a:rPr lang="en-US" dirty="0"/>
              <a:t>from NADH are passed along a chain of electron acceptors in </a:t>
            </a:r>
            <a:r>
              <a:rPr lang="en-US" dirty="0" smtClean="0"/>
              <a:t>turn</a:t>
            </a:r>
          </a:p>
          <a:p>
            <a:r>
              <a:rPr lang="en-US" dirty="0" smtClean="0"/>
              <a:t>Each electron </a:t>
            </a:r>
            <a:r>
              <a:rPr lang="en-US" dirty="0"/>
              <a:t>acceptor has a lower "redox potential" </a:t>
            </a:r>
            <a:r>
              <a:rPr lang="en-US" dirty="0" smtClean="0"/>
              <a:t>(potential energy) than one component before </a:t>
            </a:r>
            <a:r>
              <a:rPr lang="en-US" dirty="0"/>
              <a:t>it in </a:t>
            </a:r>
            <a:r>
              <a:rPr lang="en-US" dirty="0" smtClean="0"/>
              <a:t>chain</a:t>
            </a:r>
          </a:p>
          <a:p>
            <a:r>
              <a:rPr lang="en-US" dirty="0" smtClean="0"/>
              <a:t>Certain series of reactions have enough </a:t>
            </a:r>
            <a:r>
              <a:rPr lang="en-US" dirty="0"/>
              <a:t>energy </a:t>
            </a:r>
            <a:r>
              <a:rPr lang="en-US" dirty="0" smtClean="0"/>
              <a:t>to power production </a:t>
            </a:r>
            <a:r>
              <a:rPr lang="en-US" dirty="0"/>
              <a:t>of 1 </a:t>
            </a:r>
            <a:r>
              <a:rPr lang="en-US" dirty="0" smtClean="0"/>
              <a:t>ATP molecule</a:t>
            </a:r>
            <a:endParaRPr lang="en-US" dirty="0"/>
          </a:p>
          <a:p>
            <a:r>
              <a:rPr lang="en-US" dirty="0" smtClean="0"/>
              <a:t>These ETS </a:t>
            </a:r>
            <a:r>
              <a:rPr lang="en-US" dirty="0"/>
              <a:t>components, in order, are </a:t>
            </a:r>
            <a:r>
              <a:rPr lang="en-US" dirty="0" smtClean="0"/>
              <a:t>NAD </a:t>
            </a:r>
            <a:r>
              <a:rPr lang="en-US" dirty="0" smtClean="0">
                <a:sym typeface="Wingdings" panose="05000000000000000000" pitchFamily="2" charset="2"/>
              </a:rPr>
              <a:t></a:t>
            </a:r>
            <a:br>
              <a:rPr lang="en-US" dirty="0" smtClean="0">
                <a:sym typeface="Wingdings" panose="05000000000000000000" pitchFamily="2" charset="2"/>
              </a:rPr>
            </a:br>
            <a:r>
              <a:rPr lang="en-US" dirty="0" err="1" smtClean="0"/>
              <a:t>CoQ</a:t>
            </a:r>
            <a:r>
              <a:rPr lang="en-US" dirty="0" smtClean="0"/>
              <a:t> </a:t>
            </a:r>
            <a:r>
              <a:rPr lang="en-US" dirty="0" smtClean="0">
                <a:sym typeface="Wingdings" panose="05000000000000000000" pitchFamily="2" charset="2"/>
              </a:rPr>
              <a:t> </a:t>
            </a:r>
            <a:r>
              <a:rPr lang="en-US" dirty="0" smtClean="0"/>
              <a:t>cytochrome </a:t>
            </a:r>
            <a:r>
              <a:rPr lang="en-US" dirty="0" smtClean="0">
                <a:sym typeface="Wingdings" panose="05000000000000000000" pitchFamily="2" charset="2"/>
              </a:rPr>
              <a:t> </a:t>
            </a:r>
            <a:r>
              <a:rPr lang="en-US" dirty="0" smtClean="0"/>
              <a:t>oxygen (O</a:t>
            </a:r>
            <a:r>
              <a:rPr lang="en-US" baseline="-25000" dirty="0" smtClean="0"/>
              <a:t>2</a:t>
            </a:r>
            <a:r>
              <a:rPr lang="en-US" dirty="0" smtClean="0"/>
              <a:t>):  3 ATP per NAD</a:t>
            </a:r>
          </a:p>
          <a:p>
            <a:r>
              <a:rPr lang="en-US" dirty="0" smtClean="0"/>
              <a:t>Other ETS path is FADH</a:t>
            </a:r>
            <a:r>
              <a:rPr lang="en-US" baseline="-25000" dirty="0" smtClean="0"/>
              <a:t>2</a:t>
            </a:r>
            <a:r>
              <a:rPr lang="en-US" dirty="0" smtClean="0"/>
              <a:t> </a:t>
            </a:r>
            <a:r>
              <a:rPr lang="en-US" dirty="0" smtClean="0">
                <a:sym typeface="Wingdings" panose="05000000000000000000" pitchFamily="2" charset="2"/>
              </a:rPr>
              <a:t> cytochrome  O</a:t>
            </a:r>
            <a:r>
              <a:rPr lang="en-US" baseline="-25000" dirty="0" smtClean="0">
                <a:sym typeface="Wingdings" panose="05000000000000000000" pitchFamily="2" charset="2"/>
              </a:rPr>
              <a:t>2</a:t>
            </a:r>
            <a:r>
              <a:rPr lang="en-US" dirty="0" smtClean="0">
                <a:sym typeface="Wingdings" panose="05000000000000000000" pitchFamily="2" charset="2"/>
              </a:rPr>
              <a:t>: 2 ATP per FADH</a:t>
            </a:r>
            <a:r>
              <a:rPr lang="en-US" baseline="-25000" dirty="0" smtClean="0">
                <a:sym typeface="Wingdings" panose="05000000000000000000" pitchFamily="2" charset="2"/>
              </a:rPr>
              <a:t>2</a:t>
            </a:r>
            <a:endParaRPr lang="en-US" baseline="-25000" dirty="0"/>
          </a:p>
        </p:txBody>
      </p:sp>
      <p:sp>
        <p:nvSpPr>
          <p:cNvPr id="2" name="Slide Number Placeholder 1"/>
          <p:cNvSpPr>
            <a:spLocks noGrp="1"/>
          </p:cNvSpPr>
          <p:nvPr>
            <p:ph type="sldNum" sz="quarter" idx="10"/>
          </p:nvPr>
        </p:nvSpPr>
        <p:spPr/>
        <p:txBody>
          <a:bodyPr/>
          <a:lstStyle/>
          <a:p>
            <a:fld id="{C6CEAC92-749C-4A74-ABC7-45C79598FA1C}" type="slidenum">
              <a:rPr lang="en-US" smtClean="0"/>
              <a:pPr/>
              <a:t>15</a:t>
            </a:fld>
            <a:endParaRPr lang="en-US"/>
          </a:p>
        </p:txBody>
      </p:sp>
    </p:spTree>
    <p:extLst>
      <p:ext uri="{BB962C8B-B14F-4D97-AF65-F5344CB8AC3E}">
        <p14:creationId xmlns:p14="http://schemas.microsoft.com/office/powerpoint/2010/main" val="1241447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ETS Energetics</a:t>
            </a:r>
            <a:endParaRPr lang="en-US" dirty="0"/>
          </a:p>
        </p:txBody>
      </p:sp>
      <p:sp>
        <p:nvSpPr>
          <p:cNvPr id="3" name="Content Placeholder 2"/>
          <p:cNvSpPr>
            <a:spLocks noGrp="1"/>
          </p:cNvSpPr>
          <p:nvPr>
            <p:ph idx="1"/>
          </p:nvPr>
        </p:nvSpPr>
        <p:spPr>
          <a:xfrm>
            <a:off x="364067" y="1397530"/>
            <a:ext cx="2613879" cy="4732337"/>
          </a:xfrm>
        </p:spPr>
        <p:txBody>
          <a:bodyPr/>
          <a:lstStyle/>
          <a:p>
            <a:pPr marL="0" indent="0">
              <a:buNone/>
            </a:pPr>
            <a:r>
              <a:rPr lang="en-US" sz="1800" dirty="0" smtClean="0">
                <a:latin typeface="+mj-lt"/>
              </a:rPr>
              <a:t>This shows how the products how NAD and FAD from Krebs + glycolysis enter the electron transport system and how a chain of oxidation-reduction reactions occur with the relative change in energy between reactants and products</a:t>
            </a:r>
            <a:endParaRPr lang="en-US" sz="1800" dirty="0">
              <a:latin typeface="+mj-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946" y="1828800"/>
            <a:ext cx="5962854" cy="4621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utoShape 4" descr="http://academics.tctc.edu/science/CHM/CHM/chemistry100_content/updated/chapter_6/images/exothermic.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599" y="7937"/>
            <a:ext cx="2143125" cy="1666875"/>
          </a:xfrm>
          <a:prstGeom prst="rect">
            <a:avLst/>
          </a:prstGeom>
        </p:spPr>
      </p:pic>
      <p:sp>
        <p:nvSpPr>
          <p:cNvPr id="6" name="Slide Number Placeholder 5"/>
          <p:cNvSpPr>
            <a:spLocks noGrp="1"/>
          </p:cNvSpPr>
          <p:nvPr>
            <p:ph type="sldNum" sz="quarter" idx="10"/>
          </p:nvPr>
        </p:nvSpPr>
        <p:spPr/>
        <p:txBody>
          <a:bodyPr/>
          <a:lstStyle/>
          <a:p>
            <a:fld id="{C6CEAC92-749C-4A74-ABC7-45C79598FA1C}" type="slidenum">
              <a:rPr lang="en-US" smtClean="0"/>
              <a:pPr/>
              <a:t>16</a:t>
            </a:fld>
            <a:endParaRPr lang="en-US"/>
          </a:p>
        </p:txBody>
      </p:sp>
    </p:spTree>
    <p:extLst>
      <p:ext uri="{BB962C8B-B14F-4D97-AF65-F5344CB8AC3E}">
        <p14:creationId xmlns:p14="http://schemas.microsoft.com/office/powerpoint/2010/main" val="2998294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Mitochondrial F</a:t>
            </a:r>
            <a:r>
              <a:rPr lang="en-US" baseline="-25000" dirty="0" smtClean="0"/>
              <a:t>0</a:t>
            </a:r>
            <a:r>
              <a:rPr lang="en-US" dirty="0" smtClean="0"/>
              <a:t> ATPase</a:t>
            </a:r>
            <a:endParaRPr lang="en-US" dirty="0"/>
          </a:p>
        </p:txBody>
      </p:sp>
      <p:sp>
        <p:nvSpPr>
          <p:cNvPr id="5" name="Content Placeholder 4"/>
          <p:cNvSpPr>
            <a:spLocks noGrp="1"/>
          </p:cNvSpPr>
          <p:nvPr>
            <p:ph idx="1"/>
          </p:nvPr>
        </p:nvSpPr>
        <p:spPr/>
        <p:txBody>
          <a:bodyPr/>
          <a:lstStyle/>
          <a:p>
            <a:r>
              <a:rPr lang="en-US" dirty="0" smtClean="0"/>
              <a:t>We will learn how mitochondria provide metabolic pathway components (enzymes) to transfer chemical bond energy to ATP</a:t>
            </a:r>
          </a:p>
          <a:p>
            <a:r>
              <a:rPr lang="en-US" dirty="0" smtClean="0"/>
              <a:t>But relevant to the discussion of "active transport" in which ATP is utilized by ATPase proteins to move ions and molecules against their concentration gradient, we discuss how one special protein in the membrane of the organelle mitochondria uses a concentration gradient to make ATP</a:t>
            </a:r>
          </a:p>
          <a:p>
            <a:r>
              <a:rPr lang="en-US" dirty="0" smtClean="0"/>
              <a:t>In other words, this is the REVERSE process: ions on the high concentration of a membrane move across to the low side, and this energy (chemical potential) drives the synthesis of ATP!</a:t>
            </a:r>
            <a:endParaRPr lang="en-US" dirty="0"/>
          </a:p>
        </p:txBody>
      </p:sp>
      <p:sp>
        <p:nvSpPr>
          <p:cNvPr id="2" name="Slide Number Placeholder 1"/>
          <p:cNvSpPr>
            <a:spLocks noGrp="1"/>
          </p:cNvSpPr>
          <p:nvPr>
            <p:ph type="sldNum" sz="quarter" idx="10"/>
          </p:nvPr>
        </p:nvSpPr>
        <p:spPr/>
        <p:txBody>
          <a:bodyPr/>
          <a:lstStyle/>
          <a:p>
            <a:fld id="{C6CEAC92-749C-4A74-ABC7-45C79598FA1C}" type="slidenum">
              <a:rPr lang="en-US" smtClean="0"/>
              <a:pPr/>
              <a:t>17</a:t>
            </a:fld>
            <a:endParaRPr lang="en-US"/>
          </a:p>
        </p:txBody>
      </p:sp>
    </p:spTree>
    <p:extLst>
      <p:ext uri="{BB962C8B-B14F-4D97-AF65-F5344CB8AC3E}">
        <p14:creationId xmlns:p14="http://schemas.microsoft.com/office/powerpoint/2010/main" val="4158183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Reverse of Active Transport?</a:t>
            </a:r>
            <a:endParaRPr lang="en-US" dirty="0"/>
          </a:p>
        </p:txBody>
      </p:sp>
      <p:sp>
        <p:nvSpPr>
          <p:cNvPr id="5" name="Content Placeholder 4"/>
          <p:cNvSpPr>
            <a:spLocks noGrp="1"/>
          </p:cNvSpPr>
          <p:nvPr>
            <p:ph idx="1"/>
          </p:nvPr>
        </p:nvSpPr>
        <p:spPr/>
        <p:txBody>
          <a:bodyPr/>
          <a:lstStyle/>
          <a:p>
            <a:r>
              <a:rPr lang="en-US" dirty="0" smtClean="0"/>
              <a:t>If ATP can be used move ions/molecules against a concentration gradient, why can't the process be reversed to make ATP instead?</a:t>
            </a:r>
            <a:endParaRPr lang="en-US" dirty="0"/>
          </a:p>
          <a:p>
            <a:r>
              <a:rPr lang="en-US" dirty="0" smtClean="0"/>
              <a:t>This is what happens with ATP production by the mitochondrial F</a:t>
            </a:r>
            <a:r>
              <a:rPr lang="en-US" baseline="-25000" dirty="0" smtClean="0"/>
              <a:t>0</a:t>
            </a:r>
            <a:r>
              <a:rPr lang="en-US" dirty="0" smtClean="0"/>
              <a:t> (F-type) ATPase:  ATP is made by condensing ADP and inorganic phosphate (P</a:t>
            </a:r>
            <a:r>
              <a:rPr lang="en-US" baseline="-25000" dirty="0" smtClean="0"/>
              <a:t>i</a:t>
            </a:r>
            <a:r>
              <a:rPr lang="en-US" dirty="0" smtClean="0"/>
              <a:t> or HPO</a:t>
            </a:r>
            <a:r>
              <a:rPr lang="en-US" baseline="-25000" dirty="0" smtClean="0"/>
              <a:t>4</a:t>
            </a:r>
            <a:r>
              <a:rPr lang="en-US" baseline="30000" dirty="0" smtClean="0"/>
              <a:t>2–</a:t>
            </a:r>
            <a:r>
              <a:rPr lang="en-US" dirty="0" smtClean="0"/>
              <a:t>)</a:t>
            </a:r>
          </a:p>
        </p:txBody>
      </p:sp>
      <p:sp>
        <p:nvSpPr>
          <p:cNvPr id="2" name="Slide Number Placeholder 1"/>
          <p:cNvSpPr>
            <a:spLocks noGrp="1"/>
          </p:cNvSpPr>
          <p:nvPr>
            <p:ph type="sldNum" sz="quarter" idx="10"/>
          </p:nvPr>
        </p:nvSpPr>
        <p:spPr/>
        <p:txBody>
          <a:bodyPr/>
          <a:lstStyle/>
          <a:p>
            <a:fld id="{C6CEAC92-749C-4A74-ABC7-45C79598FA1C}" type="slidenum">
              <a:rPr lang="en-US" smtClean="0"/>
              <a:pPr/>
              <a:t>18</a:t>
            </a:fld>
            <a:endParaRPr lang="en-US"/>
          </a:p>
        </p:txBody>
      </p:sp>
    </p:spTree>
    <p:extLst>
      <p:ext uri="{BB962C8B-B14F-4D97-AF65-F5344CB8AC3E}">
        <p14:creationId xmlns:p14="http://schemas.microsoft.com/office/powerpoint/2010/main" val="3407533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Mechanism</a:t>
            </a:r>
            <a:endParaRPr lang="en-US" dirty="0"/>
          </a:p>
        </p:txBody>
      </p:sp>
      <p:sp>
        <p:nvSpPr>
          <p:cNvPr id="5" name="Content Placeholder 4"/>
          <p:cNvSpPr>
            <a:spLocks noGrp="1"/>
          </p:cNvSpPr>
          <p:nvPr>
            <p:ph idx="1"/>
          </p:nvPr>
        </p:nvSpPr>
        <p:spPr/>
        <p:txBody>
          <a:bodyPr/>
          <a:lstStyle/>
          <a:p>
            <a:r>
              <a:rPr lang="en-US" dirty="0" smtClean="0"/>
              <a:t> Ion </a:t>
            </a:r>
            <a:r>
              <a:rPr lang="en-US" dirty="0"/>
              <a:t>Concentration Difference.  In the mitochondria, </a:t>
            </a:r>
            <a:r>
              <a:rPr lang="en-US" dirty="0" smtClean="0"/>
              <a:t>the electron transport system (ETS) generates a </a:t>
            </a:r>
            <a:r>
              <a:rPr lang="en-US" dirty="0"/>
              <a:t>concentration difference in protons (H</a:t>
            </a:r>
            <a:r>
              <a:rPr lang="en-US" baseline="30000" dirty="0"/>
              <a:t>+</a:t>
            </a:r>
            <a:r>
              <a:rPr lang="en-US" dirty="0"/>
              <a:t>) is made across </a:t>
            </a:r>
            <a:r>
              <a:rPr lang="en-US" dirty="0" smtClean="0"/>
              <a:t>the </a:t>
            </a:r>
            <a:r>
              <a:rPr lang="en-US" dirty="0"/>
              <a:t>inner membrane </a:t>
            </a:r>
            <a:r>
              <a:rPr lang="en-US" dirty="0" smtClean="0"/>
              <a:t>of mitochondria</a:t>
            </a:r>
          </a:p>
          <a:p>
            <a:pPr marL="292100" lvl="1" indent="0">
              <a:buNone/>
            </a:pPr>
            <a:r>
              <a:rPr lang="en-US" dirty="0" smtClean="0"/>
              <a:t>the ETS is discussed in the next lectures: the only important thing to know at this point is that an H</a:t>
            </a:r>
            <a:r>
              <a:rPr lang="en-US" baseline="30000" dirty="0" smtClean="0"/>
              <a:t>+</a:t>
            </a:r>
            <a:r>
              <a:rPr lang="en-US" dirty="0" smtClean="0"/>
              <a:t> concentration difference is generated by it</a:t>
            </a:r>
          </a:p>
          <a:p>
            <a:r>
              <a:rPr lang="en-US" dirty="0" smtClean="0"/>
              <a:t>The H</a:t>
            </a:r>
            <a:r>
              <a:rPr lang="en-US" baseline="30000" dirty="0" smtClean="0"/>
              <a:t>+</a:t>
            </a:r>
            <a:r>
              <a:rPr lang="en-US" dirty="0" smtClean="0"/>
              <a:t> concentration difference is then used to drive the synthesis of ATP</a:t>
            </a:r>
            <a:endParaRPr lang="en-US" dirty="0"/>
          </a:p>
        </p:txBody>
      </p:sp>
      <p:sp>
        <p:nvSpPr>
          <p:cNvPr id="2" name="Slide Number Placeholder 1"/>
          <p:cNvSpPr>
            <a:spLocks noGrp="1"/>
          </p:cNvSpPr>
          <p:nvPr>
            <p:ph type="sldNum" sz="quarter" idx="10"/>
          </p:nvPr>
        </p:nvSpPr>
        <p:spPr/>
        <p:txBody>
          <a:bodyPr/>
          <a:lstStyle/>
          <a:p>
            <a:fld id="{C6CEAC92-749C-4A74-ABC7-45C79598FA1C}" type="slidenum">
              <a:rPr lang="en-US" smtClean="0"/>
              <a:pPr/>
              <a:t>19</a:t>
            </a:fld>
            <a:endParaRPr lang="en-US"/>
          </a:p>
        </p:txBody>
      </p:sp>
    </p:spTree>
    <p:extLst>
      <p:ext uri="{BB962C8B-B14F-4D97-AF65-F5344CB8AC3E}">
        <p14:creationId xmlns:p14="http://schemas.microsoft.com/office/powerpoint/2010/main" val="1554719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Objectives</a:t>
            </a:r>
            <a:endParaRPr lang="en-US" dirty="0"/>
          </a:p>
        </p:txBody>
      </p:sp>
      <p:sp>
        <p:nvSpPr>
          <p:cNvPr id="7" name="Content Placeholder 6"/>
          <p:cNvSpPr>
            <a:spLocks noGrp="1"/>
          </p:cNvSpPr>
          <p:nvPr>
            <p:ph idx="1"/>
          </p:nvPr>
        </p:nvSpPr>
        <p:spPr/>
        <p:txBody>
          <a:bodyPr/>
          <a:lstStyle/>
          <a:p>
            <a:r>
              <a:rPr lang="en-US" dirty="0"/>
              <a:t>Describe the </a:t>
            </a:r>
            <a:r>
              <a:rPr lang="en-US" dirty="0" smtClean="0"/>
              <a:t>structure, </a:t>
            </a:r>
            <a:r>
              <a:rPr lang="en-US" dirty="0"/>
              <a:t>conformational states and reproduction </a:t>
            </a:r>
            <a:r>
              <a:rPr lang="en-US" dirty="0" smtClean="0"/>
              <a:t>of mitochondria</a:t>
            </a:r>
            <a:r>
              <a:rPr lang="en-US" dirty="0"/>
              <a:t>. Compare between inner &amp; outer </a:t>
            </a:r>
            <a:r>
              <a:rPr lang="en-US" dirty="0" smtClean="0"/>
              <a:t>membranes structure </a:t>
            </a:r>
            <a:r>
              <a:rPr lang="en-US" dirty="0"/>
              <a:t>of the </a:t>
            </a:r>
            <a:r>
              <a:rPr lang="en-US" dirty="0" smtClean="0"/>
              <a:t>mitochondria</a:t>
            </a:r>
            <a:endParaRPr lang="en-US" dirty="0"/>
          </a:p>
          <a:p>
            <a:r>
              <a:rPr lang="en-US" dirty="0"/>
              <a:t>D</a:t>
            </a:r>
            <a:r>
              <a:rPr lang="en-US" dirty="0" smtClean="0"/>
              <a:t>escribe </a:t>
            </a:r>
            <a:r>
              <a:rPr lang="en-US" dirty="0"/>
              <a:t>BRIEFLY the Krebs cycle and list its </a:t>
            </a:r>
            <a:r>
              <a:rPr lang="en-US" dirty="0" smtClean="0"/>
              <a:t>products</a:t>
            </a:r>
            <a:endParaRPr lang="en-US" dirty="0"/>
          </a:p>
          <a:p>
            <a:r>
              <a:rPr lang="en-US" dirty="0" smtClean="0"/>
              <a:t>Describe </a:t>
            </a:r>
            <a:r>
              <a:rPr lang="en-US" dirty="0"/>
              <a:t>BRIEFLY the electron transport system/chain and list </a:t>
            </a:r>
            <a:r>
              <a:rPr lang="en-US" dirty="0" smtClean="0"/>
              <a:t>its product</a:t>
            </a:r>
            <a:endParaRPr lang="en-US" dirty="0"/>
          </a:p>
          <a:p>
            <a:r>
              <a:rPr lang="en-US" dirty="0" smtClean="0"/>
              <a:t>Describe </a:t>
            </a:r>
            <a:r>
              <a:rPr lang="en-US" dirty="0"/>
              <a:t>the breakdown of ATP production per one glucose </a:t>
            </a:r>
            <a:r>
              <a:rPr lang="en-US" dirty="0" smtClean="0"/>
              <a:t>usage (</a:t>
            </a:r>
            <a:r>
              <a:rPr lang="en-US" dirty="0"/>
              <a:t>the total ATP accounting</a:t>
            </a:r>
            <a:r>
              <a:rPr lang="en-US" dirty="0" smtClean="0"/>
              <a:t>)</a:t>
            </a:r>
            <a:endParaRPr lang="en-US" dirty="0"/>
          </a:p>
        </p:txBody>
      </p:sp>
      <p:sp>
        <p:nvSpPr>
          <p:cNvPr id="2" name="Slide Number Placeholder 1"/>
          <p:cNvSpPr>
            <a:spLocks noGrp="1"/>
          </p:cNvSpPr>
          <p:nvPr>
            <p:ph type="sldNum" sz="quarter" idx="10"/>
          </p:nvPr>
        </p:nvSpPr>
        <p:spPr/>
        <p:txBody>
          <a:bodyPr/>
          <a:lstStyle/>
          <a:p>
            <a:fld id="{C6CEAC92-749C-4A74-ABC7-45C79598FA1C}" type="slidenum">
              <a:rPr lang="en-US" smtClean="0"/>
              <a:pPr/>
              <a:t>2</a:t>
            </a:fld>
            <a:endParaRPr lang="en-US"/>
          </a:p>
        </p:txBody>
      </p:sp>
    </p:spTree>
    <p:extLst>
      <p:ext uri="{BB962C8B-B14F-4D97-AF65-F5344CB8AC3E}">
        <p14:creationId xmlns:p14="http://schemas.microsoft.com/office/powerpoint/2010/main" val="3044991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Chemiosmotic</a:t>
            </a:r>
            <a:r>
              <a:rPr lang="en-US" dirty="0" smtClean="0"/>
              <a:t> Gradient</a:t>
            </a:r>
            <a:endParaRPr lang="en-US" dirty="0"/>
          </a:p>
        </p:txBody>
      </p:sp>
      <p:sp>
        <p:nvSpPr>
          <p:cNvPr id="3" name="Content Placeholder 2"/>
          <p:cNvSpPr>
            <a:spLocks noGrp="1"/>
          </p:cNvSpPr>
          <p:nvPr>
            <p:ph idx="1"/>
          </p:nvPr>
        </p:nvSpPr>
        <p:spPr/>
        <p:txBody>
          <a:bodyPr/>
          <a:lstStyle/>
          <a:p>
            <a:r>
              <a:rPr lang="en-US" sz="2200" dirty="0" smtClean="0"/>
              <a:t>The ETS therefore is pumping H</a:t>
            </a:r>
            <a:r>
              <a:rPr lang="en-US" sz="2200" baseline="30000" dirty="0" smtClean="0"/>
              <a:t>+</a:t>
            </a:r>
            <a:r>
              <a:rPr lang="en-US" sz="2200" dirty="0" smtClean="0"/>
              <a:t> ions from one side of the inner membrane to the other (from matrix </a:t>
            </a:r>
            <a:r>
              <a:rPr lang="en-US" sz="2200" dirty="0" smtClean="0">
                <a:sym typeface="Wingdings" panose="05000000000000000000" pitchFamily="2" charset="2"/>
              </a:rPr>
              <a:t> intermembrane space), building up a H</a:t>
            </a:r>
            <a:r>
              <a:rPr lang="en-US" sz="2200" baseline="30000" dirty="0" smtClean="0">
                <a:sym typeface="Wingdings" panose="05000000000000000000" pitchFamily="2" charset="2"/>
              </a:rPr>
              <a:t>+</a:t>
            </a:r>
            <a:r>
              <a:rPr lang="en-US" sz="2200" dirty="0" smtClean="0">
                <a:sym typeface="Wingdings" panose="05000000000000000000" pitchFamily="2" charset="2"/>
              </a:rPr>
              <a:t> concentration difference (also called the </a:t>
            </a:r>
            <a:r>
              <a:rPr lang="en-US" sz="2200" dirty="0" err="1" smtClean="0">
                <a:solidFill>
                  <a:srgbClr val="FFFF00"/>
                </a:solidFill>
                <a:sym typeface="Wingdings" panose="05000000000000000000" pitchFamily="2" charset="2"/>
              </a:rPr>
              <a:t>chemiosmotic</a:t>
            </a:r>
            <a:r>
              <a:rPr lang="en-US" sz="2200" dirty="0" smtClean="0">
                <a:solidFill>
                  <a:srgbClr val="FFFF00"/>
                </a:solidFill>
                <a:sym typeface="Wingdings" panose="05000000000000000000" pitchFamily="2" charset="2"/>
              </a:rPr>
              <a:t> gradient</a:t>
            </a:r>
            <a:r>
              <a:rPr lang="en-US" sz="2200" dirty="0" smtClean="0">
                <a:sym typeface="Wingdings" panose="05000000000000000000" pitchFamily="2" charset="2"/>
              </a:rPr>
              <a:t>)</a:t>
            </a:r>
          </a:p>
          <a:p>
            <a:r>
              <a:rPr lang="en-US" sz="2200" dirty="0" smtClean="0">
                <a:sym typeface="Wingdings" panose="05000000000000000000" pitchFamily="2" charset="2"/>
              </a:rPr>
              <a:t>Recall that Na</a:t>
            </a:r>
            <a:r>
              <a:rPr lang="en-US" sz="2200" baseline="30000" dirty="0" smtClean="0">
                <a:sym typeface="Wingdings" panose="05000000000000000000" pitchFamily="2" charset="2"/>
              </a:rPr>
              <a:t>+</a:t>
            </a:r>
            <a:r>
              <a:rPr lang="en-US" sz="2200" dirty="0" smtClean="0">
                <a:sym typeface="Wingdings" panose="05000000000000000000" pitchFamily="2" charset="2"/>
              </a:rPr>
              <a:t> ion concentration differences across a membrane are produced by using ATP, and these Na</a:t>
            </a:r>
            <a:r>
              <a:rPr lang="en-US" sz="2200" baseline="30000" dirty="0" smtClean="0">
                <a:sym typeface="Wingdings" panose="05000000000000000000" pitchFamily="2" charset="2"/>
              </a:rPr>
              <a:t>+</a:t>
            </a:r>
            <a:r>
              <a:rPr lang="en-US" sz="2200" dirty="0" smtClean="0">
                <a:sym typeface="Wingdings" panose="05000000000000000000" pitchFamily="2" charset="2"/>
              </a:rPr>
              <a:t> concentration differences can be used to do other kind of cellular work, particularly coupled transport</a:t>
            </a:r>
          </a:p>
          <a:p>
            <a:r>
              <a:rPr lang="en-US" sz="2200" dirty="0" smtClean="0">
                <a:sym typeface="Wingdings" panose="05000000000000000000" pitchFamily="2" charset="2"/>
              </a:rPr>
              <a:t>This proton (H</a:t>
            </a:r>
            <a:r>
              <a:rPr lang="en-US" sz="2200" baseline="30000" dirty="0" smtClean="0">
                <a:sym typeface="Wingdings" panose="05000000000000000000" pitchFamily="2" charset="2"/>
              </a:rPr>
              <a:t>+</a:t>
            </a:r>
            <a:r>
              <a:rPr lang="en-US" sz="2200" dirty="0" smtClean="0">
                <a:sym typeface="Wingdings" panose="05000000000000000000" pitchFamily="2" charset="2"/>
              </a:rPr>
              <a:t>) concentration difference across the inner membrane will be used to produce ATP itself</a:t>
            </a:r>
          </a:p>
          <a:p>
            <a:endParaRPr lang="en-US" sz="2200" dirty="0" smtClean="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C6CEAC92-749C-4A74-ABC7-45C79598FA1C}" type="slidenum">
              <a:rPr lang="en-US" smtClean="0"/>
              <a:pPr/>
              <a:t>20</a:t>
            </a:fld>
            <a:endParaRPr lang="en-US"/>
          </a:p>
        </p:txBody>
      </p:sp>
    </p:spTree>
    <p:extLst>
      <p:ext uri="{BB962C8B-B14F-4D97-AF65-F5344CB8AC3E}">
        <p14:creationId xmlns:p14="http://schemas.microsoft.com/office/powerpoint/2010/main" val="1371989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Electron Transport System</a:t>
            </a:r>
            <a:endParaRPr lang="en-US" dirty="0"/>
          </a:p>
        </p:txBody>
      </p:sp>
      <p:sp>
        <p:nvSpPr>
          <p:cNvPr id="3" name="Content Placeholder 2"/>
          <p:cNvSpPr>
            <a:spLocks noGrp="1"/>
          </p:cNvSpPr>
          <p:nvPr>
            <p:ph idx="1"/>
          </p:nvPr>
        </p:nvSpPr>
        <p:spPr>
          <a:xfrm>
            <a:off x="241301" y="1236663"/>
            <a:ext cx="2432769" cy="4732337"/>
          </a:xfrm>
        </p:spPr>
        <p:txBody>
          <a:bodyPr/>
          <a:lstStyle/>
          <a:p>
            <a:pPr marL="88900" indent="-88900"/>
            <a:r>
              <a:rPr lang="en-US" sz="1400" dirty="0" smtClean="0">
                <a:latin typeface="+mj-lt"/>
              </a:rPr>
              <a:t>NADH produced in glycolysis and Krebs cycle is oxidized back to NAD by proteins in Complex I (NADH dehydrogenase)</a:t>
            </a:r>
          </a:p>
          <a:p>
            <a:pPr marL="88900" indent="-88900"/>
            <a:r>
              <a:rPr lang="en-US" sz="1400" dirty="0" smtClean="0">
                <a:latin typeface="+mj-lt"/>
              </a:rPr>
              <a:t>Electrons are then moved to the cytochromes and Fe-S proteins in Complex III through </a:t>
            </a:r>
            <a:r>
              <a:rPr lang="en-US" sz="1400" dirty="0" err="1" smtClean="0">
                <a:latin typeface="+mj-lt"/>
              </a:rPr>
              <a:t>quinone</a:t>
            </a:r>
            <a:r>
              <a:rPr lang="en-US" sz="1400" dirty="0" smtClean="0">
                <a:latin typeface="+mj-lt"/>
              </a:rPr>
              <a:t> (</a:t>
            </a:r>
            <a:r>
              <a:rPr lang="en-US" sz="1400" dirty="0" err="1" smtClean="0">
                <a:latin typeface="+mj-lt"/>
              </a:rPr>
              <a:t>CoQ</a:t>
            </a:r>
            <a:r>
              <a:rPr lang="en-US" sz="1400" dirty="0" smtClean="0">
                <a:latin typeface="+mj-lt"/>
              </a:rPr>
              <a:t>) molecules in the membrane</a:t>
            </a:r>
          </a:p>
          <a:p>
            <a:pPr marL="88900" indent="-88900"/>
            <a:r>
              <a:rPr lang="en-US" sz="1400" dirty="0" smtClean="0">
                <a:latin typeface="+mj-lt"/>
              </a:rPr>
              <a:t>Cytochrome c gets reduced (i.e., gets electrons) from last protein  Complex III chain, and reduces in turn the Complex IV (cytochrome c oxidase)</a:t>
            </a:r>
          </a:p>
          <a:p>
            <a:pPr marL="88900" indent="-88900"/>
            <a:r>
              <a:rPr lang="en-US" sz="1400" dirty="0" smtClean="0">
                <a:latin typeface="+mj-lt"/>
              </a:rPr>
              <a:t>With each oxidation-reduction, H</a:t>
            </a:r>
            <a:r>
              <a:rPr lang="en-US" sz="1400" baseline="30000" dirty="0" smtClean="0">
                <a:latin typeface="+mj-lt"/>
              </a:rPr>
              <a:t>+</a:t>
            </a:r>
            <a:r>
              <a:rPr lang="en-US" sz="1400" dirty="0" smtClean="0">
                <a:latin typeface="+mj-lt"/>
              </a:rPr>
              <a:t> gets moved across the membrane</a:t>
            </a:r>
          </a:p>
          <a:p>
            <a:pPr marL="88900" indent="-88900"/>
            <a:r>
              <a:rPr lang="en-US" sz="1400" dirty="0" smtClean="0">
                <a:latin typeface="+mj-lt"/>
              </a:rPr>
              <a:t>The buildup of H</a:t>
            </a:r>
            <a:r>
              <a:rPr lang="en-US" sz="1400" baseline="30000" dirty="0" smtClean="0">
                <a:latin typeface="+mj-lt"/>
              </a:rPr>
              <a:t>+</a:t>
            </a:r>
            <a:r>
              <a:rPr lang="en-US" sz="1400" dirty="0" smtClean="0">
                <a:latin typeface="+mj-lt"/>
              </a:rPr>
              <a:t> is used by ATP synthase to produce ATP</a:t>
            </a:r>
          </a:p>
          <a:p>
            <a:pPr marL="0" indent="0">
              <a:buNone/>
            </a:pPr>
            <a:endParaRPr lang="en-US" sz="1400" dirty="0">
              <a:latin typeface="+mj-l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4070" y="1371600"/>
            <a:ext cx="6328644" cy="463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C6CEAC92-749C-4A74-ABC7-45C79598FA1C}" type="slidenum">
              <a:rPr lang="en-US" smtClean="0"/>
              <a:pPr/>
              <a:t>21</a:t>
            </a:fld>
            <a:endParaRPr lang="en-US"/>
          </a:p>
        </p:txBody>
      </p:sp>
    </p:spTree>
    <p:extLst>
      <p:ext uri="{BB962C8B-B14F-4D97-AF65-F5344CB8AC3E}">
        <p14:creationId xmlns:p14="http://schemas.microsoft.com/office/powerpoint/2010/main" val="3596928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1" y="1397530"/>
            <a:ext cx="2617788" cy="4732337"/>
          </a:xfrm>
        </p:spPr>
        <p:txBody>
          <a:bodyPr/>
          <a:lstStyle/>
          <a:p>
            <a:r>
              <a:rPr lang="en-US" sz="2000" dirty="0" smtClean="0"/>
              <a:t>This is the same ETS as shown previously, but location of the complexes are shown as part of the larger mitochondrial structure</a:t>
            </a:r>
            <a:endParaRPr lang="en-US"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2588" y="1266825"/>
            <a:ext cx="5915025" cy="485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C6CEAC92-749C-4A74-ABC7-45C79598FA1C}" type="slidenum">
              <a:rPr lang="en-US" smtClean="0"/>
              <a:pPr/>
              <a:t>22</a:t>
            </a:fld>
            <a:endParaRPr lang="en-US"/>
          </a:p>
        </p:txBody>
      </p:sp>
    </p:spTree>
    <p:extLst>
      <p:ext uri="{BB962C8B-B14F-4D97-AF65-F5344CB8AC3E}">
        <p14:creationId xmlns:p14="http://schemas.microsoft.com/office/powerpoint/2010/main" val="3283510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Inputs to ETS</a:t>
            </a:r>
            <a:endParaRPr lang="en-US" dirty="0"/>
          </a:p>
        </p:txBody>
      </p:sp>
      <p:sp>
        <p:nvSpPr>
          <p:cNvPr id="3" name="Content Placeholder 2"/>
          <p:cNvSpPr>
            <a:spLocks noGrp="1"/>
          </p:cNvSpPr>
          <p:nvPr>
            <p:ph idx="1"/>
          </p:nvPr>
        </p:nvSpPr>
        <p:spPr/>
        <p:txBody>
          <a:bodyPr/>
          <a:lstStyle/>
          <a:p>
            <a:r>
              <a:rPr lang="en-US" dirty="0" smtClean="0"/>
              <a:t>From Krebs Cycle (two turns for 1 glucose)</a:t>
            </a:r>
          </a:p>
          <a:p>
            <a:pPr lvl="1"/>
            <a:r>
              <a:rPr lang="en-US" dirty="0" smtClean="0"/>
              <a:t>6 NADH  </a:t>
            </a:r>
            <a:r>
              <a:rPr lang="en-US" dirty="0" smtClean="0">
                <a:sym typeface="Wingdings" panose="05000000000000000000" pitchFamily="2" charset="2"/>
              </a:rPr>
              <a:t> 3 ATP / NADH = 18 ATP</a:t>
            </a:r>
            <a:endParaRPr lang="en-US" dirty="0" smtClean="0"/>
          </a:p>
          <a:p>
            <a:pPr lvl="1"/>
            <a:r>
              <a:rPr lang="en-US" dirty="0" smtClean="0"/>
              <a:t>2 FADH</a:t>
            </a:r>
            <a:r>
              <a:rPr lang="en-US" baseline="-25000" dirty="0" smtClean="0"/>
              <a:t>2</a:t>
            </a:r>
            <a:r>
              <a:rPr lang="en-US" dirty="0" smtClean="0"/>
              <a:t>  </a:t>
            </a:r>
            <a:r>
              <a:rPr lang="en-US" dirty="0" smtClean="0">
                <a:sym typeface="Wingdings" panose="05000000000000000000" pitchFamily="2" charset="2"/>
              </a:rPr>
              <a:t> 2 ATP / FADH2 = 4 ATP</a:t>
            </a:r>
            <a:endParaRPr lang="en-US" baseline="-25000" dirty="0" smtClean="0"/>
          </a:p>
          <a:p>
            <a:r>
              <a:rPr lang="en-US" dirty="0" smtClean="0"/>
              <a:t>From pyruvate </a:t>
            </a:r>
            <a:r>
              <a:rPr lang="en-US" dirty="0" smtClean="0">
                <a:sym typeface="Wingdings" panose="05000000000000000000" pitchFamily="2" charset="2"/>
              </a:rPr>
              <a:t> acetyl-CoA</a:t>
            </a:r>
          </a:p>
          <a:p>
            <a:pPr lvl="1"/>
            <a:r>
              <a:rPr lang="en-US" dirty="0" smtClean="0">
                <a:sym typeface="Wingdings" panose="05000000000000000000" pitchFamily="2" charset="2"/>
              </a:rPr>
              <a:t>2 NADH  </a:t>
            </a:r>
            <a:r>
              <a:rPr lang="en-US" dirty="0">
                <a:sym typeface="Wingdings" panose="05000000000000000000" pitchFamily="2" charset="2"/>
              </a:rPr>
              <a:t> 3 ATP / NADH = </a:t>
            </a:r>
            <a:r>
              <a:rPr lang="en-US" dirty="0" smtClean="0">
                <a:sym typeface="Wingdings" panose="05000000000000000000" pitchFamily="2" charset="2"/>
              </a:rPr>
              <a:t>6 </a:t>
            </a:r>
            <a:r>
              <a:rPr lang="en-US" dirty="0">
                <a:sym typeface="Wingdings" panose="05000000000000000000" pitchFamily="2" charset="2"/>
              </a:rPr>
              <a:t>ATP</a:t>
            </a:r>
            <a:endParaRPr lang="en-US" dirty="0"/>
          </a:p>
          <a:p>
            <a:r>
              <a:rPr lang="en-US" dirty="0" smtClean="0">
                <a:sym typeface="Wingdings" panose="05000000000000000000" pitchFamily="2" charset="2"/>
              </a:rPr>
              <a:t>From glycolysis</a:t>
            </a:r>
          </a:p>
          <a:p>
            <a:pPr lvl="1"/>
            <a:r>
              <a:rPr lang="en-US" dirty="0" smtClean="0">
                <a:sym typeface="Wingdings" panose="05000000000000000000" pitchFamily="2" charset="2"/>
              </a:rPr>
              <a:t>2 NADH  </a:t>
            </a:r>
            <a:r>
              <a:rPr lang="en-US" dirty="0">
                <a:sym typeface="Wingdings" panose="05000000000000000000" pitchFamily="2" charset="2"/>
              </a:rPr>
              <a:t> 3 ATP / NADH = </a:t>
            </a:r>
            <a:r>
              <a:rPr lang="en-US" dirty="0" smtClean="0">
                <a:sym typeface="Wingdings" panose="05000000000000000000" pitchFamily="2" charset="2"/>
              </a:rPr>
              <a:t>6 ATP</a:t>
            </a:r>
          </a:p>
          <a:p>
            <a:pPr marL="0" indent="0">
              <a:buNone/>
            </a:pPr>
            <a:endParaRPr lang="en-US" dirty="0"/>
          </a:p>
        </p:txBody>
      </p:sp>
      <p:sp>
        <p:nvSpPr>
          <p:cNvPr id="4" name="Slide Number Placeholder 3"/>
          <p:cNvSpPr>
            <a:spLocks noGrp="1"/>
          </p:cNvSpPr>
          <p:nvPr>
            <p:ph type="sldNum" sz="quarter" idx="10"/>
          </p:nvPr>
        </p:nvSpPr>
        <p:spPr/>
        <p:txBody>
          <a:bodyPr/>
          <a:lstStyle/>
          <a:p>
            <a:fld id="{C6CEAC92-749C-4A74-ABC7-45C79598FA1C}" type="slidenum">
              <a:rPr lang="en-US" smtClean="0"/>
              <a:pPr/>
              <a:t>23</a:t>
            </a:fld>
            <a:endParaRPr lang="en-US"/>
          </a:p>
        </p:txBody>
      </p:sp>
    </p:spTree>
    <p:extLst>
      <p:ext uri="{BB962C8B-B14F-4D97-AF65-F5344CB8AC3E}">
        <p14:creationId xmlns:p14="http://schemas.microsoft.com/office/powerpoint/2010/main" val="4212586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ETS</a:t>
            </a:r>
            <a:endParaRPr lang="en-US" dirty="0"/>
          </a:p>
        </p:txBody>
      </p:sp>
      <p:sp>
        <p:nvSpPr>
          <p:cNvPr id="3" name="Content Placeholder 2"/>
          <p:cNvSpPr>
            <a:spLocks noGrp="1"/>
          </p:cNvSpPr>
          <p:nvPr>
            <p:ph idx="1"/>
          </p:nvPr>
        </p:nvSpPr>
        <p:spPr/>
        <p:txBody>
          <a:bodyPr/>
          <a:lstStyle/>
          <a:p>
            <a:r>
              <a:rPr lang="en-US" dirty="0" smtClean="0"/>
              <a:t>34 </a:t>
            </a:r>
            <a:r>
              <a:rPr lang="en-US" dirty="0"/>
              <a:t>ATP </a:t>
            </a:r>
            <a:r>
              <a:rPr lang="en-US" dirty="0" smtClean="0"/>
              <a:t>produced by </a:t>
            </a:r>
            <a:r>
              <a:rPr lang="en-US" dirty="0"/>
              <a:t>o</a:t>
            </a:r>
            <a:r>
              <a:rPr lang="en-US" dirty="0" smtClean="0"/>
              <a:t>xidative phosphorylation</a:t>
            </a:r>
          </a:p>
          <a:p>
            <a:pPr lvl="1"/>
            <a:r>
              <a:rPr lang="en-US" dirty="0" smtClean="0"/>
              <a:t>Proton (H</a:t>
            </a:r>
            <a:r>
              <a:rPr lang="en-US" baseline="30000" dirty="0" smtClean="0"/>
              <a:t>+</a:t>
            </a:r>
            <a:r>
              <a:rPr lang="en-US" dirty="0" smtClean="0"/>
              <a:t>) concentration difference across inner membrane generated by oxidation-reduction reactions with </a:t>
            </a:r>
            <a:r>
              <a:rPr lang="en-US" dirty="0" err="1" smtClean="0"/>
              <a:t>vectorial</a:t>
            </a:r>
            <a:r>
              <a:rPr lang="en-US" dirty="0" smtClean="0"/>
              <a:t> movement from matrix </a:t>
            </a:r>
            <a:r>
              <a:rPr lang="en-US" dirty="0" smtClean="0">
                <a:sym typeface="Wingdings" panose="05000000000000000000" pitchFamily="2" charset="2"/>
              </a:rPr>
              <a:t> </a:t>
            </a:r>
            <a:r>
              <a:rPr lang="en-US" dirty="0" err="1" smtClean="0">
                <a:sym typeface="Wingdings" panose="05000000000000000000" pitchFamily="2" charset="2"/>
              </a:rPr>
              <a:t>intermembane</a:t>
            </a:r>
            <a:r>
              <a:rPr lang="en-US" dirty="0" smtClean="0">
                <a:sym typeface="Wingdings" panose="05000000000000000000" pitchFamily="2" charset="2"/>
              </a:rPr>
              <a:t> space</a:t>
            </a:r>
          </a:p>
          <a:p>
            <a:pPr lvl="1"/>
            <a:r>
              <a:rPr lang="en-US" dirty="0" smtClean="0">
                <a:sym typeface="Wingdings" panose="05000000000000000000" pitchFamily="2" charset="2"/>
              </a:rPr>
              <a:t>H</a:t>
            </a:r>
            <a:r>
              <a:rPr lang="en-US" baseline="30000" dirty="0" smtClean="0">
                <a:sym typeface="Wingdings" panose="05000000000000000000" pitchFamily="2" charset="2"/>
              </a:rPr>
              <a:t>+</a:t>
            </a:r>
            <a:r>
              <a:rPr lang="en-US" dirty="0" smtClean="0">
                <a:sym typeface="Wingdings" panose="05000000000000000000" pitchFamily="2" charset="2"/>
              </a:rPr>
              <a:t> concentration difference drives ATP production with ATP synthase membrane protein</a:t>
            </a:r>
            <a:endParaRPr lang="en-US" dirty="0"/>
          </a:p>
          <a:p>
            <a:r>
              <a:rPr lang="en-US" dirty="0" smtClean="0"/>
              <a:t>O</a:t>
            </a:r>
            <a:r>
              <a:rPr lang="en-US" baseline="-25000" dirty="0" smtClean="0"/>
              <a:t>2</a:t>
            </a:r>
            <a:r>
              <a:rPr lang="en-US" dirty="0" smtClean="0"/>
              <a:t> accepts electrons at last step to make H</a:t>
            </a:r>
            <a:r>
              <a:rPr lang="en-US" baseline="-25000" dirty="0" smtClean="0"/>
              <a:t>2</a:t>
            </a:r>
            <a:r>
              <a:rPr lang="en-US" dirty="0" smtClean="0"/>
              <a:t>O molecules</a:t>
            </a:r>
            <a:endParaRPr lang="en-US" dirty="0"/>
          </a:p>
          <a:p>
            <a:r>
              <a:rPr lang="en-US" dirty="0" smtClean="0"/>
              <a:t>Uses </a:t>
            </a:r>
            <a:r>
              <a:rPr lang="en-US" dirty="0"/>
              <a:t>coenzymes NAD</a:t>
            </a:r>
            <a:r>
              <a:rPr lang="en-US" baseline="30000" dirty="0"/>
              <a:t>+</a:t>
            </a:r>
            <a:r>
              <a:rPr lang="en-US" dirty="0"/>
              <a:t> and </a:t>
            </a:r>
            <a:r>
              <a:rPr lang="en-US" dirty="0" smtClean="0"/>
              <a:t>FAD </a:t>
            </a:r>
            <a:r>
              <a:rPr lang="en-US" dirty="0"/>
              <a:t>to accept </a:t>
            </a:r>
            <a:r>
              <a:rPr lang="en-US" dirty="0" smtClean="0"/>
              <a:t>electrons from the breakdown of glucose</a:t>
            </a:r>
            <a:endParaRPr lang="en-US" dirty="0"/>
          </a:p>
        </p:txBody>
      </p:sp>
      <p:sp>
        <p:nvSpPr>
          <p:cNvPr id="4" name="Slide Number Placeholder 3"/>
          <p:cNvSpPr>
            <a:spLocks noGrp="1"/>
          </p:cNvSpPr>
          <p:nvPr>
            <p:ph type="sldNum" sz="quarter" idx="10"/>
          </p:nvPr>
        </p:nvSpPr>
        <p:spPr/>
        <p:txBody>
          <a:bodyPr/>
          <a:lstStyle/>
          <a:p>
            <a:fld id="{C6CEAC92-749C-4A74-ABC7-45C79598FA1C}" type="slidenum">
              <a:rPr lang="en-US" smtClean="0"/>
              <a:pPr/>
              <a:t>24</a:t>
            </a:fld>
            <a:endParaRPr lang="en-US"/>
          </a:p>
        </p:txBody>
      </p:sp>
    </p:spTree>
    <p:extLst>
      <p:ext uri="{BB962C8B-B14F-4D97-AF65-F5344CB8AC3E}">
        <p14:creationId xmlns:p14="http://schemas.microsoft.com/office/powerpoint/2010/main" val="2685228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Accounting of ATP Made</a:t>
            </a:r>
            <a:endParaRPr lang="en-US" dirty="0"/>
          </a:p>
        </p:txBody>
      </p:sp>
      <p:sp>
        <p:nvSpPr>
          <p:cNvPr id="3" name="Content Placeholder 2"/>
          <p:cNvSpPr>
            <a:spLocks noGrp="1"/>
          </p:cNvSpPr>
          <p:nvPr>
            <p:ph idx="1"/>
          </p:nvPr>
        </p:nvSpPr>
        <p:spPr/>
        <p:txBody>
          <a:bodyPr/>
          <a:lstStyle/>
          <a:p>
            <a:r>
              <a:rPr lang="en-US" dirty="0"/>
              <a:t>Grand total </a:t>
            </a:r>
            <a:r>
              <a:rPr lang="en-US" dirty="0" smtClean="0"/>
              <a:t>ATP from ONE glucose</a:t>
            </a:r>
          </a:p>
          <a:p>
            <a:pPr marL="292100" lvl="1" indent="0">
              <a:buNone/>
            </a:pPr>
            <a:r>
              <a:rPr lang="en-US" dirty="0" smtClean="0"/>
              <a:t>+2 ATP from glycolysis</a:t>
            </a:r>
          </a:p>
          <a:p>
            <a:pPr marL="292100" lvl="1" indent="0">
              <a:buNone/>
            </a:pPr>
            <a:r>
              <a:rPr lang="en-US" dirty="0" smtClean="0"/>
              <a:t>+2 ATP from </a:t>
            </a:r>
            <a:r>
              <a:rPr lang="en-US" dirty="0"/>
              <a:t>Krebs </a:t>
            </a:r>
            <a:r>
              <a:rPr lang="en-US" dirty="0" smtClean="0"/>
              <a:t>cycle (via GTP)</a:t>
            </a:r>
            <a:endParaRPr lang="en-US" dirty="0"/>
          </a:p>
          <a:p>
            <a:pPr marL="292100" lvl="1" indent="0">
              <a:buNone/>
            </a:pPr>
            <a:r>
              <a:rPr lang="en-US" dirty="0" smtClean="0"/>
              <a:t>+ 34 ATP from ETS</a:t>
            </a:r>
          </a:p>
          <a:p>
            <a:r>
              <a:rPr lang="en-US" dirty="0" smtClean="0"/>
              <a:t>= 38 ATP</a:t>
            </a:r>
          </a:p>
          <a:p>
            <a:endParaRPr lang="en-US" dirty="0"/>
          </a:p>
          <a:p>
            <a:r>
              <a:rPr lang="en-US" dirty="0" smtClean="0"/>
              <a:t>HOWEVER, transport of NADH generated by glycolysis from cytosol </a:t>
            </a:r>
            <a:r>
              <a:rPr lang="en-US" dirty="0" smtClean="0">
                <a:sym typeface="Wingdings" panose="05000000000000000000" pitchFamily="2" charset="2"/>
              </a:rPr>
              <a:t> matrix of mitochondria requires using ONE ATP per NADH, so we lose 2 ATP for NET 36 ATP</a:t>
            </a:r>
          </a:p>
          <a:p>
            <a:r>
              <a:rPr lang="en-US" sz="2000" dirty="0" smtClean="0">
                <a:sym typeface="Wingdings" panose="05000000000000000000" pitchFamily="2" charset="2"/>
              </a:rPr>
              <a:t>In reality only 30 ATP are generated from one glucose because of H+ leaking and other coupled energy processes</a:t>
            </a:r>
            <a:endParaRPr lang="en-US" sz="2000" dirty="0"/>
          </a:p>
        </p:txBody>
      </p:sp>
      <p:sp>
        <p:nvSpPr>
          <p:cNvPr id="4" name="Slide Number Placeholder 3"/>
          <p:cNvSpPr>
            <a:spLocks noGrp="1"/>
          </p:cNvSpPr>
          <p:nvPr>
            <p:ph type="sldNum" sz="quarter" idx="10"/>
          </p:nvPr>
        </p:nvSpPr>
        <p:spPr/>
        <p:txBody>
          <a:bodyPr/>
          <a:lstStyle/>
          <a:p>
            <a:fld id="{C6CEAC92-749C-4A74-ABC7-45C79598FA1C}" type="slidenum">
              <a:rPr lang="en-US" smtClean="0"/>
              <a:pPr/>
              <a:t>25</a:t>
            </a:fld>
            <a:endParaRPr lang="en-US"/>
          </a:p>
        </p:txBody>
      </p:sp>
    </p:spTree>
    <p:extLst>
      <p:ext uri="{BB962C8B-B14F-4D97-AF65-F5344CB8AC3E}">
        <p14:creationId xmlns:p14="http://schemas.microsoft.com/office/powerpoint/2010/main" val="4189744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1987505"/>
            <a:ext cx="8353426" cy="37005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C6CEAC92-749C-4A74-ABC7-45C79598FA1C}" type="slidenum">
              <a:rPr lang="en-US" smtClean="0"/>
              <a:pPr/>
              <a:t>26</a:t>
            </a:fld>
            <a:endParaRPr lang="en-US"/>
          </a:p>
        </p:txBody>
      </p:sp>
    </p:spTree>
    <p:extLst>
      <p:ext uri="{BB962C8B-B14F-4D97-AF65-F5344CB8AC3E}">
        <p14:creationId xmlns:p14="http://schemas.microsoft.com/office/powerpoint/2010/main" val="3471759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3" y="736600"/>
            <a:ext cx="5895975"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C6CEAC92-749C-4A74-ABC7-45C79598FA1C}" type="slidenum">
              <a:rPr lang="en-US" smtClean="0"/>
              <a:pPr/>
              <a:t>27</a:t>
            </a:fld>
            <a:endParaRPr lang="en-US"/>
          </a:p>
        </p:txBody>
      </p:sp>
    </p:spTree>
    <p:extLst>
      <p:ext uri="{BB962C8B-B14F-4D97-AF65-F5344CB8AC3E}">
        <p14:creationId xmlns:p14="http://schemas.microsoft.com/office/powerpoint/2010/main" val="23205866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2912" y="840761"/>
            <a:ext cx="6721221" cy="5166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C6CEAC92-749C-4A74-ABC7-45C79598FA1C}" type="slidenum">
              <a:rPr lang="en-US" smtClean="0"/>
              <a:pPr/>
              <a:t>28</a:t>
            </a:fld>
            <a:endParaRPr lang="en-US"/>
          </a:p>
        </p:txBody>
      </p:sp>
    </p:spTree>
    <p:extLst>
      <p:ext uri="{BB962C8B-B14F-4D97-AF65-F5344CB8AC3E}">
        <p14:creationId xmlns:p14="http://schemas.microsoft.com/office/powerpoint/2010/main" val="1968203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a:t>
            </a:r>
            <a:endParaRPr lang="en-US" dirty="0"/>
          </a:p>
        </p:txBody>
      </p:sp>
      <p:sp>
        <p:nvSpPr>
          <p:cNvPr id="3" name="Content Placeholder 2"/>
          <p:cNvSpPr>
            <a:spLocks noGrp="1"/>
          </p:cNvSpPr>
          <p:nvPr>
            <p:ph idx="1"/>
          </p:nvPr>
        </p:nvSpPr>
        <p:spPr/>
        <p:txBody>
          <a:bodyPr/>
          <a:lstStyle/>
          <a:p>
            <a:pPr marL="0" indent="0">
              <a:buNone/>
            </a:pPr>
            <a:r>
              <a:rPr lang="en-US" sz="2000" dirty="0" smtClean="0"/>
              <a:t>The reading is the same for Lectures 13 &amp; 14</a:t>
            </a:r>
          </a:p>
          <a:p>
            <a:pPr marL="0" indent="0">
              <a:buNone/>
            </a:pPr>
            <a:endParaRPr lang="en-US" sz="2000" dirty="0" smtClean="0"/>
          </a:p>
          <a:p>
            <a:r>
              <a:rPr lang="en-US" dirty="0" smtClean="0"/>
              <a:t>Becker's </a:t>
            </a:r>
            <a:r>
              <a:rPr lang="en-US" dirty="0" err="1" smtClean="0"/>
              <a:t>WotC</a:t>
            </a:r>
            <a:r>
              <a:rPr lang="en-US" dirty="0" smtClean="0"/>
              <a:t>: 224-236, 252-263, 267-272, 274-288</a:t>
            </a:r>
          </a:p>
          <a:p>
            <a:r>
              <a:rPr lang="en-US" dirty="0" smtClean="0"/>
              <a:t>Raven:  pp 108-110, 112-113, 117-119, 123-138</a:t>
            </a:r>
            <a:endParaRPr lang="en-US" dirty="0"/>
          </a:p>
        </p:txBody>
      </p:sp>
      <p:sp>
        <p:nvSpPr>
          <p:cNvPr id="4" name="Slide Number Placeholder 3"/>
          <p:cNvSpPr>
            <a:spLocks noGrp="1"/>
          </p:cNvSpPr>
          <p:nvPr>
            <p:ph type="sldNum" sz="quarter" idx="10"/>
          </p:nvPr>
        </p:nvSpPr>
        <p:spPr/>
        <p:txBody>
          <a:bodyPr/>
          <a:lstStyle/>
          <a:p>
            <a:fld id="{C6CEAC92-749C-4A74-ABC7-45C79598FA1C}" type="slidenum">
              <a:rPr lang="en-US" smtClean="0"/>
              <a:pPr/>
              <a:t>29</a:t>
            </a:fld>
            <a:endParaRPr lang="en-US"/>
          </a:p>
        </p:txBody>
      </p:sp>
    </p:spTree>
    <p:extLst>
      <p:ext uri="{BB962C8B-B14F-4D97-AF65-F5344CB8AC3E}">
        <p14:creationId xmlns:p14="http://schemas.microsoft.com/office/powerpoint/2010/main" val="1170068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Metabolism Re-Overview</a:t>
            </a:r>
            <a:endParaRPr lang="en-US" dirty="0"/>
          </a:p>
        </p:txBody>
      </p:sp>
      <p:sp>
        <p:nvSpPr>
          <p:cNvPr id="3" name="Content Placeholder 2"/>
          <p:cNvSpPr>
            <a:spLocks noGrp="1"/>
          </p:cNvSpPr>
          <p:nvPr>
            <p:ph idx="1"/>
          </p:nvPr>
        </p:nvSpPr>
        <p:spPr/>
        <p:txBody>
          <a:bodyPr/>
          <a:lstStyle/>
          <a:p>
            <a:r>
              <a:rPr lang="en-US" dirty="0"/>
              <a:t>Glucose breakdown &amp; ATP production (cellular respiration) shown in </a:t>
            </a:r>
            <a:r>
              <a:rPr lang="en-US" dirty="0" smtClean="0"/>
              <a:t>equation </a:t>
            </a:r>
            <a:r>
              <a:rPr lang="en-US" dirty="0"/>
              <a:t>in </a:t>
            </a:r>
            <a:r>
              <a:rPr lang="en-US" dirty="0" smtClean="0"/>
              <a:t>previous lecture </a:t>
            </a:r>
            <a:r>
              <a:rPr lang="en-US" dirty="0"/>
              <a:t>is complex process </a:t>
            </a:r>
            <a:r>
              <a:rPr lang="en-US" dirty="0" smtClean="0"/>
              <a:t>involving three main </a:t>
            </a:r>
            <a:r>
              <a:rPr lang="en-US" dirty="0"/>
              <a:t>pathways:</a:t>
            </a:r>
          </a:p>
          <a:p>
            <a:pPr marL="457200" indent="-457200">
              <a:buFont typeface="+mj-lt"/>
              <a:buAutoNum type="arabicPeriod"/>
            </a:pPr>
            <a:r>
              <a:rPr lang="en-US" dirty="0" smtClean="0"/>
              <a:t>Glycolysis</a:t>
            </a:r>
            <a:r>
              <a:rPr lang="en-US" dirty="0"/>
              <a:t>, </a:t>
            </a:r>
            <a:r>
              <a:rPr lang="en-US" dirty="0" smtClean="0"/>
              <a:t>occurring </a:t>
            </a:r>
            <a:r>
              <a:rPr lang="en-US" dirty="0"/>
              <a:t>in </a:t>
            </a:r>
            <a:r>
              <a:rPr lang="en-US" dirty="0" smtClean="0"/>
              <a:t>cell cytoplasm</a:t>
            </a:r>
            <a:endParaRPr lang="en-US" dirty="0"/>
          </a:p>
          <a:p>
            <a:pPr marL="457200" indent="-457200">
              <a:buFont typeface="+mj-lt"/>
              <a:buAutoNum type="arabicPeriod"/>
            </a:pPr>
            <a:r>
              <a:rPr lang="en-US" dirty="0" smtClean="0"/>
              <a:t>TCA (Krebs) cycle</a:t>
            </a:r>
            <a:r>
              <a:rPr lang="en-US" dirty="0"/>
              <a:t>, </a:t>
            </a:r>
            <a:r>
              <a:rPr lang="en-US" dirty="0" smtClean="0"/>
              <a:t>occurring </a:t>
            </a:r>
            <a:r>
              <a:rPr lang="en-US" dirty="0"/>
              <a:t>in </a:t>
            </a:r>
            <a:r>
              <a:rPr lang="en-US" dirty="0" smtClean="0"/>
              <a:t>mitochondria</a:t>
            </a:r>
            <a:endParaRPr lang="en-US" dirty="0"/>
          </a:p>
          <a:p>
            <a:pPr marL="457200" indent="-457200">
              <a:buFont typeface="+mj-lt"/>
              <a:buAutoNum type="arabicPeriod"/>
            </a:pPr>
            <a:r>
              <a:rPr lang="en-US" dirty="0" smtClean="0"/>
              <a:t>Electron </a:t>
            </a:r>
            <a:r>
              <a:rPr lang="en-US" dirty="0"/>
              <a:t>transport </a:t>
            </a:r>
            <a:r>
              <a:rPr lang="en-US" dirty="0" smtClean="0"/>
              <a:t>system/chain </a:t>
            </a:r>
            <a:r>
              <a:rPr lang="en-US" dirty="0"/>
              <a:t>&amp; oxidative </a:t>
            </a:r>
            <a:r>
              <a:rPr lang="en-US" dirty="0" smtClean="0"/>
              <a:t>phosphorylation</a:t>
            </a:r>
            <a:r>
              <a:rPr lang="en-US" dirty="0"/>
              <a:t>, </a:t>
            </a:r>
            <a:r>
              <a:rPr lang="en-US" dirty="0" smtClean="0"/>
              <a:t>also occurring </a:t>
            </a:r>
            <a:r>
              <a:rPr lang="en-US" dirty="0"/>
              <a:t>in </a:t>
            </a:r>
            <a:r>
              <a:rPr lang="en-US" dirty="0" smtClean="0"/>
              <a:t>mitochondria</a:t>
            </a:r>
            <a:endParaRPr lang="en-US" dirty="0"/>
          </a:p>
          <a:p>
            <a:r>
              <a:rPr lang="en-US" dirty="0" smtClean="0"/>
              <a:t>From ONE glucose molecule, the three </a:t>
            </a:r>
            <a:r>
              <a:rPr lang="en-US" dirty="0"/>
              <a:t>pathways will produce a total of 36 ATP </a:t>
            </a:r>
            <a:r>
              <a:rPr lang="en-US" dirty="0" smtClean="0"/>
              <a:t>molecules:</a:t>
            </a:r>
          </a:p>
          <a:p>
            <a:pPr lvl="1"/>
            <a:r>
              <a:rPr lang="en-US" dirty="0" smtClean="0"/>
              <a:t>2 from glycolysis</a:t>
            </a:r>
          </a:p>
          <a:p>
            <a:pPr lvl="1"/>
            <a:r>
              <a:rPr lang="en-US" dirty="0" smtClean="0"/>
              <a:t>2 </a:t>
            </a:r>
            <a:r>
              <a:rPr lang="en-US" dirty="0"/>
              <a:t>from Krebs </a:t>
            </a:r>
            <a:r>
              <a:rPr lang="en-US" dirty="0" smtClean="0"/>
              <a:t>cycle</a:t>
            </a:r>
          </a:p>
          <a:p>
            <a:pPr lvl="1"/>
            <a:r>
              <a:rPr lang="en-US" dirty="0" smtClean="0"/>
              <a:t>32 </a:t>
            </a:r>
            <a:r>
              <a:rPr lang="en-US" dirty="0"/>
              <a:t>from </a:t>
            </a:r>
            <a:r>
              <a:rPr lang="en-US" dirty="0" smtClean="0"/>
              <a:t>electron transport system</a:t>
            </a:r>
            <a:endParaRPr lang="en-US" dirty="0"/>
          </a:p>
        </p:txBody>
      </p:sp>
      <p:sp>
        <p:nvSpPr>
          <p:cNvPr id="4" name="Slide Number Placeholder 3"/>
          <p:cNvSpPr>
            <a:spLocks noGrp="1"/>
          </p:cNvSpPr>
          <p:nvPr>
            <p:ph type="sldNum" sz="quarter" idx="10"/>
          </p:nvPr>
        </p:nvSpPr>
        <p:spPr/>
        <p:txBody>
          <a:bodyPr/>
          <a:lstStyle/>
          <a:p>
            <a:fld id="{C6CEAC92-749C-4A74-ABC7-45C79598FA1C}" type="slidenum">
              <a:rPr lang="en-US" smtClean="0"/>
              <a:pPr/>
              <a:t>3</a:t>
            </a:fld>
            <a:endParaRPr lang="en-US"/>
          </a:p>
        </p:txBody>
      </p:sp>
    </p:spTree>
    <p:extLst>
      <p:ext uri="{BB962C8B-B14F-4D97-AF65-F5344CB8AC3E}">
        <p14:creationId xmlns:p14="http://schemas.microsoft.com/office/powerpoint/2010/main" val="322381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Mitochondria</a:t>
            </a:r>
            <a:endParaRPr lang="en-US" dirty="0"/>
          </a:p>
        </p:txBody>
      </p:sp>
      <p:sp>
        <p:nvSpPr>
          <p:cNvPr id="3" name="Content Placeholder 2"/>
          <p:cNvSpPr>
            <a:spLocks noGrp="1"/>
          </p:cNvSpPr>
          <p:nvPr>
            <p:ph idx="1"/>
          </p:nvPr>
        </p:nvSpPr>
        <p:spPr/>
        <p:txBody>
          <a:bodyPr/>
          <a:lstStyle/>
          <a:p>
            <a:r>
              <a:rPr lang="en-US" dirty="0"/>
              <a:t>The </a:t>
            </a:r>
            <a:r>
              <a:rPr lang="en-US" dirty="0" smtClean="0"/>
              <a:t>"powerhouse </a:t>
            </a:r>
            <a:r>
              <a:rPr lang="en-US" dirty="0"/>
              <a:t>of the </a:t>
            </a:r>
            <a:r>
              <a:rPr lang="en-US" dirty="0" smtClean="0"/>
              <a:t>cell": that is, where </a:t>
            </a:r>
            <a:r>
              <a:rPr lang="en-US" dirty="0"/>
              <a:t>most ATP production </a:t>
            </a:r>
            <a:r>
              <a:rPr lang="en-US" dirty="0" smtClean="0"/>
              <a:t>occurs</a:t>
            </a:r>
            <a:endParaRPr lang="en-US" dirty="0"/>
          </a:p>
          <a:p>
            <a:r>
              <a:rPr lang="en-US" dirty="0"/>
              <a:t> </a:t>
            </a:r>
            <a:r>
              <a:rPr lang="en-US" dirty="0" smtClean="0"/>
              <a:t>0.5-1 </a:t>
            </a:r>
            <a:r>
              <a:rPr lang="en-US" dirty="0" err="1"/>
              <a:t>μm</a:t>
            </a:r>
            <a:r>
              <a:rPr lang="en-US" dirty="0"/>
              <a:t> diameter, </a:t>
            </a:r>
            <a:r>
              <a:rPr lang="en-US" dirty="0" smtClean="0"/>
              <a:t>about </a:t>
            </a:r>
            <a:r>
              <a:rPr lang="en-US" dirty="0"/>
              <a:t>7 </a:t>
            </a:r>
            <a:r>
              <a:rPr lang="en-US" dirty="0" err="1"/>
              <a:t>μm</a:t>
            </a:r>
            <a:r>
              <a:rPr lang="en-US" dirty="0"/>
              <a:t> </a:t>
            </a:r>
            <a:r>
              <a:rPr lang="en-US" dirty="0" smtClean="0"/>
              <a:t>long (RBC diameter) </a:t>
            </a:r>
            <a:r>
              <a:rPr lang="en-US" dirty="0"/>
              <a:t>but variable in size and </a:t>
            </a:r>
            <a:r>
              <a:rPr lang="en-US" dirty="0" smtClean="0"/>
              <a:t>shape</a:t>
            </a:r>
            <a:endParaRPr lang="en-US" dirty="0"/>
          </a:p>
          <a:p>
            <a:r>
              <a:rPr lang="en-US" dirty="0" smtClean="0"/>
              <a:t>Range from 100 to several thousand in number, depending on cell's metabolic activity</a:t>
            </a:r>
          </a:p>
        </p:txBody>
      </p:sp>
      <p:sp>
        <p:nvSpPr>
          <p:cNvPr id="4" name="Slide Number Placeholder 3"/>
          <p:cNvSpPr>
            <a:spLocks noGrp="1"/>
          </p:cNvSpPr>
          <p:nvPr>
            <p:ph type="sldNum" sz="quarter" idx="10"/>
          </p:nvPr>
        </p:nvSpPr>
        <p:spPr/>
        <p:txBody>
          <a:bodyPr/>
          <a:lstStyle/>
          <a:p>
            <a:fld id="{C6CEAC92-749C-4A74-ABC7-45C79598FA1C}" type="slidenum">
              <a:rPr lang="en-US" smtClean="0"/>
              <a:pPr/>
              <a:t>4</a:t>
            </a:fld>
            <a:endParaRPr lang="en-US"/>
          </a:p>
        </p:txBody>
      </p:sp>
    </p:spTree>
    <p:extLst>
      <p:ext uri="{BB962C8B-B14F-4D97-AF65-F5344CB8AC3E}">
        <p14:creationId xmlns:p14="http://schemas.microsoft.com/office/powerpoint/2010/main" val="212162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Mitochondria As "Organism"</a:t>
            </a:r>
            <a:endParaRPr lang="en-US" dirty="0"/>
          </a:p>
        </p:txBody>
      </p:sp>
      <p:sp>
        <p:nvSpPr>
          <p:cNvPr id="3" name="Content Placeholder 2"/>
          <p:cNvSpPr>
            <a:spLocks noGrp="1"/>
          </p:cNvSpPr>
          <p:nvPr>
            <p:ph idx="1"/>
          </p:nvPr>
        </p:nvSpPr>
        <p:spPr/>
        <p:txBody>
          <a:bodyPr/>
          <a:lstStyle/>
          <a:p>
            <a:r>
              <a:rPr lang="en-US" sz="2200" dirty="0" smtClean="0"/>
              <a:t>Mitochondria have a </a:t>
            </a:r>
            <a:r>
              <a:rPr lang="en-US" sz="2200" dirty="0"/>
              <a:t>single, circular ds DNA similar to </a:t>
            </a:r>
            <a:r>
              <a:rPr lang="en-US" sz="2200" dirty="0" smtClean="0"/>
              <a:t>bacteria, including the DNA polymerases to replicate the DNA and the RNA polymerases to transcribe the few genes</a:t>
            </a:r>
          </a:p>
          <a:p>
            <a:r>
              <a:rPr lang="en-US" sz="2200" dirty="0" smtClean="0"/>
              <a:t>Mitochondria also have ribosomes, so they can translate the proteins of the transcribed genes</a:t>
            </a:r>
          </a:p>
          <a:p>
            <a:r>
              <a:rPr lang="en-US" sz="2200" dirty="0" smtClean="0"/>
              <a:t>They are not autonomous organisms however, since they must import proteins from the proteins coded by cell's nucleus to function</a:t>
            </a:r>
          </a:p>
          <a:p>
            <a:r>
              <a:rPr lang="en-US" sz="2200" dirty="0" smtClean="0"/>
              <a:t>Mitochondria were once thought to be intracellular symbionts of the first eukaryotic cell</a:t>
            </a:r>
          </a:p>
          <a:p>
            <a:r>
              <a:rPr lang="en-US" sz="2200" dirty="0" smtClean="0"/>
              <a:t>All mitochondria are inherited from the mother, since sperm do not infuse the fertilized egg with the organelle</a:t>
            </a:r>
            <a:endParaRPr lang="en-US" sz="2200" dirty="0"/>
          </a:p>
        </p:txBody>
      </p:sp>
      <p:sp>
        <p:nvSpPr>
          <p:cNvPr id="4" name="Slide Number Placeholder 3"/>
          <p:cNvSpPr>
            <a:spLocks noGrp="1"/>
          </p:cNvSpPr>
          <p:nvPr>
            <p:ph type="sldNum" sz="quarter" idx="10"/>
          </p:nvPr>
        </p:nvSpPr>
        <p:spPr/>
        <p:txBody>
          <a:bodyPr/>
          <a:lstStyle/>
          <a:p>
            <a:fld id="{C6CEAC92-749C-4A74-ABC7-45C79598FA1C}" type="slidenum">
              <a:rPr lang="en-US" smtClean="0"/>
              <a:pPr/>
              <a:t>5</a:t>
            </a:fld>
            <a:endParaRPr lang="en-US"/>
          </a:p>
        </p:txBody>
      </p:sp>
    </p:spTree>
    <p:extLst>
      <p:ext uri="{BB962C8B-B14F-4D97-AF65-F5344CB8AC3E}">
        <p14:creationId xmlns:p14="http://schemas.microsoft.com/office/powerpoint/2010/main" val="265268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267" y="274107"/>
            <a:ext cx="8407400" cy="762000"/>
          </a:xfrm>
        </p:spPr>
        <p:txBody>
          <a:bodyPr/>
          <a:lstStyle/>
          <a:p>
            <a:r>
              <a:rPr lang="en-US" dirty="0" smtClean="0"/>
              <a:t>Mitochondrial Structure</a:t>
            </a:r>
            <a:endParaRPr lang="en-US" dirty="0"/>
          </a:p>
        </p:txBody>
      </p:sp>
      <p:sp>
        <p:nvSpPr>
          <p:cNvPr id="3" name="Content Placeholder 2"/>
          <p:cNvSpPr>
            <a:spLocks noGrp="1"/>
          </p:cNvSpPr>
          <p:nvPr>
            <p:ph idx="1"/>
          </p:nvPr>
        </p:nvSpPr>
        <p:spPr>
          <a:xfrm>
            <a:off x="364067" y="1130300"/>
            <a:ext cx="8390466" cy="4999567"/>
          </a:xfrm>
        </p:spPr>
        <p:txBody>
          <a:bodyPr/>
          <a:lstStyle/>
          <a:p>
            <a:pPr marL="457200" indent="-457200">
              <a:buFont typeface="+mj-lt"/>
              <a:buAutoNum type="arabicPeriod"/>
            </a:pPr>
            <a:r>
              <a:rPr lang="en-US" dirty="0" smtClean="0"/>
              <a:t>matrix</a:t>
            </a:r>
          </a:p>
          <a:p>
            <a:pPr marL="292100" lvl="1" indent="0">
              <a:buNone/>
            </a:pPr>
            <a:r>
              <a:rPr lang="en-US" dirty="0" smtClean="0"/>
              <a:t>has all soluble enzymes for Krebs cycle as well as DNA and ribosomes of mitochondria</a:t>
            </a:r>
            <a:endParaRPr lang="en-US" dirty="0"/>
          </a:p>
          <a:p>
            <a:pPr marL="457200" indent="-457200">
              <a:buFont typeface="+mj-lt"/>
              <a:buAutoNum type="arabicPeriod"/>
            </a:pPr>
            <a:r>
              <a:rPr lang="en-US" dirty="0"/>
              <a:t>inner </a:t>
            </a:r>
            <a:r>
              <a:rPr lang="en-US" dirty="0" smtClean="0"/>
              <a:t>membrane</a:t>
            </a:r>
          </a:p>
          <a:p>
            <a:pPr marL="292100" lvl="1" indent="0">
              <a:buNone/>
            </a:pPr>
            <a:r>
              <a:rPr lang="en-US" dirty="0" smtClean="0"/>
              <a:t>contains all the electron transport system components to generate ATP</a:t>
            </a:r>
            <a:endParaRPr lang="en-US" dirty="0"/>
          </a:p>
          <a:p>
            <a:pPr marL="457200" indent="-457200">
              <a:buFont typeface="+mj-lt"/>
              <a:buAutoNum type="arabicPeriod"/>
            </a:pPr>
            <a:r>
              <a:rPr lang="en-US" dirty="0"/>
              <a:t>intermembrane </a:t>
            </a:r>
            <a:r>
              <a:rPr lang="en-US" dirty="0" smtClean="0"/>
              <a:t>space</a:t>
            </a:r>
          </a:p>
          <a:p>
            <a:pPr marL="292100" lvl="1" indent="0">
              <a:buNone/>
            </a:pPr>
            <a:r>
              <a:rPr lang="en-US" dirty="0" smtClean="0"/>
              <a:t>space between outer and inner membrane</a:t>
            </a:r>
          </a:p>
          <a:p>
            <a:pPr marL="292100" lvl="1" indent="0">
              <a:buNone/>
            </a:pPr>
            <a:r>
              <a:rPr lang="en-US" dirty="0" smtClean="0"/>
              <a:t>it will accumulate protons to drive ATP generation</a:t>
            </a:r>
            <a:endParaRPr lang="en-US" dirty="0"/>
          </a:p>
          <a:p>
            <a:pPr marL="457200" indent="-457200">
              <a:buFont typeface="+mj-lt"/>
              <a:buAutoNum type="arabicPeriod"/>
            </a:pPr>
            <a:r>
              <a:rPr lang="en-US" dirty="0"/>
              <a:t>outer </a:t>
            </a:r>
            <a:r>
              <a:rPr lang="en-US" dirty="0" smtClean="0"/>
              <a:t>membrane</a:t>
            </a:r>
          </a:p>
          <a:p>
            <a:pPr marL="292100" lvl="1" indent="0">
              <a:buNone/>
            </a:pPr>
            <a:r>
              <a:rPr lang="en-US" dirty="0" smtClean="0"/>
              <a:t>a highly porous membrane that encloses the organelle</a:t>
            </a:r>
            <a:endParaRPr lang="en-US" dirty="0"/>
          </a:p>
          <a:p>
            <a:pPr marL="457200" indent="-457200">
              <a:buFont typeface="+mj-lt"/>
              <a:buAutoNum type="arabicPeriod"/>
            </a:pPr>
            <a:r>
              <a:rPr lang="en-US" dirty="0" smtClean="0"/>
              <a:t>crista</a:t>
            </a:r>
          </a:p>
          <a:p>
            <a:pPr marL="292100" lvl="1" indent="0">
              <a:buNone/>
            </a:pPr>
            <a:r>
              <a:rPr lang="en-US" dirty="0" smtClean="0"/>
              <a:t>inward invaginations of the inner membrane that increase surface area to permit large amounts of ATP production</a:t>
            </a:r>
            <a:endParaRPr lang="en-US" dirty="0"/>
          </a:p>
        </p:txBody>
      </p:sp>
      <p:sp>
        <p:nvSpPr>
          <p:cNvPr id="4" name="Slide Number Placeholder 3"/>
          <p:cNvSpPr>
            <a:spLocks noGrp="1"/>
          </p:cNvSpPr>
          <p:nvPr>
            <p:ph type="sldNum" sz="quarter" idx="10"/>
          </p:nvPr>
        </p:nvSpPr>
        <p:spPr/>
        <p:txBody>
          <a:bodyPr/>
          <a:lstStyle/>
          <a:p>
            <a:fld id="{C6CEAC92-749C-4A74-ABC7-45C79598FA1C}" type="slidenum">
              <a:rPr lang="en-US" smtClean="0"/>
              <a:pPr/>
              <a:t>6</a:t>
            </a:fld>
            <a:endParaRPr lang="en-US"/>
          </a:p>
        </p:txBody>
      </p:sp>
    </p:spTree>
    <p:extLst>
      <p:ext uri="{BB962C8B-B14F-4D97-AF65-F5344CB8AC3E}">
        <p14:creationId xmlns:p14="http://schemas.microsoft.com/office/powerpoint/2010/main" val="161576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64067" y="1397530"/>
            <a:ext cx="3283577" cy="4732337"/>
          </a:xfrm>
        </p:spPr>
        <p:txBody>
          <a:bodyPr/>
          <a:lstStyle/>
          <a:p>
            <a:pPr marL="0" indent="0">
              <a:buNone/>
            </a:pPr>
            <a:r>
              <a:rPr lang="en-US" dirty="0" smtClean="0">
                <a:latin typeface="+mj-lt"/>
              </a:rPr>
              <a:t>This figure shows</a:t>
            </a:r>
          </a:p>
          <a:p>
            <a:r>
              <a:rPr lang="en-US" dirty="0" smtClean="0">
                <a:latin typeface="+mj-lt"/>
              </a:rPr>
              <a:t>mitochondria relative to size and location in the cell</a:t>
            </a:r>
          </a:p>
          <a:p>
            <a:r>
              <a:rPr lang="en-US" dirty="0" smtClean="0">
                <a:latin typeface="+mj-lt"/>
              </a:rPr>
              <a:t>the basic cross section of the organelle</a:t>
            </a:r>
          </a:p>
          <a:p>
            <a:pPr lvl="1"/>
            <a:r>
              <a:rPr lang="en-US" dirty="0" smtClean="0">
                <a:latin typeface="+mj-lt"/>
              </a:rPr>
              <a:t>schematically</a:t>
            </a:r>
          </a:p>
          <a:p>
            <a:pPr lvl="1"/>
            <a:r>
              <a:rPr lang="en-US" dirty="0" smtClean="0">
                <a:latin typeface="+mj-lt"/>
              </a:rPr>
              <a:t>in an electron micrograph</a:t>
            </a:r>
            <a:endParaRPr lang="en-US" dirty="0">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7644" y="341376"/>
            <a:ext cx="5336908" cy="6145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flipV="1">
            <a:off x="3511296" y="1670304"/>
            <a:ext cx="499872" cy="438912"/>
          </a:xfrm>
          <a:prstGeom prst="line">
            <a:avLst/>
          </a:prstGeom>
          <a:ln w="793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621280" y="3255264"/>
            <a:ext cx="2645664" cy="1072896"/>
          </a:xfrm>
          <a:prstGeom prst="line">
            <a:avLst/>
          </a:prstGeom>
          <a:ln w="793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621280" y="4632960"/>
            <a:ext cx="1524000" cy="219456"/>
          </a:xfrm>
          <a:prstGeom prst="line">
            <a:avLst/>
          </a:prstGeom>
          <a:ln w="7937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0"/>
          </p:nvPr>
        </p:nvSpPr>
        <p:spPr/>
        <p:txBody>
          <a:bodyPr/>
          <a:lstStyle/>
          <a:p>
            <a:fld id="{C6CEAC92-749C-4A74-ABC7-45C79598FA1C}" type="slidenum">
              <a:rPr lang="en-US" smtClean="0"/>
              <a:pPr/>
              <a:t>7</a:t>
            </a:fld>
            <a:endParaRPr lang="en-US"/>
          </a:p>
        </p:txBody>
      </p:sp>
    </p:spTree>
    <p:extLst>
      <p:ext uri="{BB962C8B-B14F-4D97-AF65-F5344CB8AC3E}">
        <p14:creationId xmlns:p14="http://schemas.microsoft.com/office/powerpoint/2010/main" val="2839294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58940"/>
            <a:ext cx="8407400" cy="646331"/>
          </a:xfrm>
        </p:spPr>
        <p:txBody>
          <a:bodyPr/>
          <a:lstStyle/>
          <a:p>
            <a:r>
              <a:rPr lang="en-US" sz="3600" dirty="0" smtClean="0"/>
              <a:t>TCA (Krebs) Cycle Important Steps  </a:t>
            </a:r>
            <a:r>
              <a:rPr lang="en-US" sz="2400" dirty="0" smtClean="0"/>
              <a:t>1 of 2</a:t>
            </a:r>
            <a:endParaRPr lang="en-US" sz="3600" dirty="0"/>
          </a:p>
        </p:txBody>
      </p:sp>
      <p:sp>
        <p:nvSpPr>
          <p:cNvPr id="3" name="Content Placeholder 2"/>
          <p:cNvSpPr>
            <a:spLocks noGrp="1"/>
          </p:cNvSpPr>
          <p:nvPr>
            <p:ph idx="1"/>
          </p:nvPr>
        </p:nvSpPr>
        <p:spPr>
          <a:xfrm>
            <a:off x="364067" y="1092200"/>
            <a:ext cx="8390466" cy="5037667"/>
          </a:xfrm>
        </p:spPr>
        <p:txBody>
          <a:bodyPr/>
          <a:lstStyle/>
          <a:p>
            <a:r>
              <a:rPr lang="en-US" sz="2200" dirty="0"/>
              <a:t>Reaction </a:t>
            </a:r>
            <a:r>
              <a:rPr lang="en-US" sz="2200" dirty="0" smtClean="0"/>
              <a:t>1—2-carbon acetyl-CoA formed from pyruvate oxidation enters the cycle and combines with 4-carbon oxaloacetate coming out of the end of the cycle to form 6-carbon citrate</a:t>
            </a:r>
          </a:p>
          <a:p>
            <a:pPr lvl="1"/>
            <a:r>
              <a:rPr lang="en-US" dirty="0" smtClean="0"/>
              <a:t>the energy for condensing these two compounds comes from Coenzyme A bond breaking; CoA goes back to </a:t>
            </a:r>
            <a:r>
              <a:rPr lang="en-US" dirty="0" err="1" smtClean="0"/>
              <a:t>PDHase</a:t>
            </a:r>
            <a:r>
              <a:rPr lang="en-US" dirty="0" smtClean="0"/>
              <a:t> reaction</a:t>
            </a:r>
          </a:p>
          <a:p>
            <a:r>
              <a:rPr lang="en-US" sz="2200" dirty="0" smtClean="0"/>
              <a:t>Reactions 3-4—one CO</a:t>
            </a:r>
            <a:r>
              <a:rPr lang="en-US" sz="2200" baseline="-25000" dirty="0" smtClean="0"/>
              <a:t>2</a:t>
            </a:r>
            <a:r>
              <a:rPr lang="en-US" sz="2200" dirty="0" smtClean="0"/>
              <a:t> molecule is generated in each of these oxidative </a:t>
            </a:r>
            <a:r>
              <a:rPr lang="en-US" sz="2200" dirty="0"/>
              <a:t>decarboxylation </a:t>
            </a:r>
            <a:r>
              <a:rPr lang="en-US" sz="2200" dirty="0" smtClean="0"/>
              <a:t>reactions (total two CO</a:t>
            </a:r>
            <a:r>
              <a:rPr lang="en-US" sz="2200" baseline="-25000" dirty="0" smtClean="0"/>
              <a:t>2</a:t>
            </a:r>
            <a:r>
              <a:rPr lang="en-US" sz="2200" dirty="0" smtClean="0"/>
              <a:t> molecules): 6C </a:t>
            </a:r>
            <a:r>
              <a:rPr lang="en-US" sz="2200" dirty="0" smtClean="0">
                <a:sym typeface="Wingdings" panose="05000000000000000000" pitchFamily="2" charset="2"/>
              </a:rPr>
              <a:t> 5C  4C</a:t>
            </a:r>
            <a:endParaRPr lang="en-US" sz="2200" dirty="0" smtClean="0"/>
          </a:p>
          <a:p>
            <a:pPr lvl="1"/>
            <a:r>
              <a:rPr lang="en-US" sz="2200" dirty="0" smtClean="0"/>
              <a:t>NAD</a:t>
            </a:r>
            <a:r>
              <a:rPr lang="en-US" sz="2200" baseline="30000" dirty="0" smtClean="0"/>
              <a:t>+</a:t>
            </a:r>
            <a:r>
              <a:rPr lang="en-US" sz="2200" dirty="0" smtClean="0"/>
              <a:t> </a:t>
            </a:r>
            <a:r>
              <a:rPr lang="en-US" sz="2200" dirty="0"/>
              <a:t>is reduced to NADH + </a:t>
            </a:r>
            <a:r>
              <a:rPr lang="en-US" sz="2200" dirty="0" smtClean="0"/>
              <a:t>H</a:t>
            </a:r>
            <a:r>
              <a:rPr lang="en-US" sz="2200" baseline="30000" dirty="0" smtClean="0"/>
              <a:t>+</a:t>
            </a:r>
            <a:r>
              <a:rPr lang="en-US" sz="2200" dirty="0" smtClean="0"/>
              <a:t> in each </a:t>
            </a:r>
            <a:r>
              <a:rPr lang="en-US" sz="2200" dirty="0"/>
              <a:t>of these </a:t>
            </a:r>
            <a:r>
              <a:rPr lang="en-US" sz="2200" dirty="0" smtClean="0"/>
              <a:t>two reactions, which will later make ATP</a:t>
            </a:r>
          </a:p>
        </p:txBody>
      </p:sp>
      <p:sp>
        <p:nvSpPr>
          <p:cNvPr id="4" name="Slide Number Placeholder 3"/>
          <p:cNvSpPr>
            <a:spLocks noGrp="1"/>
          </p:cNvSpPr>
          <p:nvPr>
            <p:ph type="sldNum" sz="quarter" idx="10"/>
          </p:nvPr>
        </p:nvSpPr>
        <p:spPr/>
        <p:txBody>
          <a:bodyPr/>
          <a:lstStyle/>
          <a:p>
            <a:fld id="{C6CEAC92-749C-4A74-ABC7-45C79598FA1C}" type="slidenum">
              <a:rPr lang="en-US" smtClean="0"/>
              <a:pPr/>
              <a:t>8</a:t>
            </a:fld>
            <a:endParaRPr lang="en-US"/>
          </a:p>
        </p:txBody>
      </p:sp>
    </p:spTree>
    <p:extLst>
      <p:ext uri="{BB962C8B-B14F-4D97-AF65-F5344CB8AC3E}">
        <p14:creationId xmlns:p14="http://schemas.microsoft.com/office/powerpoint/2010/main" val="841415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58940"/>
            <a:ext cx="8407400" cy="646331"/>
          </a:xfrm>
        </p:spPr>
        <p:txBody>
          <a:bodyPr/>
          <a:lstStyle/>
          <a:p>
            <a:r>
              <a:rPr lang="en-US" sz="3600" dirty="0"/>
              <a:t>TCA (Krebs) Cycle Important </a:t>
            </a:r>
            <a:r>
              <a:rPr lang="en-US" sz="3600" dirty="0" smtClean="0"/>
              <a:t>Steps </a:t>
            </a:r>
            <a:r>
              <a:rPr lang="en-US" sz="2000" dirty="0" smtClean="0"/>
              <a:t> </a:t>
            </a:r>
            <a:r>
              <a:rPr lang="en-US" sz="2400" dirty="0"/>
              <a:t>2</a:t>
            </a:r>
            <a:r>
              <a:rPr lang="en-US" sz="2400" dirty="0" smtClean="0"/>
              <a:t> of 2</a:t>
            </a:r>
            <a:endParaRPr lang="en-US" sz="2400" dirty="0"/>
          </a:p>
        </p:txBody>
      </p:sp>
      <p:sp>
        <p:nvSpPr>
          <p:cNvPr id="3" name="Content Placeholder 2"/>
          <p:cNvSpPr>
            <a:spLocks noGrp="1"/>
          </p:cNvSpPr>
          <p:nvPr>
            <p:ph idx="1"/>
          </p:nvPr>
        </p:nvSpPr>
        <p:spPr>
          <a:xfrm>
            <a:off x="364067" y="1104900"/>
            <a:ext cx="8390466" cy="5024967"/>
          </a:xfrm>
        </p:spPr>
        <p:txBody>
          <a:bodyPr/>
          <a:lstStyle/>
          <a:p>
            <a:r>
              <a:rPr lang="en-US" dirty="0"/>
              <a:t>Reaction </a:t>
            </a:r>
            <a:r>
              <a:rPr lang="en-US" dirty="0" smtClean="0"/>
              <a:t>5—a </a:t>
            </a:r>
            <a:r>
              <a:rPr lang="en-US" dirty="0"/>
              <a:t>substrate-level phosphorylation </a:t>
            </a:r>
            <a:r>
              <a:rPr lang="en-US" dirty="0" smtClean="0"/>
              <a:t>step: GDP </a:t>
            </a:r>
            <a:r>
              <a:rPr lang="en-US" dirty="0"/>
              <a:t>is phosphorylated to </a:t>
            </a:r>
            <a:r>
              <a:rPr lang="en-US" dirty="0" smtClean="0"/>
              <a:t>GTP;  GTP </a:t>
            </a:r>
            <a:r>
              <a:rPr lang="en-US" dirty="0"/>
              <a:t>can phosphorylate ADP to make </a:t>
            </a:r>
            <a:r>
              <a:rPr lang="en-US" dirty="0" smtClean="0"/>
              <a:t>ATP</a:t>
            </a:r>
            <a:endParaRPr lang="en-US" dirty="0"/>
          </a:p>
          <a:p>
            <a:pPr lvl="1"/>
            <a:r>
              <a:rPr lang="en-US" dirty="0" smtClean="0"/>
              <a:t>consider this to </a:t>
            </a:r>
            <a:r>
              <a:rPr lang="en-US" dirty="0"/>
              <a:t>be a substrate-level phosphorylation reaction to make </a:t>
            </a:r>
            <a:r>
              <a:rPr lang="en-US" dirty="0" smtClean="0"/>
              <a:t>ATP</a:t>
            </a:r>
            <a:endParaRPr lang="en-US" dirty="0"/>
          </a:p>
          <a:p>
            <a:r>
              <a:rPr lang="en-US" dirty="0" smtClean="0"/>
              <a:t>Reaction 6—Another </a:t>
            </a:r>
            <a:r>
              <a:rPr lang="en-US" dirty="0"/>
              <a:t>oxidation </a:t>
            </a:r>
            <a:r>
              <a:rPr lang="en-US" dirty="0" smtClean="0"/>
              <a:t>(dehydrogenation) step</a:t>
            </a:r>
            <a:r>
              <a:rPr lang="en-US" dirty="0"/>
              <a:t>. The redox potential </a:t>
            </a:r>
            <a:r>
              <a:rPr lang="en-US" dirty="0" smtClean="0"/>
              <a:t>of (energy from) this </a:t>
            </a:r>
            <a:r>
              <a:rPr lang="en-US" dirty="0"/>
              <a:t>step is not great enough to use NAD as </a:t>
            </a:r>
            <a:r>
              <a:rPr lang="en-US" dirty="0" smtClean="0"/>
              <a:t>electron acceptor:  FAD is electron acceptor instead,  </a:t>
            </a:r>
            <a:r>
              <a:rPr lang="en-US" dirty="0"/>
              <a:t>reduced to </a:t>
            </a:r>
            <a:r>
              <a:rPr lang="en-US" dirty="0" smtClean="0"/>
              <a:t>FADH</a:t>
            </a:r>
            <a:r>
              <a:rPr lang="en-US" baseline="-25000" dirty="0" smtClean="0"/>
              <a:t>2</a:t>
            </a:r>
            <a:r>
              <a:rPr lang="en-US" dirty="0"/>
              <a:t> </a:t>
            </a:r>
            <a:r>
              <a:rPr lang="en-US" dirty="0" smtClean="0"/>
              <a:t>(has lower redox potential)</a:t>
            </a:r>
            <a:endParaRPr lang="en-US" dirty="0"/>
          </a:p>
          <a:p>
            <a:r>
              <a:rPr lang="en-US" dirty="0"/>
              <a:t> Reaction </a:t>
            </a:r>
            <a:r>
              <a:rPr lang="en-US" dirty="0" smtClean="0"/>
              <a:t>8—Another NADH-generating oxidation step, and the final </a:t>
            </a:r>
            <a:r>
              <a:rPr lang="en-US" dirty="0"/>
              <a:t>step of the </a:t>
            </a:r>
            <a:r>
              <a:rPr lang="en-US" dirty="0" smtClean="0"/>
              <a:t>cycle</a:t>
            </a:r>
            <a:r>
              <a:rPr lang="en-US" dirty="0"/>
              <a:t>, </a:t>
            </a:r>
            <a:r>
              <a:rPr lang="en-US" dirty="0" smtClean="0"/>
              <a:t>generating oxaloacetate to go back to step 1</a:t>
            </a:r>
            <a:endParaRPr lang="en-US" dirty="0"/>
          </a:p>
        </p:txBody>
      </p:sp>
      <p:sp>
        <p:nvSpPr>
          <p:cNvPr id="4" name="Slide Number Placeholder 3"/>
          <p:cNvSpPr>
            <a:spLocks noGrp="1"/>
          </p:cNvSpPr>
          <p:nvPr>
            <p:ph type="sldNum" sz="quarter" idx="10"/>
          </p:nvPr>
        </p:nvSpPr>
        <p:spPr/>
        <p:txBody>
          <a:bodyPr/>
          <a:lstStyle/>
          <a:p>
            <a:fld id="{C6CEAC92-749C-4A74-ABC7-45C79598FA1C}" type="slidenum">
              <a:rPr lang="en-US" smtClean="0"/>
              <a:pPr/>
              <a:t>9</a:t>
            </a:fld>
            <a:endParaRPr lang="en-US"/>
          </a:p>
        </p:txBody>
      </p:sp>
    </p:spTree>
    <p:extLst>
      <p:ext uri="{BB962C8B-B14F-4D97-AF65-F5344CB8AC3E}">
        <p14:creationId xmlns:p14="http://schemas.microsoft.com/office/powerpoint/2010/main" val="3703746683"/>
      </p:ext>
    </p:extLst>
  </p:cSld>
  <p:clrMapOvr>
    <a:masterClrMapping/>
  </p:clrMapOvr>
</p:sld>
</file>

<file path=ppt/theme/theme1.xml><?xml version="1.0" encoding="utf-8"?>
<a:theme xmlns:a="http://schemas.openxmlformats.org/drawingml/2006/main" name="4_LightOnDark">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35292</TotalTime>
  <Words>1732</Words>
  <Application>Microsoft Office PowerPoint</Application>
  <PresentationFormat>On-screen Show (4:3)</PresentationFormat>
  <Paragraphs>164</Paragraphs>
  <Slides>29</Slides>
  <Notes>0</Notes>
  <HiddenSlides>3</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4_LightOnDark</vt:lpstr>
      <vt:lpstr>Metabolism &amp; ATP (Part 2 of 2)</vt:lpstr>
      <vt:lpstr>Objectives</vt:lpstr>
      <vt:lpstr>Metabolism Re-Overview</vt:lpstr>
      <vt:lpstr>Mitochondria</vt:lpstr>
      <vt:lpstr>Mitochondria As "Organism"</vt:lpstr>
      <vt:lpstr>Mitochondrial Structure</vt:lpstr>
      <vt:lpstr>PowerPoint Presentation</vt:lpstr>
      <vt:lpstr>TCA (Krebs) Cycle Important Steps  1 of 2</vt:lpstr>
      <vt:lpstr>TCA (Krebs) Cycle Important Steps  2 of 2</vt:lpstr>
      <vt:lpstr>TCA Cycle</vt:lpstr>
      <vt:lpstr>PowerPoint Presentation</vt:lpstr>
      <vt:lpstr>Summary</vt:lpstr>
      <vt:lpstr>Electron Transport System</vt:lpstr>
      <vt:lpstr>Oxidation-Reduction Reaction</vt:lpstr>
      <vt:lpstr>ETS Energetics</vt:lpstr>
      <vt:lpstr>ETS Energetics</vt:lpstr>
      <vt:lpstr>The Mitochondrial F0 ATPase</vt:lpstr>
      <vt:lpstr>Reverse of Active Transport?</vt:lpstr>
      <vt:lpstr>The Mechanism</vt:lpstr>
      <vt:lpstr>Chemiosmotic Gradient</vt:lpstr>
      <vt:lpstr>Electron Transport System</vt:lpstr>
      <vt:lpstr>PowerPoint Presentation</vt:lpstr>
      <vt:lpstr>Inputs to ETS</vt:lpstr>
      <vt:lpstr>Summary of ETS</vt:lpstr>
      <vt:lpstr>Full Accounting of ATP Made</vt:lpstr>
      <vt:lpstr>PowerPoint Presentation</vt:lpstr>
      <vt:lpstr>PowerPoint Presentation</vt:lpstr>
      <vt:lpstr>PowerPoint Presentation</vt:lpstr>
      <vt:lpstr>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 M Halloran</cp:lastModifiedBy>
  <cp:revision>1665</cp:revision>
  <dcterms:created xsi:type="dcterms:W3CDTF">2005-12-08T13:54:14Z</dcterms:created>
  <dcterms:modified xsi:type="dcterms:W3CDTF">2015-06-05T05:26:43Z</dcterms:modified>
</cp:coreProperties>
</file>