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sldIdLst>
    <p:sldId id="510" r:id="rId2"/>
    <p:sldId id="647" r:id="rId3"/>
    <p:sldId id="528" r:id="rId4"/>
    <p:sldId id="648" r:id="rId5"/>
    <p:sldId id="657" r:id="rId6"/>
    <p:sldId id="649" r:id="rId7"/>
    <p:sldId id="661" r:id="rId8"/>
    <p:sldId id="656" r:id="rId9"/>
    <p:sldId id="658" r:id="rId10"/>
    <p:sldId id="659" r:id="rId11"/>
    <p:sldId id="650" r:id="rId12"/>
    <p:sldId id="660" r:id="rId13"/>
    <p:sldId id="670" r:id="rId14"/>
    <p:sldId id="651" r:id="rId15"/>
    <p:sldId id="663" r:id="rId16"/>
    <p:sldId id="662" r:id="rId17"/>
    <p:sldId id="664" r:id="rId18"/>
    <p:sldId id="529" r:id="rId19"/>
    <p:sldId id="672" r:id="rId20"/>
    <p:sldId id="671" r:id="rId21"/>
    <p:sldId id="652" r:id="rId22"/>
    <p:sldId id="674" r:id="rId23"/>
    <p:sldId id="673" r:id="rId24"/>
    <p:sldId id="666" r:id="rId25"/>
    <p:sldId id="653" r:id="rId26"/>
    <p:sldId id="530" r:id="rId27"/>
    <p:sldId id="665" r:id="rId28"/>
    <p:sldId id="654" r:id="rId29"/>
    <p:sldId id="655" r:id="rId30"/>
    <p:sldId id="531" r:id="rId31"/>
    <p:sldId id="669" r:id="rId32"/>
    <p:sldId id="668" r:id="rId33"/>
    <p:sldId id="667" r:id="rId34"/>
    <p:sldId id="646"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a:srgbClr val="FFFF99"/>
    <a:srgbClr val="FF99FF"/>
    <a:srgbClr val="FFFFCC"/>
    <a:srgbClr val="800080"/>
    <a:srgbClr val="006600"/>
    <a:srgbClr val="00CC00"/>
    <a:srgbClr val="66CC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autoAdjust="0"/>
  </p:normalViewPr>
  <p:slideViewPr>
    <p:cSldViewPr snapToGrid="0">
      <p:cViewPr varScale="1">
        <p:scale>
          <a:sx n="93" d="100"/>
          <a:sy n="93" d="100"/>
        </p:scale>
        <p:origin x="-90" y="-228"/>
      </p:cViewPr>
      <p:guideLst>
        <p:guide orient="horz"/>
        <p:guide/>
      </p:guideLst>
    </p:cSldViewPr>
  </p:slideViewPr>
  <p:outlineViewPr>
    <p:cViewPr>
      <p:scale>
        <a:sx n="33" d="100"/>
        <a:sy n="33" d="100"/>
      </p:scale>
      <p:origin x="0" y="1810"/>
    </p:cViewPr>
  </p:outlineViewPr>
  <p:notesTextViewPr>
    <p:cViewPr>
      <p:scale>
        <a:sx n="100" d="100"/>
        <a:sy n="100" d="100"/>
      </p:scale>
      <p:origin x="0" y="0"/>
    </p:cViewPr>
  </p:notesTextViewPr>
  <p:sorterViewPr>
    <p:cViewPr>
      <p:scale>
        <a:sx n="80" d="100"/>
        <a:sy n="80" d="100"/>
      </p:scale>
      <p:origin x="0" y="3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vl5pPr marL="11430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p>
            <a:fld id="{E2B3CD9C-CC03-4042-AE55-E166BD6EC7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formational Slide">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666" y="401107"/>
            <a:ext cx="8473863" cy="762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482754" cy="5048990"/>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marL="1143000" indent="-228600">
              <a:buFont typeface="Wingdings" panose="05000000000000000000" pitchFamily="2" charset="2"/>
              <a:buChar char="Ø"/>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solidFill>
                  <a:schemeClr val="tx1"/>
                </a:solidFill>
              </a:defRPr>
            </a:lvl1pPr>
          </a:lstStyle>
          <a:p>
            <a:fld id="{E2B3CD9C-CC03-4042-AE55-E166BD6EC7BA}" type="slidenum">
              <a:rPr lang="en-US" smtClean="0"/>
              <a:pPr/>
              <a:t>‹#›</a:t>
            </a:fld>
            <a:endParaRPr lang="en-US"/>
          </a:p>
        </p:txBody>
      </p:sp>
    </p:spTree>
    <p:extLst>
      <p:ext uri="{BB962C8B-B14F-4D97-AF65-F5344CB8AC3E}">
        <p14:creationId xmlns:p14="http://schemas.microsoft.com/office/powerpoint/2010/main" val="89100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473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bg1"/>
                </a:solidFill>
              </a:defRPr>
            </a:lvl1pPr>
          </a:lstStyle>
          <a:p>
            <a:fld id="{E2B3CD9C-CC03-4042-AE55-E166BD6EC7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2" r:id="rId3"/>
    <p:sldLayoutId id="2147483801"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797" r:id="rId14"/>
    <p:sldLayoutId id="2147483799" r:id="rId15"/>
    <p:sldLayoutId id="2147483800" r:id="rId16"/>
  </p:sldLayoutIdLst>
  <p:hf hdr="0" ftr="0" dt="0"/>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2616101"/>
          </a:xfrm>
        </p:spPr>
        <p:txBody>
          <a:bodyPr/>
          <a:lstStyle/>
          <a:p>
            <a:r>
              <a:rPr lang="en-US" dirty="0" smtClean="0"/>
              <a:t>Cell Organelles:</a:t>
            </a:r>
            <a:br>
              <a:rPr lang="en-US" dirty="0" smtClean="0"/>
            </a:br>
            <a:r>
              <a:rPr lang="en-US" sz="3600" b="0" dirty="0" smtClean="0"/>
              <a:t>Endoplasmic Reticulum,</a:t>
            </a:r>
            <a:br>
              <a:rPr lang="en-US" sz="3600" b="0" dirty="0" smtClean="0"/>
            </a:br>
            <a:r>
              <a:rPr lang="en-US" sz="3600" b="0" dirty="0" smtClean="0"/>
              <a:t>Golgi Complex, Lysosomes, Peroxisomes</a:t>
            </a:r>
            <a:endParaRPr lang="en-US" b="0" dirty="0"/>
          </a:p>
        </p:txBody>
      </p:sp>
      <p:sp>
        <p:nvSpPr>
          <p:cNvPr id="5" name="Text Placeholder 4"/>
          <p:cNvSpPr>
            <a:spLocks noGrp="1"/>
          </p:cNvSpPr>
          <p:nvPr>
            <p:ph type="body" idx="1"/>
          </p:nvPr>
        </p:nvSpPr>
        <p:spPr/>
        <p:txBody>
          <a:bodyPr/>
          <a:lstStyle/>
          <a:p>
            <a:r>
              <a:rPr lang="en-US" dirty="0" smtClean="0"/>
              <a:t>Lecture 15</a:t>
            </a:r>
            <a:endParaRPr lang="en-US" dirty="0"/>
          </a:p>
        </p:txBody>
      </p:sp>
    </p:spTree>
    <p:extLst>
      <p:ext uri="{BB962C8B-B14F-4D97-AF65-F5344CB8AC3E}">
        <p14:creationId xmlns:p14="http://schemas.microsoft.com/office/powerpoint/2010/main" val="1989940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97025"/>
            <a:ext cx="8407400" cy="769441"/>
          </a:xfrm>
        </p:spPr>
        <p:txBody>
          <a:bodyPr/>
          <a:lstStyle/>
          <a:p>
            <a:r>
              <a:rPr lang="en-US" dirty="0" smtClean="0"/>
              <a:t>Smooth ER In Detoxification</a:t>
            </a:r>
            <a:endParaRPr lang="en-US" dirty="0"/>
          </a:p>
        </p:txBody>
      </p:sp>
      <p:sp>
        <p:nvSpPr>
          <p:cNvPr id="3" name="Content Placeholder 2"/>
          <p:cNvSpPr>
            <a:spLocks noGrp="1"/>
          </p:cNvSpPr>
          <p:nvPr>
            <p:ph idx="1"/>
          </p:nvPr>
        </p:nvSpPr>
        <p:spPr>
          <a:xfrm>
            <a:off x="364067" y="1079500"/>
            <a:ext cx="8390466" cy="5050368"/>
          </a:xfrm>
        </p:spPr>
        <p:txBody>
          <a:bodyPr/>
          <a:lstStyle/>
          <a:p>
            <a:r>
              <a:rPr lang="en-US" sz="2000" dirty="0" smtClean="0"/>
              <a:t>The </a:t>
            </a:r>
            <a:r>
              <a:rPr lang="en-US" sz="2000" dirty="0" smtClean="0"/>
              <a:t>SER provides the proper chemical/catalytic environment for a group of enzymes known as </a:t>
            </a:r>
            <a:r>
              <a:rPr lang="en-US" sz="2000" dirty="0" smtClean="0">
                <a:solidFill>
                  <a:srgbClr val="00FF00"/>
                </a:solidFill>
              </a:rPr>
              <a:t>cytochrome P450 mono-</a:t>
            </a:r>
            <a:r>
              <a:rPr lang="en-US" sz="2000" dirty="0" err="1" smtClean="0">
                <a:solidFill>
                  <a:srgbClr val="00FF00"/>
                </a:solidFill>
              </a:rPr>
              <a:t>oxygenases</a:t>
            </a:r>
            <a:endParaRPr lang="en-US" sz="2000" dirty="0" smtClean="0">
              <a:solidFill>
                <a:srgbClr val="00FF00"/>
              </a:solidFill>
            </a:endParaRPr>
          </a:p>
          <a:p>
            <a:r>
              <a:rPr lang="en-US" sz="2000" dirty="0" smtClean="0"/>
              <a:t>Many toxic compounds that enter the body through inhalation by lungs, ingestion through intestine, and by dermal absorption are highly lipophilic (nonpolar, hydrophobic)</a:t>
            </a:r>
          </a:p>
          <a:p>
            <a:r>
              <a:rPr lang="en-US" sz="2000" dirty="0" smtClean="0"/>
              <a:t>The P450 enzymes get these toxicants (which can also be drugs) into their active site, and they create the equivalent of a chemical bomb to alter their unreactive chemical structure</a:t>
            </a:r>
          </a:p>
          <a:p>
            <a:r>
              <a:rPr lang="en-US" sz="2000" dirty="0" smtClean="0"/>
              <a:t>This "chemical bomb" is a reactive oxygen species (ROS) that reacts with everything, but the enzyme tries to create the reaction so that the ROS hits the toxic chemical first</a:t>
            </a:r>
          </a:p>
          <a:p>
            <a:r>
              <a:rPr lang="en-US" sz="2000" dirty="0" smtClean="0"/>
              <a:t>Sometimes the P450 enzyme is </a:t>
            </a:r>
            <a:r>
              <a:rPr lang="en-US" sz="2000" dirty="0" smtClean="0"/>
              <a:t>itself destroyed </a:t>
            </a:r>
            <a:r>
              <a:rPr lang="en-US" sz="2000" dirty="0" smtClean="0"/>
              <a:t>by the ROS product it </a:t>
            </a:r>
            <a:r>
              <a:rPr lang="en-US" sz="2000" dirty="0" smtClean="0"/>
              <a:t>forms in the active site</a:t>
            </a:r>
            <a:r>
              <a:rPr lang="en-US" sz="2000" dirty="0"/>
              <a:t> </a:t>
            </a:r>
            <a:r>
              <a:rPr lang="en-US" sz="2000" dirty="0" smtClean="0"/>
              <a:t>&amp; sometimes the ROS gets away without reacting, requiring the ROS to be taken out by other enzymes (see peroxisome slide explanation)</a:t>
            </a:r>
            <a:endParaRPr lang="en-US" sz="2000" dirty="0" smtClean="0"/>
          </a:p>
        </p:txBody>
      </p:sp>
      <p:sp>
        <p:nvSpPr>
          <p:cNvPr id="4" name="Slide Number Placeholder 3"/>
          <p:cNvSpPr>
            <a:spLocks noGrp="1"/>
          </p:cNvSpPr>
          <p:nvPr>
            <p:ph type="sldNum" sz="quarter" idx="10"/>
          </p:nvPr>
        </p:nvSpPr>
        <p:spPr/>
        <p:txBody>
          <a:bodyPr/>
          <a:lstStyle/>
          <a:p>
            <a:fld id="{E2B3CD9C-CC03-4042-AE55-E166BD6EC7BA}" type="slidenum">
              <a:rPr lang="en-US" smtClean="0"/>
              <a:t>10</a:t>
            </a:fld>
            <a:endParaRPr lang="en-US"/>
          </a:p>
        </p:txBody>
      </p:sp>
    </p:spTree>
    <p:extLst>
      <p:ext uri="{BB962C8B-B14F-4D97-AF65-F5344CB8AC3E}">
        <p14:creationId xmlns:p14="http://schemas.microsoft.com/office/powerpoint/2010/main" val="182851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45351"/>
            <a:ext cx="8407400" cy="762000"/>
          </a:xfrm>
        </p:spPr>
        <p:txBody>
          <a:bodyPr/>
          <a:lstStyle/>
          <a:p>
            <a:r>
              <a:rPr lang="en-US" dirty="0" smtClean="0"/>
              <a:t>SER</a:t>
            </a:r>
            <a:r>
              <a:rPr lang="en-US" dirty="0"/>
              <a:t>: </a:t>
            </a:r>
            <a:r>
              <a:rPr lang="en-US" dirty="0" smtClean="0"/>
              <a:t>Biotransformation  </a:t>
            </a:r>
            <a:r>
              <a:rPr lang="en-US" sz="2800" dirty="0" smtClean="0"/>
              <a:t>1 </a:t>
            </a:r>
            <a:r>
              <a:rPr lang="en-US" sz="2800" dirty="0"/>
              <a:t>of </a:t>
            </a:r>
            <a:r>
              <a:rPr lang="en-US" sz="2800" dirty="0" smtClean="0"/>
              <a:t>3</a:t>
            </a:r>
            <a:endParaRPr lang="en-US" dirty="0"/>
          </a:p>
        </p:txBody>
      </p:sp>
      <p:sp>
        <p:nvSpPr>
          <p:cNvPr id="3" name="Content Placeholder 2"/>
          <p:cNvSpPr>
            <a:spLocks noGrp="1"/>
          </p:cNvSpPr>
          <p:nvPr>
            <p:ph idx="1"/>
          </p:nvPr>
        </p:nvSpPr>
        <p:spPr>
          <a:xfrm>
            <a:off x="364067" y="1148576"/>
            <a:ext cx="8390466" cy="4981291"/>
          </a:xfrm>
        </p:spPr>
        <p:txBody>
          <a:bodyPr/>
          <a:lstStyle/>
          <a:p>
            <a:r>
              <a:rPr lang="en-US" sz="2200" dirty="0" smtClean="0"/>
              <a:t>The Cytochrome P450 (CYP) reaction is:</a:t>
            </a:r>
          </a:p>
          <a:p>
            <a:pPr marL="0" indent="0" algn="ctr">
              <a:buNone/>
            </a:pPr>
            <a:r>
              <a:rPr lang="en-US" sz="2000" dirty="0" smtClean="0">
                <a:solidFill>
                  <a:srgbClr val="00FF00"/>
                </a:solidFill>
              </a:rPr>
              <a:t>RH</a:t>
            </a:r>
            <a:r>
              <a:rPr lang="en-US" sz="2000" dirty="0" smtClean="0"/>
              <a:t> + NADH/NADPH + H</a:t>
            </a:r>
            <a:r>
              <a:rPr lang="en-US" sz="2000" baseline="30000" dirty="0" smtClean="0"/>
              <a:t>+</a:t>
            </a:r>
            <a:r>
              <a:rPr lang="en-US" sz="2000" dirty="0" smtClean="0"/>
              <a:t> + </a:t>
            </a:r>
            <a:r>
              <a:rPr lang="en-US" sz="2000" dirty="0" smtClean="0">
                <a:solidFill>
                  <a:srgbClr val="FFFF00"/>
                </a:solidFill>
              </a:rPr>
              <a:t>O</a:t>
            </a:r>
            <a:r>
              <a:rPr lang="en-US" sz="2000" baseline="-25000" dirty="0" smtClean="0"/>
              <a:t>2</a:t>
            </a:r>
            <a:r>
              <a:rPr lang="en-US" sz="2000" dirty="0" smtClean="0"/>
              <a:t> </a:t>
            </a:r>
            <a:r>
              <a:rPr lang="en-US" sz="2000" dirty="0" smtClean="0">
                <a:sym typeface="Wingdings" panose="05000000000000000000" pitchFamily="2" charset="2"/>
              </a:rPr>
              <a:t> </a:t>
            </a:r>
            <a:r>
              <a:rPr lang="en-US" sz="2000" dirty="0" smtClean="0">
                <a:solidFill>
                  <a:srgbClr val="00FF00"/>
                </a:solidFill>
                <a:sym typeface="Wingdings" panose="05000000000000000000" pitchFamily="2" charset="2"/>
              </a:rPr>
              <a:t>R</a:t>
            </a:r>
            <a:r>
              <a:rPr lang="en-US" sz="2000" dirty="0" smtClean="0">
                <a:solidFill>
                  <a:srgbClr val="FFFF00"/>
                </a:solidFill>
                <a:sym typeface="Wingdings" panose="05000000000000000000" pitchFamily="2" charset="2"/>
              </a:rPr>
              <a:t>O</a:t>
            </a:r>
            <a:r>
              <a:rPr lang="en-US" sz="2000" dirty="0" smtClean="0">
                <a:solidFill>
                  <a:srgbClr val="00FF00"/>
                </a:solidFill>
                <a:sym typeface="Wingdings" panose="05000000000000000000" pitchFamily="2" charset="2"/>
              </a:rPr>
              <a:t>H</a:t>
            </a:r>
            <a:r>
              <a:rPr lang="en-US" sz="2000" dirty="0" smtClean="0">
                <a:sym typeface="Wingdings" panose="05000000000000000000" pitchFamily="2" charset="2"/>
              </a:rPr>
              <a:t> + NAD/NADP+ + H</a:t>
            </a:r>
            <a:r>
              <a:rPr lang="en-US" sz="2000" baseline="-25000" dirty="0" smtClean="0">
                <a:sym typeface="Wingdings" panose="05000000000000000000" pitchFamily="2" charset="2"/>
              </a:rPr>
              <a:t>2</a:t>
            </a:r>
            <a:r>
              <a:rPr lang="en-US" sz="2000" dirty="0" smtClean="0">
                <a:solidFill>
                  <a:srgbClr val="FFFF00"/>
                </a:solidFill>
                <a:sym typeface="Wingdings" panose="05000000000000000000" pitchFamily="2" charset="2"/>
              </a:rPr>
              <a:t>O</a:t>
            </a:r>
            <a:endParaRPr lang="en-US" sz="2000" dirty="0">
              <a:solidFill>
                <a:srgbClr val="FFFF00"/>
              </a:solidFill>
            </a:endParaRPr>
          </a:p>
          <a:p>
            <a:r>
              <a:rPr lang="en-US" sz="2200" dirty="0" smtClean="0"/>
              <a:t>The RH (toxicant, drug) is usually a very hydrophobic (lipophilic) molecule</a:t>
            </a:r>
          </a:p>
          <a:p>
            <a:r>
              <a:rPr lang="en-US" sz="2200" dirty="0" smtClean="0"/>
              <a:t>Cellular biochemistry </a:t>
            </a:r>
            <a:r>
              <a:rPr lang="en-US" sz="2200" dirty="0" smtClean="0"/>
              <a:t>prefers </a:t>
            </a:r>
            <a:r>
              <a:rPr lang="en-US" sz="2200" dirty="0" smtClean="0"/>
              <a:t>an </a:t>
            </a:r>
            <a:r>
              <a:rPr lang="en-US" sz="2200" dirty="0" smtClean="0"/>
              <a:t>aqueous environment:  it doesn't prefer hydrophobic molecules, so </a:t>
            </a:r>
            <a:r>
              <a:rPr lang="en-US" sz="2200" dirty="0" smtClean="0"/>
              <a:t>the P450 systems </a:t>
            </a:r>
            <a:r>
              <a:rPr lang="en-US" sz="2200" dirty="0" smtClean="0"/>
              <a:t>tries to make </a:t>
            </a:r>
            <a:r>
              <a:rPr lang="en-US" sz="2200" dirty="0" smtClean="0"/>
              <a:t>lipophilic substances like toxicants and drugs</a:t>
            </a:r>
            <a:r>
              <a:rPr lang="en-US" sz="2200" dirty="0" smtClean="0"/>
              <a:t> polar with its reactions</a:t>
            </a:r>
            <a:endParaRPr lang="en-US" sz="2200" dirty="0" smtClean="0"/>
          </a:p>
          <a:p>
            <a:r>
              <a:rPr lang="en-US" sz="2200" dirty="0" smtClean="0"/>
              <a:t>To </a:t>
            </a:r>
            <a:r>
              <a:rPr lang="en-US" sz="2200" dirty="0" smtClean="0"/>
              <a:t>make polar what is nonpolar </a:t>
            </a:r>
            <a:r>
              <a:rPr lang="en-US" sz="2200" dirty="0" smtClean="0"/>
              <a:t>typically involves </a:t>
            </a:r>
            <a:r>
              <a:rPr lang="en-US" sz="2200" dirty="0" smtClean="0"/>
              <a:t>oxygenating </a:t>
            </a:r>
            <a:r>
              <a:rPr lang="en-US" sz="2200" dirty="0" smtClean="0"/>
              <a:t>a molecule</a:t>
            </a:r>
          </a:p>
          <a:p>
            <a:pPr lvl="1"/>
            <a:r>
              <a:rPr lang="en-US" dirty="0" smtClean="0"/>
              <a:t>recall </a:t>
            </a:r>
            <a:r>
              <a:rPr lang="en-US" dirty="0" smtClean="0"/>
              <a:t>that O and N atoms create polarity in covalent </a:t>
            </a:r>
            <a:r>
              <a:rPr lang="en-US" dirty="0" smtClean="0"/>
              <a:t>bonds as they are the most </a:t>
            </a:r>
            <a:r>
              <a:rPr lang="en-US" dirty="0" smtClean="0">
                <a:solidFill>
                  <a:schemeClr val="accent1">
                    <a:lumMod val="40000"/>
                    <a:lumOff val="60000"/>
                  </a:schemeClr>
                </a:solidFill>
              </a:rPr>
              <a:t>electronegative </a:t>
            </a:r>
            <a:r>
              <a:rPr lang="en-US" dirty="0" smtClean="0"/>
              <a:t>of the atoms</a:t>
            </a:r>
          </a:p>
          <a:p>
            <a:pPr lvl="1"/>
            <a:r>
              <a:rPr lang="en-US" dirty="0" smtClean="0"/>
              <a:t>the </a:t>
            </a:r>
            <a:r>
              <a:rPr lang="en-US" dirty="0" smtClean="0"/>
              <a:t>product is </a:t>
            </a:r>
            <a:r>
              <a:rPr lang="en-US" dirty="0" err="1" smtClean="0">
                <a:solidFill>
                  <a:schemeClr val="accent1">
                    <a:lumMod val="40000"/>
                    <a:lumOff val="60000"/>
                  </a:schemeClr>
                </a:solidFill>
              </a:rPr>
              <a:t>hydroxylated</a:t>
            </a:r>
            <a:r>
              <a:rPr lang="en-US" dirty="0" smtClean="0">
                <a:solidFill>
                  <a:schemeClr val="accent1">
                    <a:lumMod val="40000"/>
                    <a:lumOff val="60000"/>
                  </a:schemeClr>
                </a:solidFill>
              </a:rPr>
              <a:t> </a:t>
            </a:r>
            <a:r>
              <a:rPr lang="en-US" dirty="0" smtClean="0"/>
              <a:t>(a relatively lipophilic C–H bond will be converted to a polar covalent C–OH bond)</a:t>
            </a:r>
            <a:endParaRPr lang="en-US" dirty="0" smtClean="0"/>
          </a:p>
        </p:txBody>
      </p:sp>
      <p:sp>
        <p:nvSpPr>
          <p:cNvPr id="4" name="Slide Number Placeholder 3"/>
          <p:cNvSpPr>
            <a:spLocks noGrp="1"/>
          </p:cNvSpPr>
          <p:nvPr>
            <p:ph type="sldNum" sz="quarter" idx="10"/>
          </p:nvPr>
        </p:nvSpPr>
        <p:spPr/>
        <p:txBody>
          <a:bodyPr/>
          <a:lstStyle/>
          <a:p>
            <a:fld id="{E2B3CD9C-CC03-4042-AE55-E166BD6EC7BA}" type="slidenum">
              <a:rPr lang="en-US" smtClean="0"/>
              <a:t>11</a:t>
            </a:fld>
            <a:endParaRPr lang="en-US"/>
          </a:p>
        </p:txBody>
      </p:sp>
    </p:spTree>
    <p:extLst>
      <p:ext uri="{BB962C8B-B14F-4D97-AF65-F5344CB8AC3E}">
        <p14:creationId xmlns:p14="http://schemas.microsoft.com/office/powerpoint/2010/main" val="61980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45351"/>
            <a:ext cx="8407400" cy="762000"/>
          </a:xfrm>
        </p:spPr>
        <p:txBody>
          <a:bodyPr/>
          <a:lstStyle/>
          <a:p>
            <a:r>
              <a:rPr lang="en-US" dirty="0" smtClean="0"/>
              <a:t>SER: Biotransformation   </a:t>
            </a:r>
            <a:r>
              <a:rPr lang="en-US" sz="2400" dirty="0" smtClean="0"/>
              <a:t>2 of 3</a:t>
            </a:r>
            <a:endParaRPr lang="en-US" dirty="0"/>
          </a:p>
        </p:txBody>
      </p:sp>
      <p:sp>
        <p:nvSpPr>
          <p:cNvPr id="3" name="Content Placeholder 2"/>
          <p:cNvSpPr>
            <a:spLocks noGrp="1"/>
          </p:cNvSpPr>
          <p:nvPr>
            <p:ph idx="1"/>
          </p:nvPr>
        </p:nvSpPr>
        <p:spPr>
          <a:xfrm>
            <a:off x="364067" y="1148576"/>
            <a:ext cx="8390466" cy="5379224"/>
          </a:xfrm>
        </p:spPr>
        <p:txBody>
          <a:bodyPr/>
          <a:lstStyle/>
          <a:p>
            <a:r>
              <a:rPr lang="en-US" sz="2000" dirty="0" smtClean="0"/>
              <a:t>All cells in the body have some ability to deal with toxic substances that enter them</a:t>
            </a:r>
          </a:p>
          <a:p>
            <a:r>
              <a:rPr lang="en-US" sz="2000" dirty="0" smtClean="0">
                <a:solidFill>
                  <a:srgbClr val="FFFF00"/>
                </a:solidFill>
              </a:rPr>
              <a:t>Hepatocytes</a:t>
            </a:r>
            <a:r>
              <a:rPr lang="en-US" sz="2000" dirty="0" smtClean="0"/>
              <a:t> in the liver have a huge array of enzymes in the SER that detoxify these substances</a:t>
            </a:r>
          </a:p>
          <a:p>
            <a:r>
              <a:rPr lang="en-US" sz="2000" dirty="0" smtClean="0">
                <a:solidFill>
                  <a:srgbClr val="FFFF00"/>
                </a:solidFill>
              </a:rPr>
              <a:t>Phase </a:t>
            </a:r>
            <a:r>
              <a:rPr lang="en-US" sz="2000" dirty="0" smtClean="0">
                <a:solidFill>
                  <a:srgbClr val="FFFF00"/>
                </a:solidFill>
              </a:rPr>
              <a:t>I Biotransformation</a:t>
            </a:r>
          </a:p>
          <a:p>
            <a:pPr marL="228600" lvl="1" indent="0">
              <a:buNone/>
            </a:pPr>
            <a:r>
              <a:rPr lang="en-US" sz="1800" dirty="0" smtClean="0"/>
              <a:t>These are enzymes that fall into THREE classes</a:t>
            </a:r>
          </a:p>
          <a:p>
            <a:pPr lvl="1"/>
            <a:r>
              <a:rPr lang="en-US" sz="1800" dirty="0" smtClean="0">
                <a:solidFill>
                  <a:srgbClr val="00FF00"/>
                </a:solidFill>
              </a:rPr>
              <a:t>hydrolases</a:t>
            </a:r>
            <a:r>
              <a:rPr lang="en-US" sz="1800" dirty="0" smtClean="0"/>
              <a:t>:  they add water to chemical groups with the purpose of creating –OH </a:t>
            </a:r>
            <a:r>
              <a:rPr lang="en-US" sz="1800" dirty="0" smtClean="0"/>
              <a:t>groups (increasing polarity &amp; reducing </a:t>
            </a:r>
            <a:r>
              <a:rPr lang="en-US" sz="1800" dirty="0" err="1" smtClean="0"/>
              <a:t>lipophlicity</a:t>
            </a:r>
            <a:r>
              <a:rPr lang="en-US" sz="1800" dirty="0" smtClean="0"/>
              <a:t>)</a:t>
            </a:r>
            <a:endParaRPr lang="en-US" sz="1800" dirty="0" smtClean="0"/>
          </a:p>
          <a:p>
            <a:pPr lvl="1"/>
            <a:r>
              <a:rPr lang="en-US" sz="1800" dirty="0" smtClean="0">
                <a:solidFill>
                  <a:srgbClr val="00FF00"/>
                </a:solidFill>
              </a:rPr>
              <a:t>reductases</a:t>
            </a:r>
            <a:r>
              <a:rPr lang="en-US" sz="1800" dirty="0" smtClean="0"/>
              <a:t>:  they usually </a:t>
            </a:r>
            <a:r>
              <a:rPr lang="en-US" sz="1800" dirty="0" smtClean="0"/>
              <a:t>react with relatively not-as-polar </a:t>
            </a:r>
            <a:r>
              <a:rPr lang="en-US" sz="1800" dirty="0" smtClean="0"/>
              <a:t>carbonyl (C=O) groups, like aldehydes &amp; ketones, and try to reduce them to </a:t>
            </a:r>
            <a:r>
              <a:rPr lang="en-US" sz="1800" dirty="0" smtClean="0"/>
              <a:t>a-bit-more-polar alcohols </a:t>
            </a:r>
            <a:r>
              <a:rPr lang="en-US" sz="1800" dirty="0" smtClean="0"/>
              <a:t>(–OH groups)</a:t>
            </a:r>
          </a:p>
          <a:p>
            <a:pPr lvl="1"/>
            <a:r>
              <a:rPr lang="en-US" sz="1800" dirty="0" err="1" smtClean="0">
                <a:solidFill>
                  <a:srgbClr val="00FF00"/>
                </a:solidFill>
              </a:rPr>
              <a:t>oxygenases</a:t>
            </a:r>
            <a:r>
              <a:rPr lang="en-US" sz="1800" dirty="0" smtClean="0"/>
              <a:t>:  this is the class in which P450 enzymes fall, which try to put –OH </a:t>
            </a:r>
            <a:r>
              <a:rPr lang="en-US" sz="1800" dirty="0" smtClean="0"/>
              <a:t>groups using </a:t>
            </a:r>
            <a:r>
              <a:rPr lang="en-US" sz="1800" dirty="0" smtClean="0"/>
              <a:t>reactive oxygen </a:t>
            </a:r>
            <a:r>
              <a:rPr lang="en-US" sz="1800" dirty="0" smtClean="0"/>
              <a:t>species on very </a:t>
            </a:r>
            <a:r>
              <a:rPr lang="en-US" sz="1800" dirty="0" err="1" smtClean="0"/>
              <a:t>lipophlic</a:t>
            </a:r>
            <a:r>
              <a:rPr lang="en-US" sz="1800" dirty="0" smtClean="0"/>
              <a:t> substances</a:t>
            </a:r>
            <a:endParaRPr lang="en-US" sz="1800" dirty="0" smtClean="0"/>
          </a:p>
          <a:p>
            <a:pPr marL="33338" lvl="1" indent="-33338">
              <a:buNone/>
            </a:pPr>
            <a:r>
              <a:rPr lang="en-US" sz="1600" i="1" dirty="0" smtClean="0">
                <a:solidFill>
                  <a:schemeClr val="accent1">
                    <a:lumMod val="60000"/>
                    <a:lumOff val="40000"/>
                  </a:schemeClr>
                </a:solidFill>
              </a:rPr>
              <a:t>mono-</a:t>
            </a:r>
            <a:r>
              <a:rPr lang="en-US" sz="1600" i="1" dirty="0" err="1" smtClean="0">
                <a:solidFill>
                  <a:schemeClr val="accent1">
                    <a:lumMod val="60000"/>
                    <a:lumOff val="40000"/>
                  </a:schemeClr>
                </a:solidFill>
              </a:rPr>
              <a:t>oxygenase</a:t>
            </a:r>
            <a:r>
              <a:rPr lang="en-US" sz="1600" i="1" dirty="0" smtClean="0">
                <a:solidFill>
                  <a:schemeClr val="accent1">
                    <a:lumMod val="60000"/>
                    <a:lumOff val="40000"/>
                  </a:schemeClr>
                </a:solidFill>
              </a:rPr>
              <a:t> (P450) enzyme reaction</a:t>
            </a:r>
            <a:endParaRPr lang="en-US" sz="1800" dirty="0" smtClean="0"/>
          </a:p>
          <a:p>
            <a:pPr marL="228600" lvl="1" indent="0" algn="ctr">
              <a:buNone/>
            </a:pPr>
            <a:r>
              <a:rPr lang="en-US" sz="1700" dirty="0" smtClean="0"/>
              <a:t>RH + (NADH or NADPH) + H</a:t>
            </a:r>
            <a:r>
              <a:rPr lang="en-US" sz="1700" baseline="30000" dirty="0" smtClean="0"/>
              <a:t>+</a:t>
            </a:r>
            <a:r>
              <a:rPr lang="en-US" sz="1700" dirty="0" smtClean="0"/>
              <a:t> + </a:t>
            </a:r>
            <a:r>
              <a:rPr lang="en-US" sz="1700" dirty="0" smtClean="0">
                <a:solidFill>
                  <a:srgbClr val="00FF00"/>
                </a:solidFill>
              </a:rPr>
              <a:t>O</a:t>
            </a:r>
            <a:r>
              <a:rPr lang="en-US" sz="1700" baseline="-25000" dirty="0" smtClean="0"/>
              <a:t>2</a:t>
            </a:r>
            <a:r>
              <a:rPr lang="en-US" sz="1700" dirty="0" smtClean="0"/>
              <a:t> </a:t>
            </a:r>
            <a:r>
              <a:rPr lang="en-US" sz="1700" dirty="0" smtClean="0">
                <a:sym typeface="Wingdings" panose="05000000000000000000" pitchFamily="2" charset="2"/>
              </a:rPr>
              <a:t> R</a:t>
            </a:r>
            <a:r>
              <a:rPr lang="en-US" sz="1700" dirty="0" smtClean="0">
                <a:solidFill>
                  <a:srgbClr val="00FF00"/>
                </a:solidFill>
                <a:sym typeface="Wingdings" panose="05000000000000000000" pitchFamily="2" charset="2"/>
              </a:rPr>
              <a:t>O</a:t>
            </a:r>
            <a:r>
              <a:rPr lang="en-US" sz="1700" dirty="0" smtClean="0">
                <a:sym typeface="Wingdings" panose="05000000000000000000" pitchFamily="2" charset="2"/>
              </a:rPr>
              <a:t>H + (NAD</a:t>
            </a:r>
            <a:r>
              <a:rPr lang="en-US" sz="1700" baseline="30000" dirty="0" smtClean="0">
                <a:sym typeface="Wingdings" panose="05000000000000000000" pitchFamily="2" charset="2"/>
              </a:rPr>
              <a:t>+</a:t>
            </a:r>
            <a:r>
              <a:rPr lang="en-US" sz="1700" dirty="0" smtClean="0">
                <a:sym typeface="Wingdings" panose="05000000000000000000" pitchFamily="2" charset="2"/>
              </a:rPr>
              <a:t> or NADP</a:t>
            </a:r>
            <a:r>
              <a:rPr lang="en-US" sz="1700" baseline="30000" dirty="0" smtClean="0">
                <a:sym typeface="Wingdings" panose="05000000000000000000" pitchFamily="2" charset="2"/>
              </a:rPr>
              <a:t>+</a:t>
            </a:r>
            <a:r>
              <a:rPr lang="en-US" sz="1700" dirty="0" smtClean="0">
                <a:sym typeface="Wingdings" panose="05000000000000000000" pitchFamily="2" charset="2"/>
              </a:rPr>
              <a:t>) + H</a:t>
            </a:r>
            <a:r>
              <a:rPr lang="en-US" sz="1700" baseline="-25000" dirty="0" smtClean="0">
                <a:sym typeface="Wingdings" panose="05000000000000000000" pitchFamily="2" charset="2"/>
              </a:rPr>
              <a:t>2</a:t>
            </a:r>
            <a:r>
              <a:rPr lang="en-US" sz="1700" dirty="0" smtClean="0">
                <a:solidFill>
                  <a:srgbClr val="00FF00"/>
                </a:solidFill>
                <a:sym typeface="Wingdings" panose="05000000000000000000" pitchFamily="2" charset="2"/>
              </a:rPr>
              <a:t>O</a:t>
            </a:r>
            <a:endParaRPr lang="en-US" sz="1700" dirty="0" smtClean="0">
              <a:solidFill>
                <a:srgbClr val="00FF00"/>
              </a:solidFill>
            </a:endParaRPr>
          </a:p>
          <a:p>
            <a:pPr marL="517525" lvl="2" indent="0">
              <a:buNone/>
            </a:pPr>
            <a:endParaRPr lang="en-US" sz="1600" dirty="0" smtClean="0"/>
          </a:p>
        </p:txBody>
      </p:sp>
      <p:sp>
        <p:nvSpPr>
          <p:cNvPr id="4" name="Slide Number Placeholder 3"/>
          <p:cNvSpPr>
            <a:spLocks noGrp="1"/>
          </p:cNvSpPr>
          <p:nvPr>
            <p:ph type="sldNum" sz="quarter" idx="10"/>
          </p:nvPr>
        </p:nvSpPr>
        <p:spPr/>
        <p:txBody>
          <a:bodyPr/>
          <a:lstStyle/>
          <a:p>
            <a:fld id="{E2B3CD9C-CC03-4042-AE55-E166BD6EC7BA}" type="slidenum">
              <a:rPr lang="en-US" smtClean="0"/>
              <a:t>12</a:t>
            </a:fld>
            <a:endParaRPr lang="en-US"/>
          </a:p>
        </p:txBody>
      </p:sp>
    </p:spTree>
    <p:extLst>
      <p:ext uri="{BB962C8B-B14F-4D97-AF65-F5344CB8AC3E}">
        <p14:creationId xmlns:p14="http://schemas.microsoft.com/office/powerpoint/2010/main" val="175103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89" y="232335"/>
            <a:ext cx="8407400" cy="762000"/>
          </a:xfrm>
        </p:spPr>
        <p:txBody>
          <a:bodyPr/>
          <a:lstStyle/>
          <a:p>
            <a:r>
              <a:rPr lang="en-US" dirty="0" smtClean="0"/>
              <a:t>SER: Biotransformation   </a:t>
            </a:r>
            <a:r>
              <a:rPr lang="en-US" sz="2400" dirty="0" smtClean="0"/>
              <a:t>3 of 3</a:t>
            </a:r>
            <a:endParaRPr lang="en-US" dirty="0"/>
          </a:p>
        </p:txBody>
      </p:sp>
      <p:sp>
        <p:nvSpPr>
          <p:cNvPr id="3" name="Content Placeholder 2"/>
          <p:cNvSpPr>
            <a:spLocks noGrp="1"/>
          </p:cNvSpPr>
          <p:nvPr>
            <p:ph idx="1"/>
          </p:nvPr>
        </p:nvSpPr>
        <p:spPr>
          <a:xfrm>
            <a:off x="364067" y="1027416"/>
            <a:ext cx="8390466" cy="5500384"/>
          </a:xfrm>
        </p:spPr>
        <p:txBody>
          <a:bodyPr/>
          <a:lstStyle/>
          <a:p>
            <a:r>
              <a:rPr lang="en-US" sz="2000" dirty="0" smtClean="0">
                <a:solidFill>
                  <a:srgbClr val="FFFF00"/>
                </a:solidFill>
              </a:rPr>
              <a:t>Phase II Biotransformation</a:t>
            </a:r>
            <a:endParaRPr lang="en-US" sz="2000" dirty="0">
              <a:solidFill>
                <a:srgbClr val="FFFF00"/>
              </a:solidFill>
            </a:endParaRPr>
          </a:p>
          <a:p>
            <a:pPr lvl="1"/>
            <a:r>
              <a:rPr lang="en-US" sz="1800" dirty="0" smtClean="0"/>
              <a:t>This process is often called </a:t>
            </a:r>
            <a:r>
              <a:rPr lang="en-US" sz="1800" dirty="0" smtClean="0">
                <a:solidFill>
                  <a:srgbClr val="00FF00"/>
                </a:solidFill>
              </a:rPr>
              <a:t>conjugation</a:t>
            </a:r>
            <a:r>
              <a:rPr lang="en-US" sz="1800" dirty="0" smtClean="0"/>
              <a:t>, because a chemical group is conjugated to the toxicant/drug/poison</a:t>
            </a:r>
          </a:p>
          <a:p>
            <a:pPr lvl="1"/>
            <a:r>
              <a:rPr lang="en-US" sz="1800" dirty="0" smtClean="0"/>
              <a:t>The Phase II enzymes attach the chemical group usually to an </a:t>
            </a:r>
            <a:r>
              <a:rPr lang="en-US" sz="1800" dirty="0"/>
              <a:t/>
            </a:r>
            <a:br>
              <a:rPr lang="en-US" sz="1800" dirty="0"/>
            </a:br>
            <a:r>
              <a:rPr lang="en-US" sz="1800" dirty="0" smtClean="0"/>
              <a:t>–OH group that was probably put there by Phase I enzymes or which already existed</a:t>
            </a:r>
          </a:p>
          <a:p>
            <a:pPr lvl="1"/>
            <a:r>
              <a:rPr lang="en-US" sz="1800" dirty="0" err="1" smtClean="0">
                <a:solidFill>
                  <a:schemeClr val="accent1">
                    <a:lumMod val="60000"/>
                    <a:lumOff val="40000"/>
                  </a:schemeClr>
                </a:solidFill>
              </a:rPr>
              <a:t>glucuronidation</a:t>
            </a:r>
            <a:endParaRPr lang="en-US" sz="1800" dirty="0" smtClean="0">
              <a:solidFill>
                <a:schemeClr val="accent1">
                  <a:lumMod val="60000"/>
                  <a:lumOff val="40000"/>
                </a:schemeClr>
              </a:solidFill>
            </a:endParaRPr>
          </a:p>
          <a:p>
            <a:pPr marL="977900" lvl="1" indent="0">
              <a:buNone/>
            </a:pPr>
            <a:r>
              <a:rPr lang="en-US" sz="1800" dirty="0" smtClean="0"/>
              <a:t>a </a:t>
            </a:r>
            <a:r>
              <a:rPr lang="en-US" sz="1800" dirty="0" err="1" smtClean="0"/>
              <a:t>glucuronic</a:t>
            </a:r>
            <a:r>
              <a:rPr lang="en-US" sz="1800" dirty="0" smtClean="0"/>
              <a:t> acid is put on the –OH group </a:t>
            </a:r>
          </a:p>
          <a:p>
            <a:pPr marL="977900" lvl="1" indent="0">
              <a:buNone/>
            </a:pPr>
            <a:r>
              <a:rPr lang="en-US" sz="1600" dirty="0" err="1" smtClean="0"/>
              <a:t>glucuronic</a:t>
            </a:r>
            <a:r>
              <a:rPr lang="en-US" sz="1600" dirty="0" smtClean="0"/>
              <a:t> acid=glucose </a:t>
            </a:r>
            <a:r>
              <a:rPr lang="en-US" sz="1600" dirty="0"/>
              <a:t>with number 6 carbon </a:t>
            </a:r>
            <a:r>
              <a:rPr lang="en-US" sz="1600" dirty="0" smtClean="0"/>
              <a:t>as</a:t>
            </a:r>
            <a:br>
              <a:rPr lang="en-US" sz="1600" dirty="0" smtClean="0"/>
            </a:br>
            <a:r>
              <a:rPr lang="en-US" sz="1600" dirty="0" smtClean="0"/>
              <a:t>a </a:t>
            </a:r>
            <a:r>
              <a:rPr lang="en-US" sz="1600" dirty="0"/>
              <a:t>—COO– group on it, makes it negatively </a:t>
            </a:r>
            <a:r>
              <a:rPr lang="en-US" sz="1600" dirty="0" smtClean="0"/>
              <a:t>charged</a:t>
            </a:r>
          </a:p>
          <a:p>
            <a:pPr lvl="1"/>
            <a:r>
              <a:rPr lang="en-US" sz="1800" dirty="0" err="1" smtClean="0">
                <a:solidFill>
                  <a:schemeClr val="accent1">
                    <a:lumMod val="60000"/>
                    <a:lumOff val="40000"/>
                  </a:schemeClr>
                </a:solidFill>
              </a:rPr>
              <a:t>sulfation</a:t>
            </a:r>
            <a:endParaRPr lang="en-US" sz="1800" dirty="0" smtClean="0">
              <a:solidFill>
                <a:schemeClr val="accent1">
                  <a:lumMod val="60000"/>
                  <a:lumOff val="40000"/>
                </a:schemeClr>
              </a:solidFill>
            </a:endParaRPr>
          </a:p>
          <a:p>
            <a:pPr marL="977900" lvl="1" indent="0">
              <a:buNone/>
            </a:pPr>
            <a:r>
              <a:rPr lang="en-US" sz="1800" dirty="0" smtClean="0"/>
              <a:t>—SO</a:t>
            </a:r>
            <a:r>
              <a:rPr lang="en-US" sz="1800" baseline="-25000" dirty="0" smtClean="0"/>
              <a:t>4</a:t>
            </a:r>
            <a:r>
              <a:rPr lang="en-US" sz="1800" baseline="30000" dirty="0" smtClean="0"/>
              <a:t>2–</a:t>
            </a:r>
            <a:r>
              <a:rPr lang="en-US" sz="1800" dirty="0" smtClean="0"/>
              <a:t> group put on the –OH group</a:t>
            </a:r>
            <a:br>
              <a:rPr lang="en-US" sz="1800" dirty="0" smtClean="0"/>
            </a:br>
            <a:r>
              <a:rPr lang="en-US" sz="1600" dirty="0" smtClean="0"/>
              <a:t>makes </a:t>
            </a:r>
            <a:r>
              <a:rPr lang="en-US" sz="1600" dirty="0"/>
              <a:t>it negatively </a:t>
            </a:r>
            <a:r>
              <a:rPr lang="en-US" sz="1600" dirty="0" smtClean="0"/>
              <a:t>charged</a:t>
            </a:r>
            <a:endParaRPr lang="en-US" sz="1800" dirty="0" smtClean="0"/>
          </a:p>
          <a:p>
            <a:pPr lvl="1"/>
            <a:r>
              <a:rPr lang="en-US" sz="1800" dirty="0" smtClean="0">
                <a:solidFill>
                  <a:schemeClr val="accent1">
                    <a:lumMod val="60000"/>
                    <a:lumOff val="40000"/>
                  </a:schemeClr>
                </a:solidFill>
              </a:rPr>
              <a:t>methylation</a:t>
            </a:r>
          </a:p>
          <a:p>
            <a:pPr lvl="1"/>
            <a:r>
              <a:rPr lang="en-US" sz="1800" dirty="0" smtClean="0">
                <a:solidFill>
                  <a:schemeClr val="accent1">
                    <a:lumMod val="60000"/>
                    <a:lumOff val="40000"/>
                  </a:schemeClr>
                </a:solidFill>
              </a:rPr>
              <a:t>acetylation</a:t>
            </a:r>
          </a:p>
          <a:p>
            <a:pPr marL="0" indent="0">
              <a:buNone/>
            </a:pPr>
            <a:r>
              <a:rPr lang="en-US" sz="2000" dirty="0" smtClean="0"/>
              <a:t>The conjugated group </a:t>
            </a:r>
            <a:r>
              <a:rPr lang="en-US" sz="2000" dirty="0" smtClean="0"/>
              <a:t>increases the polarity even more (even making it ionic </a:t>
            </a:r>
            <a:r>
              <a:rPr lang="en-US" sz="2000" smtClean="0"/>
              <a:t>in some cases) </a:t>
            </a:r>
            <a:r>
              <a:rPr lang="en-US" sz="2000" dirty="0" smtClean="0"/>
              <a:t>and helps </a:t>
            </a:r>
            <a:r>
              <a:rPr lang="en-US" sz="2000" dirty="0" smtClean="0"/>
              <a:t>to mark or tag the toxicant for excretion by urine or through bile typically</a:t>
            </a:r>
          </a:p>
        </p:txBody>
      </p:sp>
      <p:sp>
        <p:nvSpPr>
          <p:cNvPr id="4" name="Slide Number Placeholder 3"/>
          <p:cNvSpPr>
            <a:spLocks noGrp="1"/>
          </p:cNvSpPr>
          <p:nvPr>
            <p:ph type="sldNum" sz="quarter" idx="10"/>
          </p:nvPr>
        </p:nvSpPr>
        <p:spPr/>
        <p:txBody>
          <a:bodyPr/>
          <a:lstStyle/>
          <a:p>
            <a:fld id="{E2B3CD9C-CC03-4042-AE55-E166BD6EC7BA}" type="slidenum">
              <a:rPr lang="en-US" smtClean="0"/>
              <a:t>13</a:t>
            </a:fld>
            <a:endParaRPr lang="en-US"/>
          </a:p>
        </p:txBody>
      </p:sp>
    </p:spTree>
    <p:extLst>
      <p:ext uri="{BB962C8B-B14F-4D97-AF65-F5344CB8AC3E}">
        <p14:creationId xmlns:p14="http://schemas.microsoft.com/office/powerpoint/2010/main" val="371828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99507"/>
            <a:ext cx="8407400" cy="762000"/>
          </a:xfrm>
        </p:spPr>
        <p:txBody>
          <a:bodyPr/>
          <a:lstStyle/>
          <a:p>
            <a:r>
              <a:rPr lang="en-US" dirty="0" smtClean="0"/>
              <a:t>ER-Synthesized Polypeptides</a:t>
            </a:r>
            <a:endParaRPr lang="en-US" dirty="0"/>
          </a:p>
        </p:txBody>
      </p:sp>
      <p:sp>
        <p:nvSpPr>
          <p:cNvPr id="3" name="Content Placeholder 2"/>
          <p:cNvSpPr>
            <a:spLocks noGrp="1"/>
          </p:cNvSpPr>
          <p:nvPr>
            <p:ph idx="1"/>
          </p:nvPr>
        </p:nvSpPr>
        <p:spPr>
          <a:xfrm>
            <a:off x="364067" y="1045029"/>
            <a:ext cx="8390466" cy="5084839"/>
          </a:xfrm>
        </p:spPr>
        <p:txBody>
          <a:bodyPr/>
          <a:lstStyle/>
          <a:p>
            <a:r>
              <a:rPr lang="en-US" dirty="0" smtClean="0"/>
              <a:t>After </a:t>
            </a:r>
            <a:r>
              <a:rPr lang="en-US" dirty="0"/>
              <a:t>synthesis in the rough ER, protein goes into </a:t>
            </a:r>
            <a:r>
              <a:rPr lang="en-US" dirty="0" smtClean="0"/>
              <a:t>vesicles budding off the ER</a:t>
            </a:r>
            <a:endParaRPr lang="en-US" dirty="0"/>
          </a:p>
          <a:p>
            <a:r>
              <a:rPr lang="en-US" dirty="0" smtClean="0"/>
              <a:t>Vesicles </a:t>
            </a:r>
            <a:r>
              <a:rPr lang="en-US" dirty="0"/>
              <a:t>are guided through the </a:t>
            </a:r>
            <a:r>
              <a:rPr lang="en-US" dirty="0" smtClean="0"/>
              <a:t>cytoplasm by </a:t>
            </a:r>
            <a:r>
              <a:rPr lang="en-US" dirty="0" smtClean="0">
                <a:solidFill>
                  <a:srgbClr val="00FF00"/>
                </a:solidFill>
              </a:rPr>
              <a:t>microtubules</a:t>
            </a:r>
            <a:endParaRPr lang="en-US" dirty="0" smtClean="0"/>
          </a:p>
          <a:p>
            <a:pPr marL="292100" lvl="1" indent="0" algn="ctr">
              <a:buNone/>
            </a:pPr>
            <a:r>
              <a:rPr lang="en-US" dirty="0" smtClean="0"/>
              <a:t>microtubules are filamentous proteins</a:t>
            </a:r>
            <a:br>
              <a:rPr lang="en-US" dirty="0" smtClean="0"/>
            </a:br>
            <a:r>
              <a:rPr lang="en-US" dirty="0" smtClean="0"/>
              <a:t>acting like "cellular cables"</a:t>
            </a:r>
            <a:endParaRPr lang="en-US" dirty="0"/>
          </a:p>
          <a:p>
            <a:r>
              <a:rPr lang="en-US" dirty="0" smtClean="0"/>
              <a:t>Vesicles fuse with the </a:t>
            </a:r>
            <a:r>
              <a:rPr lang="en-US" i="1" dirty="0" smtClean="0">
                <a:solidFill>
                  <a:srgbClr val="FFFF00"/>
                </a:solidFill>
              </a:rPr>
              <a:t>cis</a:t>
            </a:r>
            <a:r>
              <a:rPr lang="en-US" dirty="0" smtClean="0"/>
              <a:t> face of the </a:t>
            </a:r>
            <a:r>
              <a:rPr lang="en-US" dirty="0"/>
              <a:t>Golgi </a:t>
            </a:r>
            <a:r>
              <a:rPr lang="en-US" dirty="0" smtClean="0"/>
              <a:t>complex</a:t>
            </a:r>
          </a:p>
          <a:p>
            <a:r>
              <a:rPr lang="en-US" dirty="0" smtClean="0"/>
              <a:t>Complete </a:t>
            </a:r>
            <a:r>
              <a:rPr lang="en-US" dirty="0"/>
              <a:t>proteins go into </a:t>
            </a:r>
            <a:r>
              <a:rPr lang="en-US" dirty="0" smtClean="0"/>
              <a:t>vesicles membranes or inner space, budding </a:t>
            </a:r>
            <a:r>
              <a:rPr lang="en-US" dirty="0"/>
              <a:t>off the </a:t>
            </a:r>
            <a:r>
              <a:rPr lang="en-US" i="1" dirty="0" smtClean="0">
                <a:solidFill>
                  <a:srgbClr val="FFFF00"/>
                </a:solidFill>
              </a:rPr>
              <a:t>trans</a:t>
            </a:r>
            <a:r>
              <a:rPr lang="en-US" dirty="0" smtClean="0"/>
              <a:t> face of the Golgi to their final site depending on protein </a:t>
            </a:r>
            <a:r>
              <a:rPr lang="en-US" dirty="0" err="1" smtClean="0"/>
              <a:t>funciton</a:t>
            </a:r>
            <a:endParaRPr lang="en-US" dirty="0"/>
          </a:p>
          <a:p>
            <a:r>
              <a:rPr lang="en-US" dirty="0" smtClean="0"/>
              <a:t>Secretory </a:t>
            </a:r>
            <a:r>
              <a:rPr lang="en-US" dirty="0"/>
              <a:t>proteins </a:t>
            </a:r>
            <a:r>
              <a:rPr lang="en-US" dirty="0" smtClean="0"/>
              <a:t>enter the vesicle space, with vesicles moving to contact plasma membrane</a:t>
            </a:r>
          </a:p>
          <a:p>
            <a:pPr marL="228600" lvl="1" indent="0" algn="ctr">
              <a:buNone/>
            </a:pPr>
            <a:r>
              <a:rPr lang="en-US" dirty="0" smtClean="0"/>
              <a:t>Exocytosis usually occurs in response to event/signal</a:t>
            </a:r>
            <a:endParaRPr lang="en-US" dirty="0"/>
          </a:p>
        </p:txBody>
      </p:sp>
      <p:sp>
        <p:nvSpPr>
          <p:cNvPr id="4" name="Slide Number Placeholder 3"/>
          <p:cNvSpPr>
            <a:spLocks noGrp="1"/>
          </p:cNvSpPr>
          <p:nvPr>
            <p:ph type="sldNum" sz="quarter" idx="10"/>
          </p:nvPr>
        </p:nvSpPr>
        <p:spPr/>
        <p:txBody>
          <a:bodyPr/>
          <a:lstStyle/>
          <a:p>
            <a:fld id="{E2B3CD9C-CC03-4042-AE55-E166BD6EC7BA}" type="slidenum">
              <a:rPr lang="en-US" smtClean="0"/>
              <a:t>14</a:t>
            </a:fld>
            <a:endParaRPr lang="en-US"/>
          </a:p>
        </p:txBody>
      </p:sp>
    </p:spTree>
    <p:extLst>
      <p:ext uri="{BB962C8B-B14F-4D97-AF65-F5344CB8AC3E}">
        <p14:creationId xmlns:p14="http://schemas.microsoft.com/office/powerpoint/2010/main" val="1443718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067" y="446314"/>
            <a:ext cx="8390466" cy="6052457"/>
          </a:xfrm>
        </p:spPr>
        <p:txBody>
          <a:bodyPr/>
          <a:lstStyle/>
          <a:p>
            <a:r>
              <a:rPr lang="en-US" sz="2000" dirty="0" smtClean="0"/>
              <a:t>Transition vesicles bud off from ER and fuse to the cis-Golgi network (cis face)</a:t>
            </a:r>
          </a:p>
          <a:p>
            <a:r>
              <a:rPr lang="en-US" sz="2000" dirty="0" smtClean="0"/>
              <a:t>Within the Golgi, vesicles bud off and fuse to other Golgi sacs in moving from trans to cis face of Golgi</a:t>
            </a:r>
          </a:p>
          <a:p>
            <a:r>
              <a:rPr lang="en-US" sz="2000" dirty="0" smtClean="0"/>
              <a:t>Enzymes in Golgi modify particularly the oligosaccharide molecules of glycoproteins on the membrane. </a:t>
            </a:r>
            <a:endParaRPr lang="en-US" sz="2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750" y="2590798"/>
            <a:ext cx="3329894" cy="4092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39" y="2590799"/>
            <a:ext cx="2984311" cy="4070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E2B3CD9C-CC03-4042-AE55-E166BD6EC7BA}" type="slidenum">
              <a:rPr lang="en-US" smtClean="0"/>
              <a:t>15</a:t>
            </a:fld>
            <a:endParaRPr lang="en-US"/>
          </a:p>
        </p:txBody>
      </p:sp>
    </p:spTree>
    <p:extLst>
      <p:ext uri="{BB962C8B-B14F-4D97-AF65-F5344CB8AC3E}">
        <p14:creationId xmlns:p14="http://schemas.microsoft.com/office/powerpoint/2010/main" val="295205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688467" y="1397530"/>
            <a:ext cx="3066066" cy="4732337"/>
          </a:xfrm>
        </p:spPr>
        <p:txBody>
          <a:bodyPr/>
          <a:lstStyle/>
          <a:p>
            <a:pPr marL="0" indent="0">
              <a:buNone/>
            </a:pPr>
            <a:r>
              <a:rPr lang="en-US" sz="1800" dirty="0" smtClean="0"/>
              <a:t>Although we have not covered protein synthesis yet (shown in top of illustration), polypeptides formed in the ER (</a:t>
            </a:r>
            <a:r>
              <a:rPr lang="en-US" sz="1800" i="1" dirty="0" smtClean="0"/>
              <a:t>not</a:t>
            </a:r>
            <a:r>
              <a:rPr lang="en-US" sz="1800" dirty="0" smtClean="0"/>
              <a:t> cytosol) will be in the lumen of ER and will move (by vesicles) from Golgi and ultimately to secretory vesicles, lysosomes, or to the cell surface on the plasma membrane</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92" y="309562"/>
            <a:ext cx="5476875" cy="623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E2B3CD9C-CC03-4042-AE55-E166BD6EC7BA}" type="slidenum">
              <a:rPr lang="en-US" smtClean="0"/>
              <a:t>16</a:t>
            </a:fld>
            <a:endParaRPr lang="en-US"/>
          </a:p>
        </p:txBody>
      </p:sp>
    </p:spTree>
    <p:extLst>
      <p:ext uri="{BB962C8B-B14F-4D97-AF65-F5344CB8AC3E}">
        <p14:creationId xmlns:p14="http://schemas.microsoft.com/office/powerpoint/2010/main" val="225303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08858"/>
            <a:ext cx="3310619" cy="6667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E2B3CD9C-CC03-4042-AE55-E166BD6EC7BA}" type="slidenum">
              <a:rPr lang="en-US" smtClean="0"/>
              <a:t>17</a:t>
            </a:fld>
            <a:endParaRPr lang="en-US"/>
          </a:p>
        </p:txBody>
      </p:sp>
    </p:spTree>
    <p:extLst>
      <p:ext uri="{BB962C8B-B14F-4D97-AF65-F5344CB8AC3E}">
        <p14:creationId xmlns:p14="http://schemas.microsoft.com/office/powerpoint/2010/main" val="212559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Golgi Complex (Golgi Apparatus)</a:t>
            </a:r>
            <a:endParaRPr lang="en-US" dirty="0"/>
          </a:p>
        </p:txBody>
      </p:sp>
      <p:sp>
        <p:nvSpPr>
          <p:cNvPr id="5" name="Content Placeholder 4"/>
          <p:cNvSpPr>
            <a:spLocks noGrp="1"/>
          </p:cNvSpPr>
          <p:nvPr>
            <p:ph idx="1"/>
          </p:nvPr>
        </p:nvSpPr>
        <p:spPr>
          <a:xfrm>
            <a:off x="364067" y="1260088"/>
            <a:ext cx="8390466" cy="4869779"/>
          </a:xfrm>
        </p:spPr>
        <p:txBody>
          <a:bodyPr/>
          <a:lstStyle/>
          <a:p>
            <a:r>
              <a:rPr lang="en-US" sz="2200" dirty="0" smtClean="0"/>
              <a:t>Stacked </a:t>
            </a:r>
            <a:r>
              <a:rPr lang="en-US" sz="2200" dirty="0"/>
              <a:t>and flattened membranous </a:t>
            </a:r>
            <a:r>
              <a:rPr lang="en-US" sz="2200" dirty="0" smtClean="0"/>
              <a:t>sacs (</a:t>
            </a:r>
            <a:r>
              <a:rPr lang="en-US" sz="2200" dirty="0" smtClean="0">
                <a:solidFill>
                  <a:srgbClr val="00FF00"/>
                </a:solidFill>
              </a:rPr>
              <a:t>cisternae</a:t>
            </a:r>
            <a:r>
              <a:rPr lang="en-US" sz="2200" dirty="0" smtClean="0"/>
              <a:t>) with bulbous ends, </a:t>
            </a:r>
            <a:r>
              <a:rPr lang="en-US" sz="2200" dirty="0"/>
              <a:t>associated with swarms of tiny </a:t>
            </a:r>
            <a:r>
              <a:rPr lang="en-US" sz="2200" dirty="0" smtClean="0"/>
              <a:t>vesicles</a:t>
            </a:r>
          </a:p>
          <a:p>
            <a:r>
              <a:rPr lang="en-US" sz="2200" dirty="0" smtClean="0"/>
              <a:t>There are two "faces" or "sides" of the Golgi: </a:t>
            </a:r>
            <a:r>
              <a:rPr lang="en-US" sz="2200" i="1" dirty="0" smtClean="0">
                <a:solidFill>
                  <a:srgbClr val="00FF00"/>
                </a:solidFill>
              </a:rPr>
              <a:t>cis</a:t>
            </a:r>
            <a:r>
              <a:rPr lang="en-US" sz="2200" dirty="0" smtClean="0"/>
              <a:t> and </a:t>
            </a:r>
            <a:r>
              <a:rPr lang="en-US" sz="2200" i="1" dirty="0" smtClean="0">
                <a:solidFill>
                  <a:srgbClr val="00FF00"/>
                </a:solidFill>
              </a:rPr>
              <a:t>trans</a:t>
            </a:r>
            <a:endParaRPr lang="en-US" sz="2200" i="1" dirty="0">
              <a:solidFill>
                <a:srgbClr val="00FF00"/>
              </a:solidFill>
            </a:endParaRPr>
          </a:p>
          <a:p>
            <a:pPr marL="457200" indent="-457200">
              <a:buFont typeface="+mj-lt"/>
              <a:buAutoNum type="arabicPeriod"/>
            </a:pPr>
            <a:r>
              <a:rPr lang="en-US" sz="2200" dirty="0" smtClean="0"/>
              <a:t>The </a:t>
            </a:r>
            <a:r>
              <a:rPr lang="en-US" sz="2200" dirty="0" smtClean="0">
                <a:solidFill>
                  <a:srgbClr val="FFFF00"/>
                </a:solidFill>
              </a:rPr>
              <a:t>cis</a:t>
            </a:r>
            <a:r>
              <a:rPr lang="en-US" sz="2200" dirty="0" smtClean="0"/>
              <a:t> face receives vesicles with membrane and/or </a:t>
            </a:r>
            <a:r>
              <a:rPr lang="en-US" sz="2200" dirty="0" err="1" smtClean="0"/>
              <a:t>lumenal</a:t>
            </a:r>
            <a:r>
              <a:rPr lang="en-US" sz="2200" dirty="0" smtClean="0"/>
              <a:t> proteins made in RER</a:t>
            </a:r>
          </a:p>
          <a:p>
            <a:pPr marL="292100" lvl="1" indent="0">
              <a:buNone/>
            </a:pPr>
            <a:r>
              <a:rPr lang="en-US" sz="1800" dirty="0" smtClean="0"/>
              <a:t>vesicles fuse to the cis face as they come from the ER</a:t>
            </a:r>
          </a:p>
          <a:p>
            <a:pPr marL="457200" indent="-457200">
              <a:buFont typeface="+mj-lt"/>
              <a:buAutoNum type="arabicPeriod"/>
            </a:pPr>
            <a:r>
              <a:rPr lang="en-US" sz="2200" dirty="0" smtClean="0"/>
              <a:t>The </a:t>
            </a:r>
            <a:r>
              <a:rPr lang="en-US" sz="2200" dirty="0" smtClean="0">
                <a:solidFill>
                  <a:srgbClr val="FFFF00"/>
                </a:solidFill>
              </a:rPr>
              <a:t>trans</a:t>
            </a:r>
            <a:r>
              <a:rPr lang="en-US" sz="2200" dirty="0" smtClean="0"/>
              <a:t> </a:t>
            </a:r>
            <a:r>
              <a:rPr lang="en-US" sz="2200" dirty="0"/>
              <a:t>face </a:t>
            </a:r>
            <a:r>
              <a:rPr lang="en-US" sz="2200" dirty="0" smtClean="0"/>
              <a:t>buds off vesicles that may move to the plasma membrane to fuse with it, or to become a membranous special endosome or organelle, such as a lysosome or parts of a peroxisome</a:t>
            </a:r>
            <a:endParaRPr lang="en-US" sz="2200" dirty="0"/>
          </a:p>
        </p:txBody>
      </p:sp>
      <p:sp>
        <p:nvSpPr>
          <p:cNvPr id="2" name="Slide Number Placeholder 1"/>
          <p:cNvSpPr>
            <a:spLocks noGrp="1"/>
          </p:cNvSpPr>
          <p:nvPr>
            <p:ph type="sldNum" sz="quarter" idx="10"/>
          </p:nvPr>
        </p:nvSpPr>
        <p:spPr/>
        <p:txBody>
          <a:bodyPr/>
          <a:lstStyle/>
          <a:p>
            <a:fld id="{E2B3CD9C-CC03-4042-AE55-E166BD6EC7BA}" type="slidenum">
              <a:rPr lang="en-US" smtClean="0"/>
              <a:t>18</a:t>
            </a:fld>
            <a:endParaRPr lang="en-US"/>
          </a:p>
        </p:txBody>
      </p:sp>
    </p:spTree>
    <p:extLst>
      <p:ext uri="{BB962C8B-B14F-4D97-AF65-F5344CB8AC3E}">
        <p14:creationId xmlns:p14="http://schemas.microsoft.com/office/powerpoint/2010/main" val="190398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Golgi Trafficking Models</a:t>
            </a:r>
            <a:endParaRPr lang="en-US" dirty="0"/>
          </a:p>
        </p:txBody>
      </p:sp>
      <p:sp>
        <p:nvSpPr>
          <p:cNvPr id="5" name="Content Placeholder 4"/>
          <p:cNvSpPr>
            <a:spLocks noGrp="1"/>
          </p:cNvSpPr>
          <p:nvPr>
            <p:ph idx="1"/>
          </p:nvPr>
        </p:nvSpPr>
        <p:spPr>
          <a:xfrm>
            <a:off x="364067" y="1260088"/>
            <a:ext cx="8390466" cy="4869779"/>
          </a:xfrm>
        </p:spPr>
        <p:txBody>
          <a:bodyPr/>
          <a:lstStyle/>
          <a:p>
            <a:r>
              <a:rPr lang="en-US" sz="2200" dirty="0" smtClean="0"/>
              <a:t>Two models are proposed to explain how protein </a:t>
            </a:r>
            <a:r>
              <a:rPr lang="en-US" sz="2200" dirty="0" err="1" smtClean="0"/>
              <a:t>trafficks</a:t>
            </a:r>
            <a:r>
              <a:rPr lang="en-US" sz="2200" dirty="0" smtClean="0"/>
              <a:t> from cis to trans faces</a:t>
            </a:r>
          </a:p>
          <a:p>
            <a:pPr marL="457200" indent="-457200">
              <a:buFont typeface="+mj-lt"/>
              <a:buAutoNum type="arabicPeriod"/>
            </a:pPr>
            <a:r>
              <a:rPr lang="en-US" sz="2200" dirty="0" smtClean="0">
                <a:solidFill>
                  <a:schemeClr val="accent1">
                    <a:lumMod val="60000"/>
                    <a:lumOff val="40000"/>
                  </a:schemeClr>
                </a:solidFill>
              </a:rPr>
              <a:t>Stationary cisternae</a:t>
            </a:r>
            <a:br>
              <a:rPr lang="en-US" sz="2200" dirty="0" smtClean="0">
                <a:solidFill>
                  <a:schemeClr val="accent1">
                    <a:lumMod val="60000"/>
                    <a:lumOff val="40000"/>
                  </a:schemeClr>
                </a:solidFill>
              </a:rPr>
            </a:br>
            <a:r>
              <a:rPr lang="en-US" sz="2200" dirty="0" smtClean="0"/>
              <a:t>the cisternae from cis to trans have a special set of enzymes that each perform a different function, and proteins move from cisternae to cisternae via shuttle vesicles</a:t>
            </a:r>
          </a:p>
          <a:p>
            <a:pPr marL="457200" indent="-457200">
              <a:buFont typeface="+mj-lt"/>
              <a:buAutoNum type="arabicPeriod"/>
            </a:pPr>
            <a:r>
              <a:rPr lang="en-US" sz="2200" dirty="0" err="1" smtClean="0">
                <a:solidFill>
                  <a:schemeClr val="accent1">
                    <a:lumMod val="60000"/>
                    <a:lumOff val="40000"/>
                  </a:schemeClr>
                </a:solidFill>
              </a:rPr>
              <a:t>Cisternal</a:t>
            </a:r>
            <a:r>
              <a:rPr lang="en-US" sz="2200" dirty="0" smtClean="0">
                <a:solidFill>
                  <a:schemeClr val="accent1">
                    <a:lumMod val="60000"/>
                    <a:lumOff val="40000"/>
                  </a:schemeClr>
                </a:solidFill>
              </a:rPr>
              <a:t> maturation</a:t>
            </a:r>
            <a:r>
              <a:rPr lang="en-US" sz="2200" dirty="0">
                <a:solidFill>
                  <a:schemeClr val="accent1">
                    <a:lumMod val="60000"/>
                    <a:lumOff val="40000"/>
                  </a:schemeClr>
                </a:solidFill>
              </a:rPr>
              <a:t/>
            </a:r>
            <a:br>
              <a:rPr lang="en-US" sz="2200" dirty="0">
                <a:solidFill>
                  <a:schemeClr val="accent1">
                    <a:lumMod val="60000"/>
                    <a:lumOff val="40000"/>
                  </a:schemeClr>
                </a:solidFill>
              </a:rPr>
            </a:br>
            <a:r>
              <a:rPr lang="en-US" sz="2200" dirty="0" smtClean="0"/>
              <a:t>the cisternae move from cis to trans, changing the sets of enzymes within them during the transition to cause changes to the proteins they contain</a:t>
            </a:r>
          </a:p>
        </p:txBody>
      </p:sp>
      <p:sp>
        <p:nvSpPr>
          <p:cNvPr id="2" name="Slide Number Placeholder 1"/>
          <p:cNvSpPr>
            <a:spLocks noGrp="1"/>
          </p:cNvSpPr>
          <p:nvPr>
            <p:ph type="sldNum" sz="quarter" idx="10"/>
          </p:nvPr>
        </p:nvSpPr>
        <p:spPr/>
        <p:txBody>
          <a:bodyPr/>
          <a:lstStyle/>
          <a:p>
            <a:fld id="{E2B3CD9C-CC03-4042-AE55-E166BD6EC7BA}" type="slidenum">
              <a:rPr lang="en-US" smtClean="0"/>
              <a:t>19</a:t>
            </a:fld>
            <a:endParaRPr lang="en-US"/>
          </a:p>
        </p:txBody>
      </p:sp>
    </p:spTree>
    <p:extLst>
      <p:ext uri="{BB962C8B-B14F-4D97-AF65-F5344CB8AC3E}">
        <p14:creationId xmlns:p14="http://schemas.microsoft.com/office/powerpoint/2010/main" val="366346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sz="2200" dirty="0"/>
              <a:t>Describe the structure, types and functions of endoplasmic </a:t>
            </a:r>
            <a:r>
              <a:rPr lang="en-US" sz="2200" dirty="0" smtClean="0"/>
              <a:t>reticulum (ER)</a:t>
            </a:r>
          </a:p>
          <a:p>
            <a:r>
              <a:rPr lang="en-US" sz="2200" dirty="0" smtClean="0"/>
              <a:t>Describe </a:t>
            </a:r>
            <a:r>
              <a:rPr lang="en-US" sz="2200" dirty="0"/>
              <a:t>the role of ER in detoxification process and </a:t>
            </a:r>
            <a:r>
              <a:rPr lang="en-US" sz="2200" dirty="0" smtClean="0"/>
              <a:t>processing of proteins</a:t>
            </a:r>
            <a:endParaRPr lang="en-US" sz="2200" dirty="0"/>
          </a:p>
          <a:p>
            <a:r>
              <a:rPr lang="en-US" sz="2200" dirty="0" smtClean="0"/>
              <a:t>Compare </a:t>
            </a:r>
            <a:r>
              <a:rPr lang="en-US" sz="2200" dirty="0"/>
              <a:t>between rough and smooth </a:t>
            </a:r>
            <a:r>
              <a:rPr lang="en-US" sz="2200" dirty="0" smtClean="0"/>
              <a:t>ER</a:t>
            </a:r>
            <a:endParaRPr lang="en-US" sz="2200" dirty="0"/>
          </a:p>
          <a:p>
            <a:r>
              <a:rPr lang="en-US" sz="2200" dirty="0" smtClean="0"/>
              <a:t>Describe </a:t>
            </a:r>
            <a:r>
              <a:rPr lang="en-US" sz="2200" dirty="0"/>
              <a:t>the structure and function of Golgi </a:t>
            </a:r>
            <a:r>
              <a:rPr lang="en-US" sz="2200" dirty="0" smtClean="0"/>
              <a:t>complex</a:t>
            </a:r>
          </a:p>
          <a:p>
            <a:r>
              <a:rPr lang="en-US" sz="2200" dirty="0" smtClean="0"/>
              <a:t>Explain how Golgi </a:t>
            </a:r>
            <a:r>
              <a:rPr lang="en-US" sz="2200" dirty="0"/>
              <a:t>complex acts as a “Traffic Director” of cellular </a:t>
            </a:r>
            <a:r>
              <a:rPr lang="en-US" sz="2200" dirty="0" smtClean="0"/>
              <a:t>proteins</a:t>
            </a:r>
            <a:endParaRPr lang="en-US" sz="2200" dirty="0"/>
          </a:p>
          <a:p>
            <a:r>
              <a:rPr lang="en-US" sz="2200" dirty="0" smtClean="0"/>
              <a:t>Describe </a:t>
            </a:r>
            <a:r>
              <a:rPr lang="en-US" sz="2200" dirty="0"/>
              <a:t>the structure, activation process, and function of </a:t>
            </a:r>
            <a:r>
              <a:rPr lang="en-US" sz="2200" dirty="0" smtClean="0"/>
              <a:t>lysosomes</a:t>
            </a:r>
            <a:endParaRPr lang="en-US" sz="2200" dirty="0"/>
          </a:p>
          <a:p>
            <a:r>
              <a:rPr lang="en-US" sz="2200" dirty="0" smtClean="0"/>
              <a:t>Describe </a:t>
            </a:r>
            <a:r>
              <a:rPr lang="en-US" sz="2200" dirty="0"/>
              <a:t>the function and origin of </a:t>
            </a:r>
            <a:r>
              <a:rPr lang="en-US" sz="2200" dirty="0" smtClean="0"/>
              <a:t>peroxisomes</a:t>
            </a:r>
            <a:endParaRPr lang="en-US" sz="2200" dirty="0"/>
          </a:p>
        </p:txBody>
      </p:sp>
      <p:sp>
        <p:nvSpPr>
          <p:cNvPr id="2" name="Slide Number Placeholder 1"/>
          <p:cNvSpPr>
            <a:spLocks noGrp="1"/>
          </p:cNvSpPr>
          <p:nvPr>
            <p:ph type="sldNum" sz="quarter" idx="10"/>
          </p:nvPr>
        </p:nvSpPr>
        <p:spPr/>
        <p:txBody>
          <a:bodyPr/>
          <a:lstStyle/>
          <a:p>
            <a:fld id="{E2B3CD9C-CC03-4042-AE55-E166BD6EC7BA}" type="slidenum">
              <a:rPr lang="en-US" smtClean="0"/>
              <a:t>2</a:t>
            </a:fld>
            <a:endParaRPr lang="en-US"/>
          </a:p>
        </p:txBody>
      </p:sp>
    </p:spTree>
    <p:extLst>
      <p:ext uri="{BB962C8B-B14F-4D97-AF65-F5344CB8AC3E}">
        <p14:creationId xmlns:p14="http://schemas.microsoft.com/office/powerpoint/2010/main" val="2920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Golgi Functions</a:t>
            </a:r>
            <a:endParaRPr lang="en-US" dirty="0"/>
          </a:p>
        </p:txBody>
      </p:sp>
      <p:sp>
        <p:nvSpPr>
          <p:cNvPr id="5" name="Content Placeholder 4"/>
          <p:cNvSpPr>
            <a:spLocks noGrp="1"/>
          </p:cNvSpPr>
          <p:nvPr>
            <p:ph idx="1"/>
          </p:nvPr>
        </p:nvSpPr>
        <p:spPr>
          <a:xfrm>
            <a:off x="364067" y="1260088"/>
            <a:ext cx="8390466" cy="4869779"/>
          </a:xfrm>
        </p:spPr>
        <p:txBody>
          <a:bodyPr/>
          <a:lstStyle/>
          <a:p>
            <a:r>
              <a:rPr lang="en-US" dirty="0" smtClean="0"/>
              <a:t>Membrane proteins in particular get modified extensively in the Golgi</a:t>
            </a:r>
          </a:p>
          <a:p>
            <a:r>
              <a:rPr lang="en-US" dirty="0" smtClean="0"/>
              <a:t>Oligosaccharides attached to membrane proteins in the ER to become glycoproteins will have those oligosaccharide molecules altered by enzymes in the Golgi</a:t>
            </a:r>
          </a:p>
          <a:p>
            <a:r>
              <a:rPr lang="en-US" dirty="0" smtClean="0"/>
              <a:t>Some membrane proteins  may have mannose molecules phosphorylated, designating these proteins to become part of lysosomes</a:t>
            </a:r>
          </a:p>
        </p:txBody>
      </p:sp>
      <p:sp>
        <p:nvSpPr>
          <p:cNvPr id="2" name="Slide Number Placeholder 1"/>
          <p:cNvSpPr>
            <a:spLocks noGrp="1"/>
          </p:cNvSpPr>
          <p:nvPr>
            <p:ph type="sldNum" sz="quarter" idx="10"/>
          </p:nvPr>
        </p:nvSpPr>
        <p:spPr/>
        <p:txBody>
          <a:bodyPr/>
          <a:lstStyle/>
          <a:p>
            <a:fld id="{E2B3CD9C-CC03-4042-AE55-E166BD6EC7BA}" type="slidenum">
              <a:rPr lang="en-US" smtClean="0"/>
              <a:t>20</a:t>
            </a:fld>
            <a:endParaRPr lang="en-US"/>
          </a:p>
        </p:txBody>
      </p:sp>
    </p:spTree>
    <p:extLst>
      <p:ext uri="{BB962C8B-B14F-4D97-AF65-F5344CB8AC3E}">
        <p14:creationId xmlns:p14="http://schemas.microsoft.com/office/powerpoint/2010/main" val="342779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Trafficking Fates    </a:t>
            </a:r>
            <a:r>
              <a:rPr lang="en-US" sz="2400" dirty="0" smtClean="0"/>
              <a:t>1 of 2</a:t>
            </a:r>
            <a:endParaRPr lang="en-US" dirty="0"/>
          </a:p>
        </p:txBody>
      </p:sp>
      <p:sp>
        <p:nvSpPr>
          <p:cNvPr id="3" name="Content Placeholder 2"/>
          <p:cNvSpPr>
            <a:spLocks noGrp="1"/>
          </p:cNvSpPr>
          <p:nvPr>
            <p:ph idx="1"/>
          </p:nvPr>
        </p:nvSpPr>
        <p:spPr>
          <a:xfrm>
            <a:off x="364067" y="1260088"/>
            <a:ext cx="8390466" cy="4869779"/>
          </a:xfrm>
        </p:spPr>
        <p:txBody>
          <a:bodyPr/>
          <a:lstStyle/>
          <a:p>
            <a:pPr marL="0" indent="0">
              <a:buNone/>
            </a:pPr>
            <a:r>
              <a:rPr lang="en-US" sz="2200" dirty="0" smtClean="0"/>
              <a:t>Vesicles budding off the trans Golgi have three fates</a:t>
            </a:r>
          </a:p>
          <a:p>
            <a:pPr marL="457200" indent="-457200">
              <a:buFont typeface="+mj-lt"/>
              <a:buAutoNum type="arabicPeriod"/>
            </a:pPr>
            <a:r>
              <a:rPr lang="en-US" sz="2200" dirty="0" smtClean="0"/>
              <a:t>Constitutive secretion</a:t>
            </a:r>
          </a:p>
          <a:p>
            <a:pPr marL="635000" lvl="1" indent="-342900"/>
            <a:r>
              <a:rPr lang="en-US" dirty="0" smtClean="0"/>
              <a:t>The vesicle goes to the plasma membrane (PM) surface and fuses immediately, providing phospholipids and membrane proteins need on the PM</a:t>
            </a:r>
          </a:p>
          <a:p>
            <a:pPr marL="635000" lvl="1" indent="-342900"/>
            <a:r>
              <a:rPr lang="en-US" dirty="0" smtClean="0"/>
              <a:t>If there are </a:t>
            </a:r>
            <a:r>
              <a:rPr lang="en-US" dirty="0" err="1" smtClean="0"/>
              <a:t>lumenal</a:t>
            </a:r>
            <a:r>
              <a:rPr lang="en-US" dirty="0" smtClean="0"/>
              <a:t> proteins, they are expelled as needed into the extracellular space to be used</a:t>
            </a:r>
          </a:p>
          <a:p>
            <a:pPr marL="457200" indent="-457200">
              <a:buFont typeface="+mj-lt"/>
              <a:buAutoNum type="arabicPeriod"/>
            </a:pPr>
            <a:r>
              <a:rPr lang="en-US" sz="2200" dirty="0" smtClean="0"/>
              <a:t>Regulated secretion</a:t>
            </a:r>
          </a:p>
          <a:p>
            <a:pPr marL="577850" lvl="1" indent="-285750"/>
            <a:r>
              <a:rPr lang="en-US" dirty="0" smtClean="0"/>
              <a:t>The vesicle often contains in its interior secretory substances that might be proteins and other molecules</a:t>
            </a:r>
          </a:p>
          <a:p>
            <a:pPr marL="577850" lvl="1" indent="-285750"/>
            <a:r>
              <a:rPr lang="en-US" dirty="0" smtClean="0"/>
              <a:t>It moves just inside the PM and waits for a signal to fuse with the PM and expel the contents </a:t>
            </a:r>
            <a:r>
              <a:rPr lang="en-US" smtClean="0"/>
              <a:t>by exocytosis</a:t>
            </a:r>
            <a:endParaRPr lang="en-US" dirty="0" smtClean="0"/>
          </a:p>
        </p:txBody>
      </p:sp>
      <p:sp>
        <p:nvSpPr>
          <p:cNvPr id="4" name="Slide Number Placeholder 3"/>
          <p:cNvSpPr>
            <a:spLocks noGrp="1"/>
          </p:cNvSpPr>
          <p:nvPr>
            <p:ph type="sldNum" sz="quarter" idx="10"/>
          </p:nvPr>
        </p:nvSpPr>
        <p:spPr/>
        <p:txBody>
          <a:bodyPr/>
          <a:lstStyle/>
          <a:p>
            <a:fld id="{E2B3CD9C-CC03-4042-AE55-E166BD6EC7BA}" type="slidenum">
              <a:rPr lang="en-US" smtClean="0"/>
              <a:t>21</a:t>
            </a:fld>
            <a:endParaRPr lang="en-US"/>
          </a:p>
        </p:txBody>
      </p:sp>
    </p:spTree>
    <p:extLst>
      <p:ext uri="{BB962C8B-B14F-4D97-AF65-F5344CB8AC3E}">
        <p14:creationId xmlns:p14="http://schemas.microsoft.com/office/powerpoint/2010/main" val="134227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Trafficking Fates    </a:t>
            </a:r>
            <a:r>
              <a:rPr lang="en-US" sz="2800" dirty="0" smtClean="0"/>
              <a:t>2 </a:t>
            </a:r>
            <a:r>
              <a:rPr lang="en-US" sz="2800" dirty="0"/>
              <a:t>of 2</a:t>
            </a:r>
            <a:endParaRPr lang="en-US" dirty="0"/>
          </a:p>
        </p:txBody>
      </p:sp>
      <p:sp>
        <p:nvSpPr>
          <p:cNvPr id="3" name="Content Placeholder 2"/>
          <p:cNvSpPr>
            <a:spLocks noGrp="1"/>
          </p:cNvSpPr>
          <p:nvPr>
            <p:ph idx="1"/>
          </p:nvPr>
        </p:nvSpPr>
        <p:spPr>
          <a:xfrm>
            <a:off x="364067" y="1260088"/>
            <a:ext cx="8390466" cy="4869779"/>
          </a:xfrm>
        </p:spPr>
        <p:txBody>
          <a:bodyPr/>
          <a:lstStyle/>
          <a:p>
            <a:pPr marL="457200" indent="-457200">
              <a:buFont typeface="+mj-lt"/>
              <a:buAutoNum type="arabicPeriod" startAt="3"/>
            </a:pPr>
            <a:r>
              <a:rPr lang="en-US" sz="2200" dirty="0" smtClean="0"/>
              <a:t>Lysosomal formation</a:t>
            </a:r>
            <a:br>
              <a:rPr lang="en-US" sz="2200" dirty="0" smtClean="0"/>
            </a:br>
            <a:r>
              <a:rPr lang="en-US" sz="2200" dirty="0" smtClean="0"/>
              <a:t>The vesicle is to become a lysosome, and has special digestive or </a:t>
            </a:r>
            <a:r>
              <a:rPr lang="en-US" sz="2200" dirty="0" err="1" smtClean="0"/>
              <a:t>degradative</a:t>
            </a:r>
            <a:r>
              <a:rPr lang="en-US" sz="2200" dirty="0" smtClean="0"/>
              <a:t> proteins contained within its interior that will be activated at the appropriate time it is fused with a vesicle that was created by any of the forms of endocytosis (phagocytosis, pinocytosis, receptor-mediated endocytosis) already discussed</a:t>
            </a:r>
            <a:br>
              <a:rPr lang="en-US" sz="2200" dirty="0" smtClean="0"/>
            </a:br>
            <a:r>
              <a:rPr lang="en-US" sz="2200" dirty="0" smtClean="0"/>
              <a:t>The lysosome also has H</a:t>
            </a:r>
            <a:r>
              <a:rPr lang="en-US" sz="2200" baseline="30000" dirty="0" smtClean="0"/>
              <a:t>+</a:t>
            </a:r>
            <a:r>
              <a:rPr lang="en-US" sz="2200" dirty="0" smtClean="0"/>
              <a:t>-</a:t>
            </a:r>
            <a:r>
              <a:rPr lang="en-US" sz="2200" dirty="0" err="1" smtClean="0"/>
              <a:t>ATPases</a:t>
            </a:r>
            <a:r>
              <a:rPr lang="en-US" sz="2200" dirty="0" smtClean="0"/>
              <a:t> membrane proteins in particular, which are to pump protons into its interior when activated</a:t>
            </a:r>
          </a:p>
        </p:txBody>
      </p:sp>
      <p:sp>
        <p:nvSpPr>
          <p:cNvPr id="4" name="Slide Number Placeholder 3"/>
          <p:cNvSpPr>
            <a:spLocks noGrp="1"/>
          </p:cNvSpPr>
          <p:nvPr>
            <p:ph type="sldNum" sz="quarter" idx="10"/>
          </p:nvPr>
        </p:nvSpPr>
        <p:spPr/>
        <p:txBody>
          <a:bodyPr/>
          <a:lstStyle/>
          <a:p>
            <a:fld id="{E2B3CD9C-CC03-4042-AE55-E166BD6EC7BA}" type="slidenum">
              <a:rPr lang="en-US" smtClean="0"/>
              <a:t>22</a:t>
            </a:fld>
            <a:endParaRPr lang="en-US"/>
          </a:p>
        </p:txBody>
      </p:sp>
    </p:spTree>
    <p:extLst>
      <p:ext uri="{BB962C8B-B14F-4D97-AF65-F5344CB8AC3E}">
        <p14:creationId xmlns:p14="http://schemas.microsoft.com/office/powerpoint/2010/main" val="1484662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675" y="174170"/>
            <a:ext cx="5004858" cy="5879496"/>
          </a:xfrm>
        </p:spPr>
        <p:txBody>
          <a:bodyPr/>
          <a:lstStyle/>
          <a:p>
            <a:pPr marL="0" indent="0">
              <a:buNone/>
            </a:pPr>
            <a:r>
              <a:rPr lang="en-US" sz="1800" dirty="0" smtClean="0">
                <a:latin typeface="+mj-lt"/>
              </a:rPr>
              <a:t>This figure nicely shows how vesicles coming off the </a:t>
            </a:r>
            <a:r>
              <a:rPr lang="en-US" sz="1800" i="1" dirty="0" smtClean="0">
                <a:latin typeface="+mj-lt"/>
              </a:rPr>
              <a:t>trans</a:t>
            </a:r>
            <a:r>
              <a:rPr lang="en-US" sz="1800" dirty="0" smtClean="0">
                <a:latin typeface="+mj-lt"/>
              </a:rPr>
              <a:t>-Golgi face can move towards 3 distinctive pathways:</a:t>
            </a:r>
          </a:p>
          <a:p>
            <a:pPr marL="358775" indent="-358775">
              <a:buFont typeface="+mj-lt"/>
              <a:buAutoNum type="arabicPeriod"/>
            </a:pPr>
            <a:r>
              <a:rPr lang="en-US" sz="1800" dirty="0" smtClean="0">
                <a:latin typeface="+mj-lt"/>
              </a:rPr>
              <a:t>constitutive secretion:  the vesicles move immediately from the Golgi to the plasma membrane (PM), fuse with it, and allow their membrane to become part of the PM, thus replenishing the PM with phospholipids and membrane proteins it needs; there may also be contents in the vesicle </a:t>
            </a:r>
            <a:r>
              <a:rPr lang="en-US" sz="1800" dirty="0" err="1" smtClean="0">
                <a:latin typeface="+mj-lt"/>
              </a:rPr>
              <a:t>exocytically</a:t>
            </a:r>
            <a:r>
              <a:rPr lang="en-US" sz="1800" dirty="0" smtClean="0">
                <a:latin typeface="+mj-lt"/>
              </a:rPr>
              <a:t> expelled</a:t>
            </a:r>
          </a:p>
          <a:p>
            <a:pPr marL="358775" indent="-358775">
              <a:buFont typeface="+mj-lt"/>
              <a:buAutoNum type="arabicPeriod"/>
            </a:pPr>
            <a:r>
              <a:rPr lang="en-US" sz="1800" dirty="0" smtClean="0">
                <a:latin typeface="+mj-lt"/>
              </a:rPr>
              <a:t>regulated secretion:  vesicles move from Golgi to just next to the PM.  Then a signal occurs that usually causes voltage- or ligand-gated Ca</a:t>
            </a:r>
            <a:r>
              <a:rPr lang="en-US" sz="1800" baseline="30000" dirty="0" smtClean="0">
                <a:latin typeface="+mj-lt"/>
              </a:rPr>
              <a:t>2+</a:t>
            </a:r>
            <a:r>
              <a:rPr lang="en-US" sz="1800" dirty="0" smtClean="0">
                <a:latin typeface="+mj-lt"/>
              </a:rPr>
              <a:t>-channels to open, Ca</a:t>
            </a:r>
            <a:r>
              <a:rPr lang="en-US" sz="1800" baseline="30000" dirty="0" smtClean="0">
                <a:latin typeface="+mj-lt"/>
              </a:rPr>
              <a:t>2+</a:t>
            </a:r>
            <a:r>
              <a:rPr lang="en-US" sz="1800" dirty="0" smtClean="0">
                <a:latin typeface="+mj-lt"/>
              </a:rPr>
              <a:t> rushes in, and the vesicles fuses and expels its contents </a:t>
            </a:r>
            <a:r>
              <a:rPr lang="en-US" sz="1800" dirty="0" err="1" smtClean="0">
                <a:latin typeface="+mj-lt"/>
              </a:rPr>
              <a:t>exocytically</a:t>
            </a:r>
            <a:endParaRPr lang="en-US" sz="1800" dirty="0" smtClean="0">
              <a:latin typeface="+mj-lt"/>
            </a:endParaRPr>
          </a:p>
          <a:p>
            <a:pPr marL="358775" indent="-358775">
              <a:buFont typeface="+mj-lt"/>
              <a:buAutoNum type="arabicPeriod"/>
            </a:pPr>
            <a:r>
              <a:rPr lang="en-US" sz="1800" dirty="0" smtClean="0">
                <a:latin typeface="+mj-lt"/>
              </a:rPr>
              <a:t>lysosomal formation:  these vesicles remain in the cytoplasm and will fuse with phagosomes or other endosomes formed form surface, acidifying the contents and activating digestive enzymes, absorbing the breakdown products</a:t>
            </a:r>
            <a:endParaRPr lang="en-US" sz="1800" dirty="0">
              <a:latin typeface="+mj-lt"/>
            </a:endParaRPr>
          </a:p>
        </p:txBody>
      </p:sp>
      <p:pic>
        <p:nvPicPr>
          <p:cNvPr id="1026" name="Picture 2" descr="Figure 17-13. The secretory pathway of protein synthesis and sor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8" y="174170"/>
            <a:ext cx="3258177" cy="648062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fld id="{E2B3CD9C-CC03-4042-AE55-E166BD6EC7BA}" type="slidenum">
              <a:rPr lang="en-US" smtClean="0"/>
              <a:t>23</a:t>
            </a:fld>
            <a:endParaRPr lang="en-US"/>
          </a:p>
        </p:txBody>
      </p:sp>
    </p:spTree>
    <p:extLst>
      <p:ext uri="{BB962C8B-B14F-4D97-AF65-F5344CB8AC3E}">
        <p14:creationId xmlns:p14="http://schemas.microsoft.com/office/powerpoint/2010/main" val="322733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3849459" y="1397530"/>
            <a:ext cx="4997361" cy="5048990"/>
          </a:xfrm>
        </p:spPr>
        <p:txBody>
          <a:bodyPr/>
          <a:lstStyle/>
          <a:p>
            <a:pPr marL="0" indent="0">
              <a:buNone/>
            </a:pPr>
            <a:r>
              <a:rPr lang="en-US" sz="2000" dirty="0" smtClean="0"/>
              <a:t>This figure shows details of what biochemical processes occur in the Golgi complex from the cis to the trans face in the maturation of many different types of proteins (particularly glycoproteins) that are fated to be on the plasma membrane or into lysosomes</a:t>
            </a:r>
            <a:endParaRPr 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20" y="206827"/>
            <a:ext cx="3762040" cy="6433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E2B3CD9C-CC03-4042-AE55-E166BD6EC7BA}" type="slidenum">
              <a:rPr lang="en-US" smtClean="0"/>
              <a:pPr/>
              <a:t>24</a:t>
            </a:fld>
            <a:endParaRPr lang="en-US"/>
          </a:p>
        </p:txBody>
      </p:sp>
    </p:spTree>
    <p:extLst>
      <p:ext uri="{BB962C8B-B14F-4D97-AF65-F5344CB8AC3E}">
        <p14:creationId xmlns:p14="http://schemas.microsoft.com/office/powerpoint/2010/main" val="2758149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Glycoprotein Formation</a:t>
            </a:r>
            <a:endParaRPr lang="en-US" dirty="0"/>
          </a:p>
        </p:txBody>
      </p:sp>
      <p:sp>
        <p:nvSpPr>
          <p:cNvPr id="3" name="Content Placeholder 2"/>
          <p:cNvSpPr>
            <a:spLocks noGrp="1"/>
          </p:cNvSpPr>
          <p:nvPr>
            <p:ph idx="1"/>
          </p:nvPr>
        </p:nvSpPr>
        <p:spPr>
          <a:xfrm>
            <a:off x="364067" y="1293542"/>
            <a:ext cx="8390466" cy="4836326"/>
          </a:xfrm>
        </p:spPr>
        <p:txBody>
          <a:bodyPr/>
          <a:lstStyle/>
          <a:p>
            <a:r>
              <a:rPr lang="en-US" sz="2000" dirty="0" smtClean="0"/>
              <a:t>The initial glycosylation of a glycoprotein with its oligosaccharide(s) first occurs within the lumen of the RER</a:t>
            </a:r>
            <a:endParaRPr lang="en-US" sz="2000" dirty="0"/>
          </a:p>
          <a:p>
            <a:r>
              <a:rPr lang="en-US" sz="2000" dirty="0" smtClean="0"/>
              <a:t>This initial glycoprotein proceeds to the Golgi: within the Golgi, the oligosaccharide is set upon with enzymes that add more sugar monosaccharides and modify others.  These modifications are often to oxidize the terminal monosaccharides of the oligosaccharide that turn it into a negatively charged acidic form, or to put other unusual sugar monosaccharides on the glycoprotein</a:t>
            </a:r>
          </a:p>
          <a:p>
            <a:r>
              <a:rPr lang="en-US" sz="2000" dirty="0" smtClean="0"/>
              <a:t>As the glycoprotein moves through the Golgi, the oligosaccharide that is modified signals which enzymes are to modify it further to make the glycoprotein have a functional form</a:t>
            </a:r>
          </a:p>
        </p:txBody>
      </p:sp>
      <p:sp>
        <p:nvSpPr>
          <p:cNvPr id="4" name="Slide Number Placeholder 3"/>
          <p:cNvSpPr>
            <a:spLocks noGrp="1"/>
          </p:cNvSpPr>
          <p:nvPr>
            <p:ph type="sldNum" sz="quarter" idx="10"/>
          </p:nvPr>
        </p:nvSpPr>
        <p:spPr/>
        <p:txBody>
          <a:bodyPr/>
          <a:lstStyle/>
          <a:p>
            <a:fld id="{E2B3CD9C-CC03-4042-AE55-E166BD6EC7BA}" type="slidenum">
              <a:rPr lang="en-US" smtClean="0"/>
              <a:t>25</a:t>
            </a:fld>
            <a:endParaRPr lang="en-US"/>
          </a:p>
        </p:txBody>
      </p:sp>
    </p:spTree>
    <p:extLst>
      <p:ext uri="{BB962C8B-B14F-4D97-AF65-F5344CB8AC3E}">
        <p14:creationId xmlns:p14="http://schemas.microsoft.com/office/powerpoint/2010/main" val="3552712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Lysosomes</a:t>
            </a:r>
            <a:endParaRPr lang="en-US" dirty="0"/>
          </a:p>
        </p:txBody>
      </p:sp>
      <p:sp>
        <p:nvSpPr>
          <p:cNvPr id="5" name="Content Placeholder 4"/>
          <p:cNvSpPr>
            <a:spLocks noGrp="1"/>
          </p:cNvSpPr>
          <p:nvPr>
            <p:ph idx="1"/>
          </p:nvPr>
        </p:nvSpPr>
        <p:spPr/>
        <p:txBody>
          <a:bodyPr/>
          <a:lstStyle/>
          <a:p>
            <a:r>
              <a:rPr lang="en-US" sz="1800" dirty="0"/>
              <a:t>Born as “endosomes” which contain inactive enzymes, lysosomes (“</a:t>
            </a:r>
            <a:r>
              <a:rPr lang="en-US" sz="1800" dirty="0" smtClean="0"/>
              <a:t>disintegrator bodies</a:t>
            </a:r>
            <a:r>
              <a:rPr lang="en-US" sz="1800" dirty="0"/>
              <a:t>”) are spherical membranous organelles containing </a:t>
            </a:r>
            <a:r>
              <a:rPr lang="en-US" sz="1800" dirty="0" smtClean="0"/>
              <a:t>digestive enzymes</a:t>
            </a:r>
            <a:endParaRPr lang="en-US" sz="1800" dirty="0"/>
          </a:p>
          <a:p>
            <a:r>
              <a:rPr lang="en-US" sz="1800" dirty="0"/>
              <a:t>Lysosomes are large and abundant in phagocytes, </a:t>
            </a:r>
            <a:r>
              <a:rPr lang="en-US" sz="1800" dirty="0" smtClean="0"/>
              <a:t>immune defense </a:t>
            </a:r>
            <a:r>
              <a:rPr lang="en-US" sz="1800" dirty="0"/>
              <a:t>cells that dispose </a:t>
            </a:r>
            <a:r>
              <a:rPr lang="en-US" sz="1800" dirty="0" smtClean="0"/>
              <a:t>of invading </a:t>
            </a:r>
            <a:r>
              <a:rPr lang="en-US" sz="1800" dirty="0"/>
              <a:t>bacteria and cell </a:t>
            </a:r>
            <a:r>
              <a:rPr lang="en-US" sz="1800" dirty="0" smtClean="0"/>
              <a:t>debris</a:t>
            </a:r>
            <a:endParaRPr lang="en-US" sz="1800" dirty="0"/>
          </a:p>
          <a:p>
            <a:r>
              <a:rPr lang="en-US" sz="1800" dirty="0" smtClean="0"/>
              <a:t>Lysosomal </a:t>
            </a:r>
            <a:r>
              <a:rPr lang="en-US" sz="1800" dirty="0"/>
              <a:t>enzymes can digest almost all kinds of biological molecules. </a:t>
            </a:r>
            <a:r>
              <a:rPr lang="en-US" sz="1800" dirty="0" smtClean="0"/>
              <a:t> They work </a:t>
            </a:r>
            <a:r>
              <a:rPr lang="en-US" sz="1800" dirty="0"/>
              <a:t>best in acidic </a:t>
            </a:r>
            <a:r>
              <a:rPr lang="en-US" sz="1800" dirty="0" smtClean="0"/>
              <a:t>conditions, and their digestive enzymes are </a:t>
            </a:r>
            <a:r>
              <a:rPr lang="en-US" sz="1800" dirty="0"/>
              <a:t>called </a:t>
            </a:r>
            <a:r>
              <a:rPr lang="en-US" sz="1800" dirty="0">
                <a:solidFill>
                  <a:srgbClr val="FFFF00"/>
                </a:solidFill>
              </a:rPr>
              <a:t>acid </a:t>
            </a:r>
            <a:r>
              <a:rPr lang="en-US" sz="1800" dirty="0" smtClean="0">
                <a:solidFill>
                  <a:srgbClr val="FFFF00"/>
                </a:solidFill>
              </a:rPr>
              <a:t>hydrolases</a:t>
            </a:r>
            <a:endParaRPr lang="en-US" sz="1800" dirty="0">
              <a:solidFill>
                <a:srgbClr val="FFFF00"/>
              </a:solidFill>
            </a:endParaRPr>
          </a:p>
          <a:p>
            <a:r>
              <a:rPr lang="en-US" sz="1800" dirty="0" smtClean="0"/>
              <a:t>The </a:t>
            </a:r>
            <a:r>
              <a:rPr lang="en-US" sz="1800" dirty="0"/>
              <a:t>lysosomal membrane is adapted to serve lysosomal functions in two </a:t>
            </a:r>
            <a:r>
              <a:rPr lang="en-US" sz="1800" dirty="0" smtClean="0"/>
              <a:t>important ways</a:t>
            </a:r>
            <a:r>
              <a:rPr lang="en-US" sz="1800" dirty="0"/>
              <a:t>:</a:t>
            </a:r>
          </a:p>
          <a:p>
            <a:pPr marL="342900" indent="-342900">
              <a:buFont typeface="+mj-lt"/>
              <a:buAutoNum type="arabicPeriod"/>
            </a:pPr>
            <a:r>
              <a:rPr lang="en-US" sz="1800" dirty="0" smtClean="0"/>
              <a:t>It </a:t>
            </a:r>
            <a:r>
              <a:rPr lang="en-US" sz="1800" dirty="0"/>
              <a:t>contains H</a:t>
            </a:r>
            <a:r>
              <a:rPr lang="en-US" sz="1800" baseline="30000" dirty="0"/>
              <a:t>+</a:t>
            </a:r>
            <a:r>
              <a:rPr lang="en-US" sz="1800" dirty="0"/>
              <a:t> (proton) “</a:t>
            </a:r>
            <a:r>
              <a:rPr lang="en-US" sz="1800" dirty="0" smtClean="0"/>
              <a:t>pumps” membrane proteins, which </a:t>
            </a:r>
            <a:r>
              <a:rPr lang="en-US" sz="1800" dirty="0"/>
              <a:t>are </a:t>
            </a:r>
            <a:r>
              <a:rPr lang="en-US" sz="1800" dirty="0" err="1"/>
              <a:t>ATPases</a:t>
            </a:r>
            <a:r>
              <a:rPr lang="en-US" sz="1800" dirty="0"/>
              <a:t> (use energy) </a:t>
            </a:r>
            <a:r>
              <a:rPr lang="en-US" sz="1800" dirty="0" smtClean="0"/>
              <a:t>that gather </a:t>
            </a:r>
            <a:r>
              <a:rPr lang="en-US" sz="1800" dirty="0"/>
              <a:t>hydrogen ions from the surrounding cytosol to maintain the </a:t>
            </a:r>
            <a:r>
              <a:rPr lang="en-US" sz="1800" dirty="0" smtClean="0"/>
              <a:t>organelle’s interior acidic pH</a:t>
            </a:r>
            <a:endParaRPr lang="en-US" sz="1800" dirty="0"/>
          </a:p>
          <a:p>
            <a:pPr marL="342900" indent="-342900">
              <a:buFont typeface="+mj-lt"/>
              <a:buAutoNum type="arabicPeriod"/>
            </a:pPr>
            <a:r>
              <a:rPr lang="en-US" sz="1800" dirty="0" smtClean="0"/>
              <a:t>The membrane </a:t>
            </a:r>
            <a:r>
              <a:rPr lang="en-US" sz="1800" dirty="0"/>
              <a:t>retains the </a:t>
            </a:r>
            <a:r>
              <a:rPr lang="en-US" sz="1800" dirty="0" smtClean="0"/>
              <a:t>acid </a:t>
            </a:r>
            <a:r>
              <a:rPr lang="en-US" sz="1800" dirty="0"/>
              <a:t>hydrolases while permitting the </a:t>
            </a:r>
            <a:r>
              <a:rPr lang="en-US" sz="1800" dirty="0" smtClean="0"/>
              <a:t>final products </a:t>
            </a:r>
            <a:r>
              <a:rPr lang="en-US" sz="1800" dirty="0"/>
              <a:t>of digestion to escape so that they can be used by the cell or excreted. </a:t>
            </a:r>
            <a:r>
              <a:rPr lang="en-US" sz="1800" dirty="0" smtClean="0"/>
              <a:t> In this </a:t>
            </a:r>
            <a:r>
              <a:rPr lang="en-US" sz="1800" dirty="0"/>
              <a:t>way, lysosomes provide sites where digestion can proceed safely within a cell.</a:t>
            </a:r>
          </a:p>
        </p:txBody>
      </p:sp>
      <p:sp>
        <p:nvSpPr>
          <p:cNvPr id="2" name="Slide Number Placeholder 1"/>
          <p:cNvSpPr>
            <a:spLocks noGrp="1"/>
          </p:cNvSpPr>
          <p:nvPr>
            <p:ph type="sldNum" sz="quarter" idx="10"/>
          </p:nvPr>
        </p:nvSpPr>
        <p:spPr/>
        <p:txBody>
          <a:bodyPr/>
          <a:lstStyle/>
          <a:p>
            <a:fld id="{E2B3CD9C-CC03-4042-AE55-E166BD6EC7BA}" type="slidenum">
              <a:rPr lang="en-US" smtClean="0"/>
              <a:t>26</a:t>
            </a:fld>
            <a:endParaRPr lang="en-US"/>
          </a:p>
        </p:txBody>
      </p:sp>
    </p:spTree>
    <p:extLst>
      <p:ext uri="{BB962C8B-B14F-4D97-AF65-F5344CB8AC3E}">
        <p14:creationId xmlns:p14="http://schemas.microsoft.com/office/powerpoint/2010/main" val="1903987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354235" y="1397530"/>
            <a:ext cx="5400297" cy="4732337"/>
          </a:xfrm>
        </p:spPr>
        <p:txBody>
          <a:bodyPr/>
          <a:lstStyle/>
          <a:p>
            <a:r>
              <a:rPr lang="en-US" dirty="0" smtClean="0"/>
              <a:t>Yet another visual showing the endomembrane system and relationships of the ER, Golgi, plasma membrane, and the vesicles that form and fuse between these cytological structures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73" y="108857"/>
            <a:ext cx="3160863" cy="6546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E2B3CD9C-CC03-4042-AE55-E166BD6EC7BA}" type="slidenum">
              <a:rPr lang="en-US" smtClean="0"/>
              <a:t>27</a:t>
            </a:fld>
            <a:endParaRPr lang="en-US"/>
          </a:p>
        </p:txBody>
      </p:sp>
    </p:spTree>
    <p:extLst>
      <p:ext uri="{BB962C8B-B14F-4D97-AF65-F5344CB8AC3E}">
        <p14:creationId xmlns:p14="http://schemas.microsoft.com/office/powerpoint/2010/main" val="924223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Lysosomal Mechanism</a:t>
            </a:r>
            <a:endParaRPr lang="en-US" dirty="0"/>
          </a:p>
        </p:txBody>
      </p:sp>
      <p:sp>
        <p:nvSpPr>
          <p:cNvPr id="3" name="Content Placeholder 2"/>
          <p:cNvSpPr>
            <a:spLocks noGrp="1"/>
          </p:cNvSpPr>
          <p:nvPr>
            <p:ph idx="1"/>
          </p:nvPr>
        </p:nvSpPr>
        <p:spPr/>
        <p:txBody>
          <a:bodyPr/>
          <a:lstStyle/>
          <a:p>
            <a:r>
              <a:rPr lang="en-US" sz="2200" dirty="0"/>
              <a:t>Primary lysosomes emerge from the </a:t>
            </a:r>
            <a:r>
              <a:rPr lang="en-US" sz="2200" dirty="0">
                <a:solidFill>
                  <a:srgbClr val="FFFF00"/>
                </a:solidFill>
              </a:rPr>
              <a:t>trans Golgi</a:t>
            </a:r>
            <a:r>
              <a:rPr lang="en-US" sz="2200" dirty="0"/>
              <a:t>, and lie dormant </a:t>
            </a:r>
            <a:r>
              <a:rPr lang="en-US" sz="2200" dirty="0" smtClean="0"/>
              <a:t>until activated</a:t>
            </a:r>
            <a:endParaRPr lang="en-US" sz="2200" dirty="0"/>
          </a:p>
          <a:p>
            <a:r>
              <a:rPr lang="en-US" sz="2200" dirty="0" smtClean="0"/>
              <a:t>They </a:t>
            </a:r>
            <a:r>
              <a:rPr lang="en-US" sz="2200" dirty="0"/>
              <a:t>are activated by merging with a </a:t>
            </a:r>
            <a:r>
              <a:rPr lang="en-US" sz="2200" dirty="0" err="1">
                <a:solidFill>
                  <a:srgbClr val="FFFF00"/>
                </a:solidFill>
              </a:rPr>
              <a:t>heterophagic</a:t>
            </a:r>
            <a:r>
              <a:rPr lang="en-US" sz="2200" dirty="0">
                <a:solidFill>
                  <a:srgbClr val="FFFF00"/>
                </a:solidFill>
              </a:rPr>
              <a:t> </a:t>
            </a:r>
            <a:r>
              <a:rPr lang="en-US" sz="2200" dirty="0"/>
              <a:t>or </a:t>
            </a:r>
            <a:r>
              <a:rPr lang="en-US" sz="2200" dirty="0" err="1">
                <a:solidFill>
                  <a:srgbClr val="FFFF00"/>
                </a:solidFill>
              </a:rPr>
              <a:t>autophagic</a:t>
            </a:r>
            <a:r>
              <a:rPr lang="en-US" sz="2200" dirty="0">
                <a:solidFill>
                  <a:srgbClr val="FFFF00"/>
                </a:solidFill>
              </a:rPr>
              <a:t> </a:t>
            </a:r>
            <a:r>
              <a:rPr lang="en-US" sz="2200" dirty="0" smtClean="0">
                <a:solidFill>
                  <a:srgbClr val="FFFF00"/>
                </a:solidFill>
              </a:rPr>
              <a:t>vesicles</a:t>
            </a:r>
            <a:endParaRPr lang="en-US" sz="2200" dirty="0">
              <a:solidFill>
                <a:srgbClr val="FFFF00"/>
              </a:solidFill>
            </a:endParaRPr>
          </a:p>
          <a:p>
            <a:r>
              <a:rPr lang="en-US" sz="2200" dirty="0" smtClean="0"/>
              <a:t>This </a:t>
            </a:r>
            <a:r>
              <a:rPr lang="en-US" sz="2200" dirty="0"/>
              <a:t>triggers a </a:t>
            </a:r>
            <a:r>
              <a:rPr lang="en-US" sz="2200" dirty="0">
                <a:solidFill>
                  <a:schemeClr val="accent1">
                    <a:lumMod val="60000"/>
                    <a:lumOff val="40000"/>
                  </a:schemeClr>
                </a:solidFill>
              </a:rPr>
              <a:t>proton </a:t>
            </a:r>
            <a:r>
              <a:rPr lang="en-US" sz="2200" dirty="0" smtClean="0">
                <a:solidFill>
                  <a:schemeClr val="accent1">
                    <a:lumMod val="60000"/>
                    <a:lumOff val="40000"/>
                  </a:schemeClr>
                </a:solidFill>
              </a:rPr>
              <a:t>(H</a:t>
            </a:r>
            <a:r>
              <a:rPr lang="en-US" sz="2200" baseline="30000" dirty="0" smtClean="0">
                <a:solidFill>
                  <a:schemeClr val="accent1">
                    <a:lumMod val="60000"/>
                    <a:lumOff val="40000"/>
                  </a:schemeClr>
                </a:solidFill>
              </a:rPr>
              <a:t>+</a:t>
            </a:r>
            <a:r>
              <a:rPr lang="en-US" sz="2200" dirty="0" smtClean="0">
                <a:solidFill>
                  <a:schemeClr val="accent1">
                    <a:lumMod val="60000"/>
                    <a:lumOff val="40000"/>
                  </a:schemeClr>
                </a:solidFill>
              </a:rPr>
              <a:t>) pump</a:t>
            </a:r>
            <a:r>
              <a:rPr lang="en-US" sz="2200" dirty="0"/>
              <a:t>, which </a:t>
            </a:r>
            <a:r>
              <a:rPr lang="en-US" sz="2200" dirty="0">
                <a:solidFill>
                  <a:srgbClr val="FFFF00"/>
                </a:solidFill>
              </a:rPr>
              <a:t>acidifies</a:t>
            </a:r>
            <a:r>
              <a:rPr lang="en-US" sz="2200" dirty="0"/>
              <a:t> the lysosomal </a:t>
            </a:r>
            <a:r>
              <a:rPr lang="en-US" sz="2200" dirty="0" smtClean="0"/>
              <a:t>contents</a:t>
            </a:r>
            <a:endParaRPr lang="en-US" sz="2200" dirty="0"/>
          </a:p>
          <a:p>
            <a:r>
              <a:rPr lang="en-US" sz="2200" dirty="0" smtClean="0"/>
              <a:t>Acidification activates </a:t>
            </a:r>
            <a:r>
              <a:rPr lang="en-US" sz="2200" dirty="0" smtClean="0">
                <a:solidFill>
                  <a:srgbClr val="00FF00"/>
                </a:solidFill>
              </a:rPr>
              <a:t>proenzymes</a:t>
            </a:r>
            <a:r>
              <a:rPr lang="en-US" sz="2200" dirty="0" smtClean="0"/>
              <a:t> </a:t>
            </a:r>
            <a:r>
              <a:rPr lang="en-US" sz="2200" dirty="0"/>
              <a:t>to change to </a:t>
            </a:r>
            <a:r>
              <a:rPr lang="en-US" sz="2200" dirty="0">
                <a:solidFill>
                  <a:srgbClr val="FFFF00"/>
                </a:solidFill>
              </a:rPr>
              <a:t>active </a:t>
            </a:r>
            <a:r>
              <a:rPr lang="en-US" sz="2200" dirty="0" smtClean="0">
                <a:solidFill>
                  <a:srgbClr val="FFFF00"/>
                </a:solidFill>
              </a:rPr>
              <a:t>enzymes:  </a:t>
            </a:r>
            <a:r>
              <a:rPr lang="en-US" sz="2200" dirty="0" smtClean="0"/>
              <a:t>a pH =5 is about optimal for these enzymes</a:t>
            </a:r>
            <a:endParaRPr lang="en-US" sz="2200" dirty="0"/>
          </a:p>
          <a:p>
            <a:r>
              <a:rPr lang="en-US" sz="2200" dirty="0"/>
              <a:t> </a:t>
            </a:r>
            <a:r>
              <a:rPr lang="en-US" sz="2200" dirty="0" smtClean="0"/>
              <a:t>Lysosomal </a:t>
            </a:r>
            <a:r>
              <a:rPr lang="en-US" sz="2200" dirty="0"/>
              <a:t>enzymes </a:t>
            </a:r>
            <a:r>
              <a:rPr lang="en-US" sz="2200" dirty="0" smtClean="0"/>
              <a:t>include</a:t>
            </a:r>
            <a:br>
              <a:rPr lang="en-US" sz="2200" dirty="0" smtClean="0"/>
            </a:br>
            <a:r>
              <a:rPr lang="en-US" sz="2200" dirty="0" smtClean="0"/>
              <a:t>proteases</a:t>
            </a:r>
            <a:r>
              <a:rPr lang="en-US" sz="2200" dirty="0"/>
              <a:t>, amylases, </a:t>
            </a:r>
            <a:r>
              <a:rPr lang="en-US" sz="2200" dirty="0" smtClean="0"/>
              <a:t>and lipases, which digest the major </a:t>
            </a:r>
            <a:r>
              <a:rPr lang="en-US" sz="2200" dirty="0" err="1" smtClean="0"/>
              <a:t>biomolecular</a:t>
            </a:r>
            <a:r>
              <a:rPr lang="en-US" sz="2200" dirty="0" smtClean="0"/>
              <a:t> classes:  proteins, carbohydrates, lipids</a:t>
            </a:r>
            <a:endParaRPr lang="en-US" sz="2200" dirty="0"/>
          </a:p>
          <a:p>
            <a:r>
              <a:rPr lang="en-US" sz="2200" dirty="0"/>
              <a:t>After digestion, indigestible material may or may not be expelled </a:t>
            </a:r>
            <a:r>
              <a:rPr lang="en-US" sz="2200" dirty="0" smtClean="0"/>
              <a:t>by exocytosis</a:t>
            </a:r>
            <a:endParaRPr lang="en-US" sz="2200" dirty="0"/>
          </a:p>
        </p:txBody>
      </p:sp>
      <p:sp>
        <p:nvSpPr>
          <p:cNvPr id="4" name="Slide Number Placeholder 3"/>
          <p:cNvSpPr>
            <a:spLocks noGrp="1"/>
          </p:cNvSpPr>
          <p:nvPr>
            <p:ph type="sldNum" sz="quarter" idx="10"/>
          </p:nvPr>
        </p:nvSpPr>
        <p:spPr/>
        <p:txBody>
          <a:bodyPr/>
          <a:lstStyle/>
          <a:p>
            <a:fld id="{E2B3CD9C-CC03-4042-AE55-E166BD6EC7BA}" type="slidenum">
              <a:rPr lang="en-US" smtClean="0"/>
              <a:t>28</a:t>
            </a:fld>
            <a:endParaRPr lang="en-US"/>
          </a:p>
        </p:txBody>
      </p:sp>
    </p:spTree>
    <p:extLst>
      <p:ext uri="{BB962C8B-B14F-4D97-AF65-F5344CB8AC3E}">
        <p14:creationId xmlns:p14="http://schemas.microsoft.com/office/powerpoint/2010/main" val="3597929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Lysosomal Activities</a:t>
            </a:r>
            <a:endParaRPr lang="en-US" dirty="0"/>
          </a:p>
        </p:txBody>
      </p:sp>
      <p:sp>
        <p:nvSpPr>
          <p:cNvPr id="3" name="Content Placeholder 2"/>
          <p:cNvSpPr>
            <a:spLocks noGrp="1"/>
          </p:cNvSpPr>
          <p:nvPr>
            <p:ph idx="1"/>
          </p:nvPr>
        </p:nvSpPr>
        <p:spPr>
          <a:xfrm>
            <a:off x="364067" y="1233714"/>
            <a:ext cx="8390466" cy="4896153"/>
          </a:xfrm>
        </p:spPr>
        <p:txBody>
          <a:bodyPr/>
          <a:lstStyle/>
          <a:p>
            <a:pPr marL="0" indent="0">
              <a:buNone/>
            </a:pPr>
            <a:r>
              <a:rPr lang="en-US" sz="2000" i="1" dirty="0" err="1" smtClean="0">
                <a:solidFill>
                  <a:schemeClr val="accent1">
                    <a:lumMod val="60000"/>
                    <a:lumOff val="40000"/>
                  </a:schemeClr>
                </a:solidFill>
              </a:rPr>
              <a:t>Heterophagy</a:t>
            </a:r>
            <a:endParaRPr lang="en-US" sz="2000" i="1" dirty="0">
              <a:solidFill>
                <a:schemeClr val="accent1">
                  <a:lumMod val="60000"/>
                  <a:lumOff val="40000"/>
                </a:schemeClr>
              </a:solidFill>
            </a:endParaRPr>
          </a:p>
          <a:p>
            <a:r>
              <a:rPr lang="en-US" sz="2000" dirty="0" smtClean="0"/>
              <a:t>Cellular </a:t>
            </a:r>
            <a:r>
              <a:rPr lang="en-US" sz="2000" dirty="0"/>
              <a:t>nutrition, metabolic functions, such as glycogen </a:t>
            </a:r>
            <a:r>
              <a:rPr lang="en-US" sz="2000" dirty="0" smtClean="0"/>
              <a:t>breakdown and release</a:t>
            </a:r>
            <a:endParaRPr lang="en-US" sz="2000" dirty="0"/>
          </a:p>
          <a:p>
            <a:r>
              <a:rPr lang="en-US" sz="2000" dirty="0" smtClean="0"/>
              <a:t>Defense</a:t>
            </a:r>
            <a:r>
              <a:rPr lang="en-US" sz="2000" dirty="0"/>
              <a:t>:</a:t>
            </a:r>
            <a:r>
              <a:rPr lang="en-US" sz="2000" dirty="0" smtClean="0"/>
              <a:t> </a:t>
            </a:r>
            <a:r>
              <a:rPr lang="en-US" sz="2000" dirty="0"/>
              <a:t>killing bacterial invaders, or removing foreign </a:t>
            </a:r>
            <a:r>
              <a:rPr lang="en-US" sz="2000" dirty="0" smtClean="0"/>
              <a:t>particles</a:t>
            </a:r>
            <a:endParaRPr lang="en-US" sz="2000" dirty="0"/>
          </a:p>
          <a:p>
            <a:pPr marL="0" indent="0">
              <a:buNone/>
            </a:pPr>
            <a:r>
              <a:rPr lang="en-US" sz="2000" i="1" dirty="0">
                <a:solidFill>
                  <a:schemeClr val="accent1">
                    <a:lumMod val="60000"/>
                    <a:lumOff val="40000"/>
                  </a:schemeClr>
                </a:solidFill>
              </a:rPr>
              <a:t> </a:t>
            </a:r>
            <a:r>
              <a:rPr lang="en-US" sz="2000" i="1" dirty="0" smtClean="0">
                <a:solidFill>
                  <a:schemeClr val="accent1">
                    <a:lumMod val="60000"/>
                    <a:lumOff val="40000"/>
                  </a:schemeClr>
                </a:solidFill>
              </a:rPr>
              <a:t>Autophagy</a:t>
            </a:r>
          </a:p>
          <a:p>
            <a:r>
              <a:rPr lang="en-US" sz="2000" dirty="0" smtClean="0"/>
              <a:t>Cleaning </a:t>
            </a:r>
            <a:r>
              <a:rPr lang="en-US" sz="2000" dirty="0"/>
              <a:t>up and recycling old worn-out </a:t>
            </a:r>
            <a:r>
              <a:rPr lang="en-US" sz="2000" dirty="0" smtClean="0"/>
              <a:t>organelles</a:t>
            </a:r>
            <a:endParaRPr lang="en-US" sz="2000" dirty="0"/>
          </a:p>
          <a:p>
            <a:r>
              <a:rPr lang="en-US" sz="2000" dirty="0" smtClean="0">
                <a:solidFill>
                  <a:schemeClr val="accent1">
                    <a:lumMod val="60000"/>
                    <a:lumOff val="40000"/>
                  </a:schemeClr>
                </a:solidFill>
              </a:rPr>
              <a:t>Autolysis</a:t>
            </a:r>
            <a:r>
              <a:rPr lang="en-US" sz="2000" dirty="0" smtClean="0"/>
              <a:t> </a:t>
            </a:r>
            <a:r>
              <a:rPr lang="en-US" sz="2000" dirty="0"/>
              <a:t>= cellular </a:t>
            </a:r>
            <a:r>
              <a:rPr lang="en-US" sz="2000" dirty="0" smtClean="0"/>
              <a:t>suicide</a:t>
            </a:r>
          </a:p>
          <a:p>
            <a:r>
              <a:rPr lang="en-US" sz="1800" dirty="0" smtClean="0">
                <a:solidFill>
                  <a:schemeClr val="accent1">
                    <a:lumMod val="60000"/>
                    <a:lumOff val="40000"/>
                  </a:schemeClr>
                </a:solidFill>
              </a:rPr>
              <a:t>Apoptosis</a:t>
            </a:r>
            <a:r>
              <a:rPr lang="en-US" sz="1800" dirty="0" smtClean="0"/>
              <a:t>: removal </a:t>
            </a:r>
            <a:r>
              <a:rPr lang="en-US" sz="1800" dirty="0"/>
              <a:t>of unwanted cells </a:t>
            </a:r>
            <a:r>
              <a:rPr lang="en-US" sz="1800" dirty="0" smtClean="0"/>
              <a:t>and tissues </a:t>
            </a:r>
            <a:r>
              <a:rPr lang="en-US" sz="1800" dirty="0"/>
              <a:t>during fetal development (such as the webs between the fingers </a:t>
            </a:r>
            <a:r>
              <a:rPr lang="en-US" sz="1800" dirty="0" smtClean="0"/>
              <a:t>and toes </a:t>
            </a:r>
            <a:r>
              <a:rPr lang="en-US" sz="1800" dirty="0"/>
              <a:t>of a developing fetus</a:t>
            </a:r>
            <a:r>
              <a:rPr lang="en-US" sz="1800" dirty="0" smtClean="0"/>
              <a:t>)</a:t>
            </a:r>
            <a:endParaRPr lang="en-US" sz="1800" dirty="0"/>
          </a:p>
          <a:p>
            <a:r>
              <a:rPr lang="en-US" sz="2000" dirty="0" smtClean="0"/>
              <a:t>Extracellular </a:t>
            </a:r>
            <a:r>
              <a:rPr lang="en-US" sz="2000" dirty="0"/>
              <a:t>digestion </a:t>
            </a:r>
            <a:r>
              <a:rPr lang="en-US" sz="2000" dirty="0" smtClean="0"/>
              <a:t>– special lysosome formation releases </a:t>
            </a:r>
            <a:r>
              <a:rPr lang="en-US" sz="2000" dirty="0"/>
              <a:t>active enzymes by </a:t>
            </a:r>
            <a:r>
              <a:rPr lang="en-US" sz="2000" dirty="0" smtClean="0"/>
              <a:t>exocytosis:</a:t>
            </a:r>
            <a:endParaRPr lang="en-US" sz="2000" dirty="0"/>
          </a:p>
          <a:p>
            <a:pPr lvl="1"/>
            <a:r>
              <a:rPr lang="en-US" sz="1600" dirty="0"/>
              <a:t> </a:t>
            </a:r>
            <a:r>
              <a:rPr lang="en-US" sz="1600" dirty="0">
                <a:solidFill>
                  <a:srgbClr val="FFFF00"/>
                </a:solidFill>
              </a:rPr>
              <a:t>Acrosome</a:t>
            </a:r>
            <a:r>
              <a:rPr lang="en-US" sz="1600" dirty="0"/>
              <a:t> on sperm cells which contains enzymes that break down the </a:t>
            </a:r>
            <a:r>
              <a:rPr lang="en-US" sz="1600" dirty="0" smtClean="0"/>
              <a:t>outer membrane </a:t>
            </a:r>
            <a:r>
              <a:rPr lang="en-US" sz="1600" dirty="0"/>
              <a:t>of the </a:t>
            </a:r>
            <a:r>
              <a:rPr lang="en-US" sz="1600" dirty="0" smtClean="0"/>
              <a:t>ovum</a:t>
            </a:r>
            <a:endParaRPr lang="en-US" sz="1600" dirty="0"/>
          </a:p>
          <a:p>
            <a:pPr lvl="1"/>
            <a:r>
              <a:rPr lang="en-US" sz="1600" dirty="0"/>
              <a:t> </a:t>
            </a:r>
            <a:r>
              <a:rPr lang="en-US" sz="1600" dirty="0">
                <a:solidFill>
                  <a:srgbClr val="FFFF00"/>
                </a:solidFill>
              </a:rPr>
              <a:t>Osteoclasts</a:t>
            </a:r>
            <a:r>
              <a:rPr lang="en-US" sz="1600" dirty="0"/>
              <a:t> </a:t>
            </a:r>
            <a:r>
              <a:rPr lang="en-US" sz="1600" dirty="0" smtClean="0"/>
              <a:t>Breaking </a:t>
            </a:r>
            <a:r>
              <a:rPr lang="en-US" sz="1600" dirty="0"/>
              <a:t>down bone to release calcium ions into the blood).</a:t>
            </a:r>
          </a:p>
        </p:txBody>
      </p:sp>
      <p:sp>
        <p:nvSpPr>
          <p:cNvPr id="4" name="Slide Number Placeholder 3"/>
          <p:cNvSpPr>
            <a:spLocks noGrp="1"/>
          </p:cNvSpPr>
          <p:nvPr>
            <p:ph type="sldNum" sz="quarter" idx="10"/>
          </p:nvPr>
        </p:nvSpPr>
        <p:spPr/>
        <p:txBody>
          <a:bodyPr/>
          <a:lstStyle/>
          <a:p>
            <a:fld id="{E2B3CD9C-CC03-4042-AE55-E166BD6EC7BA}" type="slidenum">
              <a:rPr lang="en-US" smtClean="0"/>
              <a:t>29</a:t>
            </a:fld>
            <a:endParaRPr lang="en-US"/>
          </a:p>
        </p:txBody>
      </p:sp>
    </p:spTree>
    <p:extLst>
      <p:ext uri="{BB962C8B-B14F-4D97-AF65-F5344CB8AC3E}">
        <p14:creationId xmlns:p14="http://schemas.microsoft.com/office/powerpoint/2010/main" val="137223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Endoplasmic Reticulum (ER)</a:t>
            </a:r>
            <a:endParaRPr lang="en-US" dirty="0"/>
          </a:p>
        </p:txBody>
      </p:sp>
      <p:sp>
        <p:nvSpPr>
          <p:cNvPr id="5" name="Content Placeholder 4"/>
          <p:cNvSpPr>
            <a:spLocks noGrp="1"/>
          </p:cNvSpPr>
          <p:nvPr>
            <p:ph idx="1"/>
          </p:nvPr>
        </p:nvSpPr>
        <p:spPr/>
        <p:txBody>
          <a:bodyPr/>
          <a:lstStyle/>
          <a:p>
            <a:r>
              <a:rPr lang="en-US" sz="2000" i="1" dirty="0" smtClean="0">
                <a:solidFill>
                  <a:schemeClr val="accent1">
                    <a:lumMod val="60000"/>
                    <a:lumOff val="40000"/>
                  </a:schemeClr>
                </a:solidFill>
              </a:rPr>
              <a:t>endoplasmic</a:t>
            </a:r>
            <a:r>
              <a:rPr lang="en-US" sz="2000" dirty="0" smtClean="0"/>
              <a:t> "within </a:t>
            </a:r>
            <a:r>
              <a:rPr lang="en-US" sz="2000" dirty="0"/>
              <a:t>the </a:t>
            </a:r>
            <a:r>
              <a:rPr lang="en-US" sz="2000" dirty="0" smtClean="0"/>
              <a:t>cytoplasm”; </a:t>
            </a:r>
            <a:r>
              <a:rPr lang="en-US" sz="2000" dirty="0" smtClean="0">
                <a:solidFill>
                  <a:schemeClr val="accent1">
                    <a:lumMod val="60000"/>
                    <a:lumOff val="40000"/>
                  </a:schemeClr>
                </a:solidFill>
              </a:rPr>
              <a:t>reticulum</a:t>
            </a:r>
            <a:r>
              <a:rPr lang="en-US" sz="2000" dirty="0" smtClean="0"/>
              <a:t> "a little net"</a:t>
            </a:r>
          </a:p>
          <a:p>
            <a:r>
              <a:rPr lang="en-US" sz="2200" dirty="0" smtClean="0"/>
              <a:t>continuous network of flattened sacs, tubules, and associated vesicles enclosed by closely apposed (parallel) membranes</a:t>
            </a:r>
          </a:p>
          <a:p>
            <a:r>
              <a:rPr lang="en-US" sz="2200" dirty="0" smtClean="0"/>
              <a:t>the sacs are called </a:t>
            </a:r>
            <a:r>
              <a:rPr lang="en-US" sz="2200" dirty="0" smtClean="0">
                <a:solidFill>
                  <a:srgbClr val="00FF00"/>
                </a:solidFill>
              </a:rPr>
              <a:t>cisternae</a:t>
            </a:r>
            <a:r>
              <a:rPr lang="en-US" sz="2200" b="1" dirty="0" smtClean="0"/>
              <a:t> </a:t>
            </a:r>
            <a:r>
              <a:rPr lang="en-US" sz="2200" dirty="0" smtClean="0"/>
              <a:t>(cisterns)</a:t>
            </a:r>
          </a:p>
          <a:p>
            <a:r>
              <a:rPr lang="en-US" sz="2200" dirty="0" smtClean="0"/>
              <a:t>the space within called the </a:t>
            </a:r>
            <a:r>
              <a:rPr lang="en-US" sz="2200" dirty="0" smtClean="0">
                <a:solidFill>
                  <a:srgbClr val="00FF00"/>
                </a:solidFill>
              </a:rPr>
              <a:t>lumen</a:t>
            </a:r>
          </a:p>
          <a:p>
            <a:r>
              <a:rPr lang="en-US" sz="2200" dirty="0" smtClean="0"/>
              <a:t>the ER is continuous with the outer nuclear membrane</a:t>
            </a:r>
          </a:p>
          <a:p>
            <a:r>
              <a:rPr lang="en-US" sz="2200" dirty="0" smtClean="0"/>
              <a:t>the area of the ER membrane is 50-90% of all the membranes of the cell</a:t>
            </a:r>
          </a:p>
          <a:p>
            <a:pPr marL="0" indent="0">
              <a:buNone/>
            </a:pPr>
            <a:r>
              <a:rPr lang="en-US" sz="2200" b="1" i="1" dirty="0" smtClean="0">
                <a:solidFill>
                  <a:schemeClr val="accent1">
                    <a:lumMod val="60000"/>
                    <a:lumOff val="40000"/>
                  </a:schemeClr>
                </a:solidFill>
              </a:rPr>
              <a:t>Two types of ER</a:t>
            </a:r>
          </a:p>
          <a:p>
            <a:pPr marL="457200" indent="-457200">
              <a:buFont typeface="+mj-lt"/>
              <a:buAutoNum type="arabicPeriod"/>
            </a:pPr>
            <a:r>
              <a:rPr lang="en-US" sz="2200" dirty="0" smtClean="0"/>
              <a:t>rough ER</a:t>
            </a:r>
          </a:p>
          <a:p>
            <a:pPr marL="457200" indent="-457200">
              <a:buFont typeface="+mj-lt"/>
              <a:buAutoNum type="arabicPeriod"/>
            </a:pPr>
            <a:r>
              <a:rPr lang="en-US" sz="2200" dirty="0" smtClean="0"/>
              <a:t>smooth ER</a:t>
            </a:r>
          </a:p>
        </p:txBody>
      </p:sp>
      <p:sp>
        <p:nvSpPr>
          <p:cNvPr id="2" name="Slide Number Placeholder 1"/>
          <p:cNvSpPr>
            <a:spLocks noGrp="1"/>
          </p:cNvSpPr>
          <p:nvPr>
            <p:ph type="sldNum" sz="quarter" idx="10"/>
          </p:nvPr>
        </p:nvSpPr>
        <p:spPr/>
        <p:txBody>
          <a:bodyPr/>
          <a:lstStyle/>
          <a:p>
            <a:fld id="{E2B3CD9C-CC03-4042-AE55-E166BD6EC7BA}" type="slidenum">
              <a:rPr lang="en-US" smtClean="0"/>
              <a:t>3</a:t>
            </a:fld>
            <a:endParaRPr lang="en-US"/>
          </a:p>
        </p:txBody>
      </p:sp>
    </p:spTree>
    <p:extLst>
      <p:ext uri="{BB962C8B-B14F-4D97-AF65-F5344CB8AC3E}">
        <p14:creationId xmlns:p14="http://schemas.microsoft.com/office/powerpoint/2010/main" val="1903987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Peroxisomes</a:t>
            </a:r>
            <a:endParaRPr lang="en-US" dirty="0"/>
          </a:p>
        </p:txBody>
      </p:sp>
      <p:sp>
        <p:nvSpPr>
          <p:cNvPr id="5" name="Content Placeholder 4"/>
          <p:cNvSpPr>
            <a:spLocks noGrp="1"/>
          </p:cNvSpPr>
          <p:nvPr>
            <p:ph idx="1"/>
          </p:nvPr>
        </p:nvSpPr>
        <p:spPr/>
        <p:txBody>
          <a:bodyPr/>
          <a:lstStyle/>
          <a:p>
            <a:r>
              <a:rPr lang="en-US" sz="2200" dirty="0" smtClean="0"/>
              <a:t>Usually spherical </a:t>
            </a:r>
            <a:r>
              <a:rPr lang="en-US" sz="2200" dirty="0"/>
              <a:t>membranous </a:t>
            </a:r>
            <a:r>
              <a:rPr lang="en-US" sz="2200" dirty="0" smtClean="0"/>
              <a:t>sacs present in all eukaryotic cells but in large number in liver and kidney cells</a:t>
            </a:r>
          </a:p>
          <a:p>
            <a:r>
              <a:rPr lang="en-US" sz="2200" dirty="0" smtClean="0"/>
              <a:t>Smaller than mitochondria but vary in size</a:t>
            </a:r>
          </a:p>
          <a:p>
            <a:r>
              <a:rPr lang="en-US" sz="2200" dirty="0"/>
              <a:t>Not </a:t>
            </a:r>
            <a:r>
              <a:rPr lang="en-US" sz="2200" dirty="0" smtClean="0"/>
              <a:t>entirely derived </a:t>
            </a:r>
            <a:r>
              <a:rPr lang="en-US" sz="2200" dirty="0"/>
              <a:t>from the ER unlike other endomembrane organelles and </a:t>
            </a:r>
            <a:r>
              <a:rPr lang="en-US" sz="2200" dirty="0" smtClean="0"/>
              <a:t>structures</a:t>
            </a:r>
          </a:p>
          <a:p>
            <a:pPr lvl="1"/>
            <a:r>
              <a:rPr lang="en-US" dirty="0" smtClean="0"/>
              <a:t>Peroxisomes were believed to increase their numbers by a fission process (bud &amp; separate) not fully understood</a:t>
            </a:r>
          </a:p>
          <a:p>
            <a:pPr lvl="1"/>
            <a:r>
              <a:rPr lang="en-US" dirty="0" smtClean="0"/>
              <a:t>Recent suggests </a:t>
            </a:r>
            <a:r>
              <a:rPr lang="en-US" dirty="0"/>
              <a:t>that most new peroxisomes form by budding off of the endoplasmic reticulum via a special ER machinery that differs from that used for vesicles destined for modification in the Golgi </a:t>
            </a:r>
            <a:r>
              <a:rPr lang="en-US" dirty="0" smtClean="0"/>
              <a:t>apparatus</a:t>
            </a:r>
            <a:endParaRPr lang="en-US" dirty="0"/>
          </a:p>
          <a:p>
            <a:endParaRPr lang="en-US" sz="2000" dirty="0"/>
          </a:p>
        </p:txBody>
      </p:sp>
      <p:sp>
        <p:nvSpPr>
          <p:cNvPr id="2" name="Slide Number Placeholder 1"/>
          <p:cNvSpPr>
            <a:spLocks noGrp="1"/>
          </p:cNvSpPr>
          <p:nvPr>
            <p:ph type="sldNum" sz="quarter" idx="10"/>
          </p:nvPr>
        </p:nvSpPr>
        <p:spPr/>
        <p:txBody>
          <a:bodyPr/>
          <a:lstStyle/>
          <a:p>
            <a:fld id="{E2B3CD9C-CC03-4042-AE55-E166BD6EC7BA}" type="slidenum">
              <a:rPr lang="en-US" smtClean="0"/>
              <a:t>30</a:t>
            </a:fld>
            <a:endParaRPr lang="en-US"/>
          </a:p>
        </p:txBody>
      </p:sp>
    </p:spTree>
    <p:extLst>
      <p:ext uri="{BB962C8B-B14F-4D97-AF65-F5344CB8AC3E}">
        <p14:creationId xmlns:p14="http://schemas.microsoft.com/office/powerpoint/2010/main" val="3705231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Peroxisome Functions    </a:t>
            </a:r>
            <a:r>
              <a:rPr lang="en-US" sz="2800" dirty="0" smtClean="0"/>
              <a:t>1 of 2</a:t>
            </a:r>
            <a:endParaRPr lang="en-US" dirty="0"/>
          </a:p>
        </p:txBody>
      </p:sp>
      <p:sp>
        <p:nvSpPr>
          <p:cNvPr id="5" name="Content Placeholder 4"/>
          <p:cNvSpPr>
            <a:spLocks noGrp="1"/>
          </p:cNvSpPr>
          <p:nvPr>
            <p:ph idx="1"/>
          </p:nvPr>
        </p:nvSpPr>
        <p:spPr/>
        <p:txBody>
          <a:bodyPr/>
          <a:lstStyle/>
          <a:p>
            <a:r>
              <a:rPr lang="en-US" sz="2000" dirty="0" smtClean="0"/>
              <a:t>Peroxisome has its name because it deals with peroxides: such as hydrogen peroxide: H</a:t>
            </a:r>
            <a:r>
              <a:rPr lang="en-US" sz="2000" baseline="-25000" dirty="0" smtClean="0"/>
              <a:t>2</a:t>
            </a:r>
            <a:r>
              <a:rPr lang="en-US" sz="2000" dirty="0" smtClean="0"/>
              <a:t>O</a:t>
            </a:r>
            <a:r>
              <a:rPr lang="en-US" sz="2000" baseline="-25000" dirty="0" smtClean="0"/>
              <a:t>2</a:t>
            </a:r>
          </a:p>
          <a:p>
            <a:pPr marL="228600" lvl="1" indent="0">
              <a:buNone/>
            </a:pPr>
            <a:r>
              <a:rPr lang="en-US" sz="1800" dirty="0">
                <a:solidFill>
                  <a:srgbClr val="FFFF00"/>
                </a:solidFill>
              </a:rPr>
              <a:t>Hydrogen peroxide </a:t>
            </a:r>
            <a:r>
              <a:rPr lang="en-US" sz="1800" dirty="0"/>
              <a:t>can dissociate to form </a:t>
            </a:r>
            <a:r>
              <a:rPr lang="en-US" sz="1800" dirty="0">
                <a:solidFill>
                  <a:schemeClr val="accent1">
                    <a:lumMod val="60000"/>
                    <a:lumOff val="40000"/>
                  </a:schemeClr>
                </a:solidFill>
              </a:rPr>
              <a:t>hydroxyl free radicals</a:t>
            </a:r>
            <a:r>
              <a:rPr lang="en-US" sz="1800" dirty="0"/>
              <a:t> (</a:t>
            </a:r>
            <a:r>
              <a:rPr lang="en-US" sz="1800" dirty="0">
                <a:solidFill>
                  <a:schemeClr val="accent1">
                    <a:lumMod val="60000"/>
                    <a:lumOff val="40000"/>
                  </a:schemeClr>
                </a:solidFill>
              </a:rPr>
              <a:t>•OH</a:t>
            </a:r>
            <a:r>
              <a:rPr lang="en-US" sz="1800" dirty="0"/>
              <a:t>), which are extremely chemically reactive with </a:t>
            </a:r>
            <a:r>
              <a:rPr lang="en-US" sz="1800" dirty="0">
                <a:solidFill>
                  <a:srgbClr val="FFFF00"/>
                </a:solidFill>
              </a:rPr>
              <a:t>biomolecules</a:t>
            </a:r>
            <a:r>
              <a:rPr lang="en-US" sz="1800" dirty="0"/>
              <a:t> like </a:t>
            </a:r>
            <a:r>
              <a:rPr lang="en-US" sz="1800" dirty="0">
                <a:solidFill>
                  <a:schemeClr val="accent1">
                    <a:lumMod val="60000"/>
                    <a:lumOff val="40000"/>
                  </a:schemeClr>
                </a:solidFill>
              </a:rPr>
              <a:t>proteins</a:t>
            </a:r>
            <a:r>
              <a:rPr lang="en-US" sz="1800" dirty="0"/>
              <a:t> (affecting function) or </a:t>
            </a:r>
            <a:r>
              <a:rPr lang="en-US" sz="1800" dirty="0">
                <a:solidFill>
                  <a:schemeClr val="accent1">
                    <a:lumMod val="60000"/>
                    <a:lumOff val="40000"/>
                  </a:schemeClr>
                </a:solidFill>
              </a:rPr>
              <a:t>DNA</a:t>
            </a:r>
            <a:r>
              <a:rPr lang="en-US" sz="1800" dirty="0"/>
              <a:t> (potentially causing mutagenesis)</a:t>
            </a:r>
          </a:p>
          <a:p>
            <a:r>
              <a:rPr lang="en-US" sz="2000" dirty="0" smtClean="0"/>
              <a:t>It has the </a:t>
            </a:r>
            <a:r>
              <a:rPr lang="en-US" sz="2000" dirty="0" err="1" smtClean="0"/>
              <a:t>heme</a:t>
            </a:r>
            <a:r>
              <a:rPr lang="en-US" sz="2000" dirty="0" smtClean="0"/>
              <a:t> (iron/Fe</a:t>
            </a:r>
            <a:r>
              <a:rPr lang="en-US" sz="2000" baseline="30000" dirty="0" smtClean="0"/>
              <a:t>2+</a:t>
            </a:r>
            <a:r>
              <a:rPr lang="en-US" sz="2000" dirty="0" smtClean="0"/>
              <a:t>)-containing enzyme </a:t>
            </a:r>
            <a:r>
              <a:rPr lang="en-US" sz="2000" dirty="0" smtClean="0">
                <a:solidFill>
                  <a:srgbClr val="00FF00"/>
                </a:solidFill>
              </a:rPr>
              <a:t>catalase</a:t>
            </a:r>
            <a:r>
              <a:rPr lang="en-US" sz="2000" dirty="0" smtClean="0"/>
              <a:t> to detoxify H</a:t>
            </a:r>
            <a:r>
              <a:rPr lang="en-US" sz="2000" baseline="-25000" dirty="0" smtClean="0"/>
              <a:t>2</a:t>
            </a:r>
            <a:r>
              <a:rPr lang="en-US" sz="2000" dirty="0" smtClean="0"/>
              <a:t>O</a:t>
            </a:r>
            <a:r>
              <a:rPr lang="en-US" sz="2000" baseline="-25000" dirty="0" smtClean="0"/>
              <a:t>2</a:t>
            </a:r>
            <a:endParaRPr lang="en-US" sz="2000" baseline="-25000" dirty="0" smtClean="0">
              <a:solidFill>
                <a:srgbClr val="00FF00"/>
              </a:solidFill>
            </a:endParaRPr>
          </a:p>
          <a:p>
            <a:pPr marL="0" indent="0" algn="ctr">
              <a:buNone/>
            </a:pPr>
            <a:r>
              <a:rPr lang="en-US" sz="2000" dirty="0" smtClean="0"/>
              <a:t>2 H</a:t>
            </a:r>
            <a:r>
              <a:rPr lang="en-US" sz="2000" baseline="-25000" dirty="0" smtClean="0"/>
              <a:t>2</a:t>
            </a:r>
            <a:r>
              <a:rPr lang="en-US" sz="2000" dirty="0" smtClean="0"/>
              <a:t>O</a:t>
            </a:r>
            <a:r>
              <a:rPr lang="en-US" sz="2000" baseline="-25000" dirty="0" smtClean="0"/>
              <a:t>2</a:t>
            </a:r>
            <a:r>
              <a:rPr lang="en-US" sz="2000" dirty="0" smtClean="0"/>
              <a:t> </a:t>
            </a:r>
            <a:r>
              <a:rPr lang="en-US" sz="2000" dirty="0" smtClean="0">
                <a:sym typeface="Wingdings" panose="05000000000000000000" pitchFamily="2" charset="2"/>
              </a:rPr>
              <a:t> O</a:t>
            </a:r>
            <a:r>
              <a:rPr lang="en-US" sz="2000" baseline="-25000" dirty="0" smtClean="0">
                <a:sym typeface="Wingdings" panose="05000000000000000000" pitchFamily="2" charset="2"/>
              </a:rPr>
              <a:t>2</a:t>
            </a:r>
            <a:r>
              <a:rPr lang="en-US" sz="2000" dirty="0" smtClean="0">
                <a:sym typeface="Wingdings" panose="05000000000000000000" pitchFamily="2" charset="2"/>
              </a:rPr>
              <a:t> + 2 H</a:t>
            </a:r>
            <a:r>
              <a:rPr lang="en-US" sz="2000" baseline="-25000" dirty="0" smtClean="0">
                <a:sym typeface="Wingdings" panose="05000000000000000000" pitchFamily="2" charset="2"/>
              </a:rPr>
              <a:t>2</a:t>
            </a:r>
            <a:r>
              <a:rPr lang="en-US" sz="2000" dirty="0" smtClean="0">
                <a:sym typeface="Wingdings" panose="05000000000000000000" pitchFamily="2" charset="2"/>
              </a:rPr>
              <a:t>O</a:t>
            </a:r>
            <a:endParaRPr lang="en-US" sz="2000" dirty="0"/>
          </a:p>
          <a:p>
            <a:r>
              <a:rPr lang="en-US" sz="2000" dirty="0" smtClean="0"/>
              <a:t>It also has the Zn</a:t>
            </a:r>
            <a:r>
              <a:rPr lang="en-US" sz="2000" baseline="30000" dirty="0" smtClean="0"/>
              <a:t>2+</a:t>
            </a:r>
            <a:r>
              <a:rPr lang="en-US" sz="2000" dirty="0" smtClean="0"/>
              <a:t>/Cu</a:t>
            </a:r>
            <a:r>
              <a:rPr lang="en-US" sz="2000" baseline="30000" dirty="0" smtClean="0"/>
              <a:t>2+</a:t>
            </a:r>
            <a:r>
              <a:rPr lang="en-US" sz="2000" dirty="0" smtClean="0"/>
              <a:t>-containing enzyme </a:t>
            </a:r>
            <a:r>
              <a:rPr lang="en-US" sz="2000" dirty="0" smtClean="0">
                <a:solidFill>
                  <a:srgbClr val="00FF00"/>
                </a:solidFill>
              </a:rPr>
              <a:t>superoxide dismutase (SOD)</a:t>
            </a:r>
            <a:r>
              <a:rPr lang="en-US" sz="2000" dirty="0" smtClean="0"/>
              <a:t> to eliminate the very reactive oxygen species, superoxide anion (O</a:t>
            </a:r>
            <a:r>
              <a:rPr lang="en-US" sz="2000" baseline="-25000" dirty="0" smtClean="0"/>
              <a:t>2</a:t>
            </a:r>
            <a:r>
              <a:rPr lang="en-US" sz="2000" baseline="30000" dirty="0" smtClean="0"/>
              <a:t>–</a:t>
            </a:r>
            <a:r>
              <a:rPr lang="en-US" sz="2000" dirty="0" smtClean="0"/>
              <a:t>)</a:t>
            </a:r>
          </a:p>
          <a:p>
            <a:pPr marL="0" indent="0" algn="ctr">
              <a:buNone/>
            </a:pPr>
            <a:r>
              <a:rPr lang="en-US" sz="2000" dirty="0" smtClean="0"/>
              <a:t>2 O</a:t>
            </a:r>
            <a:r>
              <a:rPr lang="en-US" sz="2000" baseline="-25000" dirty="0" smtClean="0"/>
              <a:t>2</a:t>
            </a:r>
            <a:r>
              <a:rPr lang="en-US" sz="2000" baseline="30000" dirty="0" smtClean="0"/>
              <a:t>–</a:t>
            </a:r>
            <a:r>
              <a:rPr lang="en-US" sz="2000" dirty="0" smtClean="0"/>
              <a:t> + 2 H</a:t>
            </a:r>
            <a:r>
              <a:rPr lang="en-US" sz="2000" baseline="30000" dirty="0" smtClean="0"/>
              <a:t>+</a:t>
            </a:r>
            <a:r>
              <a:rPr lang="en-US" sz="2000" dirty="0" smtClean="0"/>
              <a:t> </a:t>
            </a:r>
            <a:r>
              <a:rPr lang="en-US" sz="2000" dirty="0" smtClean="0">
                <a:sym typeface="Wingdings" panose="05000000000000000000" pitchFamily="2" charset="2"/>
              </a:rPr>
              <a:t> H</a:t>
            </a:r>
            <a:r>
              <a:rPr lang="en-US" sz="2000" baseline="-25000" dirty="0" smtClean="0">
                <a:sym typeface="Wingdings" panose="05000000000000000000" pitchFamily="2" charset="2"/>
              </a:rPr>
              <a:t>2</a:t>
            </a:r>
            <a:r>
              <a:rPr lang="en-US" sz="2000" dirty="0" smtClean="0">
                <a:sym typeface="Wingdings" panose="05000000000000000000" pitchFamily="2" charset="2"/>
              </a:rPr>
              <a:t>O</a:t>
            </a:r>
            <a:r>
              <a:rPr lang="en-US" sz="2000" baseline="-25000" dirty="0" smtClean="0">
                <a:sym typeface="Wingdings" panose="05000000000000000000" pitchFamily="2" charset="2"/>
              </a:rPr>
              <a:t>2</a:t>
            </a:r>
            <a:r>
              <a:rPr lang="en-US" sz="2000" dirty="0" smtClean="0">
                <a:sym typeface="Wingdings" panose="05000000000000000000" pitchFamily="2" charset="2"/>
              </a:rPr>
              <a:t> + O</a:t>
            </a:r>
            <a:r>
              <a:rPr lang="en-US" sz="2000" baseline="-25000" dirty="0" smtClean="0">
                <a:sym typeface="Wingdings" panose="05000000000000000000" pitchFamily="2" charset="2"/>
              </a:rPr>
              <a:t>2</a:t>
            </a:r>
            <a:endParaRPr lang="en-US" sz="2000" baseline="-25000" dirty="0"/>
          </a:p>
          <a:p>
            <a:pPr marL="292100" lvl="1" indent="0">
              <a:buNone/>
            </a:pPr>
            <a:r>
              <a:rPr lang="en-US" sz="1600" dirty="0" smtClean="0"/>
              <a:t>Note that SOD produces H</a:t>
            </a:r>
            <a:r>
              <a:rPr lang="en-US" sz="1600" baseline="-25000" dirty="0" smtClean="0"/>
              <a:t>2</a:t>
            </a:r>
            <a:r>
              <a:rPr lang="en-US" sz="1600" dirty="0" smtClean="0"/>
              <a:t>O</a:t>
            </a:r>
            <a:r>
              <a:rPr lang="en-US" sz="1600" baseline="-25000" dirty="0" smtClean="0"/>
              <a:t>2</a:t>
            </a:r>
            <a:r>
              <a:rPr lang="en-US" sz="1600" dirty="0" smtClean="0"/>
              <a:t>, which must then be handled by catalase</a:t>
            </a:r>
            <a:endParaRPr lang="en-US" sz="1600" dirty="0"/>
          </a:p>
        </p:txBody>
      </p:sp>
      <p:sp>
        <p:nvSpPr>
          <p:cNvPr id="2" name="Slide Number Placeholder 1"/>
          <p:cNvSpPr>
            <a:spLocks noGrp="1"/>
          </p:cNvSpPr>
          <p:nvPr>
            <p:ph type="sldNum" sz="quarter" idx="10"/>
          </p:nvPr>
        </p:nvSpPr>
        <p:spPr/>
        <p:txBody>
          <a:bodyPr/>
          <a:lstStyle/>
          <a:p>
            <a:fld id="{E2B3CD9C-CC03-4042-AE55-E166BD6EC7BA}" type="slidenum">
              <a:rPr lang="en-US" smtClean="0"/>
              <a:t>31</a:t>
            </a:fld>
            <a:endParaRPr lang="en-US"/>
          </a:p>
        </p:txBody>
      </p:sp>
    </p:spTree>
    <p:extLst>
      <p:ext uri="{BB962C8B-B14F-4D97-AF65-F5344CB8AC3E}">
        <p14:creationId xmlns:p14="http://schemas.microsoft.com/office/powerpoint/2010/main" val="169736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0242" y="296935"/>
            <a:ext cx="8407400" cy="762000"/>
          </a:xfrm>
        </p:spPr>
        <p:txBody>
          <a:bodyPr/>
          <a:lstStyle/>
          <a:p>
            <a:r>
              <a:rPr lang="en-US" dirty="0" smtClean="0"/>
              <a:t>Peroxisome Functions    </a:t>
            </a:r>
            <a:r>
              <a:rPr lang="en-US" sz="2800" dirty="0" smtClean="0"/>
              <a:t>2 of 2</a:t>
            </a:r>
            <a:endParaRPr lang="en-US" dirty="0"/>
          </a:p>
        </p:txBody>
      </p:sp>
      <p:sp>
        <p:nvSpPr>
          <p:cNvPr id="5" name="Content Placeholder 4"/>
          <p:cNvSpPr>
            <a:spLocks noGrp="1"/>
          </p:cNvSpPr>
          <p:nvPr>
            <p:ph idx="1"/>
          </p:nvPr>
        </p:nvSpPr>
        <p:spPr>
          <a:xfrm>
            <a:off x="364067" y="1215342"/>
            <a:ext cx="8390466" cy="4914525"/>
          </a:xfrm>
        </p:spPr>
        <p:txBody>
          <a:bodyPr/>
          <a:lstStyle/>
          <a:p>
            <a:r>
              <a:rPr lang="en-US" sz="1900" dirty="0" smtClean="0"/>
              <a:t>Peroxisomes catabolize (break down) </a:t>
            </a:r>
            <a:r>
              <a:rPr lang="en-US" sz="1900" dirty="0" smtClean="0">
                <a:solidFill>
                  <a:schemeClr val="accent1">
                    <a:lumMod val="60000"/>
                    <a:lumOff val="40000"/>
                  </a:schemeClr>
                </a:solidFill>
              </a:rPr>
              <a:t>long chain fatty acids </a:t>
            </a:r>
            <a:r>
              <a:rPr lang="en-US" sz="1900" dirty="0" smtClean="0"/>
              <a:t>(more than 16 carbons) so that </a:t>
            </a:r>
            <a:r>
              <a:rPr lang="en-US" sz="1900" dirty="0" smtClean="0">
                <a:solidFill>
                  <a:srgbClr val="FFFF00"/>
                </a:solidFill>
              </a:rPr>
              <a:t>mitochondria</a:t>
            </a:r>
            <a:r>
              <a:rPr lang="en-US" sz="1900" dirty="0" smtClean="0"/>
              <a:t> can </a:t>
            </a:r>
            <a:r>
              <a:rPr lang="en-US" sz="1900" dirty="0" smtClean="0">
                <a:solidFill>
                  <a:srgbClr val="FFFF00"/>
                </a:solidFill>
              </a:rPr>
              <a:t>catabolize</a:t>
            </a:r>
            <a:r>
              <a:rPr lang="en-US" sz="1900" dirty="0" smtClean="0"/>
              <a:t> them further, in a process called </a:t>
            </a:r>
            <a:r>
              <a:rPr lang="en-US" sz="1900" dirty="0" smtClean="0">
                <a:solidFill>
                  <a:srgbClr val="00FF00"/>
                </a:solidFill>
              </a:rPr>
              <a:t>beta (</a:t>
            </a:r>
            <a:r>
              <a:rPr lang="en-US" sz="1900" dirty="0" smtClean="0">
                <a:solidFill>
                  <a:srgbClr val="00FF00"/>
                </a:solidFill>
                <a:latin typeface="Symbol" panose="05050102010706020507" pitchFamily="18" charset="2"/>
              </a:rPr>
              <a:t>b</a:t>
            </a:r>
            <a:r>
              <a:rPr lang="en-US" sz="1900" dirty="0" smtClean="0">
                <a:solidFill>
                  <a:srgbClr val="00FF00"/>
                </a:solidFill>
              </a:rPr>
              <a:t>)-oxidation</a:t>
            </a:r>
          </a:p>
          <a:p>
            <a:r>
              <a:rPr lang="en-US" sz="1900" dirty="0" smtClean="0"/>
              <a:t>They also break down unusual amino acids (D-amino acids) and other nitrogen-containing compounds, using oxidative enzymes</a:t>
            </a:r>
          </a:p>
          <a:p>
            <a:r>
              <a:rPr lang="en-US" sz="1900" dirty="0" smtClean="0"/>
              <a:t>They have oxidative enzymes to detoxify alcohol and aldehydes like formaldehyde &amp; acetaldehyde</a:t>
            </a:r>
          </a:p>
          <a:p>
            <a:pPr marL="0" indent="0">
              <a:buNone/>
            </a:pPr>
            <a:r>
              <a:rPr lang="en-US" sz="1800" i="1" dirty="0" smtClean="0">
                <a:solidFill>
                  <a:schemeClr val="accent1">
                    <a:lumMod val="60000"/>
                    <a:lumOff val="40000"/>
                  </a:schemeClr>
                </a:solidFill>
              </a:rPr>
              <a:t>Why do peroxisomes generate these reactive oxygen species [ROS] (H</a:t>
            </a:r>
            <a:r>
              <a:rPr lang="en-US" sz="1800" i="1" baseline="-25000" dirty="0" smtClean="0">
                <a:solidFill>
                  <a:schemeClr val="accent1">
                    <a:lumMod val="60000"/>
                    <a:lumOff val="40000"/>
                  </a:schemeClr>
                </a:solidFill>
              </a:rPr>
              <a:t>2</a:t>
            </a:r>
            <a:r>
              <a:rPr lang="en-US" sz="1800" i="1" dirty="0" smtClean="0">
                <a:solidFill>
                  <a:schemeClr val="accent1">
                    <a:lumMod val="60000"/>
                    <a:lumOff val="40000"/>
                  </a:schemeClr>
                </a:solidFill>
              </a:rPr>
              <a:t>O</a:t>
            </a:r>
            <a:r>
              <a:rPr lang="en-US" sz="1800" i="1" baseline="-25000" dirty="0" smtClean="0">
                <a:solidFill>
                  <a:schemeClr val="accent1">
                    <a:lumMod val="60000"/>
                    <a:lumOff val="40000"/>
                  </a:schemeClr>
                </a:solidFill>
              </a:rPr>
              <a:t>2</a:t>
            </a:r>
            <a:r>
              <a:rPr lang="en-US" sz="1800" i="1" dirty="0" smtClean="0">
                <a:solidFill>
                  <a:schemeClr val="accent1">
                    <a:lumMod val="60000"/>
                    <a:lumOff val="40000"/>
                  </a:schemeClr>
                </a:solidFill>
              </a:rPr>
              <a:t>, superoxide anion)?</a:t>
            </a:r>
            <a:endParaRPr lang="en-US" sz="1800" i="1" dirty="0">
              <a:solidFill>
                <a:schemeClr val="accent1">
                  <a:lumMod val="60000"/>
                  <a:lumOff val="40000"/>
                </a:schemeClr>
              </a:solidFill>
            </a:endParaRPr>
          </a:p>
          <a:p>
            <a:r>
              <a:rPr lang="en-US" sz="2000" dirty="0" smtClean="0"/>
              <a:t>Notice the above processes use words like "oxidation"</a:t>
            </a:r>
          </a:p>
          <a:p>
            <a:r>
              <a:rPr lang="en-US" sz="2000" dirty="0" smtClean="0"/>
              <a:t>Peroxisomes contain enzymes (oxidoreductases: oxidases, reductases, dehydrogenases) which utilize O</a:t>
            </a:r>
            <a:r>
              <a:rPr lang="en-US" sz="2000" baseline="-25000" dirty="0" smtClean="0"/>
              <a:t>2</a:t>
            </a:r>
            <a:r>
              <a:rPr lang="en-US" sz="2000" dirty="0" smtClean="0"/>
              <a:t> to perform catabolic metabolism</a:t>
            </a:r>
          </a:p>
          <a:p>
            <a:r>
              <a:rPr lang="en-US" sz="1900" dirty="0" smtClean="0"/>
              <a:t>These enzymes often generate ROS purposely or adventitiously as part of the catalysis of trying to move 1 or 2 electrons in oxidation-reduction reactions</a:t>
            </a:r>
          </a:p>
        </p:txBody>
      </p:sp>
      <p:sp>
        <p:nvSpPr>
          <p:cNvPr id="2" name="Slide Number Placeholder 1"/>
          <p:cNvSpPr>
            <a:spLocks noGrp="1"/>
          </p:cNvSpPr>
          <p:nvPr>
            <p:ph type="sldNum" sz="quarter" idx="10"/>
          </p:nvPr>
        </p:nvSpPr>
        <p:spPr/>
        <p:txBody>
          <a:bodyPr/>
          <a:lstStyle/>
          <a:p>
            <a:fld id="{E2B3CD9C-CC03-4042-AE55-E166BD6EC7BA}" type="slidenum">
              <a:rPr lang="en-US" smtClean="0"/>
              <a:t>32</a:t>
            </a:fld>
            <a:endParaRPr lang="en-US"/>
          </a:p>
        </p:txBody>
      </p:sp>
    </p:spTree>
    <p:extLst>
      <p:ext uri="{BB962C8B-B14F-4D97-AF65-F5344CB8AC3E}">
        <p14:creationId xmlns:p14="http://schemas.microsoft.com/office/powerpoint/2010/main" val="3015283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41" y="1317171"/>
            <a:ext cx="4159226" cy="5423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067" y="1317171"/>
            <a:ext cx="4260794" cy="5007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E2B3CD9C-CC03-4042-AE55-E166BD6EC7BA}" type="slidenum">
              <a:rPr lang="en-US" smtClean="0"/>
              <a:t>33</a:t>
            </a:fld>
            <a:endParaRPr lang="en-US"/>
          </a:p>
        </p:txBody>
      </p:sp>
    </p:spTree>
    <p:extLst>
      <p:ext uri="{BB962C8B-B14F-4D97-AF65-F5344CB8AC3E}">
        <p14:creationId xmlns:p14="http://schemas.microsoft.com/office/powerpoint/2010/main" val="2347386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(Sources)</a:t>
            </a:r>
            <a:endParaRPr lang="en-US" dirty="0"/>
          </a:p>
        </p:txBody>
      </p:sp>
      <p:sp>
        <p:nvSpPr>
          <p:cNvPr id="3" name="Content Placeholder 2"/>
          <p:cNvSpPr>
            <a:spLocks noGrp="1"/>
          </p:cNvSpPr>
          <p:nvPr>
            <p:ph idx="1"/>
          </p:nvPr>
        </p:nvSpPr>
        <p:spPr/>
        <p:txBody>
          <a:bodyPr/>
          <a:lstStyle/>
          <a:p>
            <a:r>
              <a:rPr lang="en-US" dirty="0" smtClean="0"/>
              <a:t>Becker's </a:t>
            </a:r>
            <a:r>
              <a:rPr lang="en-US" dirty="0" err="1" smtClean="0"/>
              <a:t>WotC</a:t>
            </a:r>
            <a:r>
              <a:rPr lang="en-US" dirty="0" smtClean="0"/>
              <a:t>:  pp 324-326, 330-341, 356-358</a:t>
            </a:r>
          </a:p>
          <a:p>
            <a:r>
              <a:rPr lang="en-US" dirty="0" smtClean="0"/>
              <a:t>Raven:  Chap 4.4: pp 69-72</a:t>
            </a:r>
          </a:p>
          <a:p>
            <a:r>
              <a:rPr lang="en-US" dirty="0" err="1"/>
              <a:t>Marieb</a:t>
            </a:r>
            <a:r>
              <a:rPr lang="en-US" dirty="0"/>
              <a:t>: pp </a:t>
            </a:r>
            <a:r>
              <a:rPr lang="en-US" dirty="0" smtClean="0"/>
              <a:t>68-71</a:t>
            </a:r>
            <a:endParaRPr lang="en-US" dirty="0"/>
          </a:p>
        </p:txBody>
      </p:sp>
      <p:sp>
        <p:nvSpPr>
          <p:cNvPr id="4" name="Slide Number Placeholder 3"/>
          <p:cNvSpPr>
            <a:spLocks noGrp="1"/>
          </p:cNvSpPr>
          <p:nvPr>
            <p:ph type="sldNum" sz="quarter" idx="10"/>
          </p:nvPr>
        </p:nvSpPr>
        <p:spPr/>
        <p:txBody>
          <a:bodyPr/>
          <a:lstStyle/>
          <a:p>
            <a:fld id="{E2B3CD9C-CC03-4042-AE55-E166BD6EC7BA}" type="slidenum">
              <a:rPr lang="en-US" smtClean="0"/>
              <a:t>34</a:t>
            </a:fld>
            <a:endParaRPr lang="en-US"/>
          </a:p>
        </p:txBody>
      </p:sp>
    </p:spTree>
    <p:extLst>
      <p:ext uri="{BB962C8B-B14F-4D97-AF65-F5344CB8AC3E}">
        <p14:creationId xmlns:p14="http://schemas.microsoft.com/office/powerpoint/2010/main" val="217882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ER</a:t>
            </a:r>
            <a:endParaRPr lang="en-US" dirty="0"/>
          </a:p>
        </p:txBody>
      </p:sp>
      <p:sp>
        <p:nvSpPr>
          <p:cNvPr id="3" name="Content Placeholder 2"/>
          <p:cNvSpPr>
            <a:spLocks noGrp="1"/>
          </p:cNvSpPr>
          <p:nvPr>
            <p:ph idx="1"/>
          </p:nvPr>
        </p:nvSpPr>
        <p:spPr/>
        <p:txBody>
          <a:bodyPr/>
          <a:lstStyle/>
          <a:p>
            <a:r>
              <a:rPr lang="en-US" dirty="0" smtClean="0"/>
              <a:t>Cytosolic (not </a:t>
            </a:r>
            <a:r>
              <a:rPr lang="en-US" dirty="0" err="1" smtClean="0"/>
              <a:t>lumenal</a:t>
            </a:r>
            <a:r>
              <a:rPr lang="en-US" dirty="0" smtClean="0"/>
              <a:t>) side of the ER membrane is studded with ribosomes: origin of "rough" ER naming</a:t>
            </a:r>
            <a:endParaRPr lang="en-US" dirty="0"/>
          </a:p>
          <a:p>
            <a:r>
              <a:rPr lang="en-US" dirty="0" smtClean="0"/>
              <a:t>Ribosomes synthesize polypeptides (proteins) &amp; can dock to ER membrane when the protein is fated to be exported from cell or embedded in membrane</a:t>
            </a:r>
          </a:p>
          <a:p>
            <a:r>
              <a:rPr lang="en-US" dirty="0" smtClean="0"/>
              <a:t>Nascent polypeptides thread into ER lumen during synthesis; later they </a:t>
            </a:r>
            <a:r>
              <a:rPr lang="en-US" dirty="0" err="1" smtClean="0"/>
              <a:t>vesiculate</a:t>
            </a:r>
            <a:r>
              <a:rPr lang="en-US" dirty="0" smtClean="0"/>
              <a:t> from ER to travel to Golgi before heading to cell surface</a:t>
            </a:r>
          </a:p>
        </p:txBody>
      </p:sp>
      <p:sp>
        <p:nvSpPr>
          <p:cNvPr id="4" name="Slide Number Placeholder 3"/>
          <p:cNvSpPr>
            <a:spLocks noGrp="1"/>
          </p:cNvSpPr>
          <p:nvPr>
            <p:ph type="sldNum" sz="quarter" idx="10"/>
          </p:nvPr>
        </p:nvSpPr>
        <p:spPr/>
        <p:txBody>
          <a:bodyPr/>
          <a:lstStyle/>
          <a:p>
            <a:fld id="{E2B3CD9C-CC03-4042-AE55-E166BD6EC7BA}" type="slidenum">
              <a:rPr lang="en-US" smtClean="0"/>
              <a:t>4</a:t>
            </a:fld>
            <a:endParaRPr lang="en-US"/>
          </a:p>
        </p:txBody>
      </p:sp>
    </p:spTree>
    <p:extLst>
      <p:ext uri="{BB962C8B-B14F-4D97-AF65-F5344CB8AC3E}">
        <p14:creationId xmlns:p14="http://schemas.microsoft.com/office/powerpoint/2010/main" val="377110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ER (RER) Facts</a:t>
            </a:r>
            <a:endParaRPr lang="en-US" dirty="0"/>
          </a:p>
        </p:txBody>
      </p:sp>
      <p:sp>
        <p:nvSpPr>
          <p:cNvPr id="3" name="Content Placeholder 2"/>
          <p:cNvSpPr>
            <a:spLocks noGrp="1"/>
          </p:cNvSpPr>
          <p:nvPr>
            <p:ph idx="1"/>
          </p:nvPr>
        </p:nvSpPr>
        <p:spPr/>
        <p:txBody>
          <a:bodyPr/>
          <a:lstStyle/>
          <a:p>
            <a:r>
              <a:rPr lang="en-US" dirty="0" smtClean="0"/>
              <a:t>RER ribosomes make all proteins fated to be </a:t>
            </a:r>
            <a:r>
              <a:rPr lang="en-US" dirty="0" smtClean="0"/>
              <a:t>secreted or embedded in a membranous part of cell: plasma membrane, lysosome</a:t>
            </a:r>
            <a:endParaRPr lang="en-US" dirty="0" smtClean="0"/>
          </a:p>
          <a:p>
            <a:r>
              <a:rPr lang="en-US" dirty="0" smtClean="0"/>
              <a:t>RER is well-developed/abundant in cells with functions to make secretory proteins</a:t>
            </a:r>
          </a:p>
          <a:p>
            <a:pPr lvl="1"/>
            <a:r>
              <a:rPr lang="en-US" dirty="0" smtClean="0"/>
              <a:t>antibody-producing </a:t>
            </a:r>
            <a:r>
              <a:rPr lang="en-US" dirty="0"/>
              <a:t>plasma </a:t>
            </a:r>
            <a:r>
              <a:rPr lang="en-US" dirty="0" smtClean="0"/>
              <a:t>cells</a:t>
            </a:r>
          </a:p>
          <a:p>
            <a:pPr lvl="1"/>
            <a:r>
              <a:rPr lang="en-US" dirty="0" smtClean="0"/>
              <a:t>hepatocytes making plasma proteins</a:t>
            </a:r>
          </a:p>
          <a:p>
            <a:r>
              <a:rPr lang="en-US" dirty="0" smtClean="0"/>
              <a:t>The cell's plasma membrane components have origin in ER:  all integral proteins and </a:t>
            </a:r>
            <a:r>
              <a:rPr lang="en-US" dirty="0" err="1" smtClean="0"/>
              <a:t>phosphoplipids</a:t>
            </a:r>
            <a:r>
              <a:rPr lang="en-US" dirty="0" smtClean="0"/>
              <a:t> arise from it</a:t>
            </a:r>
          </a:p>
          <a:p>
            <a:r>
              <a:rPr lang="en-US" dirty="0" smtClean="0"/>
              <a:t>Lipid synthesis enzymes </a:t>
            </a:r>
            <a:r>
              <a:rPr lang="en-US" dirty="0" smtClean="0"/>
              <a:t>for making membrane lipids </a:t>
            </a:r>
            <a:r>
              <a:rPr lang="en-US" dirty="0" smtClean="0"/>
              <a:t>are </a:t>
            </a:r>
            <a:r>
              <a:rPr lang="en-US" dirty="0" smtClean="0"/>
              <a:t>present on cytosolic side of ER membranes</a:t>
            </a:r>
            <a:endParaRPr lang="en-US" dirty="0"/>
          </a:p>
        </p:txBody>
      </p:sp>
      <p:sp>
        <p:nvSpPr>
          <p:cNvPr id="4" name="Slide Number Placeholder 3"/>
          <p:cNvSpPr>
            <a:spLocks noGrp="1"/>
          </p:cNvSpPr>
          <p:nvPr>
            <p:ph type="sldNum" sz="quarter" idx="10"/>
          </p:nvPr>
        </p:nvSpPr>
        <p:spPr/>
        <p:txBody>
          <a:bodyPr/>
          <a:lstStyle/>
          <a:p>
            <a:fld id="{E2B3CD9C-CC03-4042-AE55-E166BD6EC7BA}" type="slidenum">
              <a:rPr lang="en-US" smtClean="0"/>
              <a:t>5</a:t>
            </a:fld>
            <a:endParaRPr lang="en-US"/>
          </a:p>
        </p:txBody>
      </p:sp>
    </p:spTree>
    <p:extLst>
      <p:ext uri="{BB962C8B-B14F-4D97-AF65-F5344CB8AC3E}">
        <p14:creationId xmlns:p14="http://schemas.microsoft.com/office/powerpoint/2010/main" val="112607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00746"/>
            <a:ext cx="8407400" cy="762000"/>
          </a:xfrm>
        </p:spPr>
        <p:txBody>
          <a:bodyPr/>
          <a:lstStyle/>
          <a:p>
            <a:r>
              <a:rPr lang="en-US" dirty="0" smtClean="0"/>
              <a:t>Smooth ER (SER)</a:t>
            </a:r>
            <a:endParaRPr lang="en-US" dirty="0"/>
          </a:p>
        </p:txBody>
      </p:sp>
      <p:sp>
        <p:nvSpPr>
          <p:cNvPr id="3" name="Content Placeholder 2"/>
          <p:cNvSpPr>
            <a:spLocks noGrp="1"/>
          </p:cNvSpPr>
          <p:nvPr>
            <p:ph idx="1"/>
          </p:nvPr>
        </p:nvSpPr>
        <p:spPr>
          <a:xfrm>
            <a:off x="364067" y="1159728"/>
            <a:ext cx="8390466" cy="4970140"/>
          </a:xfrm>
        </p:spPr>
        <p:txBody>
          <a:bodyPr/>
          <a:lstStyle/>
          <a:p>
            <a:r>
              <a:rPr lang="en-US" sz="2000" dirty="0" smtClean="0"/>
              <a:t>When present in cells, smooth </a:t>
            </a:r>
            <a:r>
              <a:rPr lang="en-US" sz="2000" dirty="0"/>
              <a:t>ER is continuous with </a:t>
            </a:r>
            <a:r>
              <a:rPr lang="en-US" sz="2000" dirty="0" smtClean="0"/>
              <a:t>rough ER</a:t>
            </a:r>
          </a:p>
          <a:p>
            <a:pPr marL="0" indent="0">
              <a:buNone/>
            </a:pPr>
            <a:r>
              <a:rPr lang="en-US" sz="2000" i="1" dirty="0" smtClean="0">
                <a:solidFill>
                  <a:schemeClr val="accent1">
                    <a:lumMod val="60000"/>
                    <a:lumOff val="40000"/>
                  </a:schemeClr>
                </a:solidFill>
              </a:rPr>
              <a:t>Cell types with extensive SER and why:</a:t>
            </a:r>
          </a:p>
          <a:p>
            <a:r>
              <a:rPr lang="en-US" sz="2000" dirty="0" smtClean="0"/>
              <a:t>Cells </a:t>
            </a:r>
            <a:r>
              <a:rPr lang="en-US" sz="2000" dirty="0"/>
              <a:t>making steroid </a:t>
            </a:r>
            <a:r>
              <a:rPr lang="en-US" sz="2000" dirty="0" smtClean="0"/>
              <a:t>hormones</a:t>
            </a:r>
            <a:br>
              <a:rPr lang="en-US" sz="2000" dirty="0" smtClean="0"/>
            </a:br>
            <a:r>
              <a:rPr lang="en-US" sz="2000" dirty="0" smtClean="0"/>
              <a:t>cells </a:t>
            </a:r>
            <a:r>
              <a:rPr lang="en-US" sz="2000" dirty="0"/>
              <a:t>in ovary &amp; testes &amp; adrenal </a:t>
            </a:r>
            <a:r>
              <a:rPr lang="en-US" sz="2000" dirty="0" smtClean="0"/>
              <a:t>cortex make steroids from cholesterol, which is a very lipophilic molecule</a:t>
            </a:r>
          </a:p>
          <a:p>
            <a:pPr marL="228600" lvl="1" indent="0">
              <a:buNone/>
            </a:pPr>
            <a:r>
              <a:rPr lang="en-US" sz="1800" dirty="0" smtClean="0"/>
              <a:t>the SER provides chemical environment for the kind of enzymes requiring a water-free microenvironment to perform these reactions</a:t>
            </a:r>
          </a:p>
          <a:p>
            <a:r>
              <a:rPr lang="en-US" sz="2000" dirty="0" smtClean="0"/>
              <a:t>Liver cells (hepatocytes) storing glycogen</a:t>
            </a:r>
            <a:br>
              <a:rPr lang="en-US" sz="2000" dirty="0" smtClean="0"/>
            </a:br>
            <a:r>
              <a:rPr lang="en-US" sz="2000" dirty="0" smtClean="0"/>
              <a:t>the liver regulates blood glucose levels by breaking down glycogen to glucose and releasing glucose to blood</a:t>
            </a:r>
          </a:p>
          <a:p>
            <a:pPr marL="0" indent="0">
              <a:buNone/>
            </a:pPr>
            <a:r>
              <a:rPr lang="en-US" sz="1800" dirty="0" smtClean="0"/>
              <a:t>the SER features the enzyme </a:t>
            </a:r>
            <a:r>
              <a:rPr lang="en-US" sz="1800" dirty="0" smtClean="0">
                <a:solidFill>
                  <a:srgbClr val="00FF00"/>
                </a:solidFill>
              </a:rPr>
              <a:t>glucose-6-phosphatase</a:t>
            </a:r>
            <a:r>
              <a:rPr lang="en-US" sz="1800" dirty="0" smtClean="0"/>
              <a:t>, which catalyzes the reaction below so that glucose can exit the cell (remember that the enzyme hexokinase phosphorylates glucose to traps it into cells after entry)</a:t>
            </a:r>
          </a:p>
          <a:p>
            <a:pPr marL="0" indent="-63500" algn="ctr">
              <a:buNone/>
            </a:pPr>
            <a:r>
              <a:rPr lang="en-US" sz="1800" dirty="0" smtClean="0"/>
              <a:t>glucose-6-phosphate + H</a:t>
            </a:r>
            <a:r>
              <a:rPr lang="en-US" sz="1800" baseline="-25000" dirty="0" smtClean="0"/>
              <a:t>2</a:t>
            </a:r>
            <a:r>
              <a:rPr lang="en-US" sz="1800" dirty="0" smtClean="0"/>
              <a:t>O </a:t>
            </a:r>
            <a:r>
              <a:rPr lang="en-US" sz="1800" dirty="0" smtClean="0">
                <a:sym typeface="Wingdings" panose="05000000000000000000" pitchFamily="2" charset="2"/>
              </a:rPr>
              <a:t> glucose + P</a:t>
            </a:r>
            <a:r>
              <a:rPr lang="en-US" sz="1800" baseline="-25000" dirty="0" smtClean="0">
                <a:sym typeface="Wingdings" panose="05000000000000000000" pitchFamily="2" charset="2"/>
              </a:rPr>
              <a:t>i</a:t>
            </a:r>
            <a:r>
              <a:rPr lang="en-US" sz="1800" dirty="0" smtClean="0">
                <a:sym typeface="Wingdings" panose="05000000000000000000" pitchFamily="2" charset="2"/>
              </a:rPr>
              <a:t> (P</a:t>
            </a:r>
            <a:r>
              <a:rPr lang="en-US" sz="1800" baseline="-25000" dirty="0" smtClean="0">
                <a:sym typeface="Wingdings" panose="05000000000000000000" pitchFamily="2" charset="2"/>
              </a:rPr>
              <a:t>i</a:t>
            </a:r>
            <a:r>
              <a:rPr lang="en-US" sz="1800" dirty="0" smtClean="0">
                <a:sym typeface="Wingdings" panose="05000000000000000000" pitchFamily="2" charset="2"/>
              </a:rPr>
              <a:t> = H</a:t>
            </a:r>
            <a:r>
              <a:rPr lang="en-US" sz="1800" baseline="-25000" dirty="0" smtClean="0">
                <a:sym typeface="Wingdings" panose="05000000000000000000" pitchFamily="2" charset="2"/>
              </a:rPr>
              <a:t>2</a:t>
            </a:r>
            <a:r>
              <a:rPr lang="en-US" sz="1800" dirty="0" smtClean="0">
                <a:sym typeface="Wingdings" panose="05000000000000000000" pitchFamily="2" charset="2"/>
              </a:rPr>
              <a:t>PO</a:t>
            </a:r>
            <a:r>
              <a:rPr lang="en-US" sz="1800" baseline="-25000" dirty="0" smtClean="0">
                <a:sym typeface="Wingdings" panose="05000000000000000000" pitchFamily="2" charset="2"/>
              </a:rPr>
              <a:t>4</a:t>
            </a:r>
            <a:r>
              <a:rPr lang="en-US" sz="1800" baseline="30000" dirty="0" smtClean="0">
                <a:sym typeface="Wingdings" panose="05000000000000000000" pitchFamily="2" charset="2"/>
              </a:rPr>
              <a:t>–</a:t>
            </a:r>
            <a:r>
              <a:rPr lang="en-US" sz="1800" dirty="0" smtClean="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E2B3CD9C-CC03-4042-AE55-E166BD6EC7BA}" type="slidenum">
              <a:rPr lang="en-US" smtClean="0"/>
              <a:t>6</a:t>
            </a:fld>
            <a:endParaRPr lang="en-US"/>
          </a:p>
        </p:txBody>
      </p:sp>
    </p:spTree>
    <p:extLst>
      <p:ext uri="{BB962C8B-B14F-4D97-AF65-F5344CB8AC3E}">
        <p14:creationId xmlns:p14="http://schemas.microsoft.com/office/powerpoint/2010/main" val="143577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00746"/>
            <a:ext cx="8407400" cy="762000"/>
          </a:xfrm>
        </p:spPr>
        <p:txBody>
          <a:bodyPr/>
          <a:lstStyle/>
          <a:p>
            <a:r>
              <a:rPr lang="en-US" dirty="0" smtClean="0"/>
              <a:t>Smooth ER (SER)</a:t>
            </a:r>
            <a:endParaRPr lang="en-US" dirty="0"/>
          </a:p>
        </p:txBody>
      </p:sp>
      <p:sp>
        <p:nvSpPr>
          <p:cNvPr id="3" name="Content Placeholder 2"/>
          <p:cNvSpPr>
            <a:spLocks noGrp="1"/>
          </p:cNvSpPr>
          <p:nvPr>
            <p:ph idx="1"/>
          </p:nvPr>
        </p:nvSpPr>
        <p:spPr>
          <a:xfrm>
            <a:off x="364067" y="1159728"/>
            <a:ext cx="8390466" cy="4970140"/>
          </a:xfrm>
        </p:spPr>
        <p:txBody>
          <a:bodyPr/>
          <a:lstStyle/>
          <a:p>
            <a:r>
              <a:rPr lang="en-US" sz="2000" dirty="0" smtClean="0">
                <a:sym typeface="Wingdings" panose="05000000000000000000" pitchFamily="2" charset="2"/>
              </a:rPr>
              <a:t>Muscle cells using calcium (Ca</a:t>
            </a:r>
            <a:r>
              <a:rPr lang="en-US" sz="2000" baseline="30000" dirty="0" smtClean="0">
                <a:sym typeface="Wingdings" panose="05000000000000000000" pitchFamily="2" charset="2"/>
              </a:rPr>
              <a:t>2+</a:t>
            </a:r>
            <a:r>
              <a:rPr lang="en-US" sz="2000" dirty="0" smtClean="0">
                <a:sym typeface="Wingdings" panose="05000000000000000000" pitchFamily="2" charset="2"/>
              </a:rPr>
              <a:t>)</a:t>
            </a:r>
          </a:p>
          <a:p>
            <a:pPr marL="292100" lvl="1" indent="0">
              <a:buNone/>
            </a:pPr>
            <a:r>
              <a:rPr lang="en-US" sz="1800" dirty="0" smtClean="0">
                <a:sym typeface="Wingdings" panose="05000000000000000000" pitchFamily="2" charset="2"/>
              </a:rPr>
              <a:t>The </a:t>
            </a:r>
            <a:r>
              <a:rPr lang="en-US" sz="1800" dirty="0" smtClean="0">
                <a:solidFill>
                  <a:srgbClr val="00FF00"/>
                </a:solidFill>
                <a:sym typeface="Wingdings" panose="05000000000000000000" pitchFamily="2" charset="2"/>
              </a:rPr>
              <a:t>sarcoplasmic reticulum </a:t>
            </a:r>
            <a:r>
              <a:rPr lang="en-US" sz="1800" dirty="0" smtClean="0">
                <a:sym typeface="Wingdings" panose="05000000000000000000" pitchFamily="2" charset="2"/>
              </a:rPr>
              <a:t>(SR) is a special form of the ER in muscle cells largely used as a store of Ca</a:t>
            </a:r>
            <a:r>
              <a:rPr lang="en-US" sz="1800" baseline="30000" dirty="0" smtClean="0">
                <a:sym typeface="Wingdings" panose="05000000000000000000" pitchFamily="2" charset="2"/>
              </a:rPr>
              <a:t>2+</a:t>
            </a:r>
            <a:r>
              <a:rPr lang="en-US" sz="1800" dirty="0" smtClean="0">
                <a:sym typeface="Wingdings" panose="05000000000000000000" pitchFamily="2" charset="2"/>
              </a:rPr>
              <a:t> ion</a:t>
            </a:r>
          </a:p>
          <a:p>
            <a:pPr marL="292100" lvl="1" indent="0">
              <a:buNone/>
            </a:pPr>
            <a:r>
              <a:rPr lang="en-US" sz="1800" dirty="0" smtClean="0">
                <a:sym typeface="Wingdings" panose="05000000000000000000" pitchFamily="2" charset="2"/>
              </a:rPr>
              <a:t>Ca</a:t>
            </a:r>
            <a:r>
              <a:rPr lang="en-US" sz="1800" baseline="30000" dirty="0" smtClean="0">
                <a:sym typeface="Wingdings" panose="05000000000000000000" pitchFamily="2" charset="2"/>
              </a:rPr>
              <a:t>2+</a:t>
            </a:r>
            <a:r>
              <a:rPr lang="en-US" sz="1800" dirty="0" smtClean="0">
                <a:sym typeface="Wingdings" panose="05000000000000000000" pitchFamily="2" charset="2"/>
              </a:rPr>
              <a:t> is required as part of the interaction of the proteins myosin and actin in muscle contraction, and it must be removed quickly when muscle is to be relaxed</a:t>
            </a:r>
            <a:br>
              <a:rPr lang="en-US" sz="1800" dirty="0" smtClean="0">
                <a:sym typeface="Wingdings" panose="05000000000000000000" pitchFamily="2" charset="2"/>
              </a:rPr>
            </a:br>
            <a:r>
              <a:rPr lang="en-US" sz="1800" dirty="0" smtClean="0">
                <a:sym typeface="Wingdings" panose="05000000000000000000" pitchFamily="2" charset="2"/>
              </a:rPr>
              <a:t>The SR membrane has many </a:t>
            </a:r>
            <a:r>
              <a:rPr lang="en-US" sz="1800" dirty="0" smtClean="0">
                <a:solidFill>
                  <a:schemeClr val="accent1">
                    <a:lumMod val="60000"/>
                    <a:lumOff val="40000"/>
                  </a:schemeClr>
                </a:solidFill>
                <a:sym typeface="Wingdings" panose="05000000000000000000" pitchFamily="2" charset="2"/>
              </a:rPr>
              <a:t>Ca</a:t>
            </a:r>
            <a:r>
              <a:rPr lang="en-US" sz="1800" baseline="30000" dirty="0" smtClean="0">
                <a:solidFill>
                  <a:schemeClr val="accent1">
                    <a:lumMod val="60000"/>
                    <a:lumOff val="40000"/>
                  </a:schemeClr>
                </a:solidFill>
                <a:sym typeface="Wingdings" panose="05000000000000000000" pitchFamily="2" charset="2"/>
              </a:rPr>
              <a:t>2+</a:t>
            </a:r>
            <a:r>
              <a:rPr lang="en-US" sz="1800" dirty="0" smtClean="0">
                <a:solidFill>
                  <a:schemeClr val="accent1">
                    <a:lumMod val="60000"/>
                    <a:lumOff val="40000"/>
                  </a:schemeClr>
                </a:solidFill>
                <a:sym typeface="Wingdings" panose="05000000000000000000" pitchFamily="2" charset="2"/>
              </a:rPr>
              <a:t> ATPase pumps</a:t>
            </a:r>
            <a:r>
              <a:rPr lang="en-US" sz="1800" dirty="0" smtClean="0">
                <a:sym typeface="Wingdings" panose="05000000000000000000" pitchFamily="2" charset="2"/>
              </a:rPr>
              <a:t> to pump Ca</a:t>
            </a:r>
            <a:r>
              <a:rPr lang="en-US" sz="1800" baseline="30000" dirty="0" smtClean="0">
                <a:sym typeface="Wingdings" panose="05000000000000000000" pitchFamily="2" charset="2"/>
              </a:rPr>
              <a:t>2+</a:t>
            </a:r>
            <a:r>
              <a:rPr lang="en-US" sz="1800" dirty="0" smtClean="0">
                <a:sym typeface="Wingdings" panose="05000000000000000000" pitchFamily="2" charset="2"/>
              </a:rPr>
              <a:t> </a:t>
            </a:r>
            <a:r>
              <a:rPr lang="en-US" sz="1800" dirty="0" smtClean="0">
                <a:solidFill>
                  <a:srgbClr val="FFFF00"/>
                </a:solidFill>
                <a:sym typeface="Wingdings" panose="05000000000000000000" pitchFamily="2" charset="2"/>
              </a:rPr>
              <a:t>out of </a:t>
            </a:r>
            <a:r>
              <a:rPr lang="en-US" sz="1800" dirty="0" smtClean="0">
                <a:sym typeface="Wingdings" panose="05000000000000000000" pitchFamily="2" charset="2"/>
              </a:rPr>
              <a:t>the </a:t>
            </a:r>
            <a:r>
              <a:rPr lang="en-US" sz="1800" dirty="0" smtClean="0">
                <a:solidFill>
                  <a:schemeClr val="accent1">
                    <a:lumMod val="60000"/>
                    <a:lumOff val="40000"/>
                  </a:schemeClr>
                </a:solidFill>
                <a:sym typeface="Wingdings" panose="05000000000000000000" pitchFamily="2" charset="2"/>
              </a:rPr>
              <a:t>cytosol</a:t>
            </a:r>
            <a:r>
              <a:rPr lang="en-US" sz="1800" dirty="0" smtClean="0">
                <a:sym typeface="Wingdings" panose="05000000000000000000" pitchFamily="2" charset="2"/>
              </a:rPr>
              <a:t> and </a:t>
            </a:r>
            <a:r>
              <a:rPr lang="en-US" sz="1800" dirty="0" smtClean="0">
                <a:solidFill>
                  <a:srgbClr val="FFFF00"/>
                </a:solidFill>
                <a:sym typeface="Wingdings" panose="05000000000000000000" pitchFamily="2" charset="2"/>
              </a:rPr>
              <a:t>into</a:t>
            </a:r>
            <a:r>
              <a:rPr lang="en-US" sz="1800" dirty="0" smtClean="0">
                <a:sym typeface="Wingdings" panose="05000000000000000000" pitchFamily="2" charset="2"/>
              </a:rPr>
              <a:t> the </a:t>
            </a:r>
            <a:r>
              <a:rPr lang="en-US" sz="1800" dirty="0" smtClean="0">
                <a:solidFill>
                  <a:schemeClr val="accent1">
                    <a:lumMod val="60000"/>
                    <a:lumOff val="40000"/>
                  </a:schemeClr>
                </a:solidFill>
                <a:sym typeface="Wingdings" panose="05000000000000000000" pitchFamily="2" charset="2"/>
              </a:rPr>
              <a:t>lumen of the SR</a:t>
            </a:r>
            <a:r>
              <a:rPr lang="en-US" sz="1800" dirty="0" smtClean="0">
                <a:sym typeface="Wingdings" panose="05000000000000000000" pitchFamily="2" charset="2"/>
              </a:rPr>
              <a:t/>
            </a:r>
            <a:br>
              <a:rPr lang="en-US" sz="1800" dirty="0" smtClean="0">
                <a:sym typeface="Wingdings" panose="05000000000000000000" pitchFamily="2" charset="2"/>
              </a:rPr>
            </a:br>
            <a:endParaRPr lang="en-US" sz="1800" dirty="0" smtClean="0">
              <a:sym typeface="Wingdings" panose="05000000000000000000" pitchFamily="2" charset="2"/>
            </a:endParaRPr>
          </a:p>
          <a:p>
            <a:pPr marL="292100" lvl="1" indent="0">
              <a:buNone/>
            </a:pPr>
            <a:r>
              <a:rPr lang="en-US" sz="1800" dirty="0" smtClean="0">
                <a:sym typeface="Wingdings" panose="05000000000000000000" pitchFamily="2" charset="2"/>
              </a:rPr>
              <a:t>Note: when </a:t>
            </a:r>
            <a:r>
              <a:rPr lang="en-US" sz="1800" dirty="0" smtClean="0">
                <a:solidFill>
                  <a:srgbClr val="FFFF00"/>
                </a:solidFill>
                <a:sym typeface="Wingdings" panose="05000000000000000000" pitchFamily="2" charset="2"/>
              </a:rPr>
              <a:t>contraction</a:t>
            </a:r>
            <a:r>
              <a:rPr lang="en-US" sz="1800" dirty="0" smtClean="0">
                <a:sym typeface="Wingdings" panose="05000000000000000000" pitchFamily="2" charset="2"/>
              </a:rPr>
              <a:t> is desired, the Ca</a:t>
            </a:r>
            <a:r>
              <a:rPr lang="en-US" sz="1800" baseline="30000" dirty="0" smtClean="0">
                <a:sym typeface="Wingdings" panose="05000000000000000000" pitchFamily="2" charset="2"/>
              </a:rPr>
              <a:t>2+</a:t>
            </a:r>
            <a:r>
              <a:rPr lang="en-US" sz="1800" dirty="0" smtClean="0">
                <a:sym typeface="Wingdings" panose="05000000000000000000" pitchFamily="2" charset="2"/>
              </a:rPr>
              <a:t> ions—at a high concentration in the SR lumen—are released into the cytosol of muscle cells by voltage changes by depolarization in the SR membranes, which open </a:t>
            </a:r>
            <a:r>
              <a:rPr lang="en-US" sz="1800" dirty="0" smtClean="0">
                <a:solidFill>
                  <a:schemeClr val="accent1">
                    <a:lumMod val="60000"/>
                    <a:lumOff val="40000"/>
                  </a:schemeClr>
                </a:solidFill>
                <a:sym typeface="Wingdings" panose="05000000000000000000" pitchFamily="2" charset="2"/>
              </a:rPr>
              <a:t>voltage-dependent Ca</a:t>
            </a:r>
            <a:r>
              <a:rPr lang="en-US" sz="1800" baseline="30000" dirty="0" smtClean="0">
                <a:solidFill>
                  <a:schemeClr val="accent1">
                    <a:lumMod val="60000"/>
                    <a:lumOff val="40000"/>
                  </a:schemeClr>
                </a:solidFill>
                <a:sym typeface="Wingdings" panose="05000000000000000000" pitchFamily="2" charset="2"/>
              </a:rPr>
              <a:t>2+</a:t>
            </a:r>
            <a:r>
              <a:rPr lang="en-US" sz="1800" dirty="0" smtClean="0">
                <a:solidFill>
                  <a:schemeClr val="accent1">
                    <a:lumMod val="60000"/>
                    <a:lumOff val="40000"/>
                  </a:schemeClr>
                </a:solidFill>
                <a:sym typeface="Wingdings" panose="05000000000000000000" pitchFamily="2" charset="2"/>
              </a:rPr>
              <a:t> transmembrane channel proteins</a:t>
            </a:r>
            <a:r>
              <a:rPr lang="en-US" sz="1800" dirty="0" smtClean="0">
                <a:sym typeface="Wingdings" panose="05000000000000000000" pitchFamily="2" charset="2"/>
              </a:rPr>
              <a:t> to allow Ca</a:t>
            </a:r>
            <a:r>
              <a:rPr lang="en-US" sz="1800" baseline="30000" dirty="0" smtClean="0">
                <a:sym typeface="Wingdings" panose="05000000000000000000" pitchFamily="2" charset="2"/>
              </a:rPr>
              <a:t>2+</a:t>
            </a:r>
            <a:r>
              <a:rPr lang="en-US" sz="1800" dirty="0" smtClean="0">
                <a:sym typeface="Wingdings" panose="05000000000000000000" pitchFamily="2" charset="2"/>
              </a:rPr>
              <a:t> to rush into the cytosol</a:t>
            </a:r>
          </a:p>
        </p:txBody>
      </p:sp>
      <p:sp>
        <p:nvSpPr>
          <p:cNvPr id="4" name="Slide Number Placeholder 3"/>
          <p:cNvSpPr>
            <a:spLocks noGrp="1"/>
          </p:cNvSpPr>
          <p:nvPr>
            <p:ph type="sldNum" sz="quarter" idx="10"/>
          </p:nvPr>
        </p:nvSpPr>
        <p:spPr/>
        <p:txBody>
          <a:bodyPr/>
          <a:lstStyle/>
          <a:p>
            <a:fld id="{E2B3CD9C-CC03-4042-AE55-E166BD6EC7BA}" type="slidenum">
              <a:rPr lang="en-US" smtClean="0"/>
              <a:t>7</a:t>
            </a:fld>
            <a:endParaRPr lang="en-US"/>
          </a:p>
        </p:txBody>
      </p:sp>
    </p:spTree>
    <p:extLst>
      <p:ext uri="{BB962C8B-B14F-4D97-AF65-F5344CB8AC3E}">
        <p14:creationId xmlns:p14="http://schemas.microsoft.com/office/powerpoint/2010/main" val="408109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88" y="278780"/>
            <a:ext cx="4102115" cy="3245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903" y="836341"/>
            <a:ext cx="4641108" cy="5118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79222" y="3524170"/>
            <a:ext cx="4080681" cy="3209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fld id="{E2B3CD9C-CC03-4042-AE55-E166BD6EC7BA}" type="slidenum">
              <a:rPr lang="en-US" smtClean="0"/>
              <a:t>8</a:t>
            </a:fld>
            <a:endParaRPr lang="en-US"/>
          </a:p>
        </p:txBody>
      </p:sp>
    </p:spTree>
    <p:extLst>
      <p:ext uri="{BB962C8B-B14F-4D97-AF65-F5344CB8AC3E}">
        <p14:creationId xmlns:p14="http://schemas.microsoft.com/office/powerpoint/2010/main" val="117808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11" y="441054"/>
            <a:ext cx="4961749" cy="602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E2B3CD9C-CC03-4042-AE55-E166BD6EC7BA}" type="slidenum">
              <a:rPr lang="en-US" smtClean="0"/>
              <a:t>9</a:t>
            </a:fld>
            <a:endParaRPr lang="en-US"/>
          </a:p>
        </p:txBody>
      </p:sp>
    </p:spTree>
    <p:extLst>
      <p:ext uri="{BB962C8B-B14F-4D97-AF65-F5344CB8AC3E}">
        <p14:creationId xmlns:p14="http://schemas.microsoft.com/office/powerpoint/2010/main" val="1143201424"/>
      </p:ext>
    </p:extLst>
  </p:cSld>
  <p:clrMapOvr>
    <a:masterClrMapping/>
  </p:clrMapOvr>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35802</TotalTime>
  <Words>2380</Words>
  <Application>Microsoft Office PowerPoint</Application>
  <PresentationFormat>On-screen Show (4:3)</PresentationFormat>
  <Paragraphs>210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4_LightOnDark</vt:lpstr>
      <vt:lpstr>Cell Organelles: Endoplasmic Reticulum, Golgi Complex, Lysosomes, Peroxisomes</vt:lpstr>
      <vt:lpstr>Objectives</vt:lpstr>
      <vt:lpstr>Endoplasmic Reticulum (ER)</vt:lpstr>
      <vt:lpstr>Rough ER</vt:lpstr>
      <vt:lpstr>Rough ER (RER) Facts</vt:lpstr>
      <vt:lpstr>Smooth ER (SER)</vt:lpstr>
      <vt:lpstr>Smooth ER (SER)</vt:lpstr>
      <vt:lpstr>PowerPoint Presentation</vt:lpstr>
      <vt:lpstr>PowerPoint Presentation</vt:lpstr>
      <vt:lpstr>Smooth ER In Detoxification</vt:lpstr>
      <vt:lpstr>SER: Biotransformation  1 of 3</vt:lpstr>
      <vt:lpstr>SER: Biotransformation   2 of 3</vt:lpstr>
      <vt:lpstr>SER: Biotransformation   3 of 3</vt:lpstr>
      <vt:lpstr>ER-Synthesized Polypeptides</vt:lpstr>
      <vt:lpstr>PowerPoint Presentation</vt:lpstr>
      <vt:lpstr>PowerPoint Presentation</vt:lpstr>
      <vt:lpstr>PowerPoint Presentation</vt:lpstr>
      <vt:lpstr>Golgi Complex (Golgi Apparatus)</vt:lpstr>
      <vt:lpstr>Golgi Trafficking Models</vt:lpstr>
      <vt:lpstr>Golgi Functions</vt:lpstr>
      <vt:lpstr>Trafficking Fates    1 of 2</vt:lpstr>
      <vt:lpstr>Trafficking Fates    2 of 2</vt:lpstr>
      <vt:lpstr>PowerPoint Presentation</vt:lpstr>
      <vt:lpstr>PowerPoint Presentation</vt:lpstr>
      <vt:lpstr>Glycoprotein Formation</vt:lpstr>
      <vt:lpstr>Lysosomes</vt:lpstr>
      <vt:lpstr>PowerPoint Presentation</vt:lpstr>
      <vt:lpstr>Lysosomal Mechanism</vt:lpstr>
      <vt:lpstr>Lysosomal Activities</vt:lpstr>
      <vt:lpstr>Peroxisomes</vt:lpstr>
      <vt:lpstr>Peroxisome Functions    1 of 2</vt:lpstr>
      <vt:lpstr>Peroxisome Functions    2 of 2</vt:lpstr>
      <vt:lpstr>PowerPoint Presentation</vt:lpstr>
      <vt:lpstr>Reading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1701</cp:revision>
  <dcterms:created xsi:type="dcterms:W3CDTF">2005-12-08T13:54:14Z</dcterms:created>
  <dcterms:modified xsi:type="dcterms:W3CDTF">2015-06-05T05:40:37Z</dcterms:modified>
</cp:coreProperties>
</file>