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42"/>
  </p:notesMasterIdLst>
  <p:sldIdLst>
    <p:sldId id="499" r:id="rId2"/>
    <p:sldId id="675" r:id="rId3"/>
    <p:sldId id="676" r:id="rId4"/>
    <p:sldId id="553" r:id="rId5"/>
    <p:sldId id="554" r:id="rId6"/>
    <p:sldId id="609" r:id="rId7"/>
    <p:sldId id="664" r:id="rId8"/>
    <p:sldId id="665" r:id="rId9"/>
    <p:sldId id="666" r:id="rId10"/>
    <p:sldId id="663" r:id="rId11"/>
    <p:sldId id="610" r:id="rId12"/>
    <p:sldId id="611" r:id="rId13"/>
    <p:sldId id="612" r:id="rId14"/>
    <p:sldId id="613" r:id="rId15"/>
    <p:sldId id="558" r:id="rId16"/>
    <p:sldId id="671" r:id="rId17"/>
    <p:sldId id="669" r:id="rId18"/>
    <p:sldId id="668" r:id="rId19"/>
    <p:sldId id="670" r:id="rId20"/>
    <p:sldId id="561" r:id="rId21"/>
    <p:sldId id="562" r:id="rId22"/>
    <p:sldId id="601" r:id="rId23"/>
    <p:sldId id="602" r:id="rId24"/>
    <p:sldId id="603" r:id="rId25"/>
    <p:sldId id="604" r:id="rId26"/>
    <p:sldId id="605" r:id="rId27"/>
    <p:sldId id="606" r:id="rId28"/>
    <p:sldId id="672" r:id="rId29"/>
    <p:sldId id="673" r:id="rId30"/>
    <p:sldId id="614" r:id="rId31"/>
    <p:sldId id="615" r:id="rId32"/>
    <p:sldId id="607" r:id="rId33"/>
    <p:sldId id="621" r:id="rId34"/>
    <p:sldId id="622" r:id="rId35"/>
    <p:sldId id="623" r:id="rId36"/>
    <p:sldId id="624" r:id="rId37"/>
    <p:sldId id="653" r:id="rId38"/>
    <p:sldId id="617" r:id="rId39"/>
    <p:sldId id="559" r:id="rId40"/>
    <p:sldId id="600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FF00"/>
    <a:srgbClr val="00FF00"/>
    <a:srgbClr val="FFFF99"/>
    <a:srgbClr val="FFFFCC"/>
    <a:srgbClr val="800080"/>
    <a:srgbClr val="006600"/>
    <a:srgbClr val="00CC00"/>
    <a:srgbClr val="66CC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7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-90" y="-59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  <a:lvl5pPr marL="11430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50897" y="6428792"/>
            <a:ext cx="587829" cy="292683"/>
          </a:xfrm>
        </p:spPr>
        <p:txBody>
          <a:bodyPr/>
          <a:lstStyle/>
          <a:p>
            <a:fld id="{EFB67646-504D-4BF2-9936-CFC47282E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formational Slide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401107"/>
            <a:ext cx="8473863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482754" cy="50489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FB67646-504D-4BF2-9936-CFC47282EA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4919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805127" y="6428792"/>
            <a:ext cx="2133600" cy="292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EFB67646-504D-4BF2-9936-CFC47282EA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2" r:id="rId3"/>
    <p:sldLayoutId id="2147483801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797" r:id="rId14"/>
    <p:sldLayoutId id="2147483799" r:id="rId15"/>
    <p:sldLayoutId id="2147483800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3539430"/>
          </a:xfrm>
        </p:spPr>
        <p:txBody>
          <a:bodyPr/>
          <a:lstStyle/>
          <a:p>
            <a:r>
              <a:rPr lang="en-US" dirty="0" smtClean="0"/>
              <a:t>Chemistry Review:</a:t>
            </a:r>
            <a:br>
              <a:rPr lang="en-US" dirty="0" smtClean="0"/>
            </a:br>
            <a:r>
              <a:rPr lang="en-US" b="0" dirty="0" smtClean="0"/>
              <a:t>Reactivity, Bonds, Reactions, Enzymes, Water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45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Table of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Biologists should know what elements are</a:t>
            </a:r>
            <a:br>
              <a:rPr lang="en-US" dirty="0" smtClean="0"/>
            </a:br>
            <a:r>
              <a:rPr lang="en-US" dirty="0" smtClean="0"/>
              <a:t>(1) metals and (2) nonmetals generally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33" y="2355180"/>
            <a:ext cx="6329222" cy="436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-2067895" y="4264254"/>
            <a:ext cx="4423410" cy="215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McMurry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et al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Fundamentals of General, Organic and Biological Chemistry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 6 Ed, p 58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2106" y="2055781"/>
            <a:ext cx="213709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</a:rPr>
              <a:t>The periodic table of the elements. </a:t>
            </a:r>
            <a:r>
              <a:rPr lang="en-US" sz="900" dirty="0">
                <a:solidFill>
                  <a:schemeClr val="bg1"/>
                </a:solidFill>
              </a:rPr>
              <a:t>Each element is identified by a one- </a:t>
            </a:r>
            <a:r>
              <a:rPr lang="en-US" sz="900" dirty="0" smtClean="0">
                <a:solidFill>
                  <a:schemeClr val="bg1"/>
                </a:solidFill>
              </a:rPr>
              <a:t>or two-letter </a:t>
            </a:r>
            <a:r>
              <a:rPr lang="en-US" sz="900" dirty="0">
                <a:solidFill>
                  <a:schemeClr val="bg1"/>
                </a:solidFill>
              </a:rPr>
              <a:t>symbol and is characterized by an </a:t>
            </a:r>
            <a:r>
              <a:rPr lang="en-US" sz="900" i="1" dirty="0">
                <a:solidFill>
                  <a:schemeClr val="bg1"/>
                </a:solidFill>
              </a:rPr>
              <a:t>atomic number</a:t>
            </a:r>
            <a:r>
              <a:rPr lang="en-US" sz="900" dirty="0">
                <a:solidFill>
                  <a:schemeClr val="bg1"/>
                </a:solidFill>
              </a:rPr>
              <a:t>. The table begins with </a:t>
            </a:r>
            <a:r>
              <a:rPr lang="en-US" sz="900" dirty="0" smtClean="0">
                <a:solidFill>
                  <a:schemeClr val="bg1"/>
                </a:solidFill>
              </a:rPr>
              <a:t>hydrogen (</a:t>
            </a:r>
            <a:r>
              <a:rPr lang="en-US" sz="900" dirty="0">
                <a:solidFill>
                  <a:schemeClr val="bg1"/>
                </a:solidFill>
              </a:rPr>
              <a:t>H, atomic number 1) in the upper left-hand corner and continues to the yet unnamed </a:t>
            </a:r>
            <a:r>
              <a:rPr lang="en-US" sz="900" dirty="0" smtClean="0">
                <a:solidFill>
                  <a:schemeClr val="bg1"/>
                </a:solidFill>
              </a:rPr>
              <a:t>element with </a:t>
            </a:r>
            <a:r>
              <a:rPr lang="en-US" sz="900" dirty="0">
                <a:solidFill>
                  <a:schemeClr val="bg1"/>
                </a:solidFill>
              </a:rPr>
              <a:t>atomic number 118. The 14 elements following lanthanum (La, atomic number 57) </a:t>
            </a:r>
            <a:r>
              <a:rPr lang="en-US" sz="900" dirty="0" smtClean="0">
                <a:solidFill>
                  <a:schemeClr val="bg1"/>
                </a:solidFill>
              </a:rPr>
              <a:t>and the </a:t>
            </a:r>
            <a:r>
              <a:rPr lang="en-US" sz="900" dirty="0">
                <a:solidFill>
                  <a:schemeClr val="bg1"/>
                </a:solidFill>
              </a:rPr>
              <a:t>14 elements following actinium (Ac, atomic number 89) are pulled out and shown below </a:t>
            </a:r>
            <a:r>
              <a:rPr lang="en-US" sz="900" dirty="0" smtClean="0">
                <a:solidFill>
                  <a:schemeClr val="bg1"/>
                </a:solidFill>
              </a:rPr>
              <a:t>the others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</a:p>
          <a:p>
            <a:r>
              <a:rPr lang="en-US" sz="900" dirty="0">
                <a:solidFill>
                  <a:schemeClr val="bg1"/>
                </a:solidFill>
              </a:rPr>
              <a:t>Elements are organized into 18 vertical columns, or </a:t>
            </a:r>
            <a:r>
              <a:rPr lang="en-US" sz="900" i="1" dirty="0">
                <a:solidFill>
                  <a:schemeClr val="bg1"/>
                </a:solidFill>
              </a:rPr>
              <a:t>groups</a:t>
            </a:r>
            <a:r>
              <a:rPr lang="en-US" sz="900" dirty="0">
                <a:solidFill>
                  <a:schemeClr val="bg1"/>
                </a:solidFill>
              </a:rPr>
              <a:t>, and 7 horizontal rows, </a:t>
            </a:r>
            <a:r>
              <a:rPr lang="en-US" sz="900" dirty="0" smtClean="0">
                <a:solidFill>
                  <a:schemeClr val="bg1"/>
                </a:solidFill>
              </a:rPr>
              <a:t>or </a:t>
            </a:r>
            <a:r>
              <a:rPr lang="en-US" sz="900" i="1" dirty="0" smtClean="0">
                <a:solidFill>
                  <a:schemeClr val="bg1"/>
                </a:solidFill>
              </a:rPr>
              <a:t>periods</a:t>
            </a:r>
            <a:r>
              <a:rPr lang="en-US" sz="900" dirty="0">
                <a:solidFill>
                  <a:schemeClr val="bg1"/>
                </a:solidFill>
              </a:rPr>
              <a:t>. The two groups on the left and the six on the right are the </a:t>
            </a:r>
            <a:r>
              <a:rPr lang="en-US" sz="900" i="1" dirty="0">
                <a:solidFill>
                  <a:schemeClr val="bg1"/>
                </a:solidFill>
              </a:rPr>
              <a:t>main groups</a:t>
            </a:r>
            <a:r>
              <a:rPr lang="en-US" sz="900" dirty="0">
                <a:solidFill>
                  <a:schemeClr val="bg1"/>
                </a:solidFill>
              </a:rPr>
              <a:t>; the ten </a:t>
            </a:r>
            <a:r>
              <a:rPr lang="en-US" sz="900" dirty="0" smtClean="0">
                <a:solidFill>
                  <a:schemeClr val="bg1"/>
                </a:solidFill>
              </a:rPr>
              <a:t>in the </a:t>
            </a:r>
            <a:r>
              <a:rPr lang="en-US" sz="900" dirty="0">
                <a:solidFill>
                  <a:schemeClr val="bg1"/>
                </a:solidFill>
              </a:rPr>
              <a:t>middle are the </a:t>
            </a:r>
            <a:r>
              <a:rPr lang="en-US" sz="900" i="1" dirty="0">
                <a:solidFill>
                  <a:schemeClr val="bg1"/>
                </a:solidFill>
              </a:rPr>
              <a:t>transition metal groups</a:t>
            </a:r>
            <a:r>
              <a:rPr lang="en-US" sz="900" dirty="0">
                <a:solidFill>
                  <a:schemeClr val="bg1"/>
                </a:solidFill>
              </a:rPr>
              <a:t>. The 14 elements following lanthanum are </a:t>
            </a:r>
            <a:r>
              <a:rPr lang="en-US" sz="900" dirty="0" smtClean="0">
                <a:solidFill>
                  <a:schemeClr val="bg1"/>
                </a:solidFill>
              </a:rPr>
              <a:t>the </a:t>
            </a:r>
            <a:r>
              <a:rPr lang="en-US" sz="900" i="1" dirty="0" smtClean="0">
                <a:solidFill>
                  <a:schemeClr val="bg1"/>
                </a:solidFill>
              </a:rPr>
              <a:t>lanthanides</a:t>
            </a:r>
            <a:r>
              <a:rPr lang="en-US" sz="900" dirty="0">
                <a:solidFill>
                  <a:schemeClr val="bg1"/>
                </a:solidFill>
              </a:rPr>
              <a:t>, and the 14 elements following actinium are the </a:t>
            </a:r>
            <a:r>
              <a:rPr lang="en-US" sz="900" i="1" dirty="0">
                <a:solidFill>
                  <a:schemeClr val="bg1"/>
                </a:solidFill>
              </a:rPr>
              <a:t>actinides</a:t>
            </a:r>
            <a:r>
              <a:rPr lang="en-US" sz="900" dirty="0">
                <a:solidFill>
                  <a:schemeClr val="bg1"/>
                </a:solidFill>
              </a:rPr>
              <a:t>; together these are </a:t>
            </a:r>
            <a:r>
              <a:rPr lang="en-US" sz="900" dirty="0" smtClean="0">
                <a:solidFill>
                  <a:schemeClr val="bg1"/>
                </a:solidFill>
              </a:rPr>
              <a:t>known as </a:t>
            </a:r>
            <a:r>
              <a:rPr lang="en-US" sz="900" dirty="0">
                <a:solidFill>
                  <a:schemeClr val="bg1"/>
                </a:solidFill>
              </a:rPr>
              <a:t>the </a:t>
            </a:r>
            <a:r>
              <a:rPr lang="en-US" sz="900" i="1" dirty="0">
                <a:solidFill>
                  <a:schemeClr val="bg1"/>
                </a:solidFill>
              </a:rPr>
              <a:t>inner transition metals</a:t>
            </a:r>
            <a:r>
              <a:rPr lang="en-US" sz="900" dirty="0">
                <a:solidFill>
                  <a:schemeClr val="bg1"/>
                </a:solidFill>
              </a:rPr>
              <a:t>. Two systems for numbering the groups are explained in the text</a:t>
            </a:r>
            <a:r>
              <a:rPr lang="en-US" sz="900" dirty="0" smtClean="0">
                <a:solidFill>
                  <a:schemeClr val="bg1"/>
                </a:solidFill>
              </a:rPr>
              <a:t>. Those </a:t>
            </a:r>
            <a:r>
              <a:rPr lang="en-US" sz="900" dirty="0">
                <a:solidFill>
                  <a:schemeClr val="bg1"/>
                </a:solidFill>
              </a:rPr>
              <a:t>elements (except hydrogen) on the left-hand side of the zigzag line running from </a:t>
            </a:r>
            <a:r>
              <a:rPr lang="en-US" sz="900" dirty="0" smtClean="0">
                <a:solidFill>
                  <a:schemeClr val="bg1"/>
                </a:solidFill>
              </a:rPr>
              <a:t>boron (</a:t>
            </a:r>
            <a:r>
              <a:rPr lang="en-US" sz="900" dirty="0">
                <a:solidFill>
                  <a:schemeClr val="bg1"/>
                </a:solidFill>
              </a:rPr>
              <a:t>B) to astatine (At) are </a:t>
            </a:r>
            <a:r>
              <a:rPr lang="en-US" sz="900" i="1" dirty="0">
                <a:solidFill>
                  <a:schemeClr val="bg1"/>
                </a:solidFill>
              </a:rPr>
              <a:t>metals</a:t>
            </a:r>
            <a:r>
              <a:rPr lang="en-US" sz="900" dirty="0">
                <a:solidFill>
                  <a:schemeClr val="bg1"/>
                </a:solidFill>
              </a:rPr>
              <a:t>, those elements to the right of the line are </a:t>
            </a:r>
            <a:r>
              <a:rPr lang="en-US" sz="900" i="1" dirty="0">
                <a:solidFill>
                  <a:schemeClr val="bg1"/>
                </a:solidFill>
              </a:rPr>
              <a:t>nonmetals</a:t>
            </a:r>
            <a:r>
              <a:rPr lang="en-US" sz="900" dirty="0">
                <a:solidFill>
                  <a:schemeClr val="bg1"/>
                </a:solidFill>
              </a:rPr>
              <a:t>, and </a:t>
            </a:r>
            <a:r>
              <a:rPr lang="en-US" sz="900" dirty="0" smtClean="0">
                <a:solidFill>
                  <a:schemeClr val="bg1"/>
                </a:solidFill>
              </a:rPr>
              <a:t>most elements </a:t>
            </a:r>
            <a:r>
              <a:rPr lang="en-US" sz="900" dirty="0">
                <a:solidFill>
                  <a:schemeClr val="bg1"/>
                </a:solidFill>
              </a:rPr>
              <a:t>abutting the line are </a:t>
            </a:r>
            <a:r>
              <a:rPr lang="en-US" sz="900" i="1" dirty="0">
                <a:solidFill>
                  <a:schemeClr val="bg1"/>
                </a:solidFill>
              </a:rPr>
              <a:t>metalloids</a:t>
            </a:r>
            <a:r>
              <a:rPr lang="en-US" sz="9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Shells of Electrons &amp; Periodic Table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Each period (row) of the Periodic Table corresponds to a "shell" of electrons</a:t>
            </a:r>
          </a:p>
          <a:p>
            <a:r>
              <a:rPr lang="en-US" sz="2000" dirty="0" smtClean="0"/>
              <a:t>Shells are designated by the principal quantum number </a:t>
            </a:r>
            <a:r>
              <a:rPr lang="en-US" sz="2000" i="1" dirty="0" smtClean="0"/>
              <a:t>n</a:t>
            </a:r>
            <a:r>
              <a:rPr lang="en-US" sz="2000" dirty="0" smtClean="0"/>
              <a:t> by chemists: </a:t>
            </a:r>
            <a:r>
              <a:rPr lang="en-US" sz="2000" i="1" dirty="0" smtClean="0"/>
              <a:t>n</a:t>
            </a:r>
            <a:r>
              <a:rPr lang="en-US" sz="2000" dirty="0" smtClean="0"/>
              <a:t> = 1, 2, 3, … </a:t>
            </a:r>
          </a:p>
          <a:p>
            <a:pPr marL="228600" lvl="1" indent="0">
              <a:buNone/>
            </a:pPr>
            <a:r>
              <a:rPr lang="en-US" sz="1800" dirty="0" smtClean="0">
                <a:solidFill>
                  <a:srgbClr val="FF99FF"/>
                </a:solidFill>
              </a:rPr>
              <a:t>letters </a:t>
            </a:r>
            <a:r>
              <a:rPr lang="en-US" sz="1800" i="1" dirty="0" smtClean="0">
                <a:solidFill>
                  <a:srgbClr val="FF99FF"/>
                </a:solidFill>
              </a:rPr>
              <a:t>K</a:t>
            </a:r>
            <a:r>
              <a:rPr lang="en-US" sz="1800" dirty="0" smtClean="0">
                <a:solidFill>
                  <a:srgbClr val="FF99FF"/>
                </a:solidFill>
              </a:rPr>
              <a:t>, </a:t>
            </a:r>
            <a:r>
              <a:rPr lang="en-US" sz="1800" i="1" dirty="0" smtClean="0">
                <a:solidFill>
                  <a:srgbClr val="FF99FF"/>
                </a:solidFill>
              </a:rPr>
              <a:t>L</a:t>
            </a:r>
            <a:r>
              <a:rPr lang="en-US" sz="1800" dirty="0" smtClean="0">
                <a:solidFill>
                  <a:srgbClr val="FF99FF"/>
                </a:solidFill>
              </a:rPr>
              <a:t>, </a:t>
            </a:r>
            <a:r>
              <a:rPr lang="en-US" sz="1800" i="1" dirty="0" smtClean="0">
                <a:solidFill>
                  <a:srgbClr val="FF99FF"/>
                </a:solidFill>
              </a:rPr>
              <a:t>M</a:t>
            </a:r>
            <a:r>
              <a:rPr lang="en-US" sz="1800" dirty="0" smtClean="0">
                <a:solidFill>
                  <a:srgbClr val="FF99FF"/>
                </a:solidFill>
              </a:rPr>
              <a:t>, </a:t>
            </a:r>
            <a:r>
              <a:rPr lang="en-US" sz="1800" i="1" dirty="0" smtClean="0">
                <a:solidFill>
                  <a:srgbClr val="FF99FF"/>
                </a:solidFill>
              </a:rPr>
              <a:t>N, O, </a:t>
            </a:r>
            <a:r>
              <a:rPr lang="en-US" sz="1800" dirty="0" smtClean="0">
                <a:solidFill>
                  <a:srgbClr val="FF99FF"/>
                </a:solidFill>
              </a:rPr>
              <a:t>… by physicists</a:t>
            </a:r>
          </a:p>
          <a:p>
            <a:pPr lvl="1"/>
            <a:r>
              <a:rPr lang="en-US" sz="1600" dirty="0" smtClean="0">
                <a:solidFill>
                  <a:srgbClr val="FF99FF"/>
                </a:solidFill>
              </a:rPr>
              <a:t>Within the shells are subshells: </a:t>
            </a:r>
            <a:r>
              <a:rPr lang="en-US" sz="1600" i="1" dirty="0" smtClean="0">
                <a:solidFill>
                  <a:srgbClr val="FF99FF"/>
                </a:solidFill>
              </a:rPr>
              <a:t>s</a:t>
            </a:r>
            <a:r>
              <a:rPr lang="en-US" sz="1600" dirty="0" smtClean="0">
                <a:solidFill>
                  <a:srgbClr val="FF99FF"/>
                </a:solidFill>
              </a:rPr>
              <a:t>, </a:t>
            </a:r>
            <a:r>
              <a:rPr lang="en-US" sz="1600" i="1" dirty="0" smtClean="0">
                <a:solidFill>
                  <a:srgbClr val="FF99FF"/>
                </a:solidFill>
              </a:rPr>
              <a:t>p</a:t>
            </a:r>
            <a:r>
              <a:rPr lang="en-US" sz="1600" dirty="0" smtClean="0">
                <a:solidFill>
                  <a:srgbClr val="FF99FF"/>
                </a:solidFill>
              </a:rPr>
              <a:t>, </a:t>
            </a:r>
            <a:r>
              <a:rPr lang="en-US" sz="1600" i="1" dirty="0" smtClean="0">
                <a:solidFill>
                  <a:srgbClr val="FF99FF"/>
                </a:solidFill>
              </a:rPr>
              <a:t>d</a:t>
            </a:r>
            <a:r>
              <a:rPr lang="en-US" sz="1600" dirty="0" smtClean="0">
                <a:solidFill>
                  <a:srgbClr val="FF99FF"/>
                </a:solidFill>
              </a:rPr>
              <a:t>, </a:t>
            </a:r>
            <a:r>
              <a:rPr lang="en-US" sz="1600" i="1" dirty="0" smtClean="0">
                <a:solidFill>
                  <a:srgbClr val="FF99FF"/>
                </a:solidFill>
              </a:rPr>
              <a:t>f</a:t>
            </a:r>
          </a:p>
          <a:p>
            <a:pPr lvl="1"/>
            <a:r>
              <a:rPr lang="en-US" sz="1600" dirty="0" smtClean="0">
                <a:solidFill>
                  <a:srgbClr val="FF99FF"/>
                </a:solidFill>
              </a:rPr>
              <a:t>In quantum chemistry/physics, each electron is described by  a set of four quantum numbers: {</a:t>
            </a:r>
            <a:r>
              <a:rPr lang="en-US" sz="1600" dirty="0" smtClean="0">
                <a:solidFill>
                  <a:srgbClr val="FF99FF"/>
                </a:solidFill>
                <a:latin typeface="Script MT Bold" panose="03040602040607080904" pitchFamily="66" charset="0"/>
              </a:rPr>
              <a:t>n, l, m</a:t>
            </a:r>
            <a:r>
              <a:rPr lang="en-US" sz="1600" baseline="-25000" dirty="0" smtClean="0">
                <a:solidFill>
                  <a:srgbClr val="FF99FF"/>
                </a:solidFill>
                <a:latin typeface="Script MT Bold" panose="03040602040607080904" pitchFamily="66" charset="0"/>
              </a:rPr>
              <a:t>l</a:t>
            </a:r>
            <a:r>
              <a:rPr lang="en-US" sz="1600" dirty="0" smtClean="0">
                <a:solidFill>
                  <a:srgbClr val="FF99FF"/>
                </a:solidFill>
                <a:latin typeface="Script MT Bold" panose="03040602040607080904" pitchFamily="66" charset="0"/>
              </a:rPr>
              <a:t>, </a:t>
            </a:r>
            <a:r>
              <a:rPr lang="en-US" sz="1600" dirty="0" err="1" smtClean="0">
                <a:solidFill>
                  <a:srgbClr val="FF99FF"/>
                </a:solidFill>
                <a:latin typeface="Script MT Bold" panose="03040602040607080904" pitchFamily="66" charset="0"/>
              </a:rPr>
              <a:t>m</a:t>
            </a:r>
            <a:r>
              <a:rPr lang="en-US" sz="1600" baseline="-25000" dirty="0" err="1" smtClean="0">
                <a:solidFill>
                  <a:srgbClr val="FF99FF"/>
                </a:solidFill>
                <a:latin typeface="Script MT Bold" panose="03040602040607080904" pitchFamily="66" charset="0"/>
              </a:rPr>
              <a:t>s</a:t>
            </a:r>
            <a:r>
              <a:rPr lang="en-US" sz="1600" dirty="0" smtClean="0">
                <a:solidFill>
                  <a:srgbClr val="FF99FF"/>
                </a:solidFill>
              </a:rPr>
              <a:t>}</a:t>
            </a:r>
            <a:endParaRPr lang="en-US" sz="1600" baseline="-25000" dirty="0" smtClean="0">
              <a:solidFill>
                <a:srgbClr val="FF99FF"/>
              </a:solidFill>
            </a:endParaRPr>
          </a:p>
          <a:p>
            <a:r>
              <a:rPr lang="en-US" sz="2000" dirty="0" smtClean="0">
                <a:latin typeface="+mj-lt"/>
              </a:rPr>
              <a:t>There is a correspondence between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a shell's energy and its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shell number/letter (distance from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nucleus):  higher shell number relates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to higher energy of the electron</a:t>
            </a:r>
          </a:p>
          <a:p>
            <a:r>
              <a:rPr lang="en-US" sz="2000" dirty="0" smtClean="0">
                <a:latin typeface="+mj-lt"/>
              </a:rPr>
              <a:t>The maximum number of electrons in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each shell (period) is</a:t>
            </a:r>
            <a:br>
              <a:rPr lang="en-US" sz="2000" dirty="0" smtClean="0">
                <a:latin typeface="+mj-lt"/>
              </a:rPr>
            </a:br>
            <a:r>
              <a:rPr lang="en-US" sz="2000" dirty="0" smtClean="0">
                <a:latin typeface="+mj-lt"/>
              </a:rPr>
              <a:t>2, 8, 8, 18, 18, 32, 32, ..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472" y="3756289"/>
            <a:ext cx="1824512" cy="2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http://3.bp.blogspot.com/-m8gBV8LADec/Uv-hoyzlrZI/AAAAAAAAC3I/b62bgaz3Ym0/s1600/Screen+Shot+2014-02-04+at+2.48.16+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142" y="3965231"/>
            <a:ext cx="1867330" cy="247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6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Valence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outermost shell of electrons is where all the chemistry happens</a:t>
            </a:r>
          </a:p>
          <a:p>
            <a:r>
              <a:rPr lang="en-US" dirty="0" smtClean="0"/>
              <a:t>Atoms want to have "complete" shells</a:t>
            </a:r>
          </a:p>
          <a:p>
            <a:pPr lvl="1"/>
            <a:r>
              <a:rPr lang="en-US" dirty="0" smtClean="0"/>
              <a:t>This means shedding or giving up electrons if there are too few</a:t>
            </a:r>
          </a:p>
          <a:p>
            <a:pPr lvl="1"/>
            <a:r>
              <a:rPr lang="en-US" dirty="0" smtClean="0"/>
              <a:t>Grabbing electrons from other atoms if they need only a few</a:t>
            </a:r>
          </a:p>
          <a:p>
            <a:pPr lvl="1"/>
            <a:r>
              <a:rPr lang="en-US" dirty="0" smtClean="0"/>
              <a:t>Giving up electrons means acquiring a positive + charge</a:t>
            </a:r>
          </a:p>
          <a:p>
            <a:pPr lvl="1"/>
            <a:r>
              <a:rPr lang="en-US" dirty="0" smtClean="0"/>
              <a:t>Grabbing electrons means acquiring a negative – charge</a:t>
            </a:r>
          </a:p>
          <a:p>
            <a:r>
              <a:rPr lang="en-US" dirty="0" smtClean="0"/>
              <a:t>In forming molecules or crystals, atoms form complete stable shells by having the complete set of electrons in their valence shell, whether or not they share them with other atoms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9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Electronegativity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affinity of an atom for one or more electrons</a:t>
            </a:r>
          </a:p>
          <a:p>
            <a:r>
              <a:rPr lang="en-US" dirty="0" smtClean="0"/>
              <a:t>The factors affecting electronegativity are</a:t>
            </a:r>
          </a:p>
          <a:p>
            <a:pPr lvl="1"/>
            <a:r>
              <a:rPr lang="en-US" dirty="0" smtClean="0"/>
              <a:t>atom's need to acquire electrons to complete shell</a:t>
            </a:r>
          </a:p>
          <a:p>
            <a:pPr lvl="1"/>
            <a:r>
              <a:rPr lang="en-US" dirty="0" smtClean="0"/>
              <a:t>size of atom:  smaller atoms more electronegative</a:t>
            </a:r>
          </a:p>
          <a:p>
            <a:r>
              <a:rPr lang="en-US" dirty="0" smtClean="0"/>
              <a:t>atoms are given a value that indicates their electronegativity:  the higher the value, the higher the affinity (the more the atom wants electrons)</a:t>
            </a:r>
          </a:p>
          <a:p>
            <a:r>
              <a:rPr lang="en-US" dirty="0" smtClean="0"/>
              <a:t>decreasing order of electronegativity:  </a:t>
            </a:r>
            <a:r>
              <a:rPr lang="en-US" dirty="0" smtClean="0"/>
              <a:t>F, O, Cl, N, Br, I, C, S, Se, H, </a:t>
            </a:r>
            <a:r>
              <a:rPr lang="en-US" dirty="0" smtClean="0"/>
              <a:t>P</a:t>
            </a:r>
          </a:p>
          <a:p>
            <a:pPr marL="292100" lvl="1" indent="0">
              <a:buNone/>
            </a:pPr>
            <a:r>
              <a:rPr lang="en-US" smtClean="0"/>
              <a:t>that </a:t>
            </a:r>
            <a:r>
              <a:rPr lang="en-US" dirty="0" smtClean="0"/>
              <a:t>is, F wants it most, P wants it least in that list</a:t>
            </a:r>
            <a:endParaRPr lang="en-US" dirty="0" smtClean="0"/>
          </a:p>
          <a:p>
            <a:r>
              <a:rPr lang="en-US" smtClean="0"/>
              <a:t>Differences </a:t>
            </a:r>
            <a:r>
              <a:rPr lang="en-US" dirty="0" smtClean="0"/>
              <a:t>in electronegativity account for type/character of bonding (shown in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44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Electronegativity Quantitated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416" y="1274885"/>
            <a:ext cx="6889889" cy="5328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0" y="6603025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http://en.wikipedia.org/wiki/Electronegativity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5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Chemical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5040446" cy="4732337"/>
          </a:xfrm>
        </p:spPr>
        <p:txBody>
          <a:bodyPr/>
          <a:lstStyle/>
          <a:p>
            <a:r>
              <a:rPr lang="en-US" sz="2200" dirty="0" smtClean="0"/>
              <a:t>Bond breaking and formation</a:t>
            </a:r>
          </a:p>
          <a:p>
            <a:r>
              <a:rPr lang="en-US" sz="2200" dirty="0" smtClean="0"/>
              <a:t>Movements of electron (singly or as pairs) from one atom or molecule to another</a:t>
            </a:r>
          </a:p>
          <a:p>
            <a:r>
              <a:rPr lang="en-US" sz="2200" dirty="0" smtClean="0"/>
              <a:t>Atoms or molecules acquiring electrical charges positive or negative (or losing them: uncharged)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090" y="2583180"/>
            <a:ext cx="3310934" cy="3821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52090" y="2231351"/>
            <a:ext cx="33109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Common, daily chemical reactions</a:t>
            </a:r>
          </a:p>
        </p:txBody>
      </p:sp>
      <p:sp>
        <p:nvSpPr>
          <p:cNvPr id="5" name="Rectangle 4"/>
          <p:cNvSpPr/>
          <p:nvPr/>
        </p:nvSpPr>
        <p:spPr>
          <a:xfrm rot="16200000">
            <a:off x="6750278" y="4010888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https://wikis.engrade.com/science1012011/chemicalreactions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1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Chemical Reactions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6 Types of Reactions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 smtClean="0"/>
              <a:t>Combustion</a:t>
            </a:r>
            <a:r>
              <a:rPr lang="en-US" sz="2200" dirty="0" smtClean="0"/>
              <a:t>    C</a:t>
            </a:r>
            <a:r>
              <a:rPr lang="en-US" sz="2200" baseline="-25000" dirty="0" smtClean="0"/>
              <a:t>10</a:t>
            </a:r>
            <a:r>
              <a:rPr lang="en-US" sz="2200" dirty="0" smtClean="0"/>
              <a:t>H</a:t>
            </a:r>
            <a:r>
              <a:rPr lang="en-US" sz="2200" baseline="-25000" dirty="0" smtClean="0"/>
              <a:t>8</a:t>
            </a:r>
            <a:r>
              <a:rPr lang="en-US" sz="2200" dirty="0" smtClean="0"/>
              <a:t> + 12 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 </a:t>
            </a:r>
            <a:r>
              <a:rPr lang="en-US" sz="2200" dirty="0" smtClean="0">
                <a:sym typeface="Wingdings" panose="05000000000000000000" pitchFamily="2" charset="2"/>
              </a:rPr>
              <a:t>  10 CO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  <a:r>
              <a:rPr lang="en-US" sz="2200" dirty="0" smtClean="0">
                <a:sym typeface="Wingdings" panose="05000000000000000000" pitchFamily="2" charset="2"/>
              </a:rPr>
              <a:t> + 4 H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  <a:r>
              <a:rPr lang="en-US" sz="2200" dirty="0" smtClean="0">
                <a:sym typeface="Wingdings" panose="05000000000000000000" pitchFamily="2" charset="2"/>
              </a:rPr>
              <a:t>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 smtClean="0">
                <a:sym typeface="Wingdings" panose="05000000000000000000" pitchFamily="2" charset="2"/>
              </a:rPr>
              <a:t>Synthesis</a:t>
            </a:r>
            <a:r>
              <a:rPr lang="en-US" sz="2200" dirty="0" smtClean="0">
                <a:sym typeface="Wingdings" panose="05000000000000000000" pitchFamily="2" charset="2"/>
              </a:rPr>
              <a:t>        8 Fe + S</a:t>
            </a:r>
            <a:r>
              <a:rPr lang="en-US" sz="2200" baseline="-25000" dirty="0" smtClean="0">
                <a:sym typeface="Wingdings" panose="05000000000000000000" pitchFamily="2" charset="2"/>
              </a:rPr>
              <a:t>8</a:t>
            </a:r>
            <a:r>
              <a:rPr lang="en-US" sz="2200" dirty="0" smtClean="0">
                <a:sym typeface="Wingdings" panose="05000000000000000000" pitchFamily="2" charset="2"/>
              </a:rPr>
              <a:t>  8 </a:t>
            </a:r>
            <a:r>
              <a:rPr lang="en-US" sz="2200" dirty="0" err="1" smtClean="0">
                <a:sym typeface="Wingdings" panose="05000000000000000000" pitchFamily="2" charset="2"/>
              </a:rPr>
              <a:t>FeS</a:t>
            </a:r>
            <a:endParaRPr lang="en-US" sz="2200" dirty="0" smtClean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 smtClean="0">
                <a:sym typeface="Wingdings" panose="05000000000000000000" pitchFamily="2" charset="2"/>
              </a:rPr>
              <a:t>Decomposition</a:t>
            </a:r>
            <a:r>
              <a:rPr lang="en-US" sz="2200" dirty="0" smtClean="0">
                <a:sym typeface="Wingdings" panose="05000000000000000000" pitchFamily="2" charset="2"/>
              </a:rPr>
              <a:t>    2 H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  <a:r>
              <a:rPr lang="en-US" sz="2200" dirty="0" smtClean="0">
                <a:sym typeface="Wingdings" panose="05000000000000000000" pitchFamily="2" charset="2"/>
              </a:rPr>
              <a:t>O  2 H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  <a:r>
              <a:rPr lang="en-US" sz="2200" dirty="0" smtClean="0">
                <a:sym typeface="Wingdings" panose="05000000000000000000" pitchFamily="2" charset="2"/>
              </a:rPr>
              <a:t> + O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u="sng" dirty="0" smtClean="0">
                <a:sym typeface="Wingdings" panose="05000000000000000000" pitchFamily="2" charset="2"/>
              </a:rPr>
              <a:t>Single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u="sng" dirty="0" smtClean="0">
                <a:sym typeface="Wingdings" panose="05000000000000000000" pitchFamily="2" charset="2"/>
              </a:rPr>
              <a:t>Displacement</a:t>
            </a:r>
            <a:r>
              <a:rPr lang="en-US" sz="2200" dirty="0" smtClean="0">
                <a:sym typeface="Wingdings" panose="05000000000000000000" pitchFamily="2" charset="2"/>
              </a:rPr>
              <a:t>    Mg + 2 H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  <a:r>
              <a:rPr lang="en-US" sz="2200" dirty="0" smtClean="0">
                <a:sym typeface="Wingdings" panose="05000000000000000000" pitchFamily="2" charset="2"/>
              </a:rPr>
              <a:t>O  Mg(OH)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  <a:r>
              <a:rPr lang="en-US" sz="2200" dirty="0" smtClean="0">
                <a:sym typeface="Wingdings" panose="05000000000000000000" pitchFamily="2" charset="2"/>
              </a:rPr>
              <a:t> + H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</a:p>
          <a:p>
            <a:pPr marL="5018088" indent="-446088">
              <a:buFont typeface="+mj-lt"/>
              <a:buAutoNum type="arabicPeriod"/>
            </a:pPr>
            <a:r>
              <a:rPr lang="en-US" sz="2200" u="sng" dirty="0" smtClean="0">
                <a:sym typeface="Wingdings" panose="05000000000000000000" pitchFamily="2" charset="2"/>
              </a:rPr>
              <a:t>Double</a:t>
            </a:r>
            <a:r>
              <a:rPr lang="en-US" sz="2200" dirty="0" smtClean="0">
                <a:sym typeface="Wingdings" panose="05000000000000000000" pitchFamily="2" charset="2"/>
              </a:rPr>
              <a:t> </a:t>
            </a:r>
            <a:r>
              <a:rPr lang="en-US" sz="2200" u="sng" dirty="0" smtClean="0">
                <a:sym typeface="Wingdings" panose="05000000000000000000" pitchFamily="2" charset="2"/>
              </a:rPr>
              <a:t>Displacement</a:t>
            </a:r>
            <a:r>
              <a:rPr lang="en-US" sz="2200" dirty="0" smtClean="0">
                <a:sym typeface="Wingdings" panose="05000000000000000000" pitchFamily="2" charset="2"/>
              </a:rPr>
              <a:t/>
            </a:r>
            <a:br>
              <a:rPr lang="en-US" sz="2200" dirty="0" smtClean="0">
                <a:sym typeface="Wingdings" panose="05000000000000000000" pitchFamily="2" charset="2"/>
              </a:rPr>
            </a:br>
            <a:r>
              <a:rPr lang="en-US" sz="2200" dirty="0" err="1" smtClean="0">
                <a:sym typeface="Wingdings" panose="05000000000000000000" pitchFamily="2" charset="2"/>
              </a:rPr>
              <a:t>Pb</a:t>
            </a:r>
            <a:r>
              <a:rPr lang="en-US" sz="2200" dirty="0" smtClean="0">
                <a:sym typeface="Wingdings" panose="05000000000000000000" pitchFamily="2" charset="2"/>
              </a:rPr>
              <a:t>(NO</a:t>
            </a:r>
            <a:r>
              <a:rPr lang="en-US" sz="2200" baseline="-25000" dirty="0" smtClean="0">
                <a:sym typeface="Wingdings" panose="05000000000000000000" pitchFamily="2" charset="2"/>
              </a:rPr>
              <a:t>3</a:t>
            </a:r>
            <a:r>
              <a:rPr lang="en-US" sz="2200" dirty="0" smtClean="0">
                <a:sym typeface="Wingdings" panose="05000000000000000000" pitchFamily="2" charset="2"/>
              </a:rPr>
              <a:t>)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  <a:r>
              <a:rPr lang="en-US" sz="2200" dirty="0" smtClean="0">
                <a:sym typeface="Wingdings" panose="05000000000000000000" pitchFamily="2" charset="2"/>
              </a:rPr>
              <a:t> + 2 KI </a:t>
            </a:r>
            <a:br>
              <a:rPr lang="en-US" sz="2200" dirty="0" smtClean="0">
                <a:sym typeface="Wingdings" panose="05000000000000000000" pitchFamily="2" charset="2"/>
              </a:rPr>
            </a:br>
            <a:r>
              <a:rPr lang="en-US" sz="2200" dirty="0" smtClean="0">
                <a:sym typeface="Wingdings" panose="05000000000000000000" pitchFamily="2" charset="2"/>
              </a:rPr>
              <a:t>     PbI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  <a:r>
              <a:rPr lang="en-US" sz="2200" dirty="0" smtClean="0">
                <a:sym typeface="Wingdings" panose="05000000000000000000" pitchFamily="2" charset="2"/>
              </a:rPr>
              <a:t> + 2 KNO</a:t>
            </a:r>
            <a:r>
              <a:rPr lang="en-US" sz="2200" baseline="-25000" dirty="0" smtClean="0">
                <a:sym typeface="Wingdings" panose="05000000000000000000" pitchFamily="2" charset="2"/>
              </a:rPr>
              <a:t>3</a:t>
            </a:r>
          </a:p>
          <a:p>
            <a:pPr marL="5018088" indent="-446088">
              <a:buFont typeface="+mj-lt"/>
              <a:buAutoNum type="arabicPeriod"/>
            </a:pPr>
            <a:r>
              <a:rPr lang="en-US" sz="2200" u="sng" dirty="0" smtClean="0">
                <a:sym typeface="Wingdings" panose="05000000000000000000" pitchFamily="2" charset="2"/>
              </a:rPr>
              <a:t>Acid-Base</a:t>
            </a:r>
            <a:r>
              <a:rPr lang="en-US" sz="2200" dirty="0" smtClean="0">
                <a:sym typeface="Wingdings" panose="05000000000000000000" pitchFamily="2" charset="2"/>
              </a:rPr>
              <a:t/>
            </a:r>
            <a:br>
              <a:rPr lang="en-US" sz="2200" dirty="0" smtClean="0">
                <a:sym typeface="Wingdings" panose="05000000000000000000" pitchFamily="2" charset="2"/>
              </a:rPr>
            </a:br>
            <a:r>
              <a:rPr lang="en-US" sz="2200" dirty="0" err="1" smtClean="0">
                <a:sym typeface="Wingdings" panose="05000000000000000000" pitchFamily="2" charset="2"/>
              </a:rPr>
              <a:t>HBr</a:t>
            </a:r>
            <a:r>
              <a:rPr lang="en-US" sz="2200" dirty="0" smtClean="0">
                <a:sym typeface="Wingdings" panose="05000000000000000000" pitchFamily="2" charset="2"/>
              </a:rPr>
              <a:t> + </a:t>
            </a:r>
            <a:r>
              <a:rPr lang="en-US" sz="2200" dirty="0" err="1" smtClean="0">
                <a:sym typeface="Wingdings" panose="05000000000000000000" pitchFamily="2" charset="2"/>
              </a:rPr>
              <a:t>NaOH</a:t>
            </a:r>
            <a:r>
              <a:rPr lang="en-US" sz="2200" dirty="0" smtClean="0">
                <a:sym typeface="Wingdings" panose="05000000000000000000" pitchFamily="2" charset="2"/>
              </a:rPr>
              <a:t> </a:t>
            </a:r>
            <a:br>
              <a:rPr lang="en-US" sz="2200" dirty="0" smtClean="0">
                <a:sym typeface="Wingdings" panose="05000000000000000000" pitchFamily="2" charset="2"/>
              </a:rPr>
            </a:br>
            <a:r>
              <a:rPr lang="en-US" sz="2200" dirty="0" smtClean="0">
                <a:sym typeface="Wingdings" panose="05000000000000000000" pitchFamily="2" charset="2"/>
              </a:rPr>
              <a:t>     </a:t>
            </a:r>
            <a:r>
              <a:rPr lang="en-US" sz="2200" dirty="0" err="1" smtClean="0">
                <a:sym typeface="Wingdings" panose="05000000000000000000" pitchFamily="2" charset="2"/>
              </a:rPr>
              <a:t>NaBr</a:t>
            </a:r>
            <a:r>
              <a:rPr lang="en-US" sz="2200" dirty="0" smtClean="0">
                <a:sym typeface="Wingdings" panose="05000000000000000000" pitchFamily="2" charset="2"/>
              </a:rPr>
              <a:t> + H</a:t>
            </a:r>
            <a:r>
              <a:rPr lang="en-US" sz="2200" baseline="-25000" dirty="0" smtClean="0">
                <a:sym typeface="Wingdings" panose="05000000000000000000" pitchFamily="2" charset="2"/>
              </a:rPr>
              <a:t>2</a:t>
            </a:r>
            <a:r>
              <a:rPr lang="en-US" sz="2200" dirty="0" smtClean="0">
                <a:sym typeface="Wingdings" panose="05000000000000000000" pitchFamily="2" charset="2"/>
              </a:rPr>
              <a:t>O</a:t>
            </a:r>
            <a:endParaRPr lang="en-US" sz="2200" dirty="0" smtClean="0"/>
          </a:p>
        </p:txBody>
      </p:sp>
      <p:pic>
        <p:nvPicPr>
          <p:cNvPr id="7" name="Picture 8" descr="A chart showing the types of Chemical Reac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9" y="3600944"/>
            <a:ext cx="4720227" cy="277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94279" y="6512332"/>
            <a:ext cx="28342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85000"/>
                  </a:schemeClr>
                </a:solidFill>
              </a:rPr>
              <a:t>http://quinton.pbwiki.com/f/textbookfig712edit.jpg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39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Balancing Mass &amp; Charge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06571"/>
            <a:ext cx="5042323" cy="276826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Laws of conservation of mass and electrical charge require that chemical (reaction) equations be balanced for mass and charge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" y="4534956"/>
            <a:ext cx="2375535" cy="171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906" y="4544898"/>
            <a:ext cx="4273429" cy="171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01954" y="6264208"/>
            <a:ext cx="533590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http://www.mikeblaber.org/oldwine/chm1045/notes/Stoich/Equation/balance4.gif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492" y="2346008"/>
            <a:ext cx="33242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 rot="16200000">
            <a:off x="6908131" y="3578157"/>
            <a:ext cx="415861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http://ion.chem.usu.edu/~sbialkow/Classes/3600/Overheads/Carbonate/image020.gif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87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Reaction Energy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6" y="1397530"/>
            <a:ext cx="8414173" cy="4732337"/>
          </a:xfrm>
        </p:spPr>
        <p:txBody>
          <a:bodyPr/>
          <a:lstStyle/>
          <a:p>
            <a:r>
              <a:rPr lang="en-US" sz="2200" dirty="0" smtClean="0"/>
              <a:t>Diagrams show changes in the (potential) energy along a "reaction coordinate"</a:t>
            </a:r>
          </a:p>
          <a:p>
            <a:r>
              <a:rPr lang="en-US" sz="2200" dirty="0" smtClean="0"/>
              <a:t>A reaction coordinate is basically a state of the reaction: reactants, activated complexes or transition states, products</a:t>
            </a:r>
          </a:p>
          <a:p>
            <a:r>
              <a:rPr lang="en-US" sz="2200" dirty="0" smtClean="0"/>
              <a:t>Often show detail of energy values</a:t>
            </a:r>
            <a:endParaRPr lang="en-US" sz="2200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241" y="3844627"/>
            <a:ext cx="3893820" cy="277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http://www.personal.kent.edu/~cearley/gen50/review/rxnEnerg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3806524"/>
            <a:ext cx="3944022" cy="281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 rot="16200000">
            <a:off x="-1226908" y="5074904"/>
            <a:ext cx="3057524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>
                    <a:lumMod val="50000"/>
                  </a:schemeClr>
                </a:solidFill>
              </a:rPr>
              <a:t>http://www.personal.kent.edu/~cearley/gen50/review/rxnEnergy.png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7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Endothermic &amp; Exothermic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6" y="1397530"/>
            <a:ext cx="8414173" cy="4732337"/>
          </a:xfrm>
        </p:spPr>
        <p:txBody>
          <a:bodyPr/>
          <a:lstStyle/>
          <a:p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FF00"/>
                </a:solidFill>
              </a:rPr>
              <a:t>Exothermic</a:t>
            </a:r>
            <a:r>
              <a:rPr lang="en-US" sz="2200" dirty="0" smtClean="0"/>
              <a:t> Reactions</a:t>
            </a:r>
            <a:br>
              <a:rPr lang="en-US" sz="2200" dirty="0" smtClean="0"/>
            </a:br>
            <a:r>
              <a:rPr lang="en-US" sz="2200" dirty="0" err="1" smtClean="0"/>
              <a:t>reactions</a:t>
            </a:r>
            <a:r>
              <a:rPr lang="en-US" sz="2200" dirty="0" smtClean="0"/>
              <a:t> releasing energy:  work done, heat released</a:t>
            </a:r>
          </a:p>
          <a:p>
            <a:pPr marL="228600" lvl="1" indent="0">
              <a:buNone/>
            </a:pPr>
            <a:r>
              <a:rPr lang="en-US" sz="1800" dirty="0" smtClean="0"/>
              <a:t>gasoline combustion</a:t>
            </a:r>
          </a:p>
          <a:p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00FF00"/>
                </a:solidFill>
              </a:rPr>
              <a:t>Endothermic</a:t>
            </a:r>
            <a:r>
              <a:rPr lang="en-US" sz="2200" dirty="0" smtClean="0"/>
              <a:t> Reactions</a:t>
            </a:r>
            <a:br>
              <a:rPr lang="en-US" sz="2200" dirty="0" smtClean="0"/>
            </a:br>
            <a:r>
              <a:rPr lang="en-US" sz="2200" dirty="0" err="1" smtClean="0"/>
              <a:t>reactions</a:t>
            </a:r>
            <a:r>
              <a:rPr lang="en-US" sz="2200" dirty="0" smtClean="0"/>
              <a:t> requiring energy:  put them on the hot plate</a:t>
            </a:r>
          </a:p>
          <a:p>
            <a:pPr marL="228600" lvl="1" indent="0">
              <a:buNone/>
            </a:pPr>
            <a:r>
              <a:rPr lang="en-US" sz="1800" dirty="0" smtClean="0"/>
              <a:t>dissolving urea in water</a:t>
            </a:r>
            <a:endParaRPr lang="en-US" sz="1800" dirty="0"/>
          </a:p>
        </p:txBody>
      </p:sp>
      <p:pic>
        <p:nvPicPr>
          <p:cNvPr id="38914" name="Picture 2" descr="http://en.citizendium.org/images/f/fb/ExoEndo_Rea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3854718"/>
            <a:ext cx="3810000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 rot="16200000">
            <a:off x="-1417409" y="4426991"/>
            <a:ext cx="3502025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http://en.citizendium.org/images/f/fb/ExoEndo_Reax.png</a:t>
            </a:r>
          </a:p>
        </p:txBody>
      </p:sp>
      <p:pic>
        <p:nvPicPr>
          <p:cNvPr id="38916" name="Picture 4" descr="http://chemwiki.ucdavis.edu/@api/deki/files/120/delta_g_dia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90" y="4072979"/>
            <a:ext cx="45720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6200000">
            <a:off x="6750278" y="378428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http://chemwiki.ucdavis.edu/@api/deki/files/120/delta_g_diagram.png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44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</a:t>
            </a:r>
            <a:r>
              <a:rPr lang="en-US" sz="2000" dirty="0" smtClean="0"/>
              <a:t>1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Understand/know/focus on/note</a:t>
            </a:r>
          </a:p>
          <a:p>
            <a:r>
              <a:rPr lang="en-US" dirty="0"/>
              <a:t>what the subatomic particles of the atom are</a:t>
            </a:r>
          </a:p>
          <a:p>
            <a:r>
              <a:rPr lang="en-US" dirty="0"/>
              <a:t>terms associated with atoms &amp; chemistry:  element, atomic number, mass number, isotope</a:t>
            </a:r>
          </a:p>
          <a:p>
            <a:r>
              <a:rPr lang="en-US" dirty="0"/>
              <a:t>hydrogen and its isotopes</a:t>
            </a:r>
          </a:p>
          <a:p>
            <a:r>
              <a:rPr lang="en-US" dirty="0"/>
              <a:t>recognition of elements that are metals and nonmetals</a:t>
            </a:r>
          </a:p>
          <a:p>
            <a:r>
              <a:rPr lang="en-US" dirty="0"/>
              <a:t>meaning of valence shell</a:t>
            </a:r>
          </a:p>
          <a:p>
            <a:r>
              <a:rPr lang="en-US" dirty="0"/>
              <a:t>electronegativity as an indicator of atom's strong (or weak) need for electrons</a:t>
            </a:r>
          </a:p>
          <a:p>
            <a:r>
              <a:rPr lang="en-US" dirty="0"/>
              <a:t>what a chemical reaction is and mass &amp; charge should be </a:t>
            </a:r>
            <a:r>
              <a:rPr lang="en-US" dirty="0" smtClean="0"/>
              <a:t>balanced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37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831870"/>
            <a:ext cx="8390466" cy="4732337"/>
          </a:xfrm>
        </p:spPr>
        <p:txBody>
          <a:bodyPr/>
          <a:lstStyle/>
          <a:p>
            <a:r>
              <a:rPr lang="en-US" dirty="0" smtClean="0"/>
              <a:t>Atoms bond using electrons</a:t>
            </a:r>
          </a:p>
          <a:p>
            <a:pPr marL="292100" lvl="1" indent="0">
              <a:buNone/>
            </a:pPr>
            <a:r>
              <a:rPr lang="en-US" dirty="0" smtClean="0"/>
              <a:t>remember: chemistry is really about the electrons</a:t>
            </a:r>
          </a:p>
          <a:p>
            <a:r>
              <a:rPr lang="en-US" dirty="0" smtClean="0"/>
              <a:t>Electrons in atomic orbitals (AOs) come together between atoms in molecular orbitals (MOs), forming a bonding MO</a:t>
            </a:r>
          </a:p>
          <a:p>
            <a:r>
              <a:rPr lang="en-US" dirty="0" smtClean="0"/>
              <a:t>MOs have two paired (opposite spin) electrons just like AOs</a:t>
            </a:r>
          </a:p>
          <a:p>
            <a:pPr lvl="1"/>
            <a:r>
              <a:rPr lang="en-US" i="1" dirty="0" smtClean="0">
                <a:solidFill>
                  <a:srgbClr val="FF99FF"/>
                </a:solidFill>
              </a:rPr>
              <a:t>s</a:t>
            </a:r>
            <a:r>
              <a:rPr lang="en-US" dirty="0" smtClean="0">
                <a:solidFill>
                  <a:srgbClr val="FF99FF"/>
                </a:solidFill>
              </a:rPr>
              <a:t> subshell AOs form </a:t>
            </a:r>
            <a:r>
              <a:rPr lang="en-US" i="1" dirty="0" smtClean="0">
                <a:solidFill>
                  <a:srgbClr val="FF99FF"/>
                </a:solidFill>
                <a:latin typeface="Symbol" panose="05050102010706020507" pitchFamily="18" charset="2"/>
              </a:rPr>
              <a:t>s</a:t>
            </a:r>
            <a:r>
              <a:rPr lang="en-US" dirty="0" smtClean="0">
                <a:solidFill>
                  <a:srgbClr val="FF99FF"/>
                </a:solidFill>
              </a:rPr>
              <a:t> (sigma)-type MOs (bonds)</a:t>
            </a:r>
            <a:endParaRPr lang="en-US" dirty="0">
              <a:solidFill>
                <a:srgbClr val="FF99FF"/>
              </a:solidFill>
            </a:endParaRPr>
          </a:p>
          <a:p>
            <a:pPr lvl="1"/>
            <a:r>
              <a:rPr lang="en-US" i="1" dirty="0" smtClean="0">
                <a:solidFill>
                  <a:srgbClr val="FF99FF"/>
                </a:solidFill>
              </a:rPr>
              <a:t>p</a:t>
            </a:r>
            <a:r>
              <a:rPr lang="en-US" dirty="0" smtClean="0">
                <a:solidFill>
                  <a:srgbClr val="FF99FF"/>
                </a:solidFill>
              </a:rPr>
              <a:t> subshell AOs form </a:t>
            </a:r>
            <a:r>
              <a:rPr lang="en-US" i="1" dirty="0" smtClean="0">
                <a:solidFill>
                  <a:srgbClr val="FF99FF"/>
                </a:solidFill>
                <a:latin typeface="Symbol" panose="05050102010706020507" pitchFamily="18" charset="2"/>
              </a:rPr>
              <a:t>p</a:t>
            </a:r>
            <a:r>
              <a:rPr lang="en-US" dirty="0" smtClean="0">
                <a:solidFill>
                  <a:srgbClr val="FF99FF"/>
                </a:solidFill>
              </a:rPr>
              <a:t> (pi)-type MOs (bonds)</a:t>
            </a:r>
          </a:p>
          <a:p>
            <a:pPr lvl="1"/>
            <a:r>
              <a:rPr lang="en-US" dirty="0" smtClean="0">
                <a:solidFill>
                  <a:srgbClr val="FF99FF"/>
                </a:solidFill>
              </a:rPr>
              <a:t>there are anti-bonding MOs:  they are an excited state type of orbital which, when filled with electrons, actually result in bond-breaking between atoms, not bond-making</a:t>
            </a:r>
          </a:p>
          <a:p>
            <a:endParaRPr lang="en-US" dirty="0"/>
          </a:p>
        </p:txBody>
      </p:sp>
      <p:pic>
        <p:nvPicPr>
          <p:cNvPr id="39938" name="Picture 2" descr="http://www.tannerm.com/images/diatomic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44819"/>
            <a:ext cx="2776854" cy="177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36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75377"/>
            <a:ext cx="8407400" cy="762000"/>
          </a:xfrm>
        </p:spPr>
        <p:txBody>
          <a:bodyPr/>
          <a:lstStyle/>
          <a:p>
            <a:r>
              <a:rPr lang="en-US" dirty="0" smtClean="0"/>
              <a:t>Bonding Types &amp; Strength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672220"/>
              </p:ext>
            </p:extLst>
          </p:nvPr>
        </p:nvGraphicFramePr>
        <p:xfrm>
          <a:off x="274321" y="1083638"/>
          <a:ext cx="8641079" cy="52425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837833"/>
                <a:gridCol w="4736188"/>
                <a:gridCol w="2067058"/>
              </a:tblGrid>
              <a:tr h="324000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Strength</a:t>
                      </a:r>
                      <a:br>
                        <a:rPr lang="en-US" dirty="0" smtClean="0"/>
                      </a:br>
                      <a:r>
                        <a:rPr lang="en-US" sz="1600" b="0" dirty="0" smtClean="0"/>
                        <a:t>(kcal/</a:t>
                      </a:r>
                      <a:r>
                        <a:rPr lang="en-US" sz="1600" b="0" dirty="0" err="1" smtClean="0"/>
                        <a:t>mol</a:t>
                      </a:r>
                      <a:r>
                        <a:rPr lang="en-US" sz="1600" b="0" dirty="0" smtClean="0"/>
                        <a:t>)</a:t>
                      </a:r>
                    </a:p>
                  </a:txBody>
                  <a:tcPr anchor="b"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smtClean="0"/>
                        <a:t>Ionic / Electrostatic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One atom gives up its electron(s) to another which really wants them:  the result is </a:t>
                      </a:r>
                      <a:r>
                        <a:rPr lang="en-US" sz="1700" baseline="0" dirty="0" smtClean="0"/>
                        <a:t>ionized atoms bonding because of electrical attraction (unlike charges)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50-150</a:t>
                      </a:r>
                      <a:endParaRPr 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smtClean="0"/>
                        <a:t>Covalent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Two atoms share the electrons in the bond,</a:t>
                      </a:r>
                      <a:r>
                        <a:rPr lang="en-US" sz="1700" baseline="0" dirty="0" smtClean="0"/>
                        <a:t> neither having a strongly competitive affinity for the electrons (small difference in electronegativity)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50-100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400" dirty="0" smtClean="0"/>
                        <a:t>(single)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100-200</a:t>
                      </a:r>
                      <a:r>
                        <a:rPr lang="en-US" sz="1400" dirty="0" smtClean="0"/>
                        <a:t> (double)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200-250</a:t>
                      </a:r>
                      <a:r>
                        <a:rPr lang="en-US" sz="1400" dirty="0" smtClean="0"/>
                        <a:t> (triple)</a:t>
                      </a:r>
                    </a:p>
                    <a:p>
                      <a:pPr algn="ctr"/>
                      <a:endParaRPr lang="en-US" sz="1400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smtClean="0"/>
                        <a:t>Hydrogen</a:t>
                      </a:r>
                      <a:r>
                        <a:rPr lang="en-US" baseline="0" dirty="0" smtClean="0"/>
                        <a:t> Bonding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The hydrogen (H) atom is "shared" between two </a:t>
                      </a:r>
                      <a:r>
                        <a:rPr lang="en-US" sz="1700" i="1" u="sng" dirty="0" smtClean="0"/>
                        <a:t>more</a:t>
                      </a:r>
                      <a:r>
                        <a:rPr lang="en-US" sz="1700" dirty="0" smtClean="0"/>
                        <a:t> electronegative atoms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2-10</a:t>
                      </a:r>
                      <a:endParaRPr 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smtClean="0"/>
                        <a:t>Hydrophobic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A "bonding" driven</a:t>
                      </a:r>
                      <a:r>
                        <a:rPr lang="en-US" sz="1700" baseline="0" dirty="0" smtClean="0"/>
                        <a:t> by solvent with polar molecule (H</a:t>
                      </a:r>
                      <a:r>
                        <a:rPr lang="en-US" sz="1700" baseline="-25000" dirty="0" smtClean="0"/>
                        <a:t>2</a:t>
                      </a:r>
                      <a:r>
                        <a:rPr lang="en-US" sz="1700" baseline="0" dirty="0" smtClean="0"/>
                        <a:t>O) that prefers to bond to itself (oil &amp; water don't mix)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ND</a:t>
                      </a:r>
                      <a:endParaRPr lang="en-US" dirty="0"/>
                    </a:p>
                  </a:txBody>
                  <a:tcPr/>
                </a:tc>
              </a:tr>
              <a:tr h="324000">
                <a:tc>
                  <a:txBody>
                    <a:bodyPr/>
                    <a:lstStyle/>
                    <a:p>
                      <a:r>
                        <a:rPr lang="en-US" dirty="0" smtClean="0"/>
                        <a:t>van</a:t>
                      </a:r>
                      <a:r>
                        <a:rPr lang="en-US" baseline="0" dirty="0" smtClean="0"/>
                        <a:t> der Waals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700" dirty="0" smtClean="0"/>
                        <a:t>bonding caused</a:t>
                      </a:r>
                      <a:r>
                        <a:rPr lang="en-US" sz="1700" baseline="0" dirty="0" smtClean="0"/>
                        <a:t> by "induced polarity" from one molecule to another causing a temporary weak electrical attraction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0.5-1.0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85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Covalent Bond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atoms that share equally the pair(s) of electrons</a:t>
            </a:r>
          </a:p>
          <a:p>
            <a:pPr marL="292100" lvl="1" indent="0">
              <a:buNone/>
            </a:pPr>
            <a:r>
              <a:rPr lang="en-US" dirty="0" smtClean="0"/>
              <a:t>Atoms bonding with selves (diatomic molecules) should always be covalent</a:t>
            </a:r>
            <a:br>
              <a:rPr lang="en-US" dirty="0" smtClean="0"/>
            </a:b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, O</a:t>
            </a:r>
            <a:r>
              <a:rPr lang="en-US" baseline="-25000" dirty="0" smtClean="0"/>
              <a:t>2</a:t>
            </a:r>
            <a:r>
              <a:rPr lang="en-US" dirty="0" smtClean="0"/>
              <a:t>, N</a:t>
            </a:r>
            <a:r>
              <a:rPr lang="en-US" baseline="-25000" dirty="0" smtClean="0"/>
              <a:t>2</a:t>
            </a:r>
            <a:r>
              <a:rPr lang="en-US" dirty="0" smtClean="0"/>
              <a:t>, F</a:t>
            </a:r>
            <a:r>
              <a:rPr lang="en-US" baseline="-25000" dirty="0" smtClean="0"/>
              <a:t>2</a:t>
            </a:r>
            <a:r>
              <a:rPr lang="en-US" dirty="0" smtClean="0"/>
              <a:t>, Cl</a:t>
            </a:r>
            <a:r>
              <a:rPr lang="en-US" baseline="-25000" dirty="0" smtClean="0"/>
              <a:t>2</a:t>
            </a:r>
            <a:r>
              <a:rPr lang="en-US" dirty="0" smtClean="0"/>
              <a:t>, Br</a:t>
            </a:r>
            <a:r>
              <a:rPr lang="en-US" baseline="-25000" dirty="0" smtClean="0"/>
              <a:t>2</a:t>
            </a:r>
            <a:r>
              <a:rPr lang="en-US" dirty="0" smtClean="0"/>
              <a:t>, I</a:t>
            </a:r>
            <a:r>
              <a:rPr lang="en-US" baseline="-25000" dirty="0" smtClean="0"/>
              <a:t>2</a:t>
            </a:r>
          </a:p>
          <a:p>
            <a:r>
              <a:rPr lang="en-US" dirty="0" smtClean="0"/>
              <a:t>Can be single, double, and triple bonds between atoms </a:t>
            </a:r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C—CH</a:t>
            </a:r>
            <a:r>
              <a:rPr lang="en-US" baseline="-25000" dirty="0" smtClean="0"/>
              <a:t>3</a:t>
            </a:r>
            <a:r>
              <a:rPr lang="en-US" dirty="0" smtClean="0"/>
              <a:t>  (ethane)                  sigma bond</a:t>
            </a:r>
            <a:endParaRPr lang="en-US" baseline="-25000" dirty="0" smtClean="0"/>
          </a:p>
          <a:p>
            <a:pPr lvl="1"/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C=CH</a:t>
            </a:r>
            <a:r>
              <a:rPr lang="en-US" baseline="-25000" dirty="0" smtClean="0"/>
              <a:t>2</a:t>
            </a:r>
            <a:r>
              <a:rPr lang="en-US" dirty="0" smtClean="0"/>
              <a:t>   (</a:t>
            </a:r>
            <a:r>
              <a:rPr lang="en-US" dirty="0" err="1" smtClean="0"/>
              <a:t>ethene</a:t>
            </a:r>
            <a:r>
              <a:rPr lang="en-US" dirty="0" smtClean="0"/>
              <a:t>)                  sigma + pi bond</a:t>
            </a:r>
            <a:endParaRPr lang="en-US" baseline="-25000" dirty="0" smtClean="0"/>
          </a:p>
          <a:p>
            <a:pPr lvl="1"/>
            <a:r>
              <a:rPr lang="en-US" dirty="0" smtClean="0"/>
              <a:t> HC≡CH     (</a:t>
            </a:r>
            <a:r>
              <a:rPr lang="en-US" dirty="0" err="1" smtClean="0"/>
              <a:t>ethyne</a:t>
            </a:r>
            <a:r>
              <a:rPr lang="en-US" dirty="0" smtClean="0"/>
              <a:t>/acetylene)  sigma + 2 pi bonds</a:t>
            </a:r>
          </a:p>
          <a:p>
            <a:pPr lvl="1"/>
            <a:r>
              <a:rPr lang="en-US" dirty="0" smtClean="0"/>
              <a:t>H—H, O=O, N≡N, F</a:t>
            </a:r>
            <a:r>
              <a:rPr lang="en-US" dirty="0"/>
              <a:t>—</a:t>
            </a:r>
            <a:r>
              <a:rPr lang="en-US" dirty="0" smtClean="0"/>
              <a:t>F, Cl</a:t>
            </a:r>
            <a:r>
              <a:rPr lang="en-US" dirty="0"/>
              <a:t>—</a:t>
            </a:r>
            <a:r>
              <a:rPr lang="en-US" dirty="0" smtClean="0"/>
              <a:t>Cl, Br—Br</a:t>
            </a:r>
            <a:endParaRPr lang="en-US" dirty="0"/>
          </a:p>
        </p:txBody>
      </p:sp>
      <p:sp>
        <p:nvSpPr>
          <p:cNvPr id="4" name="AutoShape 2" descr="Image result for phosphate molecule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phosphate molecule struc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97"/>
              </a:clrFrom>
              <a:clrTo>
                <a:srgbClr val="00009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147" y="5612130"/>
            <a:ext cx="15564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910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Ionic / Electrostatic Bond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bond created by an electrostatic attraction between positive and negative charges resulting from the complete transfer of electrons from one atom to another</a:t>
            </a:r>
            <a:br>
              <a:rPr lang="en-US" dirty="0" smtClean="0"/>
            </a:br>
            <a:r>
              <a:rPr lang="en-US" dirty="0" smtClean="0"/>
              <a:t>   Na </a:t>
            </a:r>
            <a:r>
              <a:rPr lang="en-US" dirty="0" smtClean="0">
                <a:sym typeface="Wingdings" panose="05000000000000000000" pitchFamily="2" charset="2"/>
              </a:rPr>
              <a:t>  Na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 +  e</a:t>
            </a:r>
            <a:r>
              <a:rPr lang="en-US" baseline="30000" dirty="0" smtClean="0">
                <a:sym typeface="Wingdings" panose="05000000000000000000" pitchFamily="2" charset="2"/>
              </a:rPr>
              <a:t>–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Cl + e</a:t>
            </a:r>
            <a:r>
              <a:rPr lang="en-US" baseline="30000" dirty="0" smtClean="0">
                <a:sym typeface="Wingdings" panose="05000000000000000000" pitchFamily="2" charset="2"/>
              </a:rPr>
              <a:t>–</a:t>
            </a:r>
            <a:r>
              <a:rPr lang="en-US" dirty="0" smtClean="0">
                <a:sym typeface="Wingdings" panose="05000000000000000000" pitchFamily="2" charset="2"/>
              </a:rPr>
              <a:t>    Cl</a:t>
            </a:r>
            <a:r>
              <a:rPr lang="en-US" baseline="30000" dirty="0" smtClean="0">
                <a:sym typeface="Wingdings" panose="05000000000000000000" pitchFamily="2" charset="2"/>
              </a:rPr>
              <a:t>–</a:t>
            </a:r>
            <a:br>
              <a:rPr lang="en-US" baseline="30000" dirty="0" smtClean="0">
                <a:sym typeface="Wingdings" panose="05000000000000000000" pitchFamily="2" charset="2"/>
              </a:rPr>
            </a:br>
            <a:r>
              <a:rPr lang="en-US" baseline="30000" dirty="0" smtClean="0">
                <a:sym typeface="Wingdings" panose="05000000000000000000" pitchFamily="2" charset="2"/>
              </a:rPr>
              <a:t>---------------------------------</a:t>
            </a:r>
            <a:r>
              <a:rPr lang="en-US" dirty="0" smtClean="0">
                <a:sym typeface="Wingdings" panose="05000000000000000000" pitchFamily="2" charset="2"/>
              </a:rPr>
              <a:t/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Na</a:t>
            </a:r>
            <a:r>
              <a:rPr lang="en-US" baseline="30000" dirty="0" smtClean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+ Cl    Na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  + Cl</a:t>
            </a:r>
            <a:r>
              <a:rPr lang="en-US" baseline="30000" dirty="0" smtClean="0">
                <a:sym typeface="Wingdings" panose="05000000000000000000" pitchFamily="2" charset="2"/>
              </a:rPr>
              <a:t>–</a:t>
            </a:r>
            <a:endParaRPr lang="en-US" baseline="30000" dirty="0"/>
          </a:p>
        </p:txBody>
      </p:sp>
      <p:pic>
        <p:nvPicPr>
          <p:cNvPr id="46082" name="Picture 2" descr="http://www.geo.arizona.edu/xtal/geos306/9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" y="4554854"/>
            <a:ext cx="4341750" cy="188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084" name="Picture 4" descr="http://www.geo.arizona.edu/xtal/geos306/9_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21" y="4041152"/>
            <a:ext cx="3930966" cy="256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10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Polar Covalent Bond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type of bond that has a mix of covalent and ionic character</a:t>
            </a:r>
          </a:p>
          <a:p>
            <a:r>
              <a:rPr lang="en-US" dirty="0" smtClean="0"/>
              <a:t>The difference in electronegativity of atoms is not such that one atom fully grabs another</a:t>
            </a:r>
          </a:p>
          <a:p>
            <a:r>
              <a:rPr lang="en-US" dirty="0" smtClean="0"/>
              <a:t>Bonds that are polar covalent: </a:t>
            </a:r>
            <a:br>
              <a:rPr lang="en-US" dirty="0" smtClean="0"/>
            </a:br>
            <a:r>
              <a:rPr lang="en-US" dirty="0" smtClean="0"/>
              <a:t>O–H, N–H, H–Cl/F (list shown later)</a:t>
            </a:r>
          </a:p>
          <a:p>
            <a:r>
              <a:rPr lang="en-US" dirty="0" smtClean="0"/>
              <a:t>The polar covalent bond</a:t>
            </a:r>
            <a:br>
              <a:rPr lang="en-US" dirty="0" smtClean="0"/>
            </a:br>
            <a:r>
              <a:rPr lang="en-US" dirty="0" smtClean="0"/>
              <a:t>accounts for the</a:t>
            </a:r>
            <a:br>
              <a:rPr lang="en-US" dirty="0" smtClean="0"/>
            </a:br>
            <a:r>
              <a:rPr lang="en-US" dirty="0" smtClean="0"/>
              <a:t>hydrogen bond</a:t>
            </a:r>
            <a:endParaRPr lang="en-US" dirty="0"/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290" y="3919207"/>
            <a:ext cx="4241735" cy="2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57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54" y="263947"/>
            <a:ext cx="8407400" cy="762000"/>
          </a:xfrm>
        </p:spPr>
        <p:txBody>
          <a:bodyPr/>
          <a:lstStyle/>
          <a:p>
            <a:r>
              <a:rPr lang="en-US" dirty="0" smtClean="0"/>
              <a:t>The Hydrogen Bond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00150"/>
            <a:ext cx="8390466" cy="4929717"/>
          </a:xfrm>
        </p:spPr>
        <p:txBody>
          <a:bodyPr/>
          <a:lstStyle/>
          <a:p>
            <a:r>
              <a:rPr lang="en-US" dirty="0" smtClean="0"/>
              <a:t>The bonding of an H atom already covalently bonded to a more electronegative atom to another more electronegative atom on different molecule</a:t>
            </a:r>
          </a:p>
          <a:p>
            <a:r>
              <a:rPr lang="en-US" dirty="0" smtClean="0"/>
              <a:t>The presence of (a) nonbonding electron pairs in the more electronegative atom is a factor</a:t>
            </a:r>
          </a:p>
          <a:p>
            <a:endParaRPr lang="en-US" dirty="0" smtClean="0"/>
          </a:p>
          <a:p>
            <a:r>
              <a:rPr lang="en-US" sz="1800" dirty="0" smtClean="0"/>
              <a:t>The presence of N–H and O–H groups</a:t>
            </a:r>
            <a:br>
              <a:rPr lang="en-US" sz="1800" dirty="0" smtClean="0"/>
            </a:br>
            <a:r>
              <a:rPr lang="en-US" sz="1800" dirty="0" smtClean="0"/>
              <a:t>in countless biomolecules makes the</a:t>
            </a:r>
            <a:br>
              <a:rPr lang="en-US" sz="1800" dirty="0" smtClean="0"/>
            </a:br>
            <a:r>
              <a:rPr lang="en-US" sz="1800" dirty="0" smtClean="0"/>
              <a:t>hydrogen bond significant in all aspects</a:t>
            </a:r>
            <a:br>
              <a:rPr lang="en-US" sz="1800" dirty="0" smtClean="0"/>
            </a:br>
            <a:r>
              <a:rPr lang="en-US" sz="1800" dirty="0" smtClean="0"/>
              <a:t>of biochemistry</a:t>
            </a:r>
          </a:p>
          <a:p>
            <a:r>
              <a:rPr lang="en-US" sz="1800" dirty="0" smtClean="0"/>
              <a:t>The double-</a:t>
            </a:r>
            <a:r>
              <a:rPr lang="en-US" sz="1800" dirty="0" err="1" smtClean="0"/>
              <a:t>strandedness</a:t>
            </a:r>
            <a:r>
              <a:rPr lang="en-US" sz="1800" dirty="0" smtClean="0"/>
              <a:t> of DNA and</a:t>
            </a:r>
            <a:br>
              <a:rPr lang="en-US" sz="1800" dirty="0" smtClean="0"/>
            </a:br>
            <a:r>
              <a:rPr lang="en-US" sz="1800" dirty="0" smtClean="0"/>
              <a:t>RNA is because of H-bonding.</a:t>
            </a:r>
            <a:br>
              <a:rPr lang="en-US" sz="1800" dirty="0" smtClean="0"/>
            </a:br>
            <a:r>
              <a:rPr lang="en-US" sz="1800" dirty="0" smtClean="0"/>
              <a:t>Polypeptide folding in proteins makes</a:t>
            </a:r>
            <a:br>
              <a:rPr lang="en-US" sz="1800" dirty="0" smtClean="0"/>
            </a:br>
            <a:r>
              <a:rPr lang="en-US" sz="1800" dirty="0" smtClean="0"/>
              <a:t>use of H-bonding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5623560" y="3215745"/>
            <a:ext cx="2952114" cy="1800790"/>
            <a:chOff x="3749039" y="3390754"/>
            <a:chExt cx="3900805" cy="2379491"/>
          </a:xfrm>
        </p:grpSpPr>
        <p:sp>
          <p:nvSpPr>
            <p:cNvPr id="4" name="Rectangle 3"/>
            <p:cNvSpPr/>
            <p:nvPr/>
          </p:nvSpPr>
          <p:spPr>
            <a:xfrm>
              <a:off x="3749039" y="3390754"/>
              <a:ext cx="3900805" cy="2379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178" name="Picture 2" descr="http://upload.wikimedia.org/wikipedia/commons/b/b5/Hydrogen-bonding-in-water-2D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9039" y="3390754"/>
              <a:ext cx="3900805" cy="2379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180" name="Picture 4" descr="http://www.webanswers.com/post-images/C/CB/50B8CA44-3635-454B-9DBD545731790C2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560" y="5016535"/>
            <a:ext cx="2945764" cy="1749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5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Hydrophobic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There are no real forces between molecules in hydrophobic molecules associating or clustering together</a:t>
            </a:r>
          </a:p>
          <a:p>
            <a:r>
              <a:rPr lang="en-US" sz="2200" dirty="0" smtClean="0"/>
              <a:t>Instead, the free energy (G) of the solution favors water bonding with itself (by H-bonding) rather than interacting with molecules with which it has no affinity</a:t>
            </a:r>
            <a:endParaRPr lang="en-US" sz="2200" dirty="0"/>
          </a:p>
        </p:txBody>
      </p:sp>
      <p:pic>
        <p:nvPicPr>
          <p:cNvPr id="48130" name="Picture 2" descr="http://chemwiki.ucdavis.edu/@api/deki/files/8648/image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271" y="3641907"/>
            <a:ext cx="3889375" cy="28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07271" y="6517412"/>
            <a:ext cx="3739199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http://chemwiki.ucdavis.edu/@api/deki/files/8648/image9.GIF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van der Waals Forces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spatial location of negative charge ("electron cloud") is not perfectly radially distributed about the spherical atom at each moment in time</a:t>
            </a:r>
          </a:p>
          <a:p>
            <a:r>
              <a:rPr lang="en-US" dirty="0" smtClean="0"/>
              <a:t>This transient change in charge symmetry in one atom affects neighboring atoms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646420" y="4091940"/>
            <a:ext cx="3360420" cy="880110"/>
            <a:chOff x="5646420" y="4091940"/>
            <a:chExt cx="3360420" cy="880110"/>
          </a:xfrm>
        </p:grpSpPr>
        <p:sp>
          <p:nvSpPr>
            <p:cNvPr id="4" name="Rectangle 3"/>
            <p:cNvSpPr/>
            <p:nvPr/>
          </p:nvSpPr>
          <p:spPr>
            <a:xfrm>
              <a:off x="5646420" y="4091940"/>
              <a:ext cx="3360420" cy="880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108" name="Picture 4" descr="http://www.marietta.edu/~spilatrs/MnQuiry/Images/AniVanderwaals2.gif"/>
            <p:cNvPicPr>
              <a:picLocks noChangeAspect="1" noChangeArrowheads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46750" y="4184332"/>
              <a:ext cx="3171825" cy="676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7110" name="Picture 6" descr="http://www.meritnation.com/img/shared/userimages/mn_images/image/1(184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" y="4018598"/>
            <a:ext cx="4450080" cy="222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4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97" y="275377"/>
            <a:ext cx="8407400" cy="762000"/>
          </a:xfrm>
        </p:spPr>
        <p:txBody>
          <a:bodyPr/>
          <a:lstStyle/>
          <a:p>
            <a:r>
              <a:rPr lang="en-US" dirty="0" smtClean="0"/>
              <a:t>Spectrum of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6" y="1085850"/>
            <a:ext cx="8482753" cy="4858385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Covalent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  Polar Covalent   Ionic bonding is a spectrum of atomic affinity for electrons</a:t>
            </a:r>
          </a:p>
          <a:p>
            <a:r>
              <a:rPr lang="en-US" dirty="0" smtClean="0">
                <a:latin typeface="+mj-lt"/>
                <a:sym typeface="Wingdings" panose="05000000000000000000" pitchFamily="2" charset="2"/>
              </a:rPr>
              <a:t>The spectrum is evidenced by the differences of the electronegativity of atoms</a:t>
            </a:r>
          </a:p>
          <a:p>
            <a:endParaRPr lang="en-US" dirty="0" smtClean="0">
              <a:latin typeface="+mj-lt"/>
              <a:sym typeface="Wingdings" panose="05000000000000000000" pitchFamily="2" charset="2"/>
            </a:endParaRPr>
          </a:p>
          <a:p>
            <a:endParaRPr lang="en-US" dirty="0" smtClean="0">
              <a:latin typeface="+mj-lt"/>
              <a:sym typeface="Wingdings" panose="05000000000000000000" pitchFamily="2" charset="2"/>
            </a:endParaRPr>
          </a:p>
          <a:p>
            <a:endParaRPr lang="en-US" dirty="0">
              <a:latin typeface="+mj-lt"/>
              <a:sym typeface="Wingdings" panose="05000000000000000000" pitchFamily="2" charset="2"/>
            </a:endParaRPr>
          </a:p>
          <a:p>
            <a:r>
              <a:rPr lang="en-US" sz="2000" dirty="0" smtClean="0">
                <a:latin typeface="+mj-lt"/>
                <a:sym typeface="Wingdings" panose="05000000000000000000" pitchFamily="2" charset="2"/>
              </a:rPr>
              <a:t>(Nonpolar) Covalent</a:t>
            </a:r>
          </a:p>
          <a:p>
            <a:pPr marL="292100" lvl="1" indent="0">
              <a:buNone/>
            </a:pP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N—O, diatomic forms (H</a:t>
            </a:r>
            <a:r>
              <a:rPr lang="en-US" sz="2400" baseline="-25000" dirty="0" smtClean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, O</a:t>
            </a:r>
            <a:r>
              <a:rPr lang="en-US" sz="2400" baseline="-25000" dirty="0" smtClean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, N</a:t>
            </a:r>
            <a:r>
              <a:rPr lang="en-US" sz="2400" baseline="-25000" dirty="0" smtClean="0">
                <a:latin typeface="+mj-lt"/>
                <a:sym typeface="Wingdings" panose="05000000000000000000" pitchFamily="2" charset="2"/>
              </a:rPr>
              <a:t>2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), C—H, C—S</a:t>
            </a:r>
          </a:p>
          <a:p>
            <a:r>
              <a:rPr lang="en-US" sz="2000" dirty="0" smtClean="0">
                <a:latin typeface="+mj-lt"/>
                <a:sym typeface="Wingdings" panose="05000000000000000000" pitchFamily="2" charset="2"/>
              </a:rPr>
              <a:t>Polar Covalent</a:t>
            </a:r>
            <a:endParaRPr lang="en-US" sz="2000" dirty="0">
              <a:latin typeface="+mj-lt"/>
              <a:sym typeface="Wingdings" panose="05000000000000000000" pitchFamily="2" charset="2"/>
            </a:endParaRPr>
          </a:p>
          <a:p>
            <a:pPr marL="292100" lvl="1" indent="0">
              <a:buNone/>
            </a:pP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O—H, N—H, O—C, N—C, O—P </a:t>
            </a:r>
          </a:p>
          <a:p>
            <a:r>
              <a:rPr lang="en-US" sz="2000" dirty="0" smtClean="0">
                <a:latin typeface="+mj-lt"/>
                <a:sym typeface="Wingdings" panose="05000000000000000000" pitchFamily="2" charset="2"/>
              </a:rPr>
              <a:t>Ionic</a:t>
            </a:r>
            <a:endParaRPr lang="en-US" sz="2000" dirty="0">
              <a:latin typeface="+mj-lt"/>
              <a:sym typeface="Wingdings" panose="05000000000000000000" pitchFamily="2" charset="2"/>
            </a:endParaRPr>
          </a:p>
          <a:p>
            <a:pPr marL="292100" lvl="1" indent="0">
              <a:buNone/>
            </a:pP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Metal + nonmetal: Na+ –Cl, K+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–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Cl, </a:t>
            </a:r>
            <a:r>
              <a:rPr lang="en-US" sz="2400" dirty="0">
                <a:latin typeface="+mj-lt"/>
                <a:sym typeface="Wingdings" panose="05000000000000000000" pitchFamily="2" charset="2"/>
              </a:rPr>
              <a:t>Na+ </a:t>
            </a:r>
            <a:r>
              <a:rPr lang="en-US" sz="2400" dirty="0" smtClean="0">
                <a:latin typeface="+mj-lt"/>
                <a:sym typeface="Wingdings" panose="05000000000000000000" pitchFamily="2" charset="2"/>
              </a:rPr>
              <a:t>–OH,  </a:t>
            </a:r>
            <a:endParaRPr lang="en-US" sz="2400" dirty="0">
              <a:latin typeface="+mj-lt"/>
              <a:sym typeface="Wingdings" panose="05000000000000000000" pitchFamily="2" charset="2"/>
            </a:endParaRPr>
          </a:p>
          <a:p>
            <a:endParaRPr lang="en-US" dirty="0" smtClean="0">
              <a:latin typeface="+mj-lt"/>
              <a:sym typeface="Wingdings" panose="05000000000000000000" pitchFamily="2" charset="2"/>
            </a:endParaRPr>
          </a:p>
        </p:txBody>
      </p:sp>
      <p:pic>
        <p:nvPicPr>
          <p:cNvPr id="43010" name="Picture 2" descr="graphic of bond typ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596" y="2709214"/>
            <a:ext cx="5128321" cy="149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19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4067" y="491490"/>
            <a:ext cx="8390466" cy="5966460"/>
          </a:xfrm>
        </p:spPr>
        <p:txBody>
          <a:bodyPr/>
          <a:lstStyle/>
          <a:p>
            <a:r>
              <a:rPr lang="en-US" dirty="0" smtClean="0">
                <a:solidFill>
                  <a:srgbClr val="FF99FF"/>
                </a:solidFill>
              </a:rPr>
              <a:t>Electronegativity Values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99FF"/>
                </a:solidFill>
              </a:rPr>
              <a:t>H: 2.20 , C: 2.55 , O: 3.44, N: 3.04, P: 2.19  S:2.58</a:t>
            </a:r>
          </a:p>
          <a:p>
            <a:r>
              <a:rPr lang="en-US" dirty="0" smtClean="0">
                <a:solidFill>
                  <a:srgbClr val="FF99FF"/>
                </a:solidFill>
              </a:rPr>
              <a:t>Criteria: Electronegativity Difference (</a:t>
            </a:r>
            <a:r>
              <a:rPr lang="en-US" dirty="0">
                <a:solidFill>
                  <a:srgbClr val="FF99FF"/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srgbClr val="FF99FF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99FF"/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srgbClr val="FF99FF"/>
                </a:solidFill>
              </a:rPr>
              <a:t> &lt; 0.4: covalent</a:t>
            </a:r>
          </a:p>
          <a:p>
            <a:pPr lvl="1"/>
            <a:r>
              <a:rPr lang="en-US" dirty="0" smtClean="0">
                <a:solidFill>
                  <a:srgbClr val="FF99FF"/>
                </a:solidFill>
              </a:rPr>
              <a:t>0.4 &lt; </a:t>
            </a:r>
            <a:r>
              <a:rPr lang="en-US" dirty="0">
                <a:solidFill>
                  <a:srgbClr val="FF99FF"/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srgbClr val="FF99FF"/>
                </a:solidFill>
              </a:rPr>
              <a:t> &lt; 2: polar covalent</a:t>
            </a:r>
          </a:p>
          <a:p>
            <a:pPr lvl="1"/>
            <a:r>
              <a:rPr lang="en-US" dirty="0" smtClean="0">
                <a:solidFill>
                  <a:srgbClr val="FF99FF"/>
                </a:solidFill>
                <a:latin typeface="Symbol" panose="05050102010706020507" pitchFamily="18" charset="2"/>
              </a:rPr>
              <a:t>D</a:t>
            </a:r>
            <a:r>
              <a:rPr lang="en-US" dirty="0" smtClean="0">
                <a:solidFill>
                  <a:srgbClr val="FF99FF"/>
                </a:solidFill>
              </a:rPr>
              <a:t> &gt; 2: ionic</a:t>
            </a:r>
          </a:p>
          <a:p>
            <a:r>
              <a:rPr lang="en-US" dirty="0" smtClean="0"/>
              <a:t>Common Bonded Atoms in Biology</a:t>
            </a:r>
          </a:p>
          <a:p>
            <a:pPr marL="0" indent="0">
              <a:buNone/>
            </a:pPr>
            <a:r>
              <a:rPr lang="en-US" sz="2200" dirty="0" smtClean="0"/>
              <a:t>O—H   </a:t>
            </a:r>
            <a:r>
              <a:rPr lang="en-US" sz="2200" dirty="0" smtClean="0">
                <a:solidFill>
                  <a:srgbClr val="FF99FF"/>
                </a:solidFill>
              </a:rPr>
              <a:t>3.44 – 2.20 = 1.24  </a:t>
            </a:r>
            <a:r>
              <a:rPr lang="en-US" sz="2200" dirty="0" smtClean="0"/>
              <a:t>polar covalent</a:t>
            </a:r>
          </a:p>
          <a:p>
            <a:pPr marL="0" indent="0">
              <a:buNone/>
            </a:pPr>
            <a:r>
              <a:rPr lang="en-US" sz="2200" dirty="0" smtClean="0"/>
              <a:t>C—H   </a:t>
            </a:r>
            <a:r>
              <a:rPr lang="en-US" sz="2200" dirty="0" smtClean="0">
                <a:solidFill>
                  <a:srgbClr val="FF99FF"/>
                </a:solidFill>
              </a:rPr>
              <a:t>2.55 </a:t>
            </a:r>
            <a:r>
              <a:rPr lang="en-US" sz="2200" dirty="0">
                <a:solidFill>
                  <a:srgbClr val="FF99FF"/>
                </a:solidFill>
              </a:rPr>
              <a:t>– 2.20 = </a:t>
            </a:r>
            <a:r>
              <a:rPr lang="en-US" sz="2200" dirty="0" smtClean="0">
                <a:solidFill>
                  <a:srgbClr val="FF99FF"/>
                </a:solidFill>
              </a:rPr>
              <a:t>0.35  </a:t>
            </a:r>
            <a:r>
              <a:rPr lang="en-US" sz="2200" dirty="0" smtClean="0"/>
              <a:t>covalent</a:t>
            </a:r>
          </a:p>
          <a:p>
            <a:pPr marL="0" indent="0">
              <a:buNone/>
            </a:pPr>
            <a:r>
              <a:rPr lang="en-US" sz="2200" dirty="0" smtClean="0"/>
              <a:t>C—O   </a:t>
            </a:r>
            <a:r>
              <a:rPr lang="en-US" sz="2200" dirty="0" smtClean="0">
                <a:solidFill>
                  <a:srgbClr val="FF99FF"/>
                </a:solidFill>
              </a:rPr>
              <a:t>3.44 </a:t>
            </a:r>
            <a:r>
              <a:rPr lang="en-US" sz="2200" dirty="0">
                <a:solidFill>
                  <a:srgbClr val="FF99FF"/>
                </a:solidFill>
              </a:rPr>
              <a:t>– </a:t>
            </a:r>
            <a:r>
              <a:rPr lang="en-US" sz="2200" dirty="0" smtClean="0">
                <a:solidFill>
                  <a:srgbClr val="FF99FF"/>
                </a:solidFill>
              </a:rPr>
              <a:t>2.55 </a:t>
            </a:r>
            <a:r>
              <a:rPr lang="en-US" sz="2200" dirty="0">
                <a:solidFill>
                  <a:srgbClr val="FF99FF"/>
                </a:solidFill>
              </a:rPr>
              <a:t>= </a:t>
            </a:r>
            <a:r>
              <a:rPr lang="en-US" sz="2200" dirty="0" smtClean="0">
                <a:solidFill>
                  <a:srgbClr val="FF99FF"/>
                </a:solidFill>
              </a:rPr>
              <a:t>0.99  </a:t>
            </a:r>
            <a:r>
              <a:rPr lang="en-US" sz="2200" dirty="0" smtClean="0"/>
              <a:t>polar covalent</a:t>
            </a:r>
          </a:p>
          <a:p>
            <a:pPr marL="0" indent="0">
              <a:buNone/>
            </a:pPr>
            <a:r>
              <a:rPr lang="en-US" sz="2200" dirty="0" smtClean="0"/>
              <a:t>C—N   </a:t>
            </a:r>
            <a:r>
              <a:rPr lang="en-US" sz="2200" dirty="0">
                <a:solidFill>
                  <a:srgbClr val="FF99FF"/>
                </a:solidFill>
              </a:rPr>
              <a:t>3.04 – 2.55 = 0.49  </a:t>
            </a:r>
            <a:r>
              <a:rPr lang="en-US" sz="2200" dirty="0"/>
              <a:t>polar </a:t>
            </a:r>
            <a:r>
              <a:rPr lang="en-US" sz="2200" dirty="0" smtClean="0"/>
              <a:t>covalent</a:t>
            </a:r>
          </a:p>
          <a:p>
            <a:pPr marL="0" indent="0">
              <a:buNone/>
            </a:pPr>
            <a:r>
              <a:rPr lang="en-US" sz="2200" dirty="0" smtClean="0"/>
              <a:t>N—H   </a:t>
            </a:r>
            <a:r>
              <a:rPr lang="en-US" sz="2200" dirty="0" smtClean="0">
                <a:solidFill>
                  <a:srgbClr val="FF99FF"/>
                </a:solidFill>
              </a:rPr>
              <a:t>3.04 </a:t>
            </a:r>
            <a:r>
              <a:rPr lang="en-US" sz="2200" dirty="0">
                <a:solidFill>
                  <a:srgbClr val="FF99FF"/>
                </a:solidFill>
              </a:rPr>
              <a:t>– </a:t>
            </a:r>
            <a:r>
              <a:rPr lang="en-US" sz="2200" dirty="0" smtClean="0">
                <a:solidFill>
                  <a:srgbClr val="FF99FF"/>
                </a:solidFill>
              </a:rPr>
              <a:t>2.20 </a:t>
            </a:r>
            <a:r>
              <a:rPr lang="en-US" sz="2200" dirty="0">
                <a:solidFill>
                  <a:srgbClr val="FF99FF"/>
                </a:solidFill>
              </a:rPr>
              <a:t>= </a:t>
            </a:r>
            <a:r>
              <a:rPr lang="en-US" sz="2200" dirty="0" smtClean="0">
                <a:solidFill>
                  <a:srgbClr val="FF99FF"/>
                </a:solidFill>
              </a:rPr>
              <a:t>0.84  </a:t>
            </a:r>
            <a:r>
              <a:rPr lang="en-US" sz="2200" dirty="0"/>
              <a:t>polar covalent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P—O   </a:t>
            </a:r>
            <a:r>
              <a:rPr lang="en-US" sz="2200" dirty="0" smtClean="0">
                <a:solidFill>
                  <a:srgbClr val="FF99FF"/>
                </a:solidFill>
              </a:rPr>
              <a:t>3.44 </a:t>
            </a:r>
            <a:r>
              <a:rPr lang="en-US" sz="2200" dirty="0">
                <a:solidFill>
                  <a:srgbClr val="FF99FF"/>
                </a:solidFill>
              </a:rPr>
              <a:t>– </a:t>
            </a:r>
            <a:r>
              <a:rPr lang="en-US" sz="2200" dirty="0" smtClean="0">
                <a:solidFill>
                  <a:srgbClr val="FF99FF"/>
                </a:solidFill>
              </a:rPr>
              <a:t>2.19 </a:t>
            </a:r>
            <a:r>
              <a:rPr lang="en-US" sz="2200" dirty="0">
                <a:solidFill>
                  <a:srgbClr val="FF99FF"/>
                </a:solidFill>
              </a:rPr>
              <a:t>= </a:t>
            </a:r>
            <a:r>
              <a:rPr lang="en-US" sz="2200" dirty="0" smtClean="0">
                <a:solidFill>
                  <a:srgbClr val="FF99FF"/>
                </a:solidFill>
              </a:rPr>
              <a:t>1.25  </a:t>
            </a:r>
            <a:r>
              <a:rPr lang="en-US" sz="2200" dirty="0"/>
              <a:t>polar </a:t>
            </a:r>
            <a:r>
              <a:rPr lang="en-US" sz="2200" dirty="0" smtClean="0"/>
              <a:t>covalent</a:t>
            </a:r>
          </a:p>
          <a:p>
            <a:pPr marL="0" indent="0">
              <a:buNone/>
            </a:pPr>
            <a:r>
              <a:rPr lang="en-US" sz="2200" dirty="0" smtClean="0"/>
              <a:t>C—S   </a:t>
            </a:r>
            <a:r>
              <a:rPr lang="en-US" sz="2200" dirty="0" smtClean="0">
                <a:solidFill>
                  <a:srgbClr val="FF99FF"/>
                </a:solidFill>
              </a:rPr>
              <a:t>2.58 </a:t>
            </a:r>
            <a:r>
              <a:rPr lang="en-US" sz="2200" dirty="0">
                <a:solidFill>
                  <a:srgbClr val="FF99FF"/>
                </a:solidFill>
              </a:rPr>
              <a:t>– </a:t>
            </a:r>
            <a:r>
              <a:rPr lang="en-US" sz="2200" dirty="0" smtClean="0">
                <a:solidFill>
                  <a:srgbClr val="FF99FF"/>
                </a:solidFill>
              </a:rPr>
              <a:t>2.55 </a:t>
            </a:r>
            <a:r>
              <a:rPr lang="en-US" sz="2200" dirty="0">
                <a:solidFill>
                  <a:srgbClr val="FF99FF"/>
                </a:solidFill>
              </a:rPr>
              <a:t>= </a:t>
            </a:r>
            <a:r>
              <a:rPr lang="en-US" sz="2200" dirty="0" smtClean="0">
                <a:solidFill>
                  <a:srgbClr val="FF99FF"/>
                </a:solidFill>
              </a:rPr>
              <a:t>0.03  </a:t>
            </a:r>
            <a:r>
              <a:rPr lang="en-US" sz="2200" dirty="0" smtClean="0"/>
              <a:t>covalent</a:t>
            </a:r>
          </a:p>
          <a:p>
            <a:pPr marL="0" indent="0">
              <a:buNone/>
            </a:pPr>
            <a:r>
              <a:rPr lang="en-US" sz="2200" dirty="0" smtClean="0"/>
              <a:t>S—O   </a:t>
            </a:r>
            <a:r>
              <a:rPr lang="en-US" sz="2200" dirty="0" smtClean="0">
                <a:solidFill>
                  <a:srgbClr val="FF99FF"/>
                </a:solidFill>
              </a:rPr>
              <a:t>3.44 </a:t>
            </a:r>
            <a:r>
              <a:rPr lang="en-US" sz="2200" dirty="0">
                <a:solidFill>
                  <a:srgbClr val="FF99FF"/>
                </a:solidFill>
              </a:rPr>
              <a:t>– </a:t>
            </a:r>
            <a:r>
              <a:rPr lang="en-US" sz="2200" dirty="0" smtClean="0">
                <a:solidFill>
                  <a:srgbClr val="FF99FF"/>
                </a:solidFill>
              </a:rPr>
              <a:t>2.58 </a:t>
            </a:r>
            <a:r>
              <a:rPr lang="en-US" sz="2200" dirty="0">
                <a:solidFill>
                  <a:srgbClr val="FF99FF"/>
                </a:solidFill>
              </a:rPr>
              <a:t>= </a:t>
            </a:r>
            <a:r>
              <a:rPr lang="en-US" sz="2200" dirty="0" smtClean="0">
                <a:solidFill>
                  <a:srgbClr val="FF99FF"/>
                </a:solidFill>
              </a:rPr>
              <a:t>0.86  </a:t>
            </a:r>
            <a:r>
              <a:rPr lang="en-US" sz="2200" dirty="0"/>
              <a:t>polar covalent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</a:t>
            </a:r>
            <a:r>
              <a:rPr lang="en-US" sz="2000" dirty="0" smtClean="0"/>
              <a:t>2 of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Understand/know/focus on/note</a:t>
            </a:r>
          </a:p>
          <a:p>
            <a:r>
              <a:rPr lang="en-US" dirty="0" smtClean="0"/>
              <a:t>what </a:t>
            </a:r>
            <a:r>
              <a:rPr lang="en-US" dirty="0"/>
              <a:t>a chemical reaction is and mass &amp; charge should be balanced</a:t>
            </a:r>
          </a:p>
          <a:p>
            <a:r>
              <a:rPr lang="en-US" dirty="0"/>
              <a:t>there is a spectrum of bonding related to electronegativity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covalent </a:t>
            </a:r>
            <a:r>
              <a:rPr lang="en-US" dirty="0"/>
              <a:t>&lt;--&gt; polar covalent &lt;--&gt; ionic</a:t>
            </a:r>
          </a:p>
          <a:p>
            <a:r>
              <a:rPr lang="en-US" dirty="0"/>
              <a:t>other types of bonding or interaction between atoms and molecules: hydrogen, van der Waals, hydrophobic interaction</a:t>
            </a:r>
          </a:p>
          <a:p>
            <a:r>
              <a:rPr lang="en-US" dirty="0"/>
              <a:t>structure of water and usefulness of its properties</a:t>
            </a:r>
          </a:p>
          <a:p>
            <a:r>
              <a:rPr lang="en-US" dirty="0"/>
              <a:t>what catalysis means</a:t>
            </a:r>
          </a:p>
          <a:p>
            <a:endParaRPr lang="en-US" sz="2100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41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electrically charged atoms and molecules</a:t>
            </a:r>
          </a:p>
          <a:p>
            <a:r>
              <a:rPr lang="en-US" dirty="0" smtClean="0"/>
              <a:t>ionized atoms: Na</a:t>
            </a:r>
            <a:r>
              <a:rPr lang="en-US" baseline="30000" dirty="0" smtClean="0"/>
              <a:t>+</a:t>
            </a:r>
            <a:r>
              <a:rPr lang="en-US" dirty="0" smtClean="0"/>
              <a:t>, Cl</a:t>
            </a:r>
            <a:r>
              <a:rPr lang="en-US" baseline="30000" dirty="0" smtClean="0"/>
              <a:t>–</a:t>
            </a:r>
            <a:r>
              <a:rPr lang="en-US" dirty="0" smtClean="0"/>
              <a:t>, K</a:t>
            </a:r>
            <a:r>
              <a:rPr lang="en-US" baseline="30000" dirty="0" smtClean="0"/>
              <a:t>+</a:t>
            </a:r>
            <a:r>
              <a:rPr lang="en-US" dirty="0" smtClean="0"/>
              <a:t>, Ca</a:t>
            </a:r>
            <a:r>
              <a:rPr lang="en-US" baseline="30000" dirty="0" smtClean="0"/>
              <a:t>2+</a:t>
            </a:r>
            <a:r>
              <a:rPr lang="en-US" dirty="0" smtClean="0"/>
              <a:t>, Mg</a:t>
            </a:r>
            <a:r>
              <a:rPr lang="en-US" baseline="30000" dirty="0" smtClean="0"/>
              <a:t>2+</a:t>
            </a:r>
          </a:p>
          <a:p>
            <a:r>
              <a:rPr lang="en-US" dirty="0" smtClean="0"/>
              <a:t>ionized molecules</a:t>
            </a:r>
          </a:p>
          <a:p>
            <a:pPr marL="228600" lvl="1" indent="0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, HPO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2–</a:t>
            </a:r>
            <a:r>
              <a:rPr lang="en-US" dirty="0" smtClean="0"/>
              <a:t>, NH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+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</a:t>
            </a:r>
            <a:r>
              <a:rPr lang="en-US" baseline="-25000" dirty="0" smtClean="0"/>
              <a:t>4</a:t>
            </a:r>
            <a:r>
              <a:rPr lang="en-US" dirty="0" smtClean="0"/>
              <a:t>H</a:t>
            </a:r>
            <a:r>
              <a:rPr lang="en-US" baseline="-25000" dirty="0" smtClean="0"/>
              <a:t>4</a:t>
            </a:r>
            <a:r>
              <a:rPr lang="en-US" dirty="0" smtClean="0"/>
              <a:t>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2–</a:t>
            </a:r>
            <a:r>
              <a:rPr lang="en-US" dirty="0" smtClean="0"/>
              <a:t> (succinate: molecular formula)</a:t>
            </a:r>
            <a:br>
              <a:rPr lang="en-US" dirty="0" smtClean="0"/>
            </a:br>
            <a:r>
              <a:rPr lang="en-US" baseline="30000" dirty="0" smtClean="0"/>
              <a:t>–</a:t>
            </a:r>
            <a:r>
              <a:rPr lang="en-US" dirty="0" smtClean="0"/>
              <a:t>OOC-CH</a:t>
            </a:r>
            <a:r>
              <a:rPr lang="en-US" baseline="-25000" dirty="0" smtClean="0"/>
              <a:t>2</a:t>
            </a:r>
            <a:r>
              <a:rPr lang="en-US" dirty="0" smtClean="0"/>
              <a:t>-CH</a:t>
            </a:r>
            <a:r>
              <a:rPr lang="en-US" baseline="-25000" dirty="0" smtClean="0"/>
              <a:t>2</a:t>
            </a:r>
            <a:r>
              <a:rPr lang="en-US" dirty="0" smtClean="0"/>
              <a:t>-COO</a:t>
            </a:r>
            <a:r>
              <a:rPr lang="en-US" baseline="30000" dirty="0" smtClean="0"/>
              <a:t>–</a:t>
            </a:r>
            <a:r>
              <a:rPr lang="en-US" dirty="0" smtClean="0"/>
              <a:t> (succinate: structural formula)</a:t>
            </a:r>
          </a:p>
          <a:p>
            <a:r>
              <a:rPr lang="en-US" dirty="0" smtClean="0"/>
              <a:t> </a:t>
            </a:r>
            <a:r>
              <a:rPr lang="en-US" dirty="0" err="1" smtClean="0">
                <a:solidFill>
                  <a:srgbClr val="00FF00"/>
                </a:solidFill>
              </a:rPr>
              <a:t>cations</a:t>
            </a:r>
            <a:r>
              <a:rPr lang="en-US" dirty="0" smtClean="0"/>
              <a:t>: positively charged ions</a:t>
            </a:r>
          </a:p>
          <a:p>
            <a:pPr marL="228600" lvl="1" indent="0">
              <a:buNone/>
            </a:pPr>
            <a:r>
              <a:rPr lang="en-US" dirty="0" smtClean="0"/>
              <a:t>move toward </a:t>
            </a:r>
            <a:r>
              <a:rPr lang="en-US" u="sng" dirty="0" smtClean="0"/>
              <a:t>cat</a:t>
            </a:r>
            <a:r>
              <a:rPr lang="en-US" dirty="0" smtClean="0"/>
              <a:t>hode (– pole)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FF00"/>
                </a:solidFill>
              </a:rPr>
              <a:t>anions</a:t>
            </a:r>
            <a:r>
              <a:rPr lang="en-US" dirty="0" smtClean="0"/>
              <a:t>: negatively charged ions</a:t>
            </a:r>
          </a:p>
          <a:p>
            <a:pPr marL="228600" lvl="1" indent="0">
              <a:buNone/>
            </a:pPr>
            <a:r>
              <a:rPr lang="en-US" dirty="0" smtClean="0"/>
              <a:t>move toward </a:t>
            </a:r>
            <a:r>
              <a:rPr lang="en-US" u="sng" dirty="0" smtClean="0"/>
              <a:t>an</a:t>
            </a:r>
            <a:r>
              <a:rPr lang="en-US" dirty="0" smtClean="0"/>
              <a:t>ode (+ pole)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Molecule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Atoms that are covalently bonded to each other</a:t>
            </a:r>
          </a:p>
          <a:p>
            <a:r>
              <a:rPr lang="en-US" dirty="0" smtClean="0"/>
              <a:t>Ionic compounds (and their solid forms crystals) (e.g. </a:t>
            </a:r>
            <a:r>
              <a:rPr lang="en-US" dirty="0" err="1" smtClean="0"/>
              <a:t>NaCl</a:t>
            </a:r>
            <a:r>
              <a:rPr lang="en-US" dirty="0" smtClean="0"/>
              <a:t>, table salt) are not molecules because the bonding is not covalent</a:t>
            </a:r>
          </a:p>
          <a:p>
            <a:r>
              <a:rPr lang="en-US" dirty="0" smtClean="0"/>
              <a:t>A group of bonded atoms that are all non-metal atoms is a molecule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38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Organic Chemistry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Functional Groups (moieties)</a:t>
            </a:r>
          </a:p>
          <a:p>
            <a:r>
              <a:rPr lang="en-US" dirty="0" smtClean="0"/>
              <a:t>alkyl (methylene –CH</a:t>
            </a:r>
            <a:r>
              <a:rPr lang="en-US" baseline="-25000" dirty="0" smtClean="0"/>
              <a:t>2</a:t>
            </a:r>
            <a:r>
              <a:rPr lang="en-US" dirty="0" smtClean="0"/>
              <a:t>-)</a:t>
            </a:r>
          </a:p>
          <a:p>
            <a:r>
              <a:rPr lang="en-US" dirty="0" smtClean="0"/>
              <a:t>alkenyl (-CH</a:t>
            </a:r>
            <a:r>
              <a:rPr lang="en-US" baseline="-25000" dirty="0" smtClean="0"/>
              <a:t>2</a:t>
            </a:r>
            <a:r>
              <a:rPr lang="en-US" dirty="0" smtClean="0"/>
              <a:t>=CH</a:t>
            </a:r>
            <a:r>
              <a:rPr lang="en-US" baseline="-25000" dirty="0" smtClean="0"/>
              <a:t>2</a:t>
            </a:r>
            <a:r>
              <a:rPr lang="en-US" dirty="0" smtClean="0"/>
              <a:t>-)</a:t>
            </a:r>
          </a:p>
          <a:p>
            <a:pPr marL="292100" lvl="1" indent="0">
              <a:buNone/>
            </a:pPr>
            <a:r>
              <a:rPr lang="en-US" dirty="0" smtClean="0"/>
              <a:t>double-bond geometry (</a:t>
            </a:r>
            <a:r>
              <a:rPr lang="en-US" i="1" dirty="0" smtClean="0"/>
              <a:t>cis</a:t>
            </a:r>
            <a:r>
              <a:rPr lang="en-US" dirty="0" smtClean="0"/>
              <a:t>- or </a:t>
            </a:r>
            <a:r>
              <a:rPr lang="en-US" i="1" dirty="0" smtClean="0"/>
              <a:t>Z</a:t>
            </a:r>
            <a:r>
              <a:rPr lang="en-US" dirty="0" smtClean="0"/>
              <a:t>-, </a:t>
            </a:r>
            <a:r>
              <a:rPr lang="en-US" i="1" dirty="0" smtClean="0"/>
              <a:t>trans</a:t>
            </a:r>
            <a:r>
              <a:rPr lang="en-US" dirty="0" smtClean="0"/>
              <a:t>- or </a:t>
            </a:r>
            <a:r>
              <a:rPr lang="en-US" i="1" dirty="0" smtClean="0"/>
              <a:t>E</a:t>
            </a:r>
            <a:r>
              <a:rPr lang="en-US" dirty="0" smtClean="0"/>
              <a:t>-) </a:t>
            </a:r>
          </a:p>
          <a:p>
            <a:r>
              <a:rPr lang="en-US" dirty="0" smtClean="0"/>
              <a:t>hydroxyl (R-OH)</a:t>
            </a:r>
          </a:p>
          <a:p>
            <a:r>
              <a:rPr lang="en-US" dirty="0" smtClean="0"/>
              <a:t>carbonyl (aldehydes, ketones) (-C=O)</a:t>
            </a:r>
          </a:p>
          <a:p>
            <a:r>
              <a:rPr lang="en-US" dirty="0" err="1" smtClean="0"/>
              <a:t>aminyl</a:t>
            </a:r>
            <a:r>
              <a:rPr lang="en-US" dirty="0" smtClean="0"/>
              <a:t>  (-NH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r>
              <a:rPr lang="en-US" dirty="0" smtClean="0"/>
              <a:t>carboxyl  (-C[=O]-OH)</a:t>
            </a:r>
          </a:p>
          <a:p>
            <a:r>
              <a:rPr lang="en-US" dirty="0" err="1" smtClean="0"/>
              <a:t>esteryl</a:t>
            </a:r>
            <a:r>
              <a:rPr lang="en-US" dirty="0" smtClean="0"/>
              <a:t> (-C[=O]-O-R)</a:t>
            </a:r>
          </a:p>
          <a:p>
            <a:r>
              <a:rPr lang="en-US" dirty="0" err="1" smtClean="0"/>
              <a:t>amidyl</a:t>
            </a:r>
            <a:r>
              <a:rPr lang="en-US" dirty="0" smtClean="0"/>
              <a:t> (-C[=O]-NH-R)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685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Substance Quantitation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prefixes</a:t>
            </a:r>
            <a:r>
              <a:rPr lang="en-US" dirty="0" smtClean="0"/>
              <a:t>:  </a:t>
            </a:r>
            <a:r>
              <a:rPr lang="en-US" dirty="0" err="1" smtClean="0">
                <a:latin typeface="+mj-lt"/>
              </a:rPr>
              <a:t>giga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10</a:t>
            </a:r>
            <a:r>
              <a:rPr lang="en-US" baseline="30000" dirty="0" smtClean="0">
                <a:latin typeface="+mj-lt"/>
              </a:rPr>
              <a:t>9</a:t>
            </a:r>
            <a:r>
              <a:rPr lang="en-US" dirty="0" smtClean="0">
                <a:latin typeface="+mj-lt"/>
              </a:rPr>
              <a:t>, mega 10</a:t>
            </a:r>
            <a:r>
              <a:rPr lang="en-US" baseline="30000" dirty="0" smtClean="0">
                <a:latin typeface="+mj-lt"/>
              </a:rPr>
              <a:t>6</a:t>
            </a:r>
            <a:r>
              <a:rPr lang="en-US" dirty="0" smtClean="0">
                <a:latin typeface="+mj-lt"/>
              </a:rPr>
              <a:t>, kilo 10</a:t>
            </a:r>
            <a:r>
              <a:rPr lang="en-US" baseline="30000" dirty="0" smtClean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deca</a:t>
            </a:r>
            <a:r>
              <a:rPr lang="en-US" dirty="0" smtClean="0">
                <a:latin typeface="+mj-lt"/>
              </a:rPr>
              <a:t> 10</a:t>
            </a:r>
            <a:r>
              <a:rPr lang="en-US" baseline="30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,</a:t>
            </a:r>
            <a:br>
              <a:rPr lang="en-US" dirty="0" smtClean="0">
                <a:latin typeface="+mj-lt"/>
              </a:rPr>
            </a:br>
            <a:r>
              <a:rPr lang="en-US" dirty="0" err="1" smtClean="0">
                <a:latin typeface="+mj-lt"/>
              </a:rPr>
              <a:t>deci</a:t>
            </a:r>
            <a:r>
              <a:rPr lang="en-US" dirty="0" smtClean="0">
                <a:latin typeface="+mj-lt"/>
              </a:rPr>
              <a:t> 10</a:t>
            </a:r>
            <a:r>
              <a:rPr lang="en-US" baseline="30000" dirty="0" smtClean="0">
                <a:latin typeface="+mj-lt"/>
              </a:rPr>
              <a:t>–1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centi</a:t>
            </a:r>
            <a:r>
              <a:rPr lang="en-US" dirty="0" smtClean="0">
                <a:latin typeface="+mj-lt"/>
              </a:rPr>
              <a:t> 10</a:t>
            </a:r>
            <a:r>
              <a:rPr lang="en-US" baseline="30000" dirty="0" smtClean="0">
                <a:latin typeface="+mj-lt"/>
              </a:rPr>
              <a:t>–2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milli</a:t>
            </a:r>
            <a:r>
              <a:rPr lang="en-US" dirty="0" smtClean="0">
                <a:latin typeface="+mj-lt"/>
              </a:rPr>
              <a:t> 10</a:t>
            </a:r>
            <a:r>
              <a:rPr lang="en-US" baseline="30000" dirty="0" smtClean="0">
                <a:latin typeface="+mj-lt"/>
              </a:rPr>
              <a:t>–3</a:t>
            </a:r>
            <a:r>
              <a:rPr lang="en-US" dirty="0" smtClean="0">
                <a:latin typeface="+mj-lt"/>
              </a:rPr>
              <a:t>, micro 10</a:t>
            </a:r>
            <a:r>
              <a:rPr lang="en-US" baseline="30000" dirty="0" smtClean="0">
                <a:latin typeface="+mj-lt"/>
              </a:rPr>
              <a:t>–6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nano</a:t>
            </a:r>
            <a:r>
              <a:rPr lang="en-US" dirty="0" smtClean="0">
                <a:latin typeface="+mj-lt"/>
              </a:rPr>
              <a:t> 10</a:t>
            </a:r>
            <a:r>
              <a:rPr lang="en-US" baseline="30000" dirty="0" smtClean="0">
                <a:latin typeface="+mj-lt"/>
              </a:rPr>
              <a:t>–9</a:t>
            </a:r>
            <a:r>
              <a:rPr lang="en-US" dirty="0" smtClean="0">
                <a:latin typeface="+mj-lt"/>
              </a:rPr>
              <a:t>,</a:t>
            </a:r>
            <a:br>
              <a:rPr lang="en-US" dirty="0" smtClean="0">
                <a:latin typeface="+mj-lt"/>
              </a:rPr>
            </a:br>
            <a:r>
              <a:rPr lang="en-US" dirty="0" err="1" smtClean="0">
                <a:latin typeface="+mj-lt"/>
              </a:rPr>
              <a:t>pico</a:t>
            </a:r>
            <a:r>
              <a:rPr lang="en-US" dirty="0" smtClean="0">
                <a:latin typeface="+mj-lt"/>
              </a:rPr>
              <a:t> 10</a:t>
            </a:r>
            <a:r>
              <a:rPr lang="en-US" baseline="30000" dirty="0" smtClean="0">
                <a:latin typeface="+mj-lt"/>
              </a:rPr>
              <a:t>–12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femto</a:t>
            </a: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10</a:t>
            </a:r>
            <a:r>
              <a:rPr lang="en-US" baseline="30000" dirty="0" smtClean="0">
                <a:latin typeface="+mj-lt"/>
              </a:rPr>
              <a:t>–15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atto</a:t>
            </a:r>
            <a:r>
              <a:rPr lang="en-US" dirty="0" smtClean="0">
                <a:latin typeface="+mj-lt"/>
              </a:rPr>
              <a:t> 10</a:t>
            </a:r>
            <a:r>
              <a:rPr lang="en-US" baseline="30000" dirty="0" smtClean="0">
                <a:latin typeface="+mj-lt"/>
              </a:rPr>
              <a:t>–18</a:t>
            </a:r>
            <a:endParaRPr lang="en-US" dirty="0" smtClean="0">
              <a:latin typeface="+mj-lt"/>
            </a:endParaRP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Mass</a:t>
            </a:r>
          </a:p>
          <a:p>
            <a:pPr lvl="1"/>
            <a:r>
              <a:rPr lang="en-US" dirty="0" smtClean="0"/>
              <a:t>units: grams, kilograms, moles, # molecules</a:t>
            </a:r>
          </a:p>
          <a:p>
            <a:pPr lvl="1"/>
            <a:r>
              <a:rPr lang="en-US" dirty="0" smtClean="0"/>
              <a:t>not weight!</a:t>
            </a:r>
          </a:p>
          <a:p>
            <a:pPr marL="228600" lvl="1" indent="0">
              <a:buNone/>
            </a:pPr>
            <a:r>
              <a:rPr lang="en-US" dirty="0" smtClean="0"/>
              <a:t>Conversions:</a:t>
            </a:r>
          </a:p>
          <a:p>
            <a:pPr marL="228600" lvl="1" indent="0">
              <a:buNone/>
            </a:pPr>
            <a:r>
              <a:rPr lang="en-US" dirty="0" smtClean="0"/>
              <a:t>When balancing or determining yields from chemical equations, always convert to moles first</a:t>
            </a:r>
          </a:p>
          <a:p>
            <a:pPr marL="279400" indent="-342900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Volume</a:t>
            </a:r>
          </a:p>
          <a:p>
            <a:pPr marL="571500" lvl="1" indent="-342900"/>
            <a:r>
              <a:rPr lang="en-US" sz="1600" dirty="0" smtClean="0"/>
              <a:t>units:  cubic ___meters:  cm</a:t>
            </a:r>
            <a:r>
              <a:rPr lang="en-US" sz="1600" baseline="30000" dirty="0" smtClean="0"/>
              <a:t>3</a:t>
            </a:r>
            <a:r>
              <a:rPr lang="en-US" sz="1600" dirty="0" smtClean="0"/>
              <a:t>, mm</a:t>
            </a:r>
            <a:r>
              <a:rPr lang="en-US" sz="1600" baseline="30000" dirty="0" smtClean="0"/>
              <a:t>3</a:t>
            </a:r>
            <a:r>
              <a:rPr lang="en-US" sz="1600" dirty="0" smtClean="0"/>
              <a:t>, L(</a:t>
            </a:r>
            <a:r>
              <a:rPr lang="en-US" sz="1600" dirty="0" err="1" smtClean="0"/>
              <a:t>iters</a:t>
            </a:r>
            <a:r>
              <a:rPr lang="en-US" sz="1600" dirty="0" smtClean="0"/>
              <a:t>)</a:t>
            </a:r>
          </a:p>
          <a:p>
            <a:pPr marL="571500" lvl="1" indent="-342900"/>
            <a:r>
              <a:rPr lang="en-US" sz="1600" dirty="0" smtClean="0"/>
              <a:t>Conversions:  1 mL = 1 cm</a:t>
            </a:r>
            <a:r>
              <a:rPr lang="en-US" sz="1600" baseline="30000" dirty="0" smtClean="0"/>
              <a:t>3</a:t>
            </a:r>
            <a:r>
              <a:rPr lang="en-US" sz="1600" dirty="0" smtClean="0"/>
              <a:t>, 1 L = 1000 ml</a:t>
            </a:r>
          </a:p>
          <a:p>
            <a:pPr marL="2286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79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Substance Quantitation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9400" indent="-342900"/>
            <a:r>
              <a:rPr lang="en-US" dirty="0" smtClean="0"/>
              <a:t> </a:t>
            </a:r>
            <a:r>
              <a:rPr lang="en-US" dirty="0" smtClean="0">
                <a:solidFill>
                  <a:srgbClr val="FFFF00"/>
                </a:solidFill>
              </a:rPr>
              <a:t>Solution </a:t>
            </a:r>
            <a:r>
              <a:rPr lang="en-US" dirty="0">
                <a:solidFill>
                  <a:srgbClr val="FFFF00"/>
                </a:solidFill>
              </a:rPr>
              <a:t>Density</a:t>
            </a:r>
            <a:r>
              <a:rPr lang="en-US" dirty="0"/>
              <a:t> (</a:t>
            </a:r>
            <a:r>
              <a:rPr lang="en-US" dirty="0" smtClean="0">
                <a:solidFill>
                  <a:srgbClr val="FFFF00"/>
                </a:solidFill>
              </a:rPr>
              <a:t>Concentration</a:t>
            </a:r>
            <a:r>
              <a:rPr lang="en-US" dirty="0" smtClean="0"/>
              <a:t>)</a:t>
            </a:r>
          </a:p>
          <a:p>
            <a:pPr marL="571500" lvl="1" indent="-342900"/>
            <a:r>
              <a:rPr lang="en-US" dirty="0" smtClean="0"/>
              <a:t>units: G/L</a:t>
            </a:r>
            <a:r>
              <a:rPr lang="en-US" dirty="0"/>
              <a:t>, </a:t>
            </a:r>
            <a:r>
              <a:rPr lang="en-US" dirty="0" err="1"/>
              <a:t>mol</a:t>
            </a:r>
            <a:r>
              <a:rPr lang="en-US" dirty="0"/>
              <a:t>/L, M, %(w/v), %(v/v</a:t>
            </a:r>
            <a:r>
              <a:rPr lang="en-US" dirty="0" smtClean="0"/>
              <a:t>), ppm, </a:t>
            </a:r>
            <a:r>
              <a:rPr lang="en-US" dirty="0" err="1" smtClean="0"/>
              <a:t>etc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/>
          </a:p>
          <a:p>
            <a:pPr marL="571500" lvl="1" indent="-342900"/>
            <a:r>
              <a:rPr lang="en-US" dirty="0"/>
              <a:t>mass of a solute in the volume of a solution</a:t>
            </a:r>
          </a:p>
          <a:p>
            <a:pPr marL="571500" lvl="1" indent="-342900"/>
            <a:r>
              <a:rPr lang="en-US" dirty="0"/>
              <a:t>solution = solute + </a:t>
            </a:r>
            <a:r>
              <a:rPr lang="en-US" dirty="0" smtClean="0"/>
              <a:t>solvent</a:t>
            </a:r>
          </a:p>
          <a:p>
            <a:pPr marL="571500" lvl="1" indent="-342900"/>
            <a:r>
              <a:rPr lang="en-US" dirty="0" smtClean="0"/>
              <a:t>note density = mass/volume, but of a pure substance!</a:t>
            </a:r>
          </a:p>
          <a:p>
            <a:pPr marL="571500" lvl="1" indent="-342900"/>
            <a:r>
              <a:rPr lang="en-US" dirty="0" smtClean="0"/>
              <a:t>mass of solute = concentration × volume</a:t>
            </a:r>
          </a:p>
          <a:p>
            <a:pPr marL="571500" lvl="1" indent="-342900"/>
            <a:r>
              <a:rPr lang="en-US" dirty="0" smtClean="0"/>
              <a:t>stock solutions / reagents</a:t>
            </a:r>
          </a:p>
          <a:p>
            <a:pPr marL="517525" lvl="2" indent="0">
              <a:buNone/>
            </a:pPr>
            <a:r>
              <a:rPr lang="en-US" dirty="0" smtClean="0"/>
              <a:t>[ g </a:t>
            </a:r>
            <a:r>
              <a:rPr lang="en-US" dirty="0" smtClean="0">
                <a:sym typeface="Wingdings" panose="05000000000000000000" pitchFamily="2" charset="2"/>
              </a:rPr>
              <a:t>AW/MW mole ]  weighed out:  add solvent to final volume</a:t>
            </a:r>
            <a:endParaRPr lang="en-US" dirty="0" smtClean="0"/>
          </a:p>
          <a:p>
            <a:pPr marL="571500" lvl="1" indent="-342900"/>
            <a:r>
              <a:rPr lang="en-US" dirty="0" smtClean="0"/>
              <a:t>dilutions: 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concentrated</a:t>
            </a:r>
            <a:r>
              <a:rPr lang="en-US" dirty="0" smtClean="0"/>
              <a:t> ×</a:t>
            </a:r>
            <a:r>
              <a:rPr lang="en-US" dirty="0" err="1" smtClean="0"/>
              <a:t>V</a:t>
            </a:r>
            <a:r>
              <a:rPr lang="en-US" baseline="-25000" dirty="0" err="1" smtClean="0"/>
              <a:t>concentrated</a:t>
            </a:r>
            <a:r>
              <a:rPr lang="en-US" dirty="0" smtClean="0"/>
              <a:t> =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dilution</a:t>
            </a:r>
            <a:r>
              <a:rPr lang="en-US" dirty="0" smtClean="0"/>
              <a:t> ×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dilution</a:t>
            </a:r>
            <a:endParaRPr lang="en-US" baseline="-25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906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–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 atom more electronegative</a:t>
            </a:r>
          </a:p>
          <a:p>
            <a:pPr lvl="1"/>
            <a:r>
              <a:rPr lang="en-US" dirty="0" smtClean="0"/>
              <a:t>greater affinity for electrons</a:t>
            </a:r>
          </a:p>
          <a:p>
            <a:pPr lvl="1"/>
            <a:r>
              <a:rPr lang="en-US" dirty="0" smtClean="0"/>
              <a:t>both bonding and nonbonding</a:t>
            </a:r>
            <a:br>
              <a:rPr lang="en-US" dirty="0" smtClean="0"/>
            </a:br>
            <a:r>
              <a:rPr lang="en-US" dirty="0" smtClean="0"/>
              <a:t>electrons (electron pairs)</a:t>
            </a:r>
          </a:p>
          <a:p>
            <a:r>
              <a:rPr lang="en-US" dirty="0" smtClean="0"/>
              <a:t>O-H bond covalent ("shared"</a:t>
            </a:r>
            <a:br>
              <a:rPr lang="en-US" dirty="0" smtClean="0"/>
            </a:br>
            <a:r>
              <a:rPr lang="en-US" dirty="0" smtClean="0"/>
              <a:t>bonding electrons) but polar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274" y="1310192"/>
            <a:ext cx="34671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7662952" y="2056358"/>
            <a:ext cx="252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arrett &amp; Grisham,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Biochemistry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(5ed, 2013)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4266883"/>
            <a:ext cx="16954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2800033"/>
            <a:ext cx="14382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 rot="16200000">
            <a:off x="7662952" y="4837658"/>
            <a:ext cx="2529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>
                <a:solidFill>
                  <a:schemeClr val="bg1">
                    <a:lumMod val="50000"/>
                  </a:schemeClr>
                </a:solidFill>
              </a:rPr>
              <a:t>Lehniinger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800" i="1" dirty="0" smtClean="0">
                <a:solidFill>
                  <a:schemeClr val="bg1">
                    <a:lumMod val="50000"/>
                  </a:schemeClr>
                </a:solidFill>
              </a:rPr>
              <a:t>Biochemistry</a:t>
            </a:r>
            <a:r>
              <a:rPr lang="en-US" sz="800" dirty="0" smtClean="0">
                <a:solidFill>
                  <a:schemeClr val="bg1">
                    <a:lumMod val="50000"/>
                  </a:schemeClr>
                </a:solidFill>
              </a:rPr>
              <a:t> (4ed, 2005)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68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– Hydrogen Bonding</a:t>
            </a:r>
            <a:endParaRPr lang="en-US" dirty="0"/>
          </a:p>
        </p:txBody>
      </p:sp>
      <p:sp>
        <p:nvSpPr>
          <p:cNvPr id="5" name="AutoShape 2" descr="data:image/jpeg;base64,/9j/4AAQSkZJRgABAQAAAQABAAD/2wCEAAkGBxQQEBAUEBAUFRAQFBQUFRUXGBUVFBUUFBUWFxgVFBcYHSggGB0lHBQUIjEhJSkrLi4uFyE/ODMsNygtLisBCgoKDg0OGhAQFzAkHB4sNywsLCwsLCwsLDc3LDcsLDQsLCw3LCwsLCwsLDcuLCwsLDEtLCw0LDQsKywrLiwsLP/AABEIAOwA1gMBIgACEQEDEQH/xAAbAAEAAgMBAQAAAAAAAAAAAAAAAQUDBAYCB//EADsQAAICAQMCBQIDBgUCBwAAAAECAAMRBBIhBTEGEyJBUTJhFCNxFkJSYoGRFTNDobEk0QdTcoKDk6L/xAAYAQEBAQEBAAAAAAAAAAAAAAAAAQIDBP/EACIRAQEAAgIBBAMBAAAAAAAAAAABAhEDMSESQUJRImGRE//aAAwDAQACEQMRAD8A+4xEQEREBERAREQEREBERAREQEREBERAREQEREBERAREQEREBERAREgwJiVHUOqtu8vSiu6+uyoXVlwrVVWHmw/fHIHvJ/aDTta9NeoqfUqGxUHXcWAzt/X5+IFtEq+i9UNqol4SrWeWLLNOHDsgJIB47jjvLSAiJ5aBMmUp6+vkPdsbalxp28ZJF3k5HPbPM3zr6wAfNTB3YO4AEJ9X9vf4hq4ZTuNuJT0eIaGZwLU2VhD5m5dh37sAHPcbTN5NfWzsi2IbEGWUMCyj5I7iC4ZTuNqJqJ1CplLLdWVXksGUgD7nPHYyW19QUMbUCt2Ysu0/oc8wnpy+m1EhTmTCERNPquuGnpstZHdalLFa1Lu2PZVHcwNyJipt3qrAEbgCARgjIzgj2P2mt0vqS6gWFFcCqx6jvRkyyYyV3DleeCODA3oiICIiAiIgIiICDExai9UUs7BVXkk8ACBrarRDbealVb7kK7wAGLBSELH3xmcQrK/T9FpE01i6yp9MNhrceTZVYhtuNuNuMK53A+rP3nZ6NrLW8xspVghKyMM2f37M9vsvtnn4FhiKMK6KsWm0Vr5zKEL4G4oDkKT8ZmxKo6lqLCLjmmxvRZ/Ax/07Ptzw39DzjNoDAmeWnqQYHIv4RXyXGyv8Q2oNos5+k6nze/zt4/Waq9Fa59dswUVmXThwQm6xltuUn3Uuu3IHue87cicxV1i2u3Ub0DULqhVu3epQ4QDamOQGb595NR6+Pl5c5dMKdCss1C22U0ovn1WFAd3FdNqZPpwWy6/0E1NZ0G7YylK0WoapvOBJa0XK4AKqNw+rJ/8ASMfaxHidggdqBtspa+nDgllUqNrcYU+tT7jvMn7QWeb5P4cefv243+jaKhZuLY+OMY74jw6evm31HNafRNq2vfT0ogUaTIrZCHNTWkgOV2bgCpAI+M49rnQeHm3VG2lSor1WVco5D3NXt+lQvIVs4GBmT07xM4FYsr9Tu+Szqg/znQVocbWZQORkZ4xmdcsROfm5MfGtT+/pqdGoavT0o/1pWitznkKAefebsRK8Vu7smlZ0xG1CaglvNrrasepgm1iCcp2J47zcMrzry9uykBlQ/mufpX+Rcd3/ANh7xpHFutL6PX6jUXMutqs1Q3CxhZQ1djimutc8AqtR2gevdznM63SaI3/g77jYl9VeSiuVQvYgDixBw2D2z2me/omne5bn01TXrjFhRS4x29RGeJFmvNdoW0AV2ECuwZxu/gf4JPY9j+sQWQiQDJgIiICIiAiIgVfifqDabRau9AC9FFtqg9i1dbMAftkCU+n8UV6jU6KipksF6W2Wgq2VNaoy4z/MT89pfdc6cNVptRQzFV1FT1FhjIDqVJGffBmGzo4N+kt3tnSJYirxhhYqqSf02iBZgSYiBjuqDqysAVYEEHkEHuDOev8AFFVF+rputpq/DrW1YZwjPvrLdifkY4nSGVS9HAt1dhbJ1YQYIHo2V7OPn5gbHRNW1+m09rgBrakcgdgWUEgZ/Wb0p9Cw0dem07ZKrWtYs7KWQAAH4JxxLfMGgyqboNJtNm07i/mEbm2NYBgOUzgkADnHtLQmcd1HqdnUbX0uhcpRW2zV6tfb5o0x97PYuPp/XsWZWdU6Uult1V+n09NlldNZSy7cTRUxZW/D1ZPfgEheBtAPsJseJjp9PZTZfXaqW2+rUoxAofZsU2EHKqw9Oe3zL7pHS6tJSlNCBKqxhVH3OSSe5JOSSeSTM+p0y2oyWKGrcFWU8hlPBBHuIa/0z+1SnhujaFG/ZgAqHYq43F/VknPLHn7y6AnFafUP0exabmLdLtYJRacltKx7VXsf9M9lc9uxnaqcwmWeWXdeokZmquuU2msEl1Xc2BkKM4AY+xPxDOlUniBLdNp7drhdW6VAAgOhtYrkkHjH2l1pNMtSKqDCr2H/ACT8k/M43p/gdKqNDtppGrouqsttA5YK5L4OOSQZ24gTMWp062KyuAysCCD7zLECro1a13V6XLs3kmwOxz6VYLhj3J9QnvonVF1VbOgYBbbqsNjO6mxq2PHsSpx+srOr+Gk1WtrtvQNTXp2rHqdWDtYG/dI4wJn8G9IbR6Y1Nji7UMoBLAV2XOyDJ5J2lYF7ESIExEQEREBERAREQEiTEDDqdOtisrqGVhgg9iJp6dvw6oltu7c+ytmGDjGQrt2J4PPGf1llMGr0y2oyOoZGGCD2IhZfa9PmXUPEmq6h1K/Q6ZLv8ODLTdqKkG5WTd5ypYSANxIUnkgKcDnM+ldM6fXpqq6qUCVVKFVR2AH/AD+s1+nVvVuSxg1a48tz9RU/uv8ALD+L3z8yxEF8VMREIw6vTLbW6WKGSwFWUjIZSMEET5ZrPFNvRNdptEQ7dOa6tUtsR81VurDyRa3FgVirBu4VSDnvPrBMrurVvYorrVdthId2AYKg74U/Ux9vYe/wSybr3rLHcMtDoLAVDE87AeScDu2OwM99P0KUrtQHk5YnlmY92Y+5M96DRJSgSsYUZ/Uk9yx9yfmbMLb7ToiIhkiIgIiICRJiAiIgIiICIiBEmIgIiICIiBg1emW1GRxlWGCJo9Payp/KsyyAfl28kkD92w+zD59/1lrNbX1u1dgpcJaVIR2XeqvjhiuRkA+2YWXxp7r1KMzIrqXTG5QRuXcMjcO4zJtvVSoZgC5woJALH4Ue5nL6yp6LdPXV5K67Xj/qNV5YBZdNWCWCZ9THICgnABPfGI0yO+rs0+q8q7UaSpNTptQawpTzjbXhkB4YGo8jGQe3EIuNdfZY/lU5X/zLMEbFI7Jnu5/qB7/B3tHpVqRUQelRgZOT+pJ5J+8xdMrtWqsahke4Ab2RSqFvcqpJIHabkNXLxpAkxEMkREBERAREQEREBERAREQEREBERAREQEREBMd1yorMxCqoJJPAAHuTMb6xBalRcC11Z1T3KoVDMPsC6/3nF+PfFdejqp1LMt2mXVLQ9a9967/MLfxFNnC9s5z7YDotboK9fXW582p62L02r6LUOCu9e+QwJ9LAgg8ieNF01NCttrNbdbYV8258NYVXheFACouSdqgAZJxyZY9J6hXqaktocPVYMqwOQR/3znieesdSq0tL3aiwJVWMsxP+w+SfYe8DbrsDAFSCrAEEcgg8gg+89zjPAPXk1ems1SYq0e+78tj/AJQrY+vPZQy+or2B7TrPxaZrG8ZtyUGfqwMnb88cwM8QIgIiICIiAiIgIiICIiAiIgIiICIiAiIgJ5ZgBk9pOZShG1beoFdKp+hgQ1xB7sPZOO3v+kLjNq3r3S7NR1PSNXbdSiaXUA21BO72UEITYjLyFJ7e00OleEk1Ogvo1iMzfidcUewAOGsexVuwABuw2QQPfid0ok4hFD4F1hu0FBfAuQNVcAMYupY12f8A6Un75Ew/+IOo26J61AN2qZNNTkBsWXHbvAP8Klm/9swdDB03VNfQT+Xq1TW1D+biq9R+jLW3/wAkjVY1fWKk719Mq85vj8RqAyID91rDnH84gZdT4fq0fTNZTpKsBtPbhFydz+Ts4Hydo7dyfvNTR9Kuq1fTWs1N1yLXcCHSoLWTUmOUQEH25nZYni2sMpU8hgQR9jwYHsGTKbSO+ndarCz1ucVWHkj3FVn++G98c897gQtmkxEQhERAREQEREBERAREQEREBERAieLbAoJJAABJJ7AD3MjU3rWjM7BVUEknsAO80dBbZcS7LtpYYRGHrYfxv8A+y/3hZNzbHpLH1DizLJQv0Lgq1h/jcey/A/rLXEASTBbtU63ryVNYu2xxSA1rIu5awefVz8c4GTiWKahTtwyncMjkcg+4lI1Gops1Xk1LYNQwsRiwUI5RUIsB5KjaD6c9yJqP0i3znLVI7PfRat4IGxK1QOuD6l+lwAMgh+fedfRjfdG14h6dZZqNBqNOV3aa1hZkgbtPahWzB+xCNj7TD4YoOnNp1GPxXUNRdcdvqUKgCou4fFaL/UmYf8HuVbR5aOteKqFJzmhrRY5IyBnG1QpOD5YyeZpp0PUEXBUK7n1LISa0wLdNWi4CcKdytkDtnMTjx98ktduHHyJjOqUOqFhvcMyr7lVxkj9Nw/vORq6A7kZqYVG3TFkby0BFXmFm2Vkj3Qd/UB24m10zo7VaqpjThEOsVSNuEWyxGr4zwMB+3bMXDGfIdSRKmrVvRYEubdXY35dpwME9q7Pv8H37d+9vMeopV1KuoZT3BGQZyaxuu2TMmVdmuaq4LaAKrCBU47BsfRZ8Ensex7d5ZqYLLExEQhERAREQEREBERASDJkGBzGutcZ1WpW6n8DZaEqrsRl1SMAlbOo7kluFJGDMOr191u3S6yttJ+O3V0XUXb3Vwps2OSg2PtVjxuXg89pddZ0yaqq7T+ZtsKqcjBas7t1b4Pwyg4PxK9el6i27T26yynZo2axVqVx5lhrZN9m8nAAZiFGeffiBu6RWuNiX6chKLFFTuyv5wVR+bhexznuO8tgJjptDqGUgqwyCDkEH3BmSBMREDyZy2m8StVUr6mphW3nBLAVJdqy527B9JIU4/TnE6oyl/ZijncHZCLFCM7FE836yg9icnn2zxidMLj8kYn8QuhKWaVhfuqCoHQhhcWCtv7DBRsj7e88ajxC+xhXpma5UtZ1DJ+WK2Zc5Jw+WU4A+Paben8P1oQxa13DVtvdyzflZCLn+Ebm4+STPOr8P1vnFlqFvMDlGALrYdzI2QeM9iMEc4M1vj+hr9H8Rea9VRrJc11l3BRfU9SvuFZO7Yc4yAeZ0IlNX4dQWVN5lpWkqUrJUorIgQEHbuHA7A4z7S5ExncbfxVMREwMGr062oUdQyMMEHsRKg6lmY6fS2FLNI1HmtdW7K1TZJVHOAzFVPq5x7y9M1tfpvNqtryV8xHTI7jcpGR+mYXaoXxXS+0IbFW5jXTe9Vg072nIUB8diRwTgN7E5E2ejdSO4abUOH1tdS2WlEdaiHJAKk8e3bM56urVWabT6JtEazUaVsvJq8gJQyNvqAYsSwQYGAVJ57c9uBCPUREBERAREQERECCZqa97MBaQNznBY421jB9ZH73bgfMqfG7MKKfLx5h1mjC7iQpP4ivAYjnB7HHzNfoltx6prBqPLDDSaQha2dlANuq59QHJx8ewgdBoNEtK4GSx5dz9Tt7sx9zNnEmIFSNM+nszUpam1gHrGPy2b/Ur+38S/1HuDaAyTPl3UNbqv8P6iUFZo/F3r5husFyj8QFO1QmOOwG4f0lt2PqUSBJkCIiAiIgIiICIlN4y1T09O11lblLK9PayuO6sqEhv6QLHWakVoWIY47BQWYk9gAPkzU0Omdm8276yMKg+mpT+7/Mx92/txOd0fiC+7XdPrbT6nTo9V7OLRRtuKpXjb5djHgsTzjvO0EBiU9xfSuz+p9M5y47mknu6+5Q+6+3ce8uZ5YRAVgQMHgz1mcTqvE1lWp6nWatRatK1mo1Vq61lqSTk8e+DzmdF4Y1LXaLR2WNust09Du3sXatSx/uTAtIiICIiAiIgeHrBxkA4IIzzgjsf1gVDcWwNxGCcckDsCf6z1mMwJiRmMwBmudBWUZDWmxiWZcDaWJ3Eke5zzNjMZgAJMjMZgTEZiAiIgIiICa3UNEl9VlVq7qrVZHXJG5WGCMjkcGbMQNOzplbW02lfzNOrrWcn0rYFDDGcHO1e/xNyIgIiIFenSKg2pYKd2qx5pyecJsGP4fT8TY6fo1oqqqrGK6UWtBkkhEUKoyeTwByZsRAREQEREBIaTIaB4MYkyIUxERCmIxEQGIxEQj0k9Tys9QhERARPLNj++PmehAREQEREBERAREQEREBERASJMQKK/r6Vaq+m3hUrpdSEds+Z5gbcVBA+gf3M89L8R120q75DYpJABwReQEK59j8+2D8Syq0AW+64Md1y1IRxgCrfjH/2H+0pKfDn/AFOnDAnT6allyWGbrGJCllA/cD28/NkDzd4wRWqbyrRp3puv8woctXXsANYGSSd49JAJz2m5+01WTmu4BGRLGKemp7Nu1bMHg+tM4zjcM4mvX4TP5QfVWOlFRprUqgIQtWwLkD1MBUozx3PE2NT4fLPdtvZadTYltte0EllCghHP0qwrUEYPvjGYEftXR3IsVCtzrYa28t1o+sq3/GcbvbM9N4lqBVWruFrOEFXlnzCWRrFOBwFKo3qJx6SO/E5+rw9feV09wtTS1Vaiv1GhlAswKvLK+p9oHG5VwOCCZfdN8OeVatpdNytnFdYrQjy3TGMk59ZOSf7QHVfEiVaNdUg3VmylCCGDAWXrS3pA3blLH047jEy/tHTjtYLPM8sVeW3nF9m/hO5G3nPbEw6jw3u0n4dbipF4vFm0HDDU/iANucEZ4/SY26Ff5n4gaiv8Xu4JrbyPL2bfLKb9382d2c/biBms8WaZQp3sQUWwkV2EVozFA1mB6PUrA5xjB+J41/iqpHVEy7m4U52uKtwBLgWbdpKgHIHwfiYqfC2yrVp52X1lRV224HmO97u4Gexa9sD2AE8P4cuwtQvr/DJc1yjyz5uXZ2KM27GA1hwQM4A/UhtdP8VUWFFL/mNsVsLYa1sdA4Q2FQoJDAjOMza6d4h0+ofZVYSxUuuVdQ6KQDZWWADrlgNwyOZVVeFimjsoNmd9tdhIGMqgqBQZPBPlHn2yPia/hvT6g36c2qRXptM9I3VGpgWaoKrHewdsVnJT0/HwAt7/ABLRUWFzhWDWcKGswlbbWsbaPSAe5PAlm2sQFAXGbASn8wUAkj+hBlEvhxhbqX8wfn1X1jg8G6wuCfsM4mTrHQnu0tFVdoS2nYA+DjHlmqzgEd63fHwcfEDebxBpgiP56bLEV0IOd6OQFKgcnJIAxNdPFGmNy1C5dzUteG7L5aEhsk9iMNnPbEpf2SspFhodSDcpRCzVY0yixhR5iAsmLLnbKjsAJrVeDLxUajZVtZbwWDW5BfVDUp3ySM5RvVnAyPsHVJ4h0pTeNTXs3bM7gPXgHbg85wwOPgyzBnKdL8P2LqK7rVrUq5Yjzbr2/wApqwd9nv62wABgH3zOl0ZfYPNCizJyFJK9zjBIz2xAzxEQEREBERAREQEREBIxJiAiIgRiTEQEREBiRiTECMRiTECMRiTEBiMRECMSY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QQEBAUEBAUFRAQFBQUFRUXGBUVFBUUFBUWFxgVFBcYHSggGB0lHBQUIjEhJSkrLi4uFyE/ODMsNygtLisBCgoKDg0OGhAQFzAkHB4sNywsLCwsLCwsLDc3LDcsLDQsLCw3LCwsLCwsLDcuLCwsLDEtLCw0LDQsKywrLiwsLP/AABEIAOwA1gMBIgACEQEDEQH/xAAbAAEAAgMBAQAAAAAAAAAAAAAAAQUDBAYCB//EADsQAAICAQMCBQIDBgUCBwAAAAECAAMRBBIhBTEGEyJBUTJhFCNxFkJSYoGRFTNDobEk0QdTcoKDk6L/xAAYAQEBAQEBAAAAAAAAAAAAAAAAAQIDBP/EACIRAQEAAgIBBAMBAAAAAAAAAAABAhEDMSESQUJRImGRE//aAAwDAQACEQMRAD8A+4xEQEREBERAREQEREBERAREQEREBERAREQEREBERAREQEREBERAREgwJiVHUOqtu8vSiu6+uyoXVlwrVVWHmw/fHIHvJ/aDTta9NeoqfUqGxUHXcWAzt/X5+IFtEq+i9UNqol4SrWeWLLNOHDsgJIB47jjvLSAiJ5aBMmUp6+vkPdsbalxp28ZJF3k5HPbPM3zr6wAfNTB3YO4AEJ9X9vf4hq4ZTuNuJT0eIaGZwLU2VhD5m5dh37sAHPcbTN5NfWzsi2IbEGWUMCyj5I7iC4ZTuNqJqJ1CplLLdWVXksGUgD7nPHYyW19QUMbUCt2Ysu0/oc8wnpy+m1EhTmTCERNPquuGnpstZHdalLFa1Lu2PZVHcwNyJipt3qrAEbgCARgjIzgj2P2mt0vqS6gWFFcCqx6jvRkyyYyV3DleeCODA3oiICIiAiIgIiICDExai9UUs7BVXkk8ACBrarRDbealVb7kK7wAGLBSELH3xmcQrK/T9FpE01i6yp9MNhrceTZVYhtuNuNuMK53A+rP3nZ6NrLW8xspVghKyMM2f37M9vsvtnn4FhiKMK6KsWm0Vr5zKEL4G4oDkKT8ZmxKo6lqLCLjmmxvRZ/Ax/07Ptzw39DzjNoDAmeWnqQYHIv4RXyXGyv8Q2oNos5+k6nze/zt4/Waq9Fa59dswUVmXThwQm6xltuUn3Uuu3IHue87cicxV1i2u3Ub0DULqhVu3epQ4QDamOQGb595NR6+Pl5c5dMKdCss1C22U0ovn1WFAd3FdNqZPpwWy6/0E1NZ0G7YylK0WoapvOBJa0XK4AKqNw+rJ/8ASMfaxHidggdqBtspa+nDgllUqNrcYU+tT7jvMn7QWeb5P4cefv243+jaKhZuLY+OMY74jw6evm31HNafRNq2vfT0ogUaTIrZCHNTWkgOV2bgCpAI+M49rnQeHm3VG2lSor1WVco5D3NXt+lQvIVs4GBmT07xM4FYsr9Tu+Szqg/znQVocbWZQORkZ4xmdcsROfm5MfGtT+/pqdGoavT0o/1pWitznkKAefebsRK8Vu7smlZ0xG1CaglvNrrasepgm1iCcp2J47zcMrzry9uykBlQ/mufpX+Rcd3/ANh7xpHFutL6PX6jUXMutqs1Q3CxhZQ1djimutc8AqtR2gevdznM63SaI3/g77jYl9VeSiuVQvYgDixBw2D2z2me/omne5bn01TXrjFhRS4x29RGeJFmvNdoW0AV2ECuwZxu/gf4JPY9j+sQWQiQDJgIiICIiAiIgVfifqDabRau9AC9FFtqg9i1dbMAftkCU+n8UV6jU6KipksF6W2Wgq2VNaoy4z/MT89pfdc6cNVptRQzFV1FT1FhjIDqVJGffBmGzo4N+kt3tnSJYirxhhYqqSf02iBZgSYiBjuqDqysAVYEEHkEHuDOev8AFFVF+rputpq/DrW1YZwjPvrLdifkY4nSGVS9HAt1dhbJ1YQYIHo2V7OPn5gbHRNW1+m09rgBrakcgdgWUEgZ/Wb0p9Cw0dem07ZKrWtYs7KWQAAH4JxxLfMGgyqboNJtNm07i/mEbm2NYBgOUzgkADnHtLQmcd1HqdnUbX0uhcpRW2zV6tfb5o0x97PYuPp/XsWZWdU6Uult1V+n09NlldNZSy7cTRUxZW/D1ZPfgEheBtAPsJseJjp9PZTZfXaqW2+rUoxAofZsU2EHKqw9Oe3zL7pHS6tJSlNCBKqxhVH3OSSe5JOSSeSTM+p0y2oyWKGrcFWU8hlPBBHuIa/0z+1SnhujaFG/ZgAqHYq43F/VknPLHn7y6AnFafUP0exabmLdLtYJRacltKx7VXsf9M9lc9uxnaqcwmWeWXdeokZmquuU2msEl1Xc2BkKM4AY+xPxDOlUniBLdNp7drhdW6VAAgOhtYrkkHjH2l1pNMtSKqDCr2H/ACT8k/M43p/gdKqNDtppGrouqsttA5YK5L4OOSQZ24gTMWp062KyuAysCCD7zLECro1a13V6XLs3kmwOxz6VYLhj3J9QnvonVF1VbOgYBbbqsNjO6mxq2PHsSpx+srOr+Gk1WtrtvQNTXp2rHqdWDtYG/dI4wJn8G9IbR6Y1Nji7UMoBLAV2XOyDJ5J2lYF7ESIExEQEREBERAREQEiTEDDqdOtisrqGVhgg9iJp6dvw6oltu7c+ytmGDjGQrt2J4PPGf1llMGr0y2oyOoZGGCD2IhZfa9PmXUPEmq6h1K/Q6ZLv8ODLTdqKkG5WTd5ypYSANxIUnkgKcDnM+ldM6fXpqq6qUCVVKFVR2AH/AD+s1+nVvVuSxg1a48tz9RU/uv8ALD+L3z8yxEF8VMREIw6vTLbW6WKGSwFWUjIZSMEET5ZrPFNvRNdptEQ7dOa6tUtsR81VurDyRa3FgVirBu4VSDnvPrBMrurVvYorrVdthId2AYKg74U/Ux9vYe/wSybr3rLHcMtDoLAVDE87AeScDu2OwM99P0KUrtQHk5YnlmY92Y+5M96DRJSgSsYUZ/Uk9yx9yfmbMLb7ToiIhkiIgIiICRJiAiIgIiICIiBEmIgIiICIiBg1emW1GRxlWGCJo9Payp/KsyyAfl28kkD92w+zD59/1lrNbX1u1dgpcJaVIR2XeqvjhiuRkA+2YWXxp7r1KMzIrqXTG5QRuXcMjcO4zJtvVSoZgC5woJALH4Ue5nL6yp6LdPXV5K67Xj/qNV5YBZdNWCWCZ9THICgnABPfGI0yO+rs0+q8q7UaSpNTptQawpTzjbXhkB4YGo8jGQe3EIuNdfZY/lU5X/zLMEbFI7Jnu5/qB7/B3tHpVqRUQelRgZOT+pJ5J+8xdMrtWqsahke4Ab2RSqFvcqpJIHabkNXLxpAkxEMkREBERAREQEREBERAREQEREBERAREQEREBMd1yorMxCqoJJPAAHuTMb6xBalRcC11Z1T3KoVDMPsC6/3nF+PfFdejqp1LMt2mXVLQ9a9967/MLfxFNnC9s5z7YDotboK9fXW582p62L02r6LUOCu9e+QwJ9LAgg8ieNF01NCttrNbdbYV8258NYVXheFACouSdqgAZJxyZY9J6hXqaktocPVYMqwOQR/3znieesdSq0tL3aiwJVWMsxP+w+SfYe8DbrsDAFSCrAEEcgg8gg+89zjPAPXk1ems1SYq0e+78tj/AJQrY+vPZQy+or2B7TrPxaZrG8ZtyUGfqwMnb88cwM8QIgIiICIiAiIgIiICIiAiIgIiICIiAiIgJ5ZgBk9pOZShG1beoFdKp+hgQ1xB7sPZOO3v+kLjNq3r3S7NR1PSNXbdSiaXUA21BO72UEITYjLyFJ7e00OleEk1Ogvo1iMzfidcUewAOGsexVuwABuw2QQPfid0ok4hFD4F1hu0FBfAuQNVcAMYupY12f8A6Un75Ew/+IOo26J61AN2qZNNTkBsWXHbvAP8Klm/9swdDB03VNfQT+Xq1TW1D+biq9R+jLW3/wAkjVY1fWKk719Mq85vj8RqAyID91rDnH84gZdT4fq0fTNZTpKsBtPbhFydz+Ts4Hydo7dyfvNTR9Kuq1fTWs1N1yLXcCHSoLWTUmOUQEH25nZYni2sMpU8hgQR9jwYHsGTKbSO+ndarCz1ucVWHkj3FVn++G98c897gQtmkxEQhERAREQEREBERAREQEREBERAieLbAoJJAABJJ7AD3MjU3rWjM7BVUEknsAO80dBbZcS7LtpYYRGHrYfxv8A+y/3hZNzbHpLH1DizLJQv0Lgq1h/jcey/A/rLXEASTBbtU63ryVNYu2xxSA1rIu5awefVz8c4GTiWKahTtwyncMjkcg+4lI1Gops1Xk1LYNQwsRiwUI5RUIsB5KjaD6c9yJqP0i3znLVI7PfRat4IGxK1QOuD6l+lwAMgh+fedfRjfdG14h6dZZqNBqNOV3aa1hZkgbtPahWzB+xCNj7TD4YoOnNp1GPxXUNRdcdvqUKgCou4fFaL/UmYf8HuVbR5aOteKqFJzmhrRY5IyBnG1QpOD5YyeZpp0PUEXBUK7n1LISa0wLdNWi4CcKdytkDtnMTjx98ktduHHyJjOqUOqFhvcMyr7lVxkj9Nw/vORq6A7kZqYVG3TFkby0BFXmFm2Vkj3Qd/UB24m10zo7VaqpjThEOsVSNuEWyxGr4zwMB+3bMXDGfIdSRKmrVvRYEubdXY35dpwME9q7Pv8H37d+9vMeopV1KuoZT3BGQZyaxuu2TMmVdmuaq4LaAKrCBU47BsfRZ8Ensex7d5ZqYLLExEQhERAREQEREBERASDJkGBzGutcZ1WpW6n8DZaEqrsRl1SMAlbOo7kluFJGDMOr191u3S6yttJ+O3V0XUXb3Vwps2OSg2PtVjxuXg89pddZ0yaqq7T+ZtsKqcjBas7t1b4Pwyg4PxK9el6i27T26yynZo2axVqVx5lhrZN9m8nAAZiFGeffiBu6RWuNiX6chKLFFTuyv5wVR+bhexznuO8tgJjptDqGUgqwyCDkEH3BmSBMREDyZy2m8StVUr6mphW3nBLAVJdqy527B9JIU4/TnE6oyl/ZijncHZCLFCM7FE836yg9icnn2zxidMLj8kYn8QuhKWaVhfuqCoHQhhcWCtv7DBRsj7e88ajxC+xhXpma5UtZ1DJ+WK2Zc5Jw+WU4A+Paben8P1oQxa13DVtvdyzflZCLn+Ebm4+STPOr8P1vnFlqFvMDlGALrYdzI2QeM9iMEc4M1vj+hr9H8Rea9VRrJc11l3BRfU9SvuFZO7Yc4yAeZ0IlNX4dQWVN5lpWkqUrJUorIgQEHbuHA7A4z7S5ExncbfxVMREwMGr062oUdQyMMEHsRKg6lmY6fS2FLNI1HmtdW7K1TZJVHOAzFVPq5x7y9M1tfpvNqtryV8xHTI7jcpGR+mYXaoXxXS+0IbFW5jXTe9Vg072nIUB8diRwTgN7E5E2ejdSO4abUOH1tdS2WlEdaiHJAKk8e3bM56urVWabT6JtEazUaVsvJq8gJQyNvqAYsSwQYGAVJ57c9uBCPUREBERAREQERECCZqa97MBaQNznBY421jB9ZH73bgfMqfG7MKKfLx5h1mjC7iQpP4ivAYjnB7HHzNfoltx6prBqPLDDSaQha2dlANuq59QHJx8ewgdBoNEtK4GSx5dz9Tt7sx9zNnEmIFSNM+nszUpam1gHrGPy2b/Ur+38S/1HuDaAyTPl3UNbqv8P6iUFZo/F3r5husFyj8QFO1QmOOwG4f0lt2PqUSBJkCIiAiIgIiICIlN4y1T09O11lblLK9PayuO6sqEhv6QLHWakVoWIY47BQWYk9gAPkzU0Omdm8276yMKg+mpT+7/Mx92/txOd0fiC+7XdPrbT6nTo9V7OLRRtuKpXjb5djHgsTzjvO0EBiU9xfSuz+p9M5y47mknu6+5Q+6+3ce8uZ5YRAVgQMHgz1mcTqvE1lWp6nWatRatK1mo1Vq61lqSTk8e+DzmdF4Y1LXaLR2WNust09Du3sXatSx/uTAtIiICIiAiIgeHrBxkA4IIzzgjsf1gVDcWwNxGCcckDsCf6z1mMwJiRmMwBmudBWUZDWmxiWZcDaWJ3Eke5zzNjMZgAJMjMZgTEZiAiIgIiICa3UNEl9VlVq7qrVZHXJG5WGCMjkcGbMQNOzplbW02lfzNOrrWcn0rYFDDGcHO1e/xNyIgIiIFenSKg2pYKd2qx5pyecJsGP4fT8TY6fo1oqqqrGK6UWtBkkhEUKoyeTwByZsRAREQEREBIaTIaB4MYkyIUxERCmIxEQGIxEQj0k9Tys9QhERARPLNj++PmehAREQEREBERAREQEREBERASJMQKK/r6Vaq+m3hUrpdSEds+Z5gbcVBA+gf3M89L8R120q75DYpJABwReQEK59j8+2D8Syq0AW+64Md1y1IRxgCrfjH/2H+0pKfDn/AFOnDAnT6allyWGbrGJCllA/cD28/NkDzd4wRWqbyrRp3puv8woctXXsANYGSSd49JAJz2m5+01WTmu4BGRLGKemp7Nu1bMHg+tM4zjcM4mvX4TP5QfVWOlFRprUqgIQtWwLkD1MBUozx3PE2NT4fLPdtvZadTYltte0EllCghHP0qwrUEYPvjGYEftXR3IsVCtzrYa28t1o+sq3/GcbvbM9N4lqBVWruFrOEFXlnzCWRrFOBwFKo3qJx6SO/E5+rw9feV09wtTS1Vaiv1GhlAswKvLK+p9oHG5VwOCCZfdN8OeVatpdNytnFdYrQjy3TGMk59ZOSf7QHVfEiVaNdUg3VmylCCGDAWXrS3pA3blLH047jEy/tHTjtYLPM8sVeW3nF9m/hO5G3nPbEw6jw3u0n4dbipF4vFm0HDDU/iANucEZ4/SY26Ff5n4gaiv8Xu4JrbyPL2bfLKb9382d2c/biBms8WaZQp3sQUWwkV2EVozFA1mB6PUrA5xjB+J41/iqpHVEy7m4U52uKtwBLgWbdpKgHIHwfiYqfC2yrVp52X1lRV224HmO97u4Gexa9sD2AE8P4cuwtQvr/DJc1yjyz5uXZ2KM27GA1hwQM4A/UhtdP8VUWFFL/mNsVsLYa1sdA4Q2FQoJDAjOMza6d4h0+ofZVYSxUuuVdQ6KQDZWWADrlgNwyOZVVeFimjsoNmd9tdhIGMqgqBQZPBPlHn2yPia/hvT6g36c2qRXptM9I3VGpgWaoKrHewdsVnJT0/HwAt7/ABLRUWFzhWDWcKGswlbbWsbaPSAe5PAlm2sQFAXGbASn8wUAkj+hBlEvhxhbqX8wfn1X1jg8G6wuCfsM4mTrHQnu0tFVdoS2nYA+DjHlmqzgEd63fHwcfEDebxBpgiP56bLEV0IOd6OQFKgcnJIAxNdPFGmNy1C5dzUteG7L5aEhsk9iMNnPbEpf2SspFhodSDcpRCzVY0yixhR5iAsmLLnbKjsAJrVeDLxUajZVtZbwWDW5BfVDUp3ySM5RvVnAyPsHVJ4h0pTeNTXs3bM7gPXgHbg85wwOPgyzBnKdL8P2LqK7rVrUq5Yjzbr2/wApqwd9nv62wABgH3zOl0ZfYPNCizJyFJK9zjBIz2xAzxEQEREBERAREQEREBIxJiAiIgRiTEQEREBiRiTECMRiTECMRiTEBiMRECMSYiAiIgIiICIiAiIg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QQEBAUEBAUFRAQFBQUFRUXGBUVFBUUFBUWFxgVFBcYHSggGB0lHBQUIjEhJSkrLi4uFyE/ODMsNygtLisBCgoKDg0OGhAQFzAkHB4sNywsLCwsLCwsLDc3LDcsLDQsLCw3LCwsLCwsLDcuLCwsLDEtLCw0LDQsKywrLiwsLP/AABEIAOwA1gMBIgACEQEDEQH/xAAbAAEAAgMBAQAAAAAAAAAAAAAAAQUDBAYCB//EADsQAAICAQMCBQIDBgUCBwAAAAECAAMRBBIhBTEGEyJBUTJhFCNxFkJSYoGRFTNDobEk0QdTcoKDk6L/xAAYAQEBAQEBAAAAAAAAAAAAAAAAAQIDBP/EACIRAQEAAgIBBAMBAAAAAAAAAAABAhEDMSESQUJRImGRE//aAAwDAQACEQMRAD8A+4xEQEREBERAREQEREBERAREQEREBERAREQEREBERAREQEREBERAREgwJiVHUOqtu8vSiu6+uyoXVlwrVVWHmw/fHIHvJ/aDTta9NeoqfUqGxUHXcWAzt/X5+IFtEq+i9UNqol4SrWeWLLNOHDsgJIB47jjvLSAiJ5aBMmUp6+vkPdsbalxp28ZJF3k5HPbPM3zr6wAfNTB3YO4AEJ9X9vf4hq4ZTuNuJT0eIaGZwLU2VhD5m5dh37sAHPcbTN5NfWzsi2IbEGWUMCyj5I7iC4ZTuNqJqJ1CplLLdWVXksGUgD7nPHYyW19QUMbUCt2Ysu0/oc8wnpy+m1EhTmTCERNPquuGnpstZHdalLFa1Lu2PZVHcwNyJipt3qrAEbgCARgjIzgj2P2mt0vqS6gWFFcCqx6jvRkyyYyV3DleeCODA3oiICIiAiIgIiICDExai9UUs7BVXkk8ACBrarRDbealVb7kK7wAGLBSELH3xmcQrK/T9FpE01i6yp9MNhrceTZVYhtuNuNuMK53A+rP3nZ6NrLW8xspVghKyMM2f37M9vsvtnn4FhiKMK6KsWm0Vr5zKEL4G4oDkKT8ZmxKo6lqLCLjmmxvRZ/Ax/07Ptzw39DzjNoDAmeWnqQYHIv4RXyXGyv8Q2oNos5+k6nze/zt4/Waq9Fa59dswUVmXThwQm6xltuUn3Uuu3IHue87cicxV1i2u3Ub0DULqhVu3epQ4QDamOQGb595NR6+Pl5c5dMKdCss1C22U0ovn1WFAd3FdNqZPpwWy6/0E1NZ0G7YylK0WoapvOBJa0XK4AKqNw+rJ/8ASMfaxHidggdqBtspa+nDgllUqNrcYU+tT7jvMn7QWeb5P4cefv243+jaKhZuLY+OMY74jw6evm31HNafRNq2vfT0ogUaTIrZCHNTWkgOV2bgCpAI+M49rnQeHm3VG2lSor1WVco5D3NXt+lQvIVs4GBmT07xM4FYsr9Tu+Szqg/znQVocbWZQORkZ4xmdcsROfm5MfGtT+/pqdGoavT0o/1pWitznkKAefebsRK8Vu7smlZ0xG1CaglvNrrasepgm1iCcp2J47zcMrzry9uykBlQ/mufpX+Rcd3/ANh7xpHFutL6PX6jUXMutqs1Q3CxhZQ1djimutc8AqtR2gevdznM63SaI3/g77jYl9VeSiuVQvYgDixBw2D2z2me/omne5bn01TXrjFhRS4x29RGeJFmvNdoW0AV2ECuwZxu/gf4JPY9j+sQWQiQDJgIiICIiAiIgVfifqDabRau9AC9FFtqg9i1dbMAftkCU+n8UV6jU6KipksF6W2Wgq2VNaoy4z/MT89pfdc6cNVptRQzFV1FT1FhjIDqVJGffBmGzo4N+kt3tnSJYirxhhYqqSf02iBZgSYiBjuqDqysAVYEEHkEHuDOev8AFFVF+rputpq/DrW1YZwjPvrLdifkY4nSGVS9HAt1dhbJ1YQYIHo2V7OPn5gbHRNW1+m09rgBrakcgdgWUEgZ/Wb0p9Cw0dem07ZKrWtYs7KWQAAH4JxxLfMGgyqboNJtNm07i/mEbm2NYBgOUzgkADnHtLQmcd1HqdnUbX0uhcpRW2zV6tfb5o0x97PYuPp/XsWZWdU6Uult1V+n09NlldNZSy7cTRUxZW/D1ZPfgEheBtAPsJseJjp9PZTZfXaqW2+rUoxAofZsU2EHKqw9Oe3zL7pHS6tJSlNCBKqxhVH3OSSe5JOSSeSTM+p0y2oyWKGrcFWU8hlPBBHuIa/0z+1SnhujaFG/ZgAqHYq43F/VknPLHn7y6AnFafUP0exabmLdLtYJRacltKx7VXsf9M9lc9uxnaqcwmWeWXdeokZmquuU2msEl1Xc2BkKM4AY+xPxDOlUniBLdNp7drhdW6VAAgOhtYrkkHjH2l1pNMtSKqDCr2H/ACT8k/M43p/gdKqNDtppGrouqsttA5YK5L4OOSQZ24gTMWp062KyuAysCCD7zLECro1a13V6XLs3kmwOxz6VYLhj3J9QnvonVF1VbOgYBbbqsNjO6mxq2PHsSpx+srOr+Gk1WtrtvQNTXp2rHqdWDtYG/dI4wJn8G9IbR6Y1Nji7UMoBLAV2XOyDJ5J2lYF7ESIExEQEREBERAREQEiTEDDqdOtisrqGVhgg9iJp6dvw6oltu7c+ytmGDjGQrt2J4PPGf1llMGr0y2oyOoZGGCD2IhZfa9PmXUPEmq6h1K/Q6ZLv8ODLTdqKkG5WTd5ypYSANxIUnkgKcDnM+ldM6fXpqq6qUCVVKFVR2AH/AD+s1+nVvVuSxg1a48tz9RU/uv8ALD+L3z8yxEF8VMREIw6vTLbW6WKGSwFWUjIZSMEET5ZrPFNvRNdptEQ7dOa6tUtsR81VurDyRa3FgVirBu4VSDnvPrBMrurVvYorrVdthId2AYKg74U/Ux9vYe/wSybr3rLHcMtDoLAVDE87AeScDu2OwM99P0KUrtQHk5YnlmY92Y+5M96DRJSgSsYUZ/Uk9yx9yfmbMLb7ToiIhkiIgIiICRJiAiIgIiICIiBEmIgIiICIiBg1emW1GRxlWGCJo9Payp/KsyyAfl28kkD92w+zD59/1lrNbX1u1dgpcJaVIR2XeqvjhiuRkA+2YWXxp7r1KMzIrqXTG5QRuXcMjcO4zJtvVSoZgC5woJALH4Ue5nL6yp6LdPXV5K67Xj/qNV5YBZdNWCWCZ9THICgnABPfGI0yO+rs0+q8q7UaSpNTptQawpTzjbXhkB4YGo8jGQe3EIuNdfZY/lU5X/zLMEbFI7Jnu5/qB7/B3tHpVqRUQelRgZOT+pJ5J+8xdMrtWqsahke4Ab2RSqFvcqpJIHabkNXLxpAkxEMkREBERAREQEREBERAREQEREBERAREQEREBMd1yorMxCqoJJPAAHuTMb6xBalRcC11Z1T3KoVDMPsC6/3nF+PfFdejqp1LMt2mXVLQ9a9967/MLfxFNnC9s5z7YDotboK9fXW582p62L02r6LUOCu9e+QwJ9LAgg8ieNF01NCttrNbdbYV8258NYVXheFACouSdqgAZJxyZY9J6hXqaktocPVYMqwOQR/3znieesdSq0tL3aiwJVWMsxP+w+SfYe8DbrsDAFSCrAEEcgg8gg+89zjPAPXk1ems1SYq0e+78tj/AJQrY+vPZQy+or2B7TrPxaZrG8ZtyUGfqwMnb88cwM8QIgIiICIiAiIgIiICIiAiIgIiICIiAiIgJ5ZgBk9pOZShG1beoFdKp+hgQ1xB7sPZOO3v+kLjNq3r3S7NR1PSNXbdSiaXUA21BO72UEITYjLyFJ7e00OleEk1Ogvo1iMzfidcUewAOGsexVuwABuw2QQPfid0ok4hFD4F1hu0FBfAuQNVcAMYupY12f8A6Un75Ew/+IOo26J61AN2qZNNTkBsWXHbvAP8Klm/9swdDB03VNfQT+Xq1TW1D+biq9R+jLW3/wAkjVY1fWKk719Mq85vj8RqAyID91rDnH84gZdT4fq0fTNZTpKsBtPbhFydz+Ts4Hydo7dyfvNTR9Kuq1fTWs1N1yLXcCHSoLWTUmOUQEH25nZYni2sMpU8hgQR9jwYHsGTKbSO+ndarCz1ucVWHkj3FVn++G98c897gQtmkxEQhERAREQEREBERAREQEREBERAieLbAoJJAABJJ7AD3MjU3rWjM7BVUEknsAO80dBbZcS7LtpYYRGHrYfxv8A+y/3hZNzbHpLH1DizLJQv0Lgq1h/jcey/A/rLXEASTBbtU63ryVNYu2xxSA1rIu5awefVz8c4GTiWKahTtwyncMjkcg+4lI1Gops1Xk1LYNQwsRiwUI5RUIsB5KjaD6c9yJqP0i3znLVI7PfRat4IGxK1QOuD6l+lwAMgh+fedfRjfdG14h6dZZqNBqNOV3aa1hZkgbtPahWzB+xCNj7TD4YoOnNp1GPxXUNRdcdvqUKgCou4fFaL/UmYf8HuVbR5aOteKqFJzmhrRY5IyBnG1QpOD5YyeZpp0PUEXBUK7n1LISa0wLdNWi4CcKdytkDtnMTjx98ktduHHyJjOqUOqFhvcMyr7lVxkj9Nw/vORq6A7kZqYVG3TFkby0BFXmFm2Vkj3Qd/UB24m10zo7VaqpjThEOsVSNuEWyxGr4zwMB+3bMXDGfIdSRKmrVvRYEubdXY35dpwME9q7Pv8H37d+9vMeopV1KuoZT3BGQZyaxuu2TMmVdmuaq4LaAKrCBU47BsfRZ8Ensex7d5ZqYLLExEQhERAREQEREBERASDJkGBzGutcZ1WpW6n8DZaEqrsRl1SMAlbOo7kluFJGDMOr191u3S6yttJ+O3V0XUXb3Vwps2OSg2PtVjxuXg89pddZ0yaqq7T+ZtsKqcjBas7t1b4Pwyg4PxK9el6i27T26yynZo2axVqVx5lhrZN9m8nAAZiFGeffiBu6RWuNiX6chKLFFTuyv5wVR+bhexznuO8tgJjptDqGUgqwyCDkEH3BmSBMREDyZy2m8StVUr6mphW3nBLAVJdqy527B9JIU4/TnE6oyl/ZijncHZCLFCM7FE836yg9icnn2zxidMLj8kYn8QuhKWaVhfuqCoHQhhcWCtv7DBRsj7e88ajxC+xhXpma5UtZ1DJ+WK2Zc5Jw+WU4A+Paben8P1oQxa13DVtvdyzflZCLn+Ebm4+STPOr8P1vnFlqFvMDlGALrYdzI2QeM9iMEc4M1vj+hr9H8Rea9VRrJc11l3BRfU9SvuFZO7Yc4yAeZ0IlNX4dQWVN5lpWkqUrJUorIgQEHbuHA7A4z7S5ExncbfxVMREwMGr062oUdQyMMEHsRKg6lmY6fS2FLNI1HmtdW7K1TZJVHOAzFVPq5x7y9M1tfpvNqtryV8xHTI7jcpGR+mYXaoXxXS+0IbFW5jXTe9Vg072nIUB8diRwTgN7E5E2ejdSO4abUOH1tdS2WlEdaiHJAKk8e3bM56urVWabT6JtEazUaVsvJq8gJQyNvqAYsSwQYGAVJ57c9uBCPUREBERAREQERECCZqa97MBaQNznBY421jB9ZH73bgfMqfG7MKKfLx5h1mjC7iQpP4ivAYjnB7HHzNfoltx6prBqPLDDSaQha2dlANuq59QHJx8ewgdBoNEtK4GSx5dz9Tt7sx9zNnEmIFSNM+nszUpam1gHrGPy2b/Ur+38S/1HuDaAyTPl3UNbqv8P6iUFZo/F3r5husFyj8QFO1QmOOwG4f0lt2PqUSBJkCIiAiIgIiICIlN4y1T09O11lblLK9PayuO6sqEhv6QLHWakVoWIY47BQWYk9gAPkzU0Omdm8276yMKg+mpT+7/Mx92/txOd0fiC+7XdPrbT6nTo9V7OLRRtuKpXjb5djHgsTzjvO0EBiU9xfSuz+p9M5y47mknu6+5Q+6+3ce8uZ5YRAVgQMHgz1mcTqvE1lWp6nWatRatK1mo1Vq61lqSTk8e+DzmdF4Y1LXaLR2WNust09Du3sXatSx/uTAtIiICIiAiIgeHrBxkA4IIzzgjsf1gVDcWwNxGCcckDsCf6z1mMwJiRmMwBmudBWUZDWmxiWZcDaWJ3Eke5zzNjMZgAJMjMZgTEZiAiIgIiICa3UNEl9VlVq7qrVZHXJG5WGCMjkcGbMQNOzplbW02lfzNOrrWcn0rYFDDGcHO1e/xNyIgIiIFenSKg2pYKd2qx5pyecJsGP4fT8TY6fo1oqqqrGK6UWtBkkhEUKoyeTwByZsRAREQEREBIaTIaB4MYkyIUxERCmIxEQGIxEQj0k9Tys9QhERARPLNj++PmehAREQEREBERAREQEREBERASJMQKK/r6Vaq+m3hUrpdSEds+Z5gbcVBA+gf3M89L8R120q75DYpJABwReQEK59j8+2D8Syq0AW+64Md1y1IRxgCrfjH/2H+0pKfDn/AFOnDAnT6allyWGbrGJCllA/cD28/NkDzd4wRWqbyrRp3puv8woctXXsANYGSSd49JAJz2m5+01WTmu4BGRLGKemp7Nu1bMHg+tM4zjcM4mvX4TP5QfVWOlFRprUqgIQtWwLkD1MBUozx3PE2NT4fLPdtvZadTYltte0EllCghHP0qwrUEYPvjGYEftXR3IsVCtzrYa28t1o+sq3/GcbvbM9N4lqBVWruFrOEFXlnzCWRrFOBwFKo3qJx6SO/E5+rw9feV09wtTS1Vaiv1GhlAswKvLK+p9oHG5VwOCCZfdN8OeVatpdNytnFdYrQjy3TGMk59ZOSf7QHVfEiVaNdUg3VmylCCGDAWXrS3pA3blLH047jEy/tHTjtYLPM8sVeW3nF9m/hO5G3nPbEw6jw3u0n4dbipF4vFm0HDDU/iANucEZ4/SY26Ff5n4gaiv8Xu4JrbyPL2bfLKb9382d2c/biBms8WaZQp3sQUWwkV2EVozFA1mB6PUrA5xjB+J41/iqpHVEy7m4U52uKtwBLgWbdpKgHIHwfiYqfC2yrVp52X1lRV224HmO97u4Gexa9sD2AE8P4cuwtQvr/DJc1yjyz5uXZ2KM27GA1hwQM4A/UhtdP8VUWFFL/mNsVsLYa1sdA4Q2FQoJDAjOMza6d4h0+ofZVYSxUuuVdQ6KQDZWWADrlgNwyOZVVeFimjsoNmd9tdhIGMqgqBQZPBPlHn2yPia/hvT6g36c2qRXptM9I3VGpgWaoKrHewdsVnJT0/HwAt7/ABLRUWFzhWDWcKGswlbbWsbaPSAe5PAlm2sQFAXGbASn8wUAkj+hBlEvhxhbqX8wfn1X1jg8G6wuCfsM4mTrHQnu0tFVdoS2nYA+DjHlmqzgEd63fHwcfEDebxBpgiP56bLEV0IOd6OQFKgcnJIAxNdPFGmNy1C5dzUteG7L5aEhsk9iMNnPbEpf2SspFhodSDcpRCzVY0yixhR5iAsmLLnbKjsAJrVeDLxUajZVtZbwWDW5BfVDUp3ySM5RvVnAyPsHVJ4h0pTeNTXs3bM7gPXgHbg85wwOPgyzBnKdL8P2LqK7rVrUq5Yjzbr2/wApqwd9nv62wABgH3zOl0ZfYPNCizJyFJK9zjBIz2xAzxEQEREBERAREQEREBIxJiAiIgRiTEQEREBiRiTECMRiTECMRiTEBiMRECMSYiAiIgIiICIiAiIg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QEBAUEBAUFRAQFBQUFRUXGBUVFBUUFBUWFxgVFBcYHSggGB0lHBQUIjEhJSkrLi4uFyE/ODMsNygtLisBCgoKDg0OGhAQFzAkHB4sNywsLCwsLCwsLDc3LDcsLDQsLCw3LCwsLCwsLDcuLCwsLDEtLCw0LDQsKywrLiwsLP/AABEIAOwA1gMBIgACEQEDEQH/xAAbAAEAAgMBAQAAAAAAAAAAAAAAAQUDBAYCB//EADsQAAICAQMCBQIDBgUCBwAAAAECAAMRBBIhBTEGEyJBUTJhFCNxFkJSYoGRFTNDobEk0QdTcoKDk6L/xAAYAQEBAQEBAAAAAAAAAAAAAAAAAQIDBP/EACIRAQEAAgIBBAMBAAAAAAAAAAABAhEDMSESQUJRImGRE//aAAwDAQACEQMRAD8A+4xEQEREBERAREQEREBERAREQEREBERAREQEREBERAREQEREBERAREgwJiVHUOqtu8vSiu6+uyoXVlwrVVWHmw/fHIHvJ/aDTta9NeoqfUqGxUHXcWAzt/X5+IFtEq+i9UNqol4SrWeWLLNOHDsgJIB47jjvLSAiJ5aBMmUp6+vkPdsbalxp28ZJF3k5HPbPM3zr6wAfNTB3YO4AEJ9X9vf4hq4ZTuNuJT0eIaGZwLU2VhD5m5dh37sAHPcbTN5NfWzsi2IbEGWUMCyj5I7iC4ZTuNqJqJ1CplLLdWVXksGUgD7nPHYyW19QUMbUCt2Ysu0/oc8wnpy+m1EhTmTCERNPquuGnpstZHdalLFa1Lu2PZVHcwNyJipt3qrAEbgCARgjIzgj2P2mt0vqS6gWFFcCqx6jvRkyyYyV3DleeCODA3oiICIiAiIgIiICDExai9UUs7BVXkk8ACBrarRDbealVb7kK7wAGLBSELH3xmcQrK/T9FpE01i6yp9MNhrceTZVYhtuNuNuMK53A+rP3nZ6NrLW8xspVghKyMM2f37M9vsvtnn4FhiKMK6KsWm0Vr5zKEL4G4oDkKT8ZmxKo6lqLCLjmmxvRZ/Ax/07Ptzw39DzjNoDAmeWnqQYHIv4RXyXGyv8Q2oNos5+k6nze/zt4/Waq9Fa59dswUVmXThwQm6xltuUn3Uuu3IHue87cicxV1i2u3Ub0DULqhVu3epQ4QDamOQGb595NR6+Pl5c5dMKdCss1C22U0ovn1WFAd3FdNqZPpwWy6/0E1NZ0G7YylK0WoapvOBJa0XK4AKqNw+rJ/8ASMfaxHidggdqBtspa+nDgllUqNrcYU+tT7jvMn7QWeb5P4cefv243+jaKhZuLY+OMY74jw6evm31HNafRNq2vfT0ogUaTIrZCHNTWkgOV2bgCpAI+M49rnQeHm3VG2lSor1WVco5D3NXt+lQvIVs4GBmT07xM4FYsr9Tu+Szqg/znQVocbWZQORkZ4xmdcsROfm5MfGtT+/pqdGoavT0o/1pWitznkKAefebsRK8Vu7smlZ0xG1CaglvNrrasepgm1iCcp2J47zcMrzry9uykBlQ/mufpX+Rcd3/ANh7xpHFutL6PX6jUXMutqs1Q3CxhZQ1djimutc8AqtR2gevdznM63SaI3/g77jYl9VeSiuVQvYgDixBw2D2z2me/omne5bn01TXrjFhRS4x29RGeJFmvNdoW0AV2ECuwZxu/gf4JPY9j+sQWQiQDJgIiICIiAiIgVfifqDabRau9AC9FFtqg9i1dbMAftkCU+n8UV6jU6KipksF6W2Wgq2VNaoy4z/MT89pfdc6cNVptRQzFV1FT1FhjIDqVJGffBmGzo4N+kt3tnSJYirxhhYqqSf02iBZgSYiBjuqDqysAVYEEHkEHuDOev8AFFVF+rputpq/DrW1YZwjPvrLdifkY4nSGVS9HAt1dhbJ1YQYIHo2V7OPn5gbHRNW1+m09rgBrakcgdgWUEgZ/Wb0p9Cw0dem07ZKrWtYs7KWQAAH4JxxLfMGgyqboNJtNm07i/mEbm2NYBgOUzgkADnHtLQmcd1HqdnUbX0uhcpRW2zV6tfb5o0x97PYuPp/XsWZWdU6Uult1V+n09NlldNZSy7cTRUxZW/D1ZPfgEheBtAPsJseJjp9PZTZfXaqW2+rUoxAofZsU2EHKqw9Oe3zL7pHS6tJSlNCBKqxhVH3OSSe5JOSSeSTM+p0y2oyWKGrcFWU8hlPBBHuIa/0z+1SnhujaFG/ZgAqHYq43F/VknPLHn7y6AnFafUP0exabmLdLtYJRacltKx7VXsf9M9lc9uxnaqcwmWeWXdeokZmquuU2msEl1Xc2BkKM4AY+xPxDOlUniBLdNp7drhdW6VAAgOhtYrkkHjH2l1pNMtSKqDCr2H/ACT8k/M43p/gdKqNDtppGrouqsttA5YK5L4OOSQZ24gTMWp062KyuAysCCD7zLECro1a13V6XLs3kmwOxz6VYLhj3J9QnvonVF1VbOgYBbbqsNjO6mxq2PHsSpx+srOr+Gk1WtrtvQNTXp2rHqdWDtYG/dI4wJn8G9IbR6Y1Nji7UMoBLAV2XOyDJ5J2lYF7ESIExEQEREBERAREQEiTEDDqdOtisrqGVhgg9iJp6dvw6oltu7c+ytmGDjGQrt2J4PPGf1llMGr0y2oyOoZGGCD2IhZfa9PmXUPEmq6h1K/Q6ZLv8ODLTdqKkG5WTd5ypYSANxIUnkgKcDnM+ldM6fXpqq6qUCVVKFVR2AH/AD+s1+nVvVuSxg1a48tz9RU/uv8ALD+L3z8yxEF8VMREIw6vTLbW6WKGSwFWUjIZSMEET5ZrPFNvRNdptEQ7dOa6tUtsR81VurDyRa3FgVirBu4VSDnvPrBMrurVvYorrVdthId2AYKg74U/Ux9vYe/wSybr3rLHcMtDoLAVDE87AeScDu2OwM99P0KUrtQHk5YnlmY92Y+5M96DRJSgSsYUZ/Uk9yx9yfmbMLb7ToiIhkiIgIiICRJiAiIgIiICIiBEmIgIiICIiBg1emW1GRxlWGCJo9Payp/KsyyAfl28kkD92w+zD59/1lrNbX1u1dgpcJaVIR2XeqvjhiuRkA+2YWXxp7r1KMzIrqXTG5QRuXcMjcO4zJtvVSoZgC5woJALH4Ue5nL6yp6LdPXV5K67Xj/qNV5YBZdNWCWCZ9THICgnABPfGI0yO+rs0+q8q7UaSpNTptQawpTzjbXhkB4YGo8jGQe3EIuNdfZY/lU5X/zLMEbFI7Jnu5/qB7/B3tHpVqRUQelRgZOT+pJ5J+8xdMrtWqsahke4Ab2RSqFvcqpJIHabkNXLxpAkxEMkREBERAREQEREBERAREQEREBERAREQEREBMd1yorMxCqoJJPAAHuTMb6xBalRcC11Z1T3KoVDMPsC6/3nF+PfFdejqp1LMt2mXVLQ9a9967/MLfxFNnC9s5z7YDotboK9fXW582p62L02r6LUOCu9e+QwJ9LAgg8ieNF01NCttrNbdbYV8258NYVXheFACouSdqgAZJxyZY9J6hXqaktocPVYMqwOQR/3znieesdSq0tL3aiwJVWMsxP+w+SfYe8DbrsDAFSCrAEEcgg8gg+89zjPAPXk1ems1SYq0e+78tj/AJQrY+vPZQy+or2B7TrPxaZrG8ZtyUGfqwMnb88cwM8QIgIiICIiAiIgIiICIiAiIgIiICIiAiIgJ5ZgBk9pOZShG1beoFdKp+hgQ1xB7sPZOO3v+kLjNq3r3S7NR1PSNXbdSiaXUA21BO72UEITYjLyFJ7e00OleEk1Ogvo1iMzfidcUewAOGsexVuwABuw2QQPfid0ok4hFD4F1hu0FBfAuQNVcAMYupY12f8A6Un75Ew/+IOo26J61AN2qZNNTkBsWXHbvAP8Klm/9swdDB03VNfQT+Xq1TW1D+biq9R+jLW3/wAkjVY1fWKk719Mq85vj8RqAyID91rDnH84gZdT4fq0fTNZTpKsBtPbhFydz+Ts4Hydo7dyfvNTR9Kuq1fTWs1N1yLXcCHSoLWTUmOUQEH25nZYni2sMpU8hgQR9jwYHsGTKbSO+ndarCz1ucVWHkj3FVn++G98c897gQtmkxEQhERAREQEREBERAREQEREBERAieLbAoJJAABJJ7AD3MjU3rWjM7BVUEknsAO80dBbZcS7LtpYYRGHrYfxv8A+y/3hZNzbHpLH1DizLJQv0Lgq1h/jcey/A/rLXEASTBbtU63ryVNYu2xxSA1rIu5awefVz8c4GTiWKahTtwyncMjkcg+4lI1Gops1Xk1LYNQwsRiwUI5RUIsB5KjaD6c9yJqP0i3znLVI7PfRat4IGxK1QOuD6l+lwAMgh+fedfRjfdG14h6dZZqNBqNOV3aa1hZkgbtPahWzB+xCNj7TD4YoOnNp1GPxXUNRdcdvqUKgCou4fFaL/UmYf8HuVbR5aOteKqFJzmhrRY5IyBnG1QpOD5YyeZpp0PUEXBUK7n1LISa0wLdNWi4CcKdytkDtnMTjx98ktduHHyJjOqUOqFhvcMyr7lVxkj9Nw/vORq6A7kZqYVG3TFkby0BFXmFm2Vkj3Qd/UB24m10zo7VaqpjThEOsVSNuEWyxGr4zwMB+3bMXDGfIdSRKmrVvRYEubdXY35dpwME9q7Pv8H37d+9vMeopV1KuoZT3BGQZyaxuu2TMmVdmuaq4LaAKrCBU47BsfRZ8Ensex7d5ZqYLLExEQhERAREQEREBERASDJkGBzGutcZ1WpW6n8DZaEqrsRl1SMAlbOo7kluFJGDMOr191u3S6yttJ+O3V0XUXb3Vwps2OSg2PtVjxuXg89pddZ0yaqq7T+ZtsKqcjBas7t1b4Pwyg4PxK9el6i27T26yynZo2axVqVx5lhrZN9m8nAAZiFGeffiBu6RWuNiX6chKLFFTuyv5wVR+bhexznuO8tgJjptDqGUgqwyCDkEH3BmSBMREDyZy2m8StVUr6mphW3nBLAVJdqy527B9JIU4/TnE6oyl/ZijncHZCLFCM7FE836yg9icnn2zxidMLj8kYn8QuhKWaVhfuqCoHQhhcWCtv7DBRsj7e88ajxC+xhXpma5UtZ1DJ+WK2Zc5Jw+WU4A+Paben8P1oQxa13DVtvdyzflZCLn+Ebm4+STPOr8P1vnFlqFvMDlGALrYdzI2QeM9iMEc4M1vj+hr9H8Rea9VRrJc11l3BRfU9SvuFZO7Yc4yAeZ0IlNX4dQWVN5lpWkqUrJUorIgQEHbuHA7A4z7S5ExncbfxVMREwMGr062oUdQyMMEHsRKg6lmY6fS2FLNI1HmtdW7K1TZJVHOAzFVPq5x7y9M1tfpvNqtryV8xHTI7jcpGR+mYXaoXxXS+0IbFW5jXTe9Vg072nIUB8diRwTgN7E5E2ejdSO4abUOH1tdS2WlEdaiHJAKk8e3bM56urVWabT6JtEazUaVsvJq8gJQyNvqAYsSwQYGAVJ57c9uBCPUREBERAREQERECCZqa97MBaQNznBY421jB9ZH73bgfMqfG7MKKfLx5h1mjC7iQpP4ivAYjnB7HHzNfoltx6prBqPLDDSaQha2dlANuq59QHJx8ewgdBoNEtK4GSx5dz9Tt7sx9zNnEmIFSNM+nszUpam1gHrGPy2b/Ur+38S/1HuDaAyTPl3UNbqv8P6iUFZo/F3r5husFyj8QFO1QmOOwG4f0lt2PqUSBJkCIiAiIgIiICIlN4y1T09O11lblLK9PayuO6sqEhv6QLHWakVoWIY47BQWYk9gAPkzU0Omdm8276yMKg+mpT+7/Mx92/txOd0fiC+7XdPrbT6nTo9V7OLRRtuKpXjb5djHgsTzjvO0EBiU9xfSuz+p9M5y47mknu6+5Q+6+3ce8uZ5YRAVgQMHgz1mcTqvE1lWp6nWatRatK1mo1Vq61lqSTk8e+DzmdF4Y1LXaLR2WNust09Du3sXatSx/uTAtIiICIiAiIgeHrBxkA4IIzzgjsf1gVDcWwNxGCcckDsCf6z1mMwJiRmMwBmudBWUZDWmxiWZcDaWJ3Eke5zzNjMZgAJMjMZgTEZiAiIgIiICa3UNEl9VlVq7qrVZHXJG5WGCMjkcGbMQNOzplbW02lfzNOrrWcn0rYFDDGcHO1e/xNyIgIiIFenSKg2pYKd2qx5pyecJsGP4fT8TY6fo1oqqqrGK6UWtBkkhEUKoyeTwByZsRAREQEREBIaTIaB4MYkyIUxERCmIxEQGIxEQj0k9Tys9QhERARPLNj++PmehAREQEREBERAREQEREBERASJMQKK/r6Vaq+m3hUrpdSEds+Z5gbcVBA+gf3M89L8R120q75DYpJABwReQEK59j8+2D8Syq0AW+64Md1y1IRxgCrfjH/2H+0pKfDn/AFOnDAnT6allyWGbrGJCllA/cD28/NkDzd4wRWqbyrRp3puv8woctXXsANYGSSd49JAJz2m5+01WTmu4BGRLGKemp7Nu1bMHg+tM4zjcM4mvX4TP5QfVWOlFRprUqgIQtWwLkD1MBUozx3PE2NT4fLPdtvZadTYltte0EllCghHP0qwrUEYPvjGYEftXR3IsVCtzrYa28t1o+sq3/GcbvbM9N4lqBVWruFrOEFXlnzCWRrFOBwFKo3qJx6SO/E5+rw9feV09wtTS1Vaiv1GhlAswKvLK+p9oHG5VwOCCZfdN8OeVatpdNytnFdYrQjy3TGMk59ZOSf7QHVfEiVaNdUg3VmylCCGDAWXrS3pA3blLH047jEy/tHTjtYLPM8sVeW3nF9m/hO5G3nPbEw6jw3u0n4dbipF4vFm0HDDU/iANucEZ4/SY26Ff5n4gaiv8Xu4JrbyPL2bfLKb9382d2c/biBms8WaZQp3sQUWwkV2EVozFA1mB6PUrA5xjB+J41/iqpHVEy7m4U52uKtwBLgWbdpKgHIHwfiYqfC2yrVp52X1lRV224HmO97u4Gexa9sD2AE8P4cuwtQvr/DJc1yjyz5uXZ2KM27GA1hwQM4A/UhtdP8VUWFFL/mNsVsLYa1sdA4Q2FQoJDAjOMza6d4h0+ofZVYSxUuuVdQ6KQDZWWADrlgNwyOZVVeFimjsoNmd9tdhIGMqgqBQZPBPlHn2yPia/hvT6g36c2qRXptM9I3VGpgWaoKrHewdsVnJT0/HwAt7/ABLRUWFzhWDWcKGswlbbWsbaPSAe5PAlm2sQFAXGbASn8wUAkj+hBlEvhxhbqX8wfn1X1jg8G6wuCfsM4mTrHQnu0tFVdoS2nYA+DjHlmqzgEd63fHwcfEDebxBpgiP56bLEV0IOd6OQFKgcnJIAxNdPFGmNy1C5dzUteG7L5aEhsk9iMNnPbEpf2SspFhodSDcpRCzVY0yixhR5iAsmLLnbKjsAJrVeDLxUajZVtZbwWDW5BfVDUp3ySM5RvVnAyPsHVJ4h0pTeNTXs3bM7gPXgHbg85wwOPgyzBnKdL8P2LqK7rVrUq5Yjzbr2/wApqwd9nv62wABgH3zOl0ZfYPNCizJyFJK9zjBIz2xAzxEQEREBERAREQEREBIxJiAiIgRiTEQEREBiRiTECMRiTECMRiTEBiMRECMSYiAiIgIiICIiAiIg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41" y="1290558"/>
            <a:ext cx="2121580" cy="2339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H-bonding: the H atom covalently</a:t>
            </a:r>
            <a:br>
              <a:rPr lang="en-US" dirty="0" smtClean="0"/>
            </a:br>
            <a:r>
              <a:rPr lang="en-US" dirty="0" smtClean="0"/>
              <a:t>bonded to an O atom in one H</a:t>
            </a:r>
            <a:r>
              <a:rPr lang="en-US" baseline="-25000" dirty="0" smtClean="0"/>
              <a:t>2</a:t>
            </a:r>
            <a:r>
              <a:rPr lang="en-US" dirty="0" smtClean="0"/>
              <a:t>O</a:t>
            </a:r>
            <a:br>
              <a:rPr lang="en-US" dirty="0" smtClean="0"/>
            </a:br>
            <a:r>
              <a:rPr lang="en-US" dirty="0" smtClean="0"/>
              <a:t>molecule forms a weak bond with</a:t>
            </a:r>
            <a:br>
              <a:rPr lang="en-US" dirty="0" smtClean="0"/>
            </a:br>
            <a:r>
              <a:rPr lang="en-US" dirty="0" smtClean="0"/>
              <a:t>one of the two </a:t>
            </a:r>
            <a:r>
              <a:rPr lang="en-US" dirty="0" err="1" smtClean="0"/>
              <a:t>unbonded</a:t>
            </a:r>
            <a:r>
              <a:rPr lang="en-US" dirty="0" smtClean="0"/>
              <a:t> pairs in the</a:t>
            </a:r>
            <a:br>
              <a:rPr lang="en-US" dirty="0" smtClean="0"/>
            </a:br>
            <a:r>
              <a:rPr lang="en-US" dirty="0" smtClean="0"/>
              <a:t>valence shell of the O atom of another</a:t>
            </a:r>
            <a:br>
              <a:rPr lang="en-US" dirty="0" smtClean="0"/>
            </a:b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molecule</a:t>
            </a:r>
          </a:p>
          <a:p>
            <a:r>
              <a:rPr lang="en-US" dirty="0" smtClean="0"/>
              <a:t>A "weak" bond is a relatively lower</a:t>
            </a:r>
            <a:br>
              <a:rPr lang="en-US" dirty="0" smtClean="0"/>
            </a:br>
            <a:r>
              <a:rPr lang="en-US" dirty="0" smtClean="0"/>
              <a:t>energy bond than the covalent bond,</a:t>
            </a:r>
            <a:br>
              <a:rPr lang="en-US" dirty="0" smtClean="0"/>
            </a:br>
            <a:r>
              <a:rPr lang="en-US" dirty="0" smtClean="0"/>
              <a:t>but still significant</a:t>
            </a:r>
          </a:p>
          <a:p>
            <a:r>
              <a:rPr lang="en-US" dirty="0" smtClean="0"/>
              <a:t>Water (</a:t>
            </a:r>
            <a:r>
              <a:rPr lang="en-US" dirty="0" err="1" smtClean="0"/>
              <a:t>liq</a:t>
            </a:r>
            <a:r>
              <a:rPr lang="en-US" dirty="0" smtClean="0"/>
              <a:t> H</a:t>
            </a:r>
            <a:r>
              <a:rPr lang="en-US" baseline="-25000" dirty="0" smtClean="0"/>
              <a:t>2</a:t>
            </a:r>
            <a:r>
              <a:rPr lang="en-US" dirty="0" smtClean="0"/>
              <a:t>O) forms at</a:t>
            </a:r>
            <a:br>
              <a:rPr lang="en-US" dirty="0" smtClean="0"/>
            </a:br>
            <a:r>
              <a:rPr lang="en-US" dirty="0" smtClean="0"/>
              <a:t>temperatures &lt; 100°C with H bonds</a:t>
            </a:r>
          </a:p>
          <a:p>
            <a:r>
              <a:rPr lang="en-US" dirty="0" smtClean="0"/>
              <a:t>These are broken when water boils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5436" y="3630244"/>
            <a:ext cx="247650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9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Phases</a:t>
            </a:r>
            <a:endParaRPr lang="en-US" dirty="0"/>
          </a:p>
        </p:txBody>
      </p:sp>
      <p:sp>
        <p:nvSpPr>
          <p:cNvPr id="5" name="AutoShape 2" descr="data:image/jpeg;base64,/9j/4AAQSkZJRgABAQAAAQABAAD/2wCEAAkGBxQQEBAUEBAUFRAQFBQUFRUXGBUVFBUUFBUWFxgVFBcYHSggGB0lHBQUIjEhJSkrLi4uFyE/ODMsNygtLisBCgoKDg0OGhAQFzAkHB4sNywsLCwsLCwsLDc3LDcsLDQsLCw3LCwsLCwsLDcuLCwsLDEtLCw0LDQsKywrLiwsLP/AABEIAOwA1gMBIgACEQEDEQH/xAAbAAEAAgMBAQAAAAAAAAAAAAAAAQUDBAYCB//EADsQAAICAQMCBQIDBgUCBwAAAAECAAMRBBIhBTEGEyJBUTJhFCNxFkJSYoGRFTNDobEk0QdTcoKDk6L/xAAYAQEBAQEBAAAAAAAAAAAAAAAAAQIDBP/EACIRAQEAAgIBBAMBAAAAAAAAAAABAhEDMSESQUJRImGRE//aAAwDAQACEQMRAD8A+4xEQEREBERAREQEREBERAREQEREBERAREQEREBERAREQEREBERAREgwJiVHUOqtu8vSiu6+uyoXVlwrVVWHmw/fHIHvJ/aDTta9NeoqfUqGxUHXcWAzt/X5+IFtEq+i9UNqol4SrWeWLLNOHDsgJIB47jjvLSAiJ5aBMmUp6+vkPdsbalxp28ZJF3k5HPbPM3zr6wAfNTB3YO4AEJ9X9vf4hq4ZTuNuJT0eIaGZwLU2VhD5m5dh37sAHPcbTN5NfWzsi2IbEGWUMCyj5I7iC4ZTuNqJqJ1CplLLdWVXksGUgD7nPHYyW19QUMbUCt2Ysu0/oc8wnpy+m1EhTmTCERNPquuGnpstZHdalLFa1Lu2PZVHcwNyJipt3qrAEbgCARgjIzgj2P2mt0vqS6gWFFcCqx6jvRkyyYyV3DleeCODA3oiICIiAiIgIiICDExai9UUs7BVXkk8ACBrarRDbealVb7kK7wAGLBSELH3xmcQrK/T9FpE01i6yp9MNhrceTZVYhtuNuNuMK53A+rP3nZ6NrLW8xspVghKyMM2f37M9vsvtnn4FhiKMK6KsWm0Vr5zKEL4G4oDkKT8ZmxKo6lqLCLjmmxvRZ/Ax/07Ptzw39DzjNoDAmeWnqQYHIv4RXyXGyv8Q2oNos5+k6nze/zt4/Waq9Fa59dswUVmXThwQm6xltuUn3Uuu3IHue87cicxV1i2u3Ub0DULqhVu3epQ4QDamOQGb595NR6+Pl5c5dMKdCss1C22U0ovn1WFAd3FdNqZPpwWy6/0E1NZ0G7YylK0WoapvOBJa0XK4AKqNw+rJ/8ASMfaxHidggdqBtspa+nDgllUqNrcYU+tT7jvMn7QWeb5P4cefv243+jaKhZuLY+OMY74jw6evm31HNafRNq2vfT0ogUaTIrZCHNTWkgOV2bgCpAI+M49rnQeHm3VG2lSor1WVco5D3NXt+lQvIVs4GBmT07xM4FYsr9Tu+Szqg/znQVocbWZQORkZ4xmdcsROfm5MfGtT+/pqdGoavT0o/1pWitznkKAefebsRK8Vu7smlZ0xG1CaglvNrrasepgm1iCcp2J47zcMrzry9uykBlQ/mufpX+Rcd3/ANh7xpHFutL6PX6jUXMutqs1Q3CxhZQ1djimutc8AqtR2gevdznM63SaI3/g77jYl9VeSiuVQvYgDixBw2D2z2me/omne5bn01TXrjFhRS4x29RGeJFmvNdoW0AV2ECuwZxu/gf4JPY9j+sQWQiQDJgIiICIiAiIgVfifqDabRau9AC9FFtqg9i1dbMAftkCU+n8UV6jU6KipksF6W2Wgq2VNaoy4z/MT89pfdc6cNVptRQzFV1FT1FhjIDqVJGffBmGzo4N+kt3tnSJYirxhhYqqSf02iBZgSYiBjuqDqysAVYEEHkEHuDOev8AFFVF+rputpq/DrW1YZwjPvrLdifkY4nSGVS9HAt1dhbJ1YQYIHo2V7OPn5gbHRNW1+m09rgBrakcgdgWUEgZ/Wb0p9Cw0dem07ZKrWtYs7KWQAAH4JxxLfMGgyqboNJtNm07i/mEbm2NYBgOUzgkADnHtLQmcd1HqdnUbX0uhcpRW2zV6tfb5o0x97PYuPp/XsWZWdU6Uult1V+n09NlldNZSy7cTRUxZW/D1ZPfgEheBtAPsJseJjp9PZTZfXaqW2+rUoxAofZsU2EHKqw9Oe3zL7pHS6tJSlNCBKqxhVH3OSSe5JOSSeSTM+p0y2oyWKGrcFWU8hlPBBHuIa/0z+1SnhujaFG/ZgAqHYq43F/VknPLHn7y6AnFafUP0exabmLdLtYJRacltKx7VXsf9M9lc9uxnaqcwmWeWXdeokZmquuU2msEl1Xc2BkKM4AY+xPxDOlUniBLdNp7drhdW6VAAgOhtYrkkHjH2l1pNMtSKqDCr2H/ACT8k/M43p/gdKqNDtppGrouqsttA5YK5L4OOSQZ24gTMWp062KyuAysCCD7zLECro1a13V6XLs3kmwOxz6VYLhj3J9QnvonVF1VbOgYBbbqsNjO6mxq2PHsSpx+srOr+Gk1WtrtvQNTXp2rHqdWDtYG/dI4wJn8G9IbR6Y1Nji7UMoBLAV2XOyDJ5J2lYF7ESIExEQEREBERAREQEiTEDDqdOtisrqGVhgg9iJp6dvw6oltu7c+ytmGDjGQrt2J4PPGf1llMGr0y2oyOoZGGCD2IhZfa9PmXUPEmq6h1K/Q6ZLv8ODLTdqKkG5WTd5ypYSANxIUnkgKcDnM+ldM6fXpqq6qUCVVKFVR2AH/AD+s1+nVvVuSxg1a48tz9RU/uv8ALD+L3z8yxEF8VMREIw6vTLbW6WKGSwFWUjIZSMEET5ZrPFNvRNdptEQ7dOa6tUtsR81VurDyRa3FgVirBu4VSDnvPrBMrurVvYorrVdthId2AYKg74U/Ux9vYe/wSybr3rLHcMtDoLAVDE87AeScDu2OwM99P0KUrtQHk5YnlmY92Y+5M96DRJSgSsYUZ/Uk9yx9yfmbMLb7ToiIhkiIgIiICRJiAiIgIiICIiBEmIgIiICIiBg1emW1GRxlWGCJo9Payp/KsyyAfl28kkD92w+zD59/1lrNbX1u1dgpcJaVIR2XeqvjhiuRkA+2YWXxp7r1KMzIrqXTG5QRuXcMjcO4zJtvVSoZgC5woJALH4Ue5nL6yp6LdPXV5K67Xj/qNV5YBZdNWCWCZ9THICgnABPfGI0yO+rs0+q8q7UaSpNTptQawpTzjbXhkB4YGo8jGQe3EIuNdfZY/lU5X/zLMEbFI7Jnu5/qB7/B3tHpVqRUQelRgZOT+pJ5J+8xdMrtWqsahke4Ab2RSqFvcqpJIHabkNXLxpAkxEMkREBERAREQEREBERAREQEREBERAREQEREBMd1yorMxCqoJJPAAHuTMb6xBalRcC11Z1T3KoVDMPsC6/3nF+PfFdejqp1LMt2mXVLQ9a9967/MLfxFNnC9s5z7YDotboK9fXW582p62L02r6LUOCu9e+QwJ9LAgg8ieNF01NCttrNbdbYV8258NYVXheFACouSdqgAZJxyZY9J6hXqaktocPVYMqwOQR/3znieesdSq0tL3aiwJVWMsxP+w+SfYe8DbrsDAFSCrAEEcgg8gg+89zjPAPXk1ems1SYq0e+78tj/AJQrY+vPZQy+or2B7TrPxaZrG8ZtyUGfqwMnb88cwM8QIgIiICIiAiIgIiICIiAiIgIiICIiAiIgJ5ZgBk9pOZShG1beoFdKp+hgQ1xB7sPZOO3v+kLjNq3r3S7NR1PSNXbdSiaXUA21BO72UEITYjLyFJ7e00OleEk1Ogvo1iMzfidcUewAOGsexVuwABuw2QQPfid0ok4hFD4F1hu0FBfAuQNVcAMYupY12f8A6Un75Ew/+IOo26J61AN2qZNNTkBsWXHbvAP8Klm/9swdDB03VNfQT+Xq1TW1D+biq9R+jLW3/wAkjVY1fWKk719Mq85vj8RqAyID91rDnH84gZdT4fq0fTNZTpKsBtPbhFydz+Ts4Hydo7dyfvNTR9Kuq1fTWs1N1yLXcCHSoLWTUmOUQEH25nZYni2sMpU8hgQR9jwYHsGTKbSO+ndarCz1ucVWHkj3FVn++G98c897gQtmkxEQhERAREQEREBERAREQEREBERAieLbAoJJAABJJ7AD3MjU3rWjM7BVUEknsAO80dBbZcS7LtpYYRGHrYfxv8A+y/3hZNzbHpLH1DizLJQv0Lgq1h/jcey/A/rLXEASTBbtU63ryVNYu2xxSA1rIu5awefVz8c4GTiWKahTtwyncMjkcg+4lI1Gops1Xk1LYNQwsRiwUI5RUIsB5KjaD6c9yJqP0i3znLVI7PfRat4IGxK1QOuD6l+lwAMgh+fedfRjfdG14h6dZZqNBqNOV3aa1hZkgbtPahWzB+xCNj7TD4YoOnNp1GPxXUNRdcdvqUKgCou4fFaL/UmYf8HuVbR5aOteKqFJzmhrRY5IyBnG1QpOD5YyeZpp0PUEXBUK7n1LISa0wLdNWi4CcKdytkDtnMTjx98ktduHHyJjOqUOqFhvcMyr7lVxkj9Nw/vORq6A7kZqYVG3TFkby0BFXmFm2Vkj3Qd/UB24m10zo7VaqpjThEOsVSNuEWyxGr4zwMB+3bMXDGfIdSRKmrVvRYEubdXY35dpwME9q7Pv8H37d+9vMeopV1KuoZT3BGQZyaxuu2TMmVdmuaq4LaAKrCBU47BsfRZ8Ensex7d5ZqYLLExEQhERAREQEREBERASDJkGBzGutcZ1WpW6n8DZaEqrsRl1SMAlbOo7kluFJGDMOr191u3S6yttJ+O3V0XUXb3Vwps2OSg2PtVjxuXg89pddZ0yaqq7T+ZtsKqcjBas7t1b4Pwyg4PxK9el6i27T26yynZo2axVqVx5lhrZN9m8nAAZiFGeffiBu6RWuNiX6chKLFFTuyv5wVR+bhexznuO8tgJjptDqGUgqwyCDkEH3BmSBMREDyZy2m8StVUr6mphW3nBLAVJdqy527B9JIU4/TnE6oyl/ZijncHZCLFCM7FE836yg9icnn2zxidMLj8kYn8QuhKWaVhfuqCoHQhhcWCtv7DBRsj7e88ajxC+xhXpma5UtZ1DJ+WK2Zc5Jw+WU4A+Paben8P1oQxa13DVtvdyzflZCLn+Ebm4+STPOr8P1vnFlqFvMDlGALrYdzI2QeM9iMEc4M1vj+hr9H8Rea9VRrJc11l3BRfU9SvuFZO7Yc4yAeZ0IlNX4dQWVN5lpWkqUrJUorIgQEHbuHA7A4z7S5ExncbfxVMREwMGr062oUdQyMMEHsRKg6lmY6fS2FLNI1HmtdW7K1TZJVHOAzFVPq5x7y9M1tfpvNqtryV8xHTI7jcpGR+mYXaoXxXS+0IbFW5jXTe9Vg072nIUB8diRwTgN7E5E2ejdSO4abUOH1tdS2WlEdaiHJAKk8e3bM56urVWabT6JtEazUaVsvJq8gJQyNvqAYsSwQYGAVJ57c9uBCPUREBERAREQERECCZqa97MBaQNznBY421jB9ZH73bgfMqfG7MKKfLx5h1mjC7iQpP4ivAYjnB7HHzNfoltx6prBqPLDDSaQha2dlANuq59QHJx8ewgdBoNEtK4GSx5dz9Tt7sx9zNnEmIFSNM+nszUpam1gHrGPy2b/Ur+38S/1HuDaAyTPl3UNbqv8P6iUFZo/F3r5husFyj8QFO1QmOOwG4f0lt2PqUSBJkCIiAiIgIiICIlN4y1T09O11lblLK9PayuO6sqEhv6QLHWakVoWIY47BQWYk9gAPkzU0Omdm8276yMKg+mpT+7/Mx92/txOd0fiC+7XdPrbT6nTo9V7OLRRtuKpXjb5djHgsTzjvO0EBiU9xfSuz+p9M5y47mknu6+5Q+6+3ce8uZ5YRAVgQMHgz1mcTqvE1lWp6nWatRatK1mo1Vq61lqSTk8e+DzmdF4Y1LXaLR2WNust09Du3sXatSx/uTAtIiICIiAiIgeHrBxkA4IIzzgjsf1gVDcWwNxGCcckDsCf6z1mMwJiRmMwBmudBWUZDWmxiWZcDaWJ3Eke5zzNjMZgAJMjMZgTEZiAiIgIiICa3UNEl9VlVq7qrVZHXJG5WGCMjkcGbMQNOzplbW02lfzNOrrWcn0rYFDDGcHO1e/xNyIgIiIFenSKg2pYKd2qx5pyecJsGP4fT8TY6fo1oqqqrGK6UWtBkkhEUKoyeTwByZsRAREQEREBIaTIaB4MYkyIUxERCmIxEQGIxEQj0k9Tys9QhERARPLNj++PmehAREQEREBERAREQEREBERASJMQKK/r6Vaq+m3hUrpdSEds+Z5gbcVBA+gf3M89L8R120q75DYpJABwReQEK59j8+2D8Syq0AW+64Md1y1IRxgCrfjH/2H+0pKfDn/AFOnDAnT6allyWGbrGJCllA/cD28/NkDzd4wRWqbyrRp3puv8woctXXsANYGSSd49JAJz2m5+01WTmu4BGRLGKemp7Nu1bMHg+tM4zjcM4mvX4TP5QfVWOlFRprUqgIQtWwLkD1MBUozx3PE2NT4fLPdtvZadTYltte0EllCghHP0qwrUEYPvjGYEftXR3IsVCtzrYa28t1o+sq3/GcbvbM9N4lqBVWruFrOEFXlnzCWRrFOBwFKo3qJx6SO/E5+rw9feV09wtTS1Vaiv1GhlAswKvLK+p9oHG5VwOCCZfdN8OeVatpdNytnFdYrQjy3TGMk59ZOSf7QHVfEiVaNdUg3VmylCCGDAWXrS3pA3blLH047jEy/tHTjtYLPM8sVeW3nF9m/hO5G3nPbEw6jw3u0n4dbipF4vFm0HDDU/iANucEZ4/SY26Ff5n4gaiv8Xu4JrbyPL2bfLKb9382d2c/biBms8WaZQp3sQUWwkV2EVozFA1mB6PUrA5xjB+J41/iqpHVEy7m4U52uKtwBLgWbdpKgHIHwfiYqfC2yrVp52X1lRV224HmO97u4Gexa9sD2AE8P4cuwtQvr/DJc1yjyz5uXZ2KM27GA1hwQM4A/UhtdP8VUWFFL/mNsVsLYa1sdA4Q2FQoJDAjOMza6d4h0+ofZVYSxUuuVdQ6KQDZWWADrlgNwyOZVVeFimjsoNmd9tdhIGMqgqBQZPBPlHn2yPia/hvT6g36c2qRXptM9I3VGpgWaoKrHewdsVnJT0/HwAt7/ABLRUWFzhWDWcKGswlbbWsbaPSAe5PAlm2sQFAXGbASn8wUAkj+hBlEvhxhbqX8wfn1X1jg8G6wuCfsM4mTrHQnu0tFVdoS2nYA+DjHlmqzgEd63fHwcfEDebxBpgiP56bLEV0IOd6OQFKgcnJIAxNdPFGmNy1C5dzUteG7L5aEhsk9iMNnPbEpf2SspFhodSDcpRCzVY0yixhR5iAsmLLnbKjsAJrVeDLxUajZVtZbwWDW5BfVDUp3ySM5RvVnAyPsHVJ4h0pTeNTXs3bM7gPXgHbg85wwOPgyzBnKdL8P2LqK7rVrUq5Yjzbr2/wApqwd9nv62wABgH3zOl0ZfYPNCizJyFJK9zjBIz2xAzxEQEREBERAREQEREBIxJiAiIgRiTEQEREBiRiTECMRiTECMRiTEBiMRECMSYiAiIgIiICIiAiIg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AAAQABAAD/2wCEAAkGBxQQEBAUEBAUFRAQFBQUFRUXGBUVFBUUFBUWFxgVFBcYHSggGB0lHBQUIjEhJSkrLi4uFyE/ODMsNygtLisBCgoKDg0OGhAQFzAkHB4sNywsLCwsLCwsLDc3LDcsLDQsLCw3LCwsLCwsLDcuLCwsLDEtLCw0LDQsKywrLiwsLP/AABEIAOwA1gMBIgACEQEDEQH/xAAbAAEAAgMBAQAAAAAAAAAAAAAAAQUDBAYCB//EADsQAAICAQMCBQIDBgUCBwAAAAECAAMRBBIhBTEGEyJBUTJhFCNxFkJSYoGRFTNDobEk0QdTcoKDk6L/xAAYAQEBAQEBAAAAAAAAAAAAAAAAAQIDBP/EACIRAQEAAgIBBAMBAAAAAAAAAAABAhEDMSESQUJRImGRE//aAAwDAQACEQMRAD8A+4xEQEREBERAREQEREBERAREQEREBERAREQEREBERAREQEREBERAREgwJiVHUOqtu8vSiu6+uyoXVlwrVVWHmw/fHIHvJ/aDTta9NeoqfUqGxUHXcWAzt/X5+IFtEq+i9UNqol4SrWeWLLNOHDsgJIB47jjvLSAiJ5aBMmUp6+vkPdsbalxp28ZJF3k5HPbPM3zr6wAfNTB3YO4AEJ9X9vf4hq4ZTuNuJT0eIaGZwLU2VhD5m5dh37sAHPcbTN5NfWzsi2IbEGWUMCyj5I7iC4ZTuNqJqJ1CplLLdWVXksGUgD7nPHYyW19QUMbUCt2Ysu0/oc8wnpy+m1EhTmTCERNPquuGnpstZHdalLFa1Lu2PZVHcwNyJipt3qrAEbgCARgjIzgj2P2mt0vqS6gWFFcCqx6jvRkyyYyV3DleeCODA3oiICIiAiIgIiICDExai9UUs7BVXkk8ACBrarRDbealVb7kK7wAGLBSELH3xmcQrK/T9FpE01i6yp9MNhrceTZVYhtuNuNuMK53A+rP3nZ6NrLW8xspVghKyMM2f37M9vsvtnn4FhiKMK6KsWm0Vr5zKEL4G4oDkKT8ZmxKo6lqLCLjmmxvRZ/Ax/07Ptzw39DzjNoDAmeWnqQYHIv4RXyXGyv8Q2oNos5+k6nze/zt4/Waq9Fa59dswUVmXThwQm6xltuUn3Uuu3IHue87cicxV1i2u3Ub0DULqhVu3epQ4QDamOQGb595NR6+Pl5c5dMKdCss1C22U0ovn1WFAd3FdNqZPpwWy6/0E1NZ0G7YylK0WoapvOBJa0XK4AKqNw+rJ/8ASMfaxHidggdqBtspa+nDgllUqNrcYU+tT7jvMn7QWeb5P4cefv243+jaKhZuLY+OMY74jw6evm31HNafRNq2vfT0ogUaTIrZCHNTWkgOV2bgCpAI+M49rnQeHm3VG2lSor1WVco5D3NXt+lQvIVs4GBmT07xM4FYsr9Tu+Szqg/znQVocbWZQORkZ4xmdcsROfm5MfGtT+/pqdGoavT0o/1pWitznkKAefebsRK8Vu7smlZ0xG1CaglvNrrasepgm1iCcp2J47zcMrzry9uykBlQ/mufpX+Rcd3/ANh7xpHFutL6PX6jUXMutqs1Q3CxhZQ1djimutc8AqtR2gevdznM63SaI3/g77jYl9VeSiuVQvYgDixBw2D2z2me/omne5bn01TXrjFhRS4x29RGeJFmvNdoW0AV2ECuwZxu/gf4JPY9j+sQWQiQDJgIiICIiAiIgVfifqDabRau9AC9FFtqg9i1dbMAftkCU+n8UV6jU6KipksF6W2Wgq2VNaoy4z/MT89pfdc6cNVptRQzFV1FT1FhjIDqVJGffBmGzo4N+kt3tnSJYirxhhYqqSf02iBZgSYiBjuqDqysAVYEEHkEHuDOev8AFFVF+rputpq/DrW1YZwjPvrLdifkY4nSGVS9HAt1dhbJ1YQYIHo2V7OPn5gbHRNW1+m09rgBrakcgdgWUEgZ/Wb0p9Cw0dem07ZKrWtYs7KWQAAH4JxxLfMGgyqboNJtNm07i/mEbm2NYBgOUzgkADnHtLQmcd1HqdnUbX0uhcpRW2zV6tfb5o0x97PYuPp/XsWZWdU6Uult1V+n09NlldNZSy7cTRUxZW/D1ZPfgEheBtAPsJseJjp9PZTZfXaqW2+rUoxAofZsU2EHKqw9Oe3zL7pHS6tJSlNCBKqxhVH3OSSe5JOSSeSTM+p0y2oyWKGrcFWU8hlPBBHuIa/0z+1SnhujaFG/ZgAqHYq43F/VknPLHn7y6AnFafUP0exabmLdLtYJRacltKx7VXsf9M9lc9uxnaqcwmWeWXdeokZmquuU2msEl1Xc2BkKM4AY+xPxDOlUniBLdNp7drhdW6VAAgOhtYrkkHjH2l1pNMtSKqDCr2H/ACT8k/M43p/gdKqNDtppGrouqsttA5YK5L4OOSQZ24gTMWp062KyuAysCCD7zLECro1a13V6XLs3kmwOxz6VYLhj3J9QnvonVF1VbOgYBbbqsNjO6mxq2PHsSpx+srOr+Gk1WtrtvQNTXp2rHqdWDtYG/dI4wJn8G9IbR6Y1Nji7UMoBLAV2XOyDJ5J2lYF7ESIExEQEREBERAREQEiTEDDqdOtisrqGVhgg9iJp6dvw6oltu7c+ytmGDjGQrt2J4PPGf1llMGr0y2oyOoZGGCD2IhZfa9PmXUPEmq6h1K/Q6ZLv8ODLTdqKkG5WTd5ypYSANxIUnkgKcDnM+ldM6fXpqq6qUCVVKFVR2AH/AD+s1+nVvVuSxg1a48tz9RU/uv8ALD+L3z8yxEF8VMREIw6vTLbW6WKGSwFWUjIZSMEET5ZrPFNvRNdptEQ7dOa6tUtsR81VurDyRa3FgVirBu4VSDnvPrBMrurVvYorrVdthId2AYKg74U/Ux9vYe/wSybr3rLHcMtDoLAVDE87AeScDu2OwM99P0KUrtQHk5YnlmY92Y+5M96DRJSgSsYUZ/Uk9yx9yfmbMLb7ToiIhkiIgIiICRJiAiIgIiICIiBEmIgIiICIiBg1emW1GRxlWGCJo9Payp/KsyyAfl28kkD92w+zD59/1lrNbX1u1dgpcJaVIR2XeqvjhiuRkA+2YWXxp7r1KMzIrqXTG5QRuXcMjcO4zJtvVSoZgC5woJALH4Ue5nL6yp6LdPXV5K67Xj/qNV5YBZdNWCWCZ9THICgnABPfGI0yO+rs0+q8q7UaSpNTptQawpTzjbXhkB4YGo8jGQe3EIuNdfZY/lU5X/zLMEbFI7Jnu5/qB7/B3tHpVqRUQelRgZOT+pJ5J+8xdMrtWqsahke4Ab2RSqFvcqpJIHabkNXLxpAkxEMkREBERAREQEREBERAREQEREBERAREQEREBMd1yorMxCqoJJPAAHuTMb6xBalRcC11Z1T3KoVDMPsC6/3nF+PfFdejqp1LMt2mXVLQ9a9967/MLfxFNnC9s5z7YDotboK9fXW582p62L02r6LUOCu9e+QwJ9LAgg8ieNF01NCttrNbdbYV8258NYVXheFACouSdqgAZJxyZY9J6hXqaktocPVYMqwOQR/3znieesdSq0tL3aiwJVWMsxP+w+SfYe8DbrsDAFSCrAEEcgg8gg+89zjPAPXk1ems1SYq0e+78tj/AJQrY+vPZQy+or2B7TrPxaZrG8ZtyUGfqwMnb88cwM8QIgIiICIiAiIgIiICIiAiIgIiICIiAiIgJ5ZgBk9pOZShG1beoFdKp+hgQ1xB7sPZOO3v+kLjNq3r3S7NR1PSNXbdSiaXUA21BO72UEITYjLyFJ7e00OleEk1Ogvo1iMzfidcUewAOGsexVuwABuw2QQPfid0ok4hFD4F1hu0FBfAuQNVcAMYupY12f8A6Un75Ew/+IOo26J61AN2qZNNTkBsWXHbvAP8Klm/9swdDB03VNfQT+Xq1TW1D+biq9R+jLW3/wAkjVY1fWKk719Mq85vj8RqAyID91rDnH84gZdT4fq0fTNZTpKsBtPbhFydz+Ts4Hydo7dyfvNTR9Kuq1fTWs1N1yLXcCHSoLWTUmOUQEH25nZYni2sMpU8hgQR9jwYHsGTKbSO+ndarCz1ucVWHkj3FVn++G98c897gQtmkxEQhERAREQEREBERAREQEREBERAieLbAoJJAABJJ7AD3MjU3rWjM7BVUEknsAO80dBbZcS7LtpYYRGHrYfxv8A+y/3hZNzbHpLH1DizLJQv0Lgq1h/jcey/A/rLXEASTBbtU63ryVNYu2xxSA1rIu5awefVz8c4GTiWKahTtwyncMjkcg+4lI1Gops1Xk1LYNQwsRiwUI5RUIsB5KjaD6c9yJqP0i3znLVI7PfRat4IGxK1QOuD6l+lwAMgh+fedfRjfdG14h6dZZqNBqNOV3aa1hZkgbtPahWzB+xCNj7TD4YoOnNp1GPxXUNRdcdvqUKgCou4fFaL/UmYf8HuVbR5aOteKqFJzmhrRY5IyBnG1QpOD5YyeZpp0PUEXBUK7n1LISa0wLdNWi4CcKdytkDtnMTjx98ktduHHyJjOqUOqFhvcMyr7lVxkj9Nw/vORq6A7kZqYVG3TFkby0BFXmFm2Vkj3Qd/UB24m10zo7VaqpjThEOsVSNuEWyxGr4zwMB+3bMXDGfIdSRKmrVvRYEubdXY35dpwME9q7Pv8H37d+9vMeopV1KuoZT3BGQZyaxuu2TMmVdmuaq4LaAKrCBU47BsfRZ8Ensex7d5ZqYLLExEQhERAREQEREBERASDJkGBzGutcZ1WpW6n8DZaEqrsRl1SMAlbOo7kluFJGDMOr191u3S6yttJ+O3V0XUXb3Vwps2OSg2PtVjxuXg89pddZ0yaqq7T+ZtsKqcjBas7t1b4Pwyg4PxK9el6i27T26yynZo2axVqVx5lhrZN9m8nAAZiFGeffiBu6RWuNiX6chKLFFTuyv5wVR+bhexznuO8tgJjptDqGUgqwyCDkEH3BmSBMREDyZy2m8StVUr6mphW3nBLAVJdqy527B9JIU4/TnE6oyl/ZijncHZCLFCM7FE836yg9icnn2zxidMLj8kYn8QuhKWaVhfuqCoHQhhcWCtv7DBRsj7e88ajxC+xhXpma5UtZ1DJ+WK2Zc5Jw+WU4A+Paben8P1oQxa13DVtvdyzflZCLn+Ebm4+STPOr8P1vnFlqFvMDlGALrYdzI2QeM9iMEc4M1vj+hr9H8Rea9VRrJc11l3BRfU9SvuFZO7Yc4yAeZ0IlNX4dQWVN5lpWkqUrJUorIgQEHbuHA7A4z7S5ExncbfxVMREwMGr062oUdQyMMEHsRKg6lmY6fS2FLNI1HmtdW7K1TZJVHOAzFVPq5x7y9M1tfpvNqtryV8xHTI7jcpGR+mYXaoXxXS+0IbFW5jXTe9Vg072nIUB8diRwTgN7E5E2ejdSO4abUOH1tdS2WlEdaiHJAKk8e3bM56urVWabT6JtEazUaVsvJq8gJQyNvqAYsSwQYGAVJ57c9uBCPUREBERAREQERECCZqa97MBaQNznBY421jB9ZH73bgfMqfG7MKKfLx5h1mjC7iQpP4ivAYjnB7HHzNfoltx6prBqPLDDSaQha2dlANuq59QHJx8ewgdBoNEtK4GSx5dz9Tt7sx9zNnEmIFSNM+nszUpam1gHrGPy2b/Ur+38S/1HuDaAyTPl3UNbqv8P6iUFZo/F3r5husFyj8QFO1QmOOwG4f0lt2PqUSBJkCIiAiIgIiICIlN4y1T09O11lblLK9PayuO6sqEhv6QLHWakVoWIY47BQWYk9gAPkzU0Omdm8276yMKg+mpT+7/Mx92/txOd0fiC+7XdPrbT6nTo9V7OLRRtuKpXjb5djHgsTzjvO0EBiU9xfSuz+p9M5y47mknu6+5Q+6+3ce8uZ5YRAVgQMHgz1mcTqvE1lWp6nWatRatK1mo1Vq61lqSTk8e+DzmdF4Y1LXaLR2WNust09Du3sXatSx/uTAtIiICIiAiIgeHrBxkA4IIzzgjsf1gVDcWwNxGCcckDsCf6z1mMwJiRmMwBmudBWUZDWmxiWZcDaWJ3Eke5zzNjMZgAJMjMZgTEZiAiIgIiICa3UNEl9VlVq7qrVZHXJG5WGCMjkcGbMQNOzplbW02lfzNOrrWcn0rYFDDGcHO1e/xNyIgIiIFenSKg2pYKd2qx5pyecJsGP4fT8TY6fo1oqqqrGK6UWtBkkhEUKoyeTwByZsRAREQEREBIaTIaB4MYkyIUxERCmIxEQGIxEQj0k9Tys9QhERARPLNj++PmehAREQEREBERAREQEREBERASJMQKK/r6Vaq+m3hUrpdSEds+Z5gbcVBA+gf3M89L8R120q75DYpJABwReQEK59j8+2D8Syq0AW+64Md1y1IRxgCrfjH/2H+0pKfDn/AFOnDAnT6allyWGbrGJCllA/cD28/NkDzd4wRWqbyrRp3puv8woctXXsANYGSSd49JAJz2m5+01WTmu4BGRLGKemp7Nu1bMHg+tM4zjcM4mvX4TP5QfVWOlFRprUqgIQtWwLkD1MBUozx3PE2NT4fLPdtvZadTYltte0EllCghHP0qwrUEYPvjGYEftXR3IsVCtzrYa28t1o+sq3/GcbvbM9N4lqBVWruFrOEFXlnzCWRrFOBwFKo3qJx6SO/E5+rw9feV09wtTS1Vaiv1GhlAswKvLK+p9oHG5VwOCCZfdN8OeVatpdNytnFdYrQjy3TGMk59ZOSf7QHVfEiVaNdUg3VmylCCGDAWXrS3pA3blLH047jEy/tHTjtYLPM8sVeW3nF9m/hO5G3nPbEw6jw3u0n4dbipF4vFm0HDDU/iANucEZ4/SY26Ff5n4gaiv8Xu4JrbyPL2bfLKb9382d2c/biBms8WaZQp3sQUWwkV2EVozFA1mB6PUrA5xjB+J41/iqpHVEy7m4U52uKtwBLgWbdpKgHIHwfiYqfC2yrVp52X1lRV224HmO97u4Gexa9sD2AE8P4cuwtQvr/DJc1yjyz5uXZ2KM27GA1hwQM4A/UhtdP8VUWFFL/mNsVsLYa1sdA4Q2FQoJDAjOMza6d4h0+ofZVYSxUuuVdQ6KQDZWWADrlgNwyOZVVeFimjsoNmd9tdhIGMqgqBQZPBPlHn2yPia/hvT6g36c2qRXptM9I3VGpgWaoKrHewdsVnJT0/HwAt7/ABLRUWFzhWDWcKGswlbbWsbaPSAe5PAlm2sQFAXGbASn8wUAkj+hBlEvhxhbqX8wfn1X1jg8G6wuCfsM4mTrHQnu0tFVdoS2nYA+DjHlmqzgEd63fHwcfEDebxBpgiP56bLEV0IOd6OQFKgcnJIAxNdPFGmNy1C5dzUteG7L5aEhsk9iMNnPbEpf2SspFhodSDcpRCzVY0yixhR5iAsmLLnbKjsAJrVeDLxUajZVtZbwWDW5BfVDUp3ySM5RvVnAyPsHVJ4h0pTeNTXs3bM7gPXgHbg85wwOPgyzBnKdL8P2LqK7rVrUq5Yjzbr2/wApqwd9nv62wABgH3zOl0ZfYPNCizJyFJK9zjBIz2xAzxEQEREBERAREQEREBIxJiAiIgRiTEQEREBiRiTECMRiTECMRiTEBiMRECMSYiAiIgIiICIiAiIg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data:image/jpeg;base64,/9j/4AAQSkZJRgABAQAAAQABAAD/2wCEAAkGBxQQEBAUEBAUFRAQFBQUFRUXGBUVFBUUFBUWFxgVFBcYHSggGB0lHBQUIjEhJSkrLi4uFyE/ODMsNygtLisBCgoKDg0OGhAQFzAkHB4sNywsLCwsLCwsLDc3LDcsLDQsLCw3LCwsLCwsLDcuLCwsLDEtLCw0LDQsKywrLiwsLP/AABEIAOwA1gMBIgACEQEDEQH/xAAbAAEAAgMBAQAAAAAAAAAAAAAAAQUDBAYCB//EADsQAAICAQMCBQIDBgUCBwAAAAECAAMRBBIhBTEGEyJBUTJhFCNxFkJSYoGRFTNDobEk0QdTcoKDk6L/xAAYAQEBAQEBAAAAAAAAAAAAAAAAAQIDBP/EACIRAQEAAgIBBAMBAAAAAAAAAAABAhEDMSESQUJRImGRE//aAAwDAQACEQMRAD8A+4xEQEREBERAREQEREBERAREQEREBERAREQEREBERAREQEREBERAREgwJiVHUOqtu8vSiu6+uyoXVlwrVVWHmw/fHIHvJ/aDTta9NeoqfUqGxUHXcWAzt/X5+IFtEq+i9UNqol4SrWeWLLNOHDsgJIB47jjvLSAiJ5aBMmUp6+vkPdsbalxp28ZJF3k5HPbPM3zr6wAfNTB3YO4AEJ9X9vf4hq4ZTuNuJT0eIaGZwLU2VhD5m5dh37sAHPcbTN5NfWzsi2IbEGWUMCyj5I7iC4ZTuNqJqJ1CplLLdWVXksGUgD7nPHYyW19QUMbUCt2Ysu0/oc8wnpy+m1EhTmTCERNPquuGnpstZHdalLFa1Lu2PZVHcwNyJipt3qrAEbgCARgjIzgj2P2mt0vqS6gWFFcCqx6jvRkyyYyV3DleeCODA3oiICIiAiIgIiICDExai9UUs7BVXkk8ACBrarRDbealVb7kK7wAGLBSELH3xmcQrK/T9FpE01i6yp9MNhrceTZVYhtuNuNuMK53A+rP3nZ6NrLW8xspVghKyMM2f37M9vsvtnn4FhiKMK6KsWm0Vr5zKEL4G4oDkKT8ZmxKo6lqLCLjmmxvRZ/Ax/07Ptzw39DzjNoDAmeWnqQYHIv4RXyXGyv8Q2oNos5+k6nze/zt4/Waq9Fa59dswUVmXThwQm6xltuUn3Uuu3IHue87cicxV1i2u3Ub0DULqhVu3epQ4QDamOQGb595NR6+Pl5c5dMKdCss1C22U0ovn1WFAd3FdNqZPpwWy6/0E1NZ0G7YylK0WoapvOBJa0XK4AKqNw+rJ/8ASMfaxHidggdqBtspa+nDgllUqNrcYU+tT7jvMn7QWeb5P4cefv243+jaKhZuLY+OMY74jw6evm31HNafRNq2vfT0ogUaTIrZCHNTWkgOV2bgCpAI+M49rnQeHm3VG2lSor1WVco5D3NXt+lQvIVs4GBmT07xM4FYsr9Tu+Szqg/znQVocbWZQORkZ4xmdcsROfm5MfGtT+/pqdGoavT0o/1pWitznkKAefebsRK8Vu7smlZ0xG1CaglvNrrasepgm1iCcp2J47zcMrzry9uykBlQ/mufpX+Rcd3/ANh7xpHFutL6PX6jUXMutqs1Q3CxhZQ1djimutc8AqtR2gevdznM63SaI3/g77jYl9VeSiuVQvYgDixBw2D2z2me/omne5bn01TXrjFhRS4x29RGeJFmvNdoW0AV2ECuwZxu/gf4JPY9j+sQWQiQDJgIiICIiAiIgVfifqDabRau9AC9FFtqg9i1dbMAftkCU+n8UV6jU6KipksF6W2Wgq2VNaoy4z/MT89pfdc6cNVptRQzFV1FT1FhjIDqVJGffBmGzo4N+kt3tnSJYirxhhYqqSf02iBZgSYiBjuqDqysAVYEEHkEHuDOev8AFFVF+rputpq/DrW1YZwjPvrLdifkY4nSGVS9HAt1dhbJ1YQYIHo2V7OPn5gbHRNW1+m09rgBrakcgdgWUEgZ/Wb0p9Cw0dem07ZKrWtYs7KWQAAH4JxxLfMGgyqboNJtNm07i/mEbm2NYBgOUzgkADnHtLQmcd1HqdnUbX0uhcpRW2zV6tfb5o0x97PYuPp/XsWZWdU6Uult1V+n09NlldNZSy7cTRUxZW/D1ZPfgEheBtAPsJseJjp9PZTZfXaqW2+rUoxAofZsU2EHKqw9Oe3zL7pHS6tJSlNCBKqxhVH3OSSe5JOSSeSTM+p0y2oyWKGrcFWU8hlPBBHuIa/0z+1SnhujaFG/ZgAqHYq43F/VknPLHn7y6AnFafUP0exabmLdLtYJRacltKx7VXsf9M9lc9uxnaqcwmWeWXdeokZmquuU2msEl1Xc2BkKM4AY+xPxDOlUniBLdNp7drhdW6VAAgOhtYrkkHjH2l1pNMtSKqDCr2H/ACT8k/M43p/gdKqNDtppGrouqsttA5YK5L4OOSQZ24gTMWp062KyuAysCCD7zLECro1a13V6XLs3kmwOxz6VYLhj3J9QnvonVF1VbOgYBbbqsNjO6mxq2PHsSpx+srOr+Gk1WtrtvQNTXp2rHqdWDtYG/dI4wJn8G9IbR6Y1Nji7UMoBLAV2XOyDJ5J2lYF7ESIExEQEREBERAREQEiTEDDqdOtisrqGVhgg9iJp6dvw6oltu7c+ytmGDjGQrt2J4PPGf1llMGr0y2oyOoZGGCD2IhZfa9PmXUPEmq6h1K/Q6ZLv8ODLTdqKkG5WTd5ypYSANxIUnkgKcDnM+ldM6fXpqq6qUCVVKFVR2AH/AD+s1+nVvVuSxg1a48tz9RU/uv8ALD+L3z8yxEF8VMREIw6vTLbW6WKGSwFWUjIZSMEET5ZrPFNvRNdptEQ7dOa6tUtsR81VurDyRa3FgVirBu4VSDnvPrBMrurVvYorrVdthId2AYKg74U/Ux9vYe/wSybr3rLHcMtDoLAVDE87AeScDu2OwM99P0KUrtQHk5YnlmY92Y+5M96DRJSgSsYUZ/Uk9yx9yfmbMLb7ToiIhkiIgIiICRJiAiIgIiICIiBEmIgIiICIiBg1emW1GRxlWGCJo9Payp/KsyyAfl28kkD92w+zD59/1lrNbX1u1dgpcJaVIR2XeqvjhiuRkA+2YWXxp7r1KMzIrqXTG5QRuXcMjcO4zJtvVSoZgC5woJALH4Ue5nL6yp6LdPXV5K67Xj/qNV5YBZdNWCWCZ9THICgnABPfGI0yO+rs0+q8q7UaSpNTptQawpTzjbXhkB4YGo8jGQe3EIuNdfZY/lU5X/zLMEbFI7Jnu5/qB7/B3tHpVqRUQelRgZOT+pJ5J+8xdMrtWqsahke4Ab2RSqFvcqpJIHabkNXLxpAkxEMkREBERAREQEREBERAREQEREBERAREQEREBMd1yorMxCqoJJPAAHuTMb6xBalRcC11Z1T3KoVDMPsC6/3nF+PfFdejqp1LMt2mXVLQ9a9967/MLfxFNnC9s5z7YDotboK9fXW582p62L02r6LUOCu9e+QwJ9LAgg8ieNF01NCttrNbdbYV8258NYVXheFACouSdqgAZJxyZY9J6hXqaktocPVYMqwOQR/3znieesdSq0tL3aiwJVWMsxP+w+SfYe8DbrsDAFSCrAEEcgg8gg+89zjPAPXk1ems1SYq0e+78tj/AJQrY+vPZQy+or2B7TrPxaZrG8ZtyUGfqwMnb88cwM8QIgIiICIiAiIgIiICIiAiIgIiICIiAiIgJ5ZgBk9pOZShG1beoFdKp+hgQ1xB7sPZOO3v+kLjNq3r3S7NR1PSNXbdSiaXUA21BO72UEITYjLyFJ7e00OleEk1Ogvo1iMzfidcUewAOGsexVuwABuw2QQPfid0ok4hFD4F1hu0FBfAuQNVcAMYupY12f8A6Un75Ew/+IOo26J61AN2qZNNTkBsWXHbvAP8Klm/9swdDB03VNfQT+Xq1TW1D+biq9R+jLW3/wAkjVY1fWKk719Mq85vj8RqAyID91rDnH84gZdT4fq0fTNZTpKsBtPbhFydz+Ts4Hydo7dyfvNTR9Kuq1fTWs1N1yLXcCHSoLWTUmOUQEH25nZYni2sMpU8hgQR9jwYHsGTKbSO+ndarCz1ucVWHkj3FVn++G98c897gQtmkxEQhERAREQEREBERAREQEREBERAieLbAoJJAABJJ7AD3MjU3rWjM7BVUEknsAO80dBbZcS7LtpYYRGHrYfxv8A+y/3hZNzbHpLH1DizLJQv0Lgq1h/jcey/A/rLXEASTBbtU63ryVNYu2xxSA1rIu5awefVz8c4GTiWKahTtwyncMjkcg+4lI1Gops1Xk1LYNQwsRiwUI5RUIsB5KjaD6c9yJqP0i3znLVI7PfRat4IGxK1QOuD6l+lwAMgh+fedfRjfdG14h6dZZqNBqNOV3aa1hZkgbtPahWzB+xCNj7TD4YoOnNp1GPxXUNRdcdvqUKgCou4fFaL/UmYf8HuVbR5aOteKqFJzmhrRY5IyBnG1QpOD5YyeZpp0PUEXBUK7n1LISa0wLdNWi4CcKdytkDtnMTjx98ktduHHyJjOqUOqFhvcMyr7lVxkj9Nw/vORq6A7kZqYVG3TFkby0BFXmFm2Vkj3Qd/UB24m10zo7VaqpjThEOsVSNuEWyxGr4zwMB+3bMXDGfIdSRKmrVvRYEubdXY35dpwME9q7Pv8H37d+9vMeopV1KuoZT3BGQZyaxuu2TMmVdmuaq4LaAKrCBU47BsfRZ8Ensex7d5ZqYLLExEQhERAREQEREBERASDJkGBzGutcZ1WpW6n8DZaEqrsRl1SMAlbOo7kluFJGDMOr191u3S6yttJ+O3V0XUXb3Vwps2OSg2PtVjxuXg89pddZ0yaqq7T+ZtsKqcjBas7t1b4Pwyg4PxK9el6i27T26yynZo2axVqVx5lhrZN9m8nAAZiFGeffiBu6RWuNiX6chKLFFTuyv5wVR+bhexznuO8tgJjptDqGUgqwyCDkEH3BmSBMREDyZy2m8StVUr6mphW3nBLAVJdqy527B9JIU4/TnE6oyl/ZijncHZCLFCM7FE836yg9icnn2zxidMLj8kYn8QuhKWaVhfuqCoHQhhcWCtv7DBRsj7e88ajxC+xhXpma5UtZ1DJ+WK2Zc5Jw+WU4A+Paben8P1oQxa13DVtvdyzflZCLn+Ebm4+STPOr8P1vnFlqFvMDlGALrYdzI2QeM9iMEc4M1vj+hr9H8Rea9VRrJc11l3BRfU9SvuFZO7Yc4yAeZ0IlNX4dQWVN5lpWkqUrJUorIgQEHbuHA7A4z7S5ExncbfxVMREwMGr062oUdQyMMEHsRKg6lmY6fS2FLNI1HmtdW7K1TZJVHOAzFVPq5x7y9M1tfpvNqtryV8xHTI7jcpGR+mYXaoXxXS+0IbFW5jXTe9Vg072nIUB8diRwTgN7E5E2ejdSO4abUOH1tdS2WlEdaiHJAKk8e3bM56urVWabT6JtEazUaVsvJq8gJQyNvqAYsSwQYGAVJ57c9uBCPUREBERAREQERECCZqa97MBaQNznBY421jB9ZH73bgfMqfG7MKKfLx5h1mjC7iQpP4ivAYjnB7HHzNfoltx6prBqPLDDSaQha2dlANuq59QHJx8ewgdBoNEtK4GSx5dz9Tt7sx9zNnEmIFSNM+nszUpam1gHrGPy2b/Ur+38S/1HuDaAyTPl3UNbqv8P6iUFZo/F3r5husFyj8QFO1QmOOwG4f0lt2PqUSBJkCIiAiIgIiICIlN4y1T09O11lblLK9PayuO6sqEhv6QLHWakVoWIY47BQWYk9gAPkzU0Omdm8276yMKg+mpT+7/Mx92/txOd0fiC+7XdPrbT6nTo9V7OLRRtuKpXjb5djHgsTzjvO0EBiU9xfSuz+p9M5y47mknu6+5Q+6+3ce8uZ5YRAVgQMHgz1mcTqvE1lWp6nWatRatK1mo1Vq61lqSTk8e+DzmdF4Y1LXaLR2WNust09Du3sXatSx/uTAtIiICIiAiIgeHrBxkA4IIzzgjsf1gVDcWwNxGCcckDsCf6z1mMwJiRmMwBmudBWUZDWmxiWZcDaWJ3Eke5zzNjMZgAJMjMZgTEZiAiIgIiICa3UNEl9VlVq7qrVZHXJG5WGCMjkcGbMQNOzplbW02lfzNOrrWcn0rYFDDGcHO1e/xNyIgIiIFenSKg2pYKd2qx5pyecJsGP4fT8TY6fo1oqqqrGK6UWtBkkhEUKoyeTwByZsRAREQEREBIaTIaB4MYkyIUxERCmIxEQGIxEQj0k9Tys9QhERARPLNj++PmehAREQEREBERAREQEREBERASJMQKK/r6Vaq+m3hUrpdSEds+Z5gbcVBA+gf3M89L8R120q75DYpJABwReQEK59j8+2D8Syq0AW+64Md1y1IRxgCrfjH/2H+0pKfDn/AFOnDAnT6allyWGbrGJCllA/cD28/NkDzd4wRWqbyrRp3puv8woctXXsANYGSSd49JAJz2m5+01WTmu4BGRLGKemp7Nu1bMHg+tM4zjcM4mvX4TP5QfVWOlFRprUqgIQtWwLkD1MBUozx3PE2NT4fLPdtvZadTYltte0EllCghHP0qwrUEYPvjGYEftXR3IsVCtzrYa28t1o+sq3/GcbvbM9N4lqBVWruFrOEFXlnzCWRrFOBwFKo3qJx6SO/E5+rw9feV09wtTS1Vaiv1GhlAswKvLK+p9oHG5VwOCCZfdN8OeVatpdNytnFdYrQjy3TGMk59ZOSf7QHVfEiVaNdUg3VmylCCGDAWXrS3pA3blLH047jEy/tHTjtYLPM8sVeW3nF9m/hO5G3nPbEw6jw3u0n4dbipF4vFm0HDDU/iANucEZ4/SY26Ff5n4gaiv8Xu4JrbyPL2bfLKb9382d2c/biBms8WaZQp3sQUWwkV2EVozFA1mB6PUrA5xjB+J41/iqpHVEy7m4U52uKtwBLgWbdpKgHIHwfiYqfC2yrVp52X1lRV224HmO97u4Gexa9sD2AE8P4cuwtQvr/DJc1yjyz5uXZ2KM27GA1hwQM4A/UhtdP8VUWFFL/mNsVsLYa1sdA4Q2FQoJDAjOMza6d4h0+ofZVYSxUuuVdQ6KQDZWWADrlgNwyOZVVeFimjsoNmd9tdhIGMqgqBQZPBPlHn2yPia/hvT6g36c2qRXptM9I3VGpgWaoKrHewdsVnJT0/HwAt7/ABLRUWFzhWDWcKGswlbbWsbaPSAe5PAlm2sQFAXGbASn8wUAkj+hBlEvhxhbqX8wfn1X1jg8G6wuCfsM4mTrHQnu0tFVdoS2nYA+DjHlmqzgEd63fHwcfEDebxBpgiP56bLEV0IOd6OQFKgcnJIAxNdPFGmNy1C5dzUteG7L5aEhsk9iMNnPbEpf2SspFhodSDcpRCzVY0yixhR5iAsmLLnbKjsAJrVeDLxUajZVtZbwWDW5BfVDUp3ySM5RvVnAyPsHVJ4h0pTeNTXs3bM7gPXgHbg85wwOPgyzBnKdL8P2LqK7rVrUq5Yjzbr2/wApqwd9nv62wABgH3zOl0ZfYPNCizJyFJK9zjBIz2xAzxEQEREBERAREQEREBIxJiAiIgRiTEQEREBiRiTECMRiTECMRiTEBiMRECMSYiAiIgIiICIiAiIgf/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data:image/jpeg;base64,/9j/4AAQSkZJRgABAQAAAQABAAD/2wCEAAkGBxQQEBAUEBAUFRAQFBQUFRUXGBUVFBUUFBUWFxgVFBcYHSggGB0lHBQUIjEhJSkrLi4uFyE/ODMsNygtLisBCgoKDg0OGhAQFzAkHB4sNywsLCwsLCwsLDc3LDcsLDQsLCw3LCwsLCwsLDcuLCwsLDEtLCw0LDQsKywrLiwsLP/AABEIAOwA1gMBIgACEQEDEQH/xAAbAAEAAgMBAQAAAAAAAAAAAAAAAQUDBAYCB//EADsQAAICAQMCBQIDBgUCBwAAAAECAAMRBBIhBTEGEyJBUTJhFCNxFkJSYoGRFTNDobEk0QdTcoKDk6L/xAAYAQEBAQEBAAAAAAAAAAAAAAAAAQIDBP/EACIRAQEAAgIBBAMBAAAAAAAAAAABAhEDMSESQUJRImGRE//aAAwDAQACEQMRAD8A+4xEQEREBERAREQEREBERAREQEREBERAREQEREBERAREQEREBERAREgwJiVHUOqtu8vSiu6+uyoXVlwrVVWHmw/fHIHvJ/aDTta9NeoqfUqGxUHXcWAzt/X5+IFtEq+i9UNqol4SrWeWLLNOHDsgJIB47jjvLSAiJ5aBMmUp6+vkPdsbalxp28ZJF3k5HPbPM3zr6wAfNTB3YO4AEJ9X9vf4hq4ZTuNuJT0eIaGZwLU2VhD5m5dh37sAHPcbTN5NfWzsi2IbEGWUMCyj5I7iC4ZTuNqJqJ1CplLLdWVXksGUgD7nPHYyW19QUMbUCt2Ysu0/oc8wnpy+m1EhTmTCERNPquuGnpstZHdalLFa1Lu2PZVHcwNyJipt3qrAEbgCARgjIzgj2P2mt0vqS6gWFFcCqx6jvRkyyYyV3DleeCODA3oiICIiAiIgIiICDExai9UUs7BVXkk8ACBrarRDbealVb7kK7wAGLBSELH3xmcQrK/T9FpE01i6yp9MNhrceTZVYhtuNuNuMK53A+rP3nZ6NrLW8xspVghKyMM2f37M9vsvtnn4FhiKMK6KsWm0Vr5zKEL4G4oDkKT8ZmxKo6lqLCLjmmxvRZ/Ax/07Ptzw39DzjNoDAmeWnqQYHIv4RXyXGyv8Q2oNos5+k6nze/zt4/Waq9Fa59dswUVmXThwQm6xltuUn3Uuu3IHue87cicxV1i2u3Ub0DULqhVu3epQ4QDamOQGb595NR6+Pl5c5dMKdCss1C22U0ovn1WFAd3FdNqZPpwWy6/0E1NZ0G7YylK0WoapvOBJa0XK4AKqNw+rJ/8ASMfaxHidggdqBtspa+nDgllUqNrcYU+tT7jvMn7QWeb5P4cefv243+jaKhZuLY+OMY74jw6evm31HNafRNq2vfT0ogUaTIrZCHNTWkgOV2bgCpAI+M49rnQeHm3VG2lSor1WVco5D3NXt+lQvIVs4GBmT07xM4FYsr9Tu+Szqg/znQVocbWZQORkZ4xmdcsROfm5MfGtT+/pqdGoavT0o/1pWitznkKAefebsRK8Vu7smlZ0xG1CaglvNrrasepgm1iCcp2J47zcMrzry9uykBlQ/mufpX+Rcd3/ANh7xpHFutL6PX6jUXMutqs1Q3CxhZQ1djimutc8AqtR2gevdznM63SaI3/g77jYl9VeSiuVQvYgDixBw2D2z2me/omne5bn01TXrjFhRS4x29RGeJFmvNdoW0AV2ECuwZxu/gf4JPY9j+sQWQiQDJgIiICIiAiIgVfifqDabRau9AC9FFtqg9i1dbMAftkCU+n8UV6jU6KipksF6W2Wgq2VNaoy4z/MT89pfdc6cNVptRQzFV1FT1FhjIDqVJGffBmGzo4N+kt3tnSJYirxhhYqqSf02iBZgSYiBjuqDqysAVYEEHkEHuDOev8AFFVF+rputpq/DrW1YZwjPvrLdifkY4nSGVS9HAt1dhbJ1YQYIHo2V7OPn5gbHRNW1+m09rgBrakcgdgWUEgZ/Wb0p9Cw0dem07ZKrWtYs7KWQAAH4JxxLfMGgyqboNJtNm07i/mEbm2NYBgOUzgkADnHtLQmcd1HqdnUbX0uhcpRW2zV6tfb5o0x97PYuPp/XsWZWdU6Uult1V+n09NlldNZSy7cTRUxZW/D1ZPfgEheBtAPsJseJjp9PZTZfXaqW2+rUoxAofZsU2EHKqw9Oe3zL7pHS6tJSlNCBKqxhVH3OSSe5JOSSeSTM+p0y2oyWKGrcFWU8hlPBBHuIa/0z+1SnhujaFG/ZgAqHYq43F/VknPLHn7y6AnFafUP0exabmLdLtYJRacltKx7VXsf9M9lc9uxnaqcwmWeWXdeokZmquuU2msEl1Xc2BkKM4AY+xPxDOlUniBLdNp7drhdW6VAAgOhtYrkkHjH2l1pNMtSKqDCr2H/ACT8k/M43p/gdKqNDtppGrouqsttA5YK5L4OOSQZ24gTMWp062KyuAysCCD7zLECro1a13V6XLs3kmwOxz6VYLhj3J9QnvonVF1VbOgYBbbqsNjO6mxq2PHsSpx+srOr+Gk1WtrtvQNTXp2rHqdWDtYG/dI4wJn8G9IbR6Y1Nji7UMoBLAV2XOyDJ5J2lYF7ESIExEQEREBERAREQEiTEDDqdOtisrqGVhgg9iJp6dvw6oltu7c+ytmGDjGQrt2J4PPGf1llMGr0y2oyOoZGGCD2IhZfa9PmXUPEmq6h1K/Q6ZLv8ODLTdqKkG5WTd5ypYSANxIUnkgKcDnM+ldM6fXpqq6qUCVVKFVR2AH/AD+s1+nVvVuSxg1a48tz9RU/uv8ALD+L3z8yxEF8VMREIw6vTLbW6WKGSwFWUjIZSMEET5ZrPFNvRNdptEQ7dOa6tUtsR81VurDyRa3FgVirBu4VSDnvPrBMrurVvYorrVdthId2AYKg74U/Ux9vYe/wSybr3rLHcMtDoLAVDE87AeScDu2OwM99P0KUrtQHk5YnlmY92Y+5M96DRJSgSsYUZ/Uk9yx9yfmbMLb7ToiIhkiIgIiICRJiAiIgIiICIiBEmIgIiICIiBg1emW1GRxlWGCJo9Payp/KsyyAfl28kkD92w+zD59/1lrNbX1u1dgpcJaVIR2XeqvjhiuRkA+2YWXxp7r1KMzIrqXTG5QRuXcMjcO4zJtvVSoZgC5woJALH4Ue5nL6yp6LdPXV5K67Xj/qNV5YBZdNWCWCZ9THICgnABPfGI0yO+rs0+q8q7UaSpNTptQawpTzjbXhkB4YGo8jGQe3EIuNdfZY/lU5X/zLMEbFI7Jnu5/qB7/B3tHpVqRUQelRgZOT+pJ5J+8xdMrtWqsahke4Ab2RSqFvcqpJIHabkNXLxpAkxEMkREBERAREQEREBERAREQEREBERAREQEREBMd1yorMxCqoJJPAAHuTMb6xBalRcC11Z1T3KoVDMPsC6/3nF+PfFdejqp1LMt2mXVLQ9a9967/MLfxFNnC9s5z7YDotboK9fXW582p62L02r6LUOCu9e+QwJ9LAgg8ieNF01NCttrNbdbYV8258NYVXheFACouSdqgAZJxyZY9J6hXqaktocPVYMqwOQR/3znieesdSq0tL3aiwJVWMsxP+w+SfYe8DbrsDAFSCrAEEcgg8gg+89zjPAPXk1ems1SYq0e+78tj/AJQrY+vPZQy+or2B7TrPxaZrG8ZtyUGfqwMnb88cwM8QIgIiICIiAiIgIiICIiAiIgIiICIiAiIgJ5ZgBk9pOZShG1beoFdKp+hgQ1xB7sPZOO3v+kLjNq3r3S7NR1PSNXbdSiaXUA21BO72UEITYjLyFJ7e00OleEk1Ogvo1iMzfidcUewAOGsexVuwABuw2QQPfid0ok4hFD4F1hu0FBfAuQNVcAMYupY12f8A6Un75Ew/+IOo26J61AN2qZNNTkBsWXHbvAP8Klm/9swdDB03VNfQT+Xq1TW1D+biq9R+jLW3/wAkjVY1fWKk719Mq85vj8RqAyID91rDnH84gZdT4fq0fTNZTpKsBtPbhFydz+Ts4Hydo7dyfvNTR9Kuq1fTWs1N1yLXcCHSoLWTUmOUQEH25nZYni2sMpU8hgQR9jwYHsGTKbSO+ndarCz1ucVWHkj3FVn++G98c897gQtmkxEQhERAREQEREBERAREQEREBERAieLbAoJJAABJJ7AD3MjU3rWjM7BVUEknsAO80dBbZcS7LtpYYRGHrYfxv8A+y/3hZNzbHpLH1DizLJQv0Lgq1h/jcey/A/rLXEASTBbtU63ryVNYu2xxSA1rIu5awefVz8c4GTiWKahTtwyncMjkcg+4lI1Gops1Xk1LYNQwsRiwUI5RUIsB5KjaD6c9yJqP0i3znLVI7PfRat4IGxK1QOuD6l+lwAMgh+fedfRjfdG14h6dZZqNBqNOV3aa1hZkgbtPahWzB+xCNj7TD4YoOnNp1GPxXUNRdcdvqUKgCou4fFaL/UmYf8HuVbR5aOteKqFJzmhrRY5IyBnG1QpOD5YyeZpp0PUEXBUK7n1LISa0wLdNWi4CcKdytkDtnMTjx98ktduHHyJjOqUOqFhvcMyr7lVxkj9Nw/vORq6A7kZqYVG3TFkby0BFXmFm2Vkj3Qd/UB24m10zo7VaqpjThEOsVSNuEWyxGr4zwMB+3bMXDGfIdSRKmrVvRYEubdXY35dpwME9q7Pv8H37d+9vMeopV1KuoZT3BGQZyaxuu2TMmVdmuaq4LaAKrCBU47BsfRZ8Ensex7d5ZqYLLExEQhERAREQEREBERASDJkGBzGutcZ1WpW6n8DZaEqrsRl1SMAlbOo7kluFJGDMOr191u3S6yttJ+O3V0XUXb3Vwps2OSg2PtVjxuXg89pddZ0yaqq7T+ZtsKqcjBas7t1b4Pwyg4PxK9el6i27T26yynZo2axVqVx5lhrZN9m8nAAZiFGeffiBu6RWuNiX6chKLFFTuyv5wVR+bhexznuO8tgJjptDqGUgqwyCDkEH3BmSBMREDyZy2m8StVUr6mphW3nBLAVJdqy527B9JIU4/TnE6oyl/ZijncHZCLFCM7FE836yg9icnn2zxidMLj8kYn8QuhKWaVhfuqCoHQhhcWCtv7DBRsj7e88ajxC+xhXpma5UtZ1DJ+WK2Zc5Jw+WU4A+Paben8P1oQxa13DVtvdyzflZCLn+Ebm4+STPOr8P1vnFlqFvMDlGALrYdzI2QeM9iMEc4M1vj+hr9H8Rea9VRrJc11l3BRfU9SvuFZO7Yc4yAeZ0IlNX4dQWVN5lpWkqUrJUorIgQEHbuHA7A4z7S5ExncbfxVMREwMGr062oUdQyMMEHsRKg6lmY6fS2FLNI1HmtdW7K1TZJVHOAzFVPq5x7y9M1tfpvNqtryV8xHTI7jcpGR+mYXaoXxXS+0IbFW5jXTe9Vg072nIUB8diRwTgN7E5E2ejdSO4abUOH1tdS2WlEdaiHJAKk8e3bM56urVWabT6JtEazUaVsvJq8gJQyNvqAYsSwQYGAVJ57c9uBCPUREBERAREQERECCZqa97MBaQNznBY421jB9ZH73bgfMqfG7MKKfLx5h1mjC7iQpP4ivAYjnB7HHzNfoltx6prBqPLDDSaQha2dlANuq59QHJx8ewgdBoNEtK4GSx5dz9Tt7sx9zNnEmIFSNM+nszUpam1gHrGPy2b/Ur+38S/1HuDaAyTPl3UNbqv8P6iUFZo/F3r5husFyj8QFO1QmOOwG4f0lt2PqUSBJkCIiAiIgIiICIlN4y1T09O11lblLK9PayuO6sqEhv6QLHWakVoWIY47BQWYk9gAPkzU0Omdm8276yMKg+mpT+7/Mx92/txOd0fiC+7XdPrbT6nTo9V7OLRRtuKpXjb5djHgsTzjvO0EBiU9xfSuz+p9M5y47mknu6+5Q+6+3ce8uZ5YRAVgQMHgz1mcTqvE1lWp6nWatRatK1mo1Vq61lqSTk8e+DzmdF4Y1LXaLR2WNust09Du3sXatSx/uTAtIiICIiAiIgeHrBxkA4IIzzgjsf1gVDcWwNxGCcckDsCf6z1mMwJiRmMwBmudBWUZDWmxiWZcDaWJ3Eke5zzNjMZgAJMjMZgTEZiAiIgIiICa3UNEl9VlVq7qrVZHXJG5WGCMjkcGbMQNOzplbW02lfzNOrrWcn0rYFDDGcHO1e/xNyIgIiIFenSKg2pYKd2qx5pyecJsGP4fT8TY6fo1oqqqrGK6UWtBkkhEUKoyeTwByZsRAREQEREBIaTIaB4MYkyIUxERCmIxEQGIxEQj0k9Tys9QhERARPLNj++PmehAREQEREBERAREQEREBERASJMQKK/r6Vaq+m3hUrpdSEds+Z5gbcVBA+gf3M89L8R120q75DYpJABwReQEK59j8+2D8Syq0AW+64Md1y1IRxgCrfjH/2H+0pKfDn/AFOnDAnT6allyWGbrGJCllA/cD28/NkDzd4wRWqbyrRp3puv8woctXXsANYGSSd49JAJz2m5+01WTmu4BGRLGKemp7Nu1bMHg+tM4zjcM4mvX4TP5QfVWOlFRprUqgIQtWwLkD1MBUozx3PE2NT4fLPdtvZadTYltte0EllCghHP0qwrUEYPvjGYEftXR3IsVCtzrYa28t1o+sq3/GcbvbM9N4lqBVWruFrOEFXlnzCWRrFOBwFKo3qJx6SO/E5+rw9feV09wtTS1Vaiv1GhlAswKvLK+p9oHG5VwOCCZfdN8OeVatpdNytnFdYrQjy3TGMk59ZOSf7QHVfEiVaNdUg3VmylCCGDAWXrS3pA3blLH047jEy/tHTjtYLPM8sVeW3nF9m/hO5G3nPbEw6jw3u0n4dbipF4vFm0HDDU/iANucEZ4/SY26Ff5n4gaiv8Xu4JrbyPL2bfLKb9382d2c/biBms8WaZQp3sQUWwkV2EVozFA1mB6PUrA5xjB+J41/iqpHVEy7m4U52uKtwBLgWbdpKgHIHwfiYqfC2yrVp52X1lRV224HmO97u4Gexa9sD2AE8P4cuwtQvr/DJc1yjyz5uXZ2KM27GA1hwQM4A/UhtdP8VUWFFL/mNsVsLYa1sdA4Q2FQoJDAjOMza6d4h0+ofZVYSxUuuVdQ6KQDZWWADrlgNwyOZVVeFimjsoNmd9tdhIGMqgqBQZPBPlHn2yPia/hvT6g36c2qRXptM9I3VGpgWaoKrHewdsVnJT0/HwAt7/ABLRUWFzhWDWcKGswlbbWsbaPSAe5PAlm2sQFAXGbASn8wUAkj+hBlEvhxhbqX8wfn1X1jg8G6wuCfsM4mTrHQnu0tFVdoS2nYA+DjHlmqzgEd63fHwcfEDebxBpgiP56bLEV0IOd6OQFKgcnJIAxNdPFGmNy1C5dzUteG7L5aEhsk9iMNnPbEpf2SspFhodSDcpRCzVY0yixhR5iAsmLLnbKjsAJrVeDLxUajZVtZbwWDW5BfVDUp3ySM5RvVnAyPsHVJ4h0pTeNTXs3bM7gPXgHbg85wwOPgyzBnKdL8P2LqK7rVrUq5Yjzbr2/wApqwd9nv62wABgH3zOl0ZfYPNCizJyFJK9zjBIz2xAzxEQEREBERAREQEREBIxJiAiIgRiTEQEREBiRiTECMRiTECMRiTEBiMRECMSYiAiIgIiICIiAiIgf//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4067" y="1397531"/>
            <a:ext cx="5811307" cy="219434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ice: H-bonded in a less dense space</a:t>
            </a:r>
          </a:p>
          <a:p>
            <a:r>
              <a:rPr lang="en-US" dirty="0" smtClean="0">
                <a:latin typeface="+mj-lt"/>
              </a:rPr>
              <a:t>water: H-bonds formed &amp; unformed rapidly in more dense space</a:t>
            </a:r>
          </a:p>
          <a:p>
            <a:r>
              <a:rPr lang="en-US" dirty="0" smtClean="0">
                <a:latin typeface="+mj-lt"/>
              </a:rPr>
              <a:t>vapor: no H-bonding as they gallivant through space</a:t>
            </a:r>
            <a:endParaRPr lang="en-US" dirty="0">
              <a:latin typeface="+mj-lt"/>
            </a:endParaRPr>
          </a:p>
        </p:txBody>
      </p:sp>
      <p:pic>
        <p:nvPicPr>
          <p:cNvPr id="28678" name="Picture 6" descr="animation of water solvated Cl anion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4" y="1708183"/>
            <a:ext cx="2968625" cy="2917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80" name="Picture 8" descr="http://www.scottsmithonline.com/interests/medicalschool/biology/110a/Midterm1Materials/Notes/graphics/figure%2002-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591870"/>
            <a:ext cx="601980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7"/>
          <p:cNvSpPr txBox="1">
            <a:spLocks/>
          </p:cNvSpPr>
          <p:nvPr/>
        </p:nvSpPr>
        <p:spPr bwMode="auto">
          <a:xfrm>
            <a:off x="6175374" y="4625774"/>
            <a:ext cx="3087686" cy="120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3838" indent="-2238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59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4863" indent="-3476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defRPr sz="1800">
                <a:solidFill>
                  <a:schemeClr val="bg1"/>
                </a:solidFill>
                <a:latin typeface="+mn-lt"/>
              </a:defRPr>
            </a:lvl3pPr>
            <a:lvl4pPr marL="973138" indent="-28733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bg1"/>
                </a:solidFill>
                <a:latin typeface="+mn-lt"/>
              </a:defRPr>
            </a:lvl4pPr>
            <a:lvl5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2000" kern="0" dirty="0" smtClean="0">
                <a:latin typeface="+mj-lt"/>
              </a:rPr>
              <a:t>animation shows H</a:t>
            </a:r>
            <a:r>
              <a:rPr lang="en-US" sz="2000" kern="0" baseline="-25000" dirty="0" smtClean="0">
                <a:latin typeface="+mj-lt"/>
              </a:rPr>
              <a:t>2</a:t>
            </a:r>
            <a:r>
              <a:rPr lang="en-US" sz="2000" kern="0" dirty="0" smtClean="0">
                <a:latin typeface="+mj-lt"/>
              </a:rPr>
              <a:t>O as water solvating a chloride ion. Note yellow flashes are H-bonds forming &amp; </a:t>
            </a:r>
            <a:r>
              <a:rPr lang="en-US" sz="2000" kern="0" dirty="0" err="1" smtClean="0">
                <a:latin typeface="+mj-lt"/>
              </a:rPr>
              <a:t>unforming</a:t>
            </a:r>
            <a:endParaRPr lang="en-US" sz="2000" kern="0" dirty="0">
              <a:latin typeface="+mj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5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–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FF00"/>
                </a:solidFill>
              </a:rPr>
              <a:t>High specific heat   </a:t>
            </a:r>
            <a:r>
              <a:rPr lang="en-US" dirty="0" smtClean="0"/>
              <a:t>1 </a:t>
            </a:r>
            <a:r>
              <a:rPr lang="en-US" dirty="0" err="1" smtClean="0"/>
              <a:t>cal</a:t>
            </a:r>
            <a:r>
              <a:rPr lang="en-US" dirty="0" smtClean="0"/>
              <a:t>/g/°C</a:t>
            </a:r>
          </a:p>
          <a:p>
            <a:pPr marL="0" indent="0">
              <a:buNone/>
            </a:pPr>
            <a:r>
              <a:rPr lang="en-US" dirty="0" smtClean="0"/>
              <a:t>This enables water to resist changes in temperature when heat energy enters or exits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FF00"/>
                </a:solidFill>
              </a:rPr>
              <a:t>Polar</a:t>
            </a:r>
          </a:p>
          <a:p>
            <a:pPr marL="0" indent="0">
              <a:buNone/>
            </a:pPr>
            <a:r>
              <a:rPr lang="en-US" dirty="0" smtClean="0"/>
              <a:t>A great many organic and inorganic solutes dissolve in it, providing the environment for biochemical reactions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FF00"/>
                </a:solidFill>
              </a:rPr>
              <a:t>Cohesive</a:t>
            </a:r>
            <a:r>
              <a:rPr lang="en-US" dirty="0" smtClean="0"/>
              <a:t> because of the H-bond</a:t>
            </a:r>
          </a:p>
          <a:p>
            <a:pPr marL="0" indent="0">
              <a:buNone/>
            </a:pPr>
            <a:r>
              <a:rPr lang="en-US" dirty="0" smtClean="0"/>
              <a:t>Water's surface tension resists loss of solvent as well as accounts for capillary flow exploited by organisms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Organisms composed of 70-90% water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91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substance that promotes a chemical reaction by lowering its </a:t>
            </a:r>
            <a:r>
              <a:rPr lang="en-US" dirty="0" smtClean="0">
                <a:solidFill>
                  <a:srgbClr val="00FF00"/>
                </a:solidFill>
              </a:rPr>
              <a:t>activation energy (</a:t>
            </a:r>
            <a:r>
              <a:rPr lang="en-US" i="1" dirty="0" err="1" smtClean="0">
                <a:solidFill>
                  <a:srgbClr val="00FF00"/>
                </a:solidFill>
              </a:rPr>
              <a:t>E</a:t>
            </a:r>
            <a:r>
              <a:rPr lang="en-US" baseline="-25000" dirty="0" err="1" smtClean="0">
                <a:solidFill>
                  <a:srgbClr val="00FF00"/>
                </a:solidFill>
              </a:rPr>
              <a:t>a</a:t>
            </a:r>
            <a:r>
              <a:rPr lang="en-US" dirty="0" smtClean="0">
                <a:solidFill>
                  <a:srgbClr val="00FF00"/>
                </a:solidFill>
              </a:rPr>
              <a:t>)</a:t>
            </a:r>
          </a:p>
          <a:p>
            <a:r>
              <a:rPr lang="en-US" dirty="0" smtClean="0"/>
              <a:t>Note that this does not change the relative potential energies of the reactants or products (</a:t>
            </a:r>
            <a:r>
              <a:rPr lang="en-US" dirty="0" smtClean="0">
                <a:latin typeface="Symbol" panose="05050102010706020507" pitchFamily="18" charset="2"/>
              </a:rPr>
              <a:t>D</a:t>
            </a:r>
            <a:r>
              <a:rPr lang="en-US" i="1" dirty="0" smtClean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18" y="3370585"/>
            <a:ext cx="5013419" cy="3205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8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Drive Through Chemistry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Atom: structure/properties</a:t>
            </a:r>
          </a:p>
          <a:p>
            <a:r>
              <a:rPr lang="en-US" dirty="0" smtClean="0"/>
              <a:t>Interacting ("bonded") atoms: molecules and such</a:t>
            </a:r>
          </a:p>
          <a:p>
            <a:r>
              <a:rPr lang="en-US" dirty="0" smtClean="0"/>
              <a:t>Electrons: orbitals atomic and molecular</a:t>
            </a:r>
          </a:p>
          <a:p>
            <a:r>
              <a:rPr lang="en-US" dirty="0" smtClean="0"/>
              <a:t>Quantum nature of chemistry lightly discussed</a:t>
            </a:r>
          </a:p>
          <a:p>
            <a:r>
              <a:rPr lang="en-US" dirty="0" smtClean="0"/>
              <a:t>Relationship of Periodic Table to biological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33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(Sources)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Marieb</a:t>
            </a:r>
            <a:r>
              <a:rPr lang="en-US" dirty="0" smtClean="0"/>
              <a:t>: Chapter 2</a:t>
            </a:r>
          </a:p>
          <a:p>
            <a:r>
              <a:rPr lang="en-US" dirty="0" smtClean="0"/>
              <a:t>Becker's </a:t>
            </a:r>
            <a:r>
              <a:rPr lang="en-US" dirty="0" err="1" smtClean="0"/>
              <a:t>WotC</a:t>
            </a:r>
            <a:r>
              <a:rPr lang="en-US" dirty="0" smtClean="0"/>
              <a:t>:  Chapter 2</a:t>
            </a:r>
          </a:p>
          <a:p>
            <a:r>
              <a:rPr lang="en-US" dirty="0" smtClean="0"/>
              <a:t>Raven:  Chap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Atom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152739"/>
          </a:xfrm>
        </p:spPr>
        <p:txBody>
          <a:bodyPr/>
          <a:lstStyle/>
          <a:p>
            <a:r>
              <a:rPr lang="en-US" dirty="0"/>
              <a:t>Atoms are made of three subatomic particles</a:t>
            </a:r>
          </a:p>
          <a:p>
            <a:pPr marL="533400" lvl="1" indent="-2968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Protons</a:t>
            </a:r>
          </a:p>
          <a:p>
            <a:pPr marL="519112" lvl="2" indent="0">
              <a:buNone/>
            </a:pPr>
            <a:r>
              <a:rPr lang="en-US" dirty="0"/>
              <a:t>which actually give the element its identity</a:t>
            </a:r>
          </a:p>
          <a:p>
            <a:pPr marL="533400" lvl="1" indent="-2968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Electrons</a:t>
            </a:r>
          </a:p>
          <a:p>
            <a:pPr marL="519112" lvl="2" indent="0">
              <a:buNone/>
            </a:pPr>
            <a:r>
              <a:rPr lang="en-US" dirty="0"/>
              <a:t>chemistry is really about electrons, because it is electrons that allow atoms to bond to each other</a:t>
            </a:r>
          </a:p>
          <a:p>
            <a:pPr marL="533400" lvl="1" indent="-296863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Neutrons</a:t>
            </a:r>
          </a:p>
          <a:p>
            <a:pPr marL="519112" lvl="2" indent="0">
              <a:buNone/>
            </a:pPr>
            <a:r>
              <a:rPr lang="en-US" dirty="0"/>
              <a:t>it takes about 1800 electrons to equal mass of a proton, and the neutron is slightly bigger than the proton by 0.15</a:t>
            </a:r>
            <a:r>
              <a:rPr lang="en-US" dirty="0" smtClean="0"/>
              <a:t>%.</a:t>
            </a:r>
          </a:p>
          <a:p>
            <a:pPr marL="519112" lvl="2" indent="0">
              <a:buNone/>
            </a:pPr>
            <a:endParaRPr lang="en-US" dirty="0"/>
          </a:p>
          <a:p>
            <a:pPr marL="519112" lvl="2" indent="0">
              <a:buNone/>
            </a:pPr>
            <a:endParaRPr lang="en-US" dirty="0" smtClean="0"/>
          </a:p>
          <a:p>
            <a:pPr marL="519112" lvl="2" indent="0">
              <a:buNone/>
            </a:pPr>
            <a:endParaRPr lang="en-US" dirty="0"/>
          </a:p>
          <a:p>
            <a:pPr marL="0" indent="-1">
              <a:buNone/>
            </a:pPr>
            <a:r>
              <a:rPr lang="en-US" sz="1600" dirty="0" smtClean="0">
                <a:solidFill>
                  <a:srgbClr val="FF99FF"/>
                </a:solidFill>
              </a:rPr>
              <a:t>Because neutrons have a mass that is slightly higher than sum of a proton &amp; electron, and because neutrons have been shown to decay to a proton, electron, and some other particles in physics, speculation is that a neutron is special gluing of a proton and electron.</a:t>
            </a:r>
            <a:endParaRPr lang="en-US" sz="1600" dirty="0">
              <a:solidFill>
                <a:srgbClr val="FF99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2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Nucleus &amp; Orbitals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Protons and neutrons organized in the nucleus</a:t>
            </a:r>
          </a:p>
          <a:p>
            <a:r>
              <a:rPr lang="en-US" dirty="0" smtClean="0"/>
              <a:t>Electrons spatially located outside of the nucleus</a:t>
            </a:r>
          </a:p>
          <a:p>
            <a:r>
              <a:rPr lang="en-US" dirty="0" smtClean="0"/>
              <a:t>Electrons "orbit" the nucleus in </a:t>
            </a:r>
            <a:r>
              <a:rPr lang="en-US" dirty="0" smtClean="0">
                <a:solidFill>
                  <a:srgbClr val="00FF00"/>
                </a:solidFill>
              </a:rPr>
              <a:t>orbitals</a:t>
            </a:r>
            <a:r>
              <a:rPr lang="en-US" dirty="0" smtClean="0"/>
              <a:t> but not like planets revolving around the sun</a:t>
            </a:r>
          </a:p>
          <a:p>
            <a:r>
              <a:rPr lang="en-US" dirty="0" smtClean="0">
                <a:solidFill>
                  <a:srgbClr val="FF99FF"/>
                </a:solidFill>
              </a:rPr>
              <a:t>Their position/location is determined by probabilities calculated by</a:t>
            </a:r>
            <a:br>
              <a:rPr lang="en-US" dirty="0" smtClean="0">
                <a:solidFill>
                  <a:srgbClr val="FF99FF"/>
                </a:solidFill>
              </a:rPr>
            </a:br>
            <a:r>
              <a:rPr lang="en-US" dirty="0" smtClean="0">
                <a:solidFill>
                  <a:srgbClr val="FF99FF"/>
                </a:solidFill>
              </a:rPr>
              <a:t>complex</a:t>
            </a:r>
            <a:r>
              <a:rPr lang="en-US" dirty="0">
                <a:solidFill>
                  <a:srgbClr val="FF99FF"/>
                </a:solidFill>
              </a:rPr>
              <a:t> </a:t>
            </a:r>
            <a:r>
              <a:rPr lang="en-US" dirty="0" smtClean="0">
                <a:solidFill>
                  <a:srgbClr val="FF99FF"/>
                </a:solidFill>
              </a:rPr>
              <a:t>mathematical expressions</a:t>
            </a:r>
          </a:p>
          <a:p>
            <a:r>
              <a:rPr lang="en-US" dirty="0" smtClean="0"/>
              <a:t>Each orbital pairs two electrons</a:t>
            </a:r>
            <a:br>
              <a:rPr lang="en-US" dirty="0" smtClean="0"/>
            </a:br>
            <a:r>
              <a:rPr lang="en-US" dirty="0" smtClean="0">
                <a:solidFill>
                  <a:srgbClr val="FF99FF"/>
                </a:solidFill>
              </a:rPr>
              <a:t>of opposite spin</a:t>
            </a:r>
          </a:p>
          <a:p>
            <a:pPr marL="292100" lvl="1" indent="0">
              <a:buNone/>
            </a:pPr>
            <a:r>
              <a:rPr lang="en-US" dirty="0" smtClean="0">
                <a:solidFill>
                  <a:srgbClr val="FF99FF"/>
                </a:solidFill>
              </a:rPr>
              <a:t>Yes, electrons have a spin just</a:t>
            </a:r>
            <a:br>
              <a:rPr lang="en-US" dirty="0" smtClean="0">
                <a:solidFill>
                  <a:srgbClr val="FF99FF"/>
                </a:solidFill>
              </a:rPr>
            </a:br>
            <a:r>
              <a:rPr lang="en-US" dirty="0" smtClean="0">
                <a:solidFill>
                  <a:srgbClr val="FF99FF"/>
                </a:solidFill>
              </a:rPr>
              <a:t>as the Earth rotates on an axis,</a:t>
            </a:r>
            <a:br>
              <a:rPr lang="en-US" dirty="0" smtClean="0">
                <a:solidFill>
                  <a:srgbClr val="FF99FF"/>
                </a:solidFill>
              </a:rPr>
            </a:br>
            <a:r>
              <a:rPr lang="en-US" dirty="0" smtClean="0">
                <a:solidFill>
                  <a:srgbClr val="FF99FF"/>
                </a:solidFill>
              </a:rPr>
              <a:t>and this spin generates a </a:t>
            </a:r>
            <a:br>
              <a:rPr lang="en-US" dirty="0" smtClean="0">
                <a:solidFill>
                  <a:srgbClr val="FF99FF"/>
                </a:solidFill>
              </a:rPr>
            </a:br>
            <a:r>
              <a:rPr lang="en-US" dirty="0" smtClean="0">
                <a:solidFill>
                  <a:srgbClr val="FF99FF"/>
                </a:solidFill>
              </a:rPr>
              <a:t>magnetic field</a:t>
            </a:r>
            <a:endParaRPr lang="en-US" dirty="0">
              <a:solidFill>
                <a:srgbClr val="FF99FF"/>
              </a:solidFill>
            </a:endParaRPr>
          </a:p>
        </p:txBody>
      </p:sp>
      <p:pic>
        <p:nvPicPr>
          <p:cNvPr id="18434" name="Picture 2" descr="http://i.livescience.com/images/i/000/053/538/i02/atom-structure.jpg?137047236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8073" y="3958032"/>
            <a:ext cx="2709849" cy="243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5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Elements all have the </a:t>
            </a:r>
            <a:r>
              <a:rPr lang="en-US" sz="2200" dirty="0" smtClean="0"/>
              <a:t>same</a:t>
            </a:r>
            <a:br>
              <a:rPr lang="en-US" sz="2200" dirty="0" smtClean="0"/>
            </a:br>
            <a:r>
              <a:rPr lang="en-US" sz="2200" dirty="0" smtClean="0"/>
              <a:t>number </a:t>
            </a:r>
            <a:r>
              <a:rPr lang="en-US" sz="2200" dirty="0"/>
              <a:t>of protons</a:t>
            </a:r>
          </a:p>
          <a:p>
            <a:r>
              <a:rPr lang="en-US" sz="2200" dirty="0"/>
              <a:t>But elements can have </a:t>
            </a:r>
            <a:r>
              <a:rPr lang="en-US" sz="2200" dirty="0" smtClean="0"/>
              <a:t>different</a:t>
            </a:r>
            <a:br>
              <a:rPr lang="en-US" sz="2200" dirty="0" smtClean="0"/>
            </a:br>
            <a:r>
              <a:rPr lang="en-US" sz="2200" dirty="0" smtClean="0"/>
              <a:t>number </a:t>
            </a:r>
            <a:r>
              <a:rPr lang="en-US" sz="2200" dirty="0"/>
              <a:t>of neutrons</a:t>
            </a:r>
          </a:p>
          <a:p>
            <a:r>
              <a:rPr lang="en-US" sz="2200" dirty="0"/>
              <a:t>An element with </a:t>
            </a:r>
            <a:r>
              <a:rPr lang="en-US" sz="2200" dirty="0" smtClean="0"/>
              <a:t>different</a:t>
            </a:r>
            <a:br>
              <a:rPr lang="en-US" sz="2200" dirty="0" smtClean="0"/>
            </a:br>
            <a:r>
              <a:rPr lang="en-US" sz="2200" dirty="0" smtClean="0"/>
              <a:t>numbers </a:t>
            </a:r>
            <a:r>
              <a:rPr lang="en-US" sz="2200" dirty="0"/>
              <a:t>of neutrons </a:t>
            </a:r>
            <a:r>
              <a:rPr lang="en-US" sz="2200" dirty="0" smtClean="0"/>
              <a:t>is</a:t>
            </a:r>
            <a:br>
              <a:rPr lang="en-US" sz="2200" dirty="0" smtClean="0"/>
            </a:br>
            <a:r>
              <a:rPr lang="en-US" sz="2200" dirty="0" smtClean="0"/>
              <a:t>an </a:t>
            </a:r>
            <a:r>
              <a:rPr lang="en-US" sz="2200" dirty="0">
                <a:solidFill>
                  <a:srgbClr val="00FF00"/>
                </a:solidFill>
              </a:rPr>
              <a:t>isotope</a:t>
            </a:r>
            <a:r>
              <a:rPr lang="en-US" sz="2200" dirty="0"/>
              <a:t> of the element</a:t>
            </a:r>
          </a:p>
          <a:p>
            <a:r>
              <a:rPr lang="en-US" sz="2200" dirty="0"/>
              <a:t>When referring to an isotope of an element</a:t>
            </a:r>
            <a:r>
              <a:rPr lang="en-US" sz="2200" dirty="0" smtClean="0"/>
              <a:t>,</a:t>
            </a:r>
            <a:br>
              <a:rPr lang="en-US" sz="2200" dirty="0" smtClean="0"/>
            </a:br>
            <a:r>
              <a:rPr lang="en-US" sz="2200" dirty="0" smtClean="0"/>
              <a:t>use </a:t>
            </a:r>
            <a:r>
              <a:rPr lang="en-US" sz="2200" dirty="0"/>
              <a:t>this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000" dirty="0"/>
              <a:t>Where</a:t>
            </a:r>
          </a:p>
          <a:p>
            <a:r>
              <a:rPr lang="en-US" sz="2000" i="1" dirty="0"/>
              <a:t>X</a:t>
            </a:r>
            <a:r>
              <a:rPr lang="en-US" sz="2000" dirty="0"/>
              <a:t> is element symbol (</a:t>
            </a:r>
            <a:r>
              <a:rPr lang="en-US" sz="2000" dirty="0" err="1"/>
              <a:t>e.g</a:t>
            </a:r>
            <a:r>
              <a:rPr lang="en-US" sz="2000" dirty="0"/>
              <a:t>, hydrogen = H)</a:t>
            </a:r>
          </a:p>
          <a:p>
            <a:r>
              <a:rPr lang="en-US" sz="2000" i="1" dirty="0"/>
              <a:t>A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FFFF00"/>
                </a:solidFill>
              </a:rPr>
              <a:t>atomic number</a:t>
            </a:r>
            <a:r>
              <a:rPr lang="en-US" sz="2000" dirty="0"/>
              <a:t>, = # protons (A = 1 for H)</a:t>
            </a:r>
          </a:p>
          <a:p>
            <a:r>
              <a:rPr lang="en-US" sz="2000" i="1" dirty="0"/>
              <a:t>Z</a:t>
            </a:r>
            <a:r>
              <a:rPr lang="en-US" sz="2000" dirty="0"/>
              <a:t> is </a:t>
            </a:r>
            <a:r>
              <a:rPr lang="en-US" sz="2000" dirty="0">
                <a:solidFill>
                  <a:srgbClr val="FFFF00"/>
                </a:solidFill>
              </a:rPr>
              <a:t>mass number</a:t>
            </a:r>
            <a:r>
              <a:rPr lang="en-US" sz="2000" dirty="0"/>
              <a:t>, = #protons + #neutrons</a:t>
            </a:r>
          </a:p>
          <a:p>
            <a:endParaRPr lang="en-US" sz="2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147" y="237392"/>
            <a:ext cx="2795954" cy="3355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03" y="4389879"/>
            <a:ext cx="795470" cy="892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72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Hydrogen has three isotopes: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Protium</a:t>
            </a:r>
            <a:r>
              <a:rPr lang="en-US" dirty="0"/>
              <a:t> (</a:t>
            </a:r>
            <a:r>
              <a:rPr lang="en-US" baseline="30000" dirty="0"/>
              <a:t>1</a:t>
            </a:r>
            <a:r>
              <a:rPr lang="en-US" baseline="-25000" dirty="0"/>
              <a:t>1</a:t>
            </a:r>
            <a:r>
              <a:rPr lang="en-US" dirty="0"/>
              <a:t>H)</a:t>
            </a:r>
          </a:p>
          <a:p>
            <a:pPr marL="579438" lvl="1" indent="-342900"/>
            <a:r>
              <a:rPr lang="en-US" dirty="0"/>
              <a:t>1 proton, 0 neutrons</a:t>
            </a:r>
          </a:p>
          <a:p>
            <a:pPr marL="579438" lvl="1" indent="-342900"/>
            <a:r>
              <a:rPr lang="en-US" dirty="0"/>
              <a:t>usually just called "hydrogen"</a:t>
            </a:r>
          </a:p>
          <a:p>
            <a:pPr marL="579438" lvl="1" indent="-342900"/>
            <a:r>
              <a:rPr lang="en-US" dirty="0"/>
              <a:t>99.9885% of all hydrogen isotopes in nature is this isotope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Deuterium (</a:t>
            </a:r>
            <a:r>
              <a:rPr lang="en-US" baseline="30000" dirty="0"/>
              <a:t>2</a:t>
            </a:r>
            <a:r>
              <a:rPr lang="en-US" baseline="-25000" dirty="0"/>
              <a:t>1</a:t>
            </a:r>
            <a:r>
              <a:rPr lang="en-US" dirty="0"/>
              <a:t>H)</a:t>
            </a:r>
          </a:p>
          <a:p>
            <a:pPr marL="579438" lvl="1" indent="-342900"/>
            <a:r>
              <a:rPr lang="en-US" dirty="0"/>
              <a:t>1 proton, 1 neutron</a:t>
            </a:r>
          </a:p>
          <a:p>
            <a:pPr marL="579438" lvl="1" indent="-342900"/>
            <a:r>
              <a:rPr lang="en-US" dirty="0"/>
              <a:t>It is a </a:t>
            </a:r>
            <a:r>
              <a:rPr lang="en-US" dirty="0">
                <a:solidFill>
                  <a:srgbClr val="00FF00"/>
                </a:solidFill>
              </a:rPr>
              <a:t>stable</a:t>
            </a:r>
            <a:r>
              <a:rPr lang="en-US" dirty="0"/>
              <a:t> isotope</a:t>
            </a:r>
          </a:p>
          <a:p>
            <a:pPr marL="579438" lvl="1" indent="-342900"/>
            <a:r>
              <a:rPr lang="en-US" dirty="0"/>
              <a:t>0.0115% of hydrogen isotopes is deuterium in nature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Tritium (</a:t>
            </a:r>
            <a:r>
              <a:rPr lang="en-US" baseline="30000" dirty="0"/>
              <a:t>3</a:t>
            </a:r>
            <a:r>
              <a:rPr lang="en-US" baseline="-25000" dirty="0"/>
              <a:t>1</a:t>
            </a:r>
            <a:r>
              <a:rPr lang="en-US" dirty="0"/>
              <a:t>H)</a:t>
            </a:r>
          </a:p>
          <a:p>
            <a:pPr marL="579438" lvl="1" indent="-342900"/>
            <a:r>
              <a:rPr lang="en-US" dirty="0"/>
              <a:t>1 proton, 2 neutrons</a:t>
            </a:r>
          </a:p>
          <a:p>
            <a:pPr marL="579438" lvl="1" indent="-342900"/>
            <a:r>
              <a:rPr lang="en-US" dirty="0"/>
              <a:t>It is an </a:t>
            </a:r>
            <a:r>
              <a:rPr lang="en-US" dirty="0">
                <a:solidFill>
                  <a:srgbClr val="00FF00"/>
                </a:solidFill>
              </a:rPr>
              <a:t>unstable</a:t>
            </a:r>
            <a:r>
              <a:rPr lang="en-US" dirty="0"/>
              <a:t> isotope, meaning it is radioactive</a:t>
            </a:r>
          </a:p>
          <a:p>
            <a:pPr marL="579438" lvl="1" indent="-342900"/>
            <a:r>
              <a:rPr lang="en-US" dirty="0"/>
              <a:t>Probably less than 0.00000001% in </a:t>
            </a:r>
            <a:r>
              <a:rPr lang="en-US" dirty="0" smtClean="0"/>
              <a:t>natural abundance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45" y="625510"/>
            <a:ext cx="3814012" cy="1880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49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Carbon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Organic chemistry </a:t>
            </a:r>
            <a:r>
              <a:rPr lang="en-US" i="1" dirty="0" smtClean="0"/>
              <a:t>is</a:t>
            </a:r>
            <a:r>
              <a:rPr lang="en-US" dirty="0" smtClean="0"/>
              <a:t> the chemistry of carbon</a:t>
            </a:r>
          </a:p>
          <a:p>
            <a:r>
              <a:rPr lang="en-US" dirty="0" smtClean="0"/>
              <a:t>Total of 6 electrons in two shells (</a:t>
            </a:r>
            <a:r>
              <a:rPr lang="en-US" i="1" dirty="0" smtClean="0"/>
              <a:t>n</a:t>
            </a:r>
            <a:r>
              <a:rPr lang="en-US" dirty="0" smtClean="0"/>
              <a:t> =1 and </a:t>
            </a:r>
            <a:r>
              <a:rPr lang="en-US" i="1" dirty="0" smtClean="0"/>
              <a:t>n</a:t>
            </a:r>
            <a:r>
              <a:rPr lang="en-US" dirty="0" smtClean="0"/>
              <a:t> = 2)</a:t>
            </a:r>
          </a:p>
          <a:p>
            <a:r>
              <a:rPr lang="en-US" dirty="0" smtClean="0"/>
              <a:t>Will use 4 electrons in its valence shell to bond with other atoms</a:t>
            </a:r>
          </a:p>
          <a:p>
            <a:r>
              <a:rPr lang="en-US" dirty="0" smtClean="0"/>
              <a:t>Other atoms it bonds with in biological organisms:</a:t>
            </a:r>
          </a:p>
          <a:p>
            <a:pPr lvl="1"/>
            <a:r>
              <a:rPr lang="en-US" dirty="0" smtClean="0"/>
              <a:t>H, N, O, and other C atoms mostly</a:t>
            </a:r>
          </a:p>
          <a:p>
            <a:pPr lvl="1"/>
            <a:r>
              <a:rPr lang="en-US" dirty="0" smtClean="0"/>
              <a:t>S, P atoms also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4924425"/>
            <a:ext cx="45053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B67646-504D-4BF2-9936-CFC47282EA4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9786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33599</TotalTime>
  <Words>2377</Words>
  <Application>Microsoft Office PowerPoint</Application>
  <PresentationFormat>On-screen Show (4:3)</PresentationFormat>
  <Paragraphs>343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4_LightOnDark</vt:lpstr>
      <vt:lpstr>Chemistry Review: Reactivity, Bonds, Reactions, Enzymes, Water</vt:lpstr>
      <vt:lpstr>Objectives  1 of 2</vt:lpstr>
      <vt:lpstr>Objectives  2 of 2</vt:lpstr>
      <vt:lpstr>Quick Drive Through Chemistry</vt:lpstr>
      <vt:lpstr>The Atom</vt:lpstr>
      <vt:lpstr>Nucleus &amp; Orbitals</vt:lpstr>
      <vt:lpstr>Elements</vt:lpstr>
      <vt:lpstr>Hydrogen</vt:lpstr>
      <vt:lpstr>Carbon</vt:lpstr>
      <vt:lpstr>Periodic Table of Elements</vt:lpstr>
      <vt:lpstr>Shells of Electrons &amp; Periodic Table</vt:lpstr>
      <vt:lpstr>The Valence Shell</vt:lpstr>
      <vt:lpstr>Electronegativity</vt:lpstr>
      <vt:lpstr>Electronegativity Quantitated</vt:lpstr>
      <vt:lpstr>Chemical Reactions</vt:lpstr>
      <vt:lpstr>Types of Chemical Reactions</vt:lpstr>
      <vt:lpstr>Balancing Mass &amp; Charge</vt:lpstr>
      <vt:lpstr>Reaction Energy Diagrams</vt:lpstr>
      <vt:lpstr>Endothermic &amp; Exothermic</vt:lpstr>
      <vt:lpstr>Bonding</vt:lpstr>
      <vt:lpstr>Bonding Types &amp; Strength</vt:lpstr>
      <vt:lpstr>The Covalent Bond</vt:lpstr>
      <vt:lpstr>The Ionic / Electrostatic Bond</vt:lpstr>
      <vt:lpstr>A Polar Covalent Bond</vt:lpstr>
      <vt:lpstr>The Hydrogen Bond</vt:lpstr>
      <vt:lpstr>Hydrophobic Interactions</vt:lpstr>
      <vt:lpstr>van der Waals Forces</vt:lpstr>
      <vt:lpstr>Spectrum of Sharing</vt:lpstr>
      <vt:lpstr>PowerPoint Presentation</vt:lpstr>
      <vt:lpstr>Ions</vt:lpstr>
      <vt:lpstr>The Molecule</vt:lpstr>
      <vt:lpstr>Organic Chemistry</vt:lpstr>
      <vt:lpstr>Substance Quantitation</vt:lpstr>
      <vt:lpstr>Substance Quantitation</vt:lpstr>
      <vt:lpstr>H2O – Structure</vt:lpstr>
      <vt:lpstr>Water – Hydrogen Bonding</vt:lpstr>
      <vt:lpstr>H2O Phases</vt:lpstr>
      <vt:lpstr>Water – Properties</vt:lpstr>
      <vt:lpstr>Catalysis</vt:lpstr>
      <vt:lpstr>Reading (Sources)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1631</cp:revision>
  <dcterms:created xsi:type="dcterms:W3CDTF">2005-12-08T13:54:14Z</dcterms:created>
  <dcterms:modified xsi:type="dcterms:W3CDTF">2015-06-04T12:08:30Z</dcterms:modified>
</cp:coreProperties>
</file>